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4020202020204" charset="0"/>
      <p:regular r:id="rId20"/>
      <p:bold r:id="rId21"/>
      <p:italic r:id="rId22"/>
      <p:boldItalic r:id="rId23"/>
    </p:embeddedFont>
    <p:embeddedFont>
      <p:font typeface="Lato" panose="020B0604020202020204" charset="-94"/>
      <p:regular r:id="rId24"/>
      <p:bold r:id="rId25"/>
      <p:italic r:id="rId26"/>
      <p:boldItalic r:id="rId27"/>
    </p:embeddedFont>
    <p:embeddedFont>
      <p:font typeface="Raleway" panose="020B0604020202020204" charset="-94"/>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346406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817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ca450d537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bca450d537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92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ca450d537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bca450d537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79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ca450d537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bca450d537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640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65474a9_3_37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65474a9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51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bca450d53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bca450d53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44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61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ca450d537_0_2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ca450d537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117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b9a0b074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b9a0b074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14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650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c6305a2f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c6305a2f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831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ca450d537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ca450d53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36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bca450d537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bca450d53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76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bca450d537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bca450d53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84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ca450d537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ca450d537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329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ca450d537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ca450d537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98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ca450d53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bca450d53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07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1pPr>
            <a:lvl2pPr lvl="1"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2pPr>
            <a:lvl3pPr lvl="2"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3pPr>
            <a:lvl4pPr lvl="3"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4pPr>
            <a:lvl5pPr lvl="4"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5pPr>
            <a:lvl6pPr lvl="5"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6pPr>
            <a:lvl7pPr lvl="6"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7pPr>
            <a:lvl8pPr lvl="7"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8pPr>
            <a:lvl9pPr lvl="8" algn="ctr" rtl="0">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330225" y="465500"/>
            <a:ext cx="8296800" cy="61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 sz="4700">
                <a:solidFill>
                  <a:srgbClr val="FFFFFF"/>
                </a:solidFill>
              </a:rPr>
              <a:t>Docker Compose</a:t>
            </a:r>
            <a:endParaRPr sz="4700">
              <a:solidFill>
                <a:srgbClr val="FFFFFF"/>
              </a:solidFill>
            </a:endParaRPr>
          </a:p>
        </p:txBody>
      </p:sp>
      <p:sp>
        <p:nvSpPr>
          <p:cNvPr id="73" name="Google Shape;73;p13"/>
          <p:cNvSpPr txBox="1">
            <a:spLocks noGrp="1"/>
          </p:cNvSpPr>
          <p:nvPr>
            <p:ph type="subTitle" idx="4294967295"/>
          </p:nvPr>
        </p:nvSpPr>
        <p:spPr>
          <a:xfrm>
            <a:off x="332875" y="4212150"/>
            <a:ext cx="6331500" cy="49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sz="2400">
                <a:solidFill>
                  <a:srgbClr val="FFFFFF"/>
                </a:solidFill>
                <a:latin typeface="Open Sans"/>
                <a:ea typeface="Open Sans"/>
                <a:cs typeface="Open Sans"/>
                <a:sym typeface="Open Sans"/>
              </a:rPr>
              <a:t>Sedat Durmuş</a:t>
            </a:r>
            <a:endParaRPr sz="2400" b="1">
              <a:solidFill>
                <a:srgbClr val="FFFFFF"/>
              </a:solidFill>
              <a:latin typeface="Open Sans"/>
              <a:ea typeface="Open Sans"/>
              <a:cs typeface="Open Sans"/>
              <a:sym typeface="Open Sans"/>
            </a:endParaRPr>
          </a:p>
        </p:txBody>
      </p:sp>
      <p:pic>
        <p:nvPicPr>
          <p:cNvPr id="74" name="Google Shape;74;p13"/>
          <p:cNvPicPr preferRelativeResize="0"/>
          <p:nvPr/>
        </p:nvPicPr>
        <p:blipFill>
          <a:blip r:embed="rId3">
            <a:alphaModFix/>
          </a:blip>
          <a:stretch>
            <a:fillRect/>
          </a:stretch>
        </p:blipFill>
        <p:spPr>
          <a:xfrm>
            <a:off x="2181750" y="1274325"/>
            <a:ext cx="4428600" cy="275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43" name="Google Shape;143;p22"/>
          <p:cNvSpPr txBox="1">
            <a:spLocks noGrp="1"/>
          </p:cNvSpPr>
          <p:nvPr>
            <p:ph type="body" idx="2"/>
          </p:nvPr>
        </p:nvSpPr>
        <p:spPr>
          <a:xfrm>
            <a:off x="6348250" y="207305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300"/>
              <a:t>Restart</a:t>
            </a:r>
            <a:endParaRPr sz="2300"/>
          </a:p>
        </p:txBody>
      </p:sp>
      <p:sp>
        <p:nvSpPr>
          <p:cNvPr id="144" name="Google Shape;144;p22"/>
          <p:cNvSpPr txBox="1">
            <a:spLocks noGrp="1"/>
          </p:cNvSpPr>
          <p:nvPr>
            <p:ph type="subTitle" idx="1"/>
          </p:nvPr>
        </p:nvSpPr>
        <p:spPr>
          <a:xfrm>
            <a:off x="14125" y="125575"/>
            <a:ext cx="4442700" cy="49416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tr" sz="1200">
                <a:solidFill>
                  <a:srgbClr val="0D0D0D"/>
                </a:solidFill>
                <a:highlight>
                  <a:srgbClr val="FFFFFF"/>
                </a:highlight>
                <a:latin typeface="Roboto"/>
                <a:ea typeface="Roboto"/>
                <a:cs typeface="Roboto"/>
                <a:sym typeface="Roboto"/>
              </a:rPr>
              <a:t>Servislerin yeniden başlatılması ve hangi durumlarda yeniden başlatılacağı yapılandırır.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2"/>
              </a:buClr>
              <a:buSzPts val="1100"/>
              <a:buFont typeface="Arial"/>
              <a:buNone/>
            </a:pPr>
            <a:r>
              <a:rPr lang="tr" sz="1200">
                <a:solidFill>
                  <a:srgbClr val="0D0D0D"/>
                </a:solidFill>
                <a:highlight>
                  <a:srgbClr val="FFFFFF"/>
                </a:highlight>
                <a:latin typeface="Roboto"/>
                <a:ea typeface="Roboto"/>
                <a:cs typeface="Roboto"/>
                <a:sym typeface="Roboto"/>
              </a:rPr>
              <a:t>Yeniden başlatma seçenekleri arasında şunlar bulunabilir: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050" b="1">
                <a:solidFill>
                  <a:srgbClr val="0D0D0D"/>
                </a:solidFill>
                <a:highlight>
                  <a:srgbClr val="FFFFFF"/>
                </a:highlight>
                <a:latin typeface="Courier New"/>
                <a:ea typeface="Courier New"/>
                <a:cs typeface="Courier New"/>
                <a:sym typeface="Courier New"/>
              </a:rPr>
              <a:t>no</a:t>
            </a:r>
            <a:r>
              <a:rPr lang="tr" sz="1200" b="1">
                <a:solidFill>
                  <a:srgbClr val="0D0D0D"/>
                </a:solidFill>
                <a:highlight>
                  <a:srgbClr val="FFFFFF"/>
                </a:highlight>
                <a:latin typeface="Roboto"/>
                <a:ea typeface="Roboto"/>
                <a:cs typeface="Roboto"/>
                <a:sym typeface="Roboto"/>
              </a:rPr>
              <a:t>:</a:t>
            </a:r>
            <a:r>
              <a:rPr lang="tr" sz="1200">
                <a:solidFill>
                  <a:srgbClr val="0D0D0D"/>
                </a:solidFill>
                <a:highlight>
                  <a:srgbClr val="FFFFFF"/>
                </a:highlight>
                <a:latin typeface="Roboto"/>
                <a:ea typeface="Roboto"/>
                <a:cs typeface="Roboto"/>
                <a:sym typeface="Roboto"/>
              </a:rPr>
              <a:t> Servis hiçbir zaman yeniden başlatılmaz.</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050" b="1">
                <a:solidFill>
                  <a:srgbClr val="0D0D0D"/>
                </a:solidFill>
                <a:highlight>
                  <a:srgbClr val="FFFFFF"/>
                </a:highlight>
                <a:latin typeface="Courier New"/>
                <a:ea typeface="Courier New"/>
                <a:cs typeface="Courier New"/>
                <a:sym typeface="Courier New"/>
              </a:rPr>
              <a:t>always</a:t>
            </a:r>
            <a:r>
              <a:rPr lang="tr" sz="1200" b="1">
                <a:solidFill>
                  <a:srgbClr val="0D0D0D"/>
                </a:solidFill>
                <a:highlight>
                  <a:srgbClr val="FFFFFF"/>
                </a:highlight>
                <a:latin typeface="Roboto"/>
                <a:ea typeface="Roboto"/>
                <a:cs typeface="Roboto"/>
                <a:sym typeface="Roboto"/>
              </a:rPr>
              <a:t>:</a:t>
            </a:r>
            <a:r>
              <a:rPr lang="tr" sz="1200">
                <a:solidFill>
                  <a:srgbClr val="0D0D0D"/>
                </a:solidFill>
                <a:highlight>
                  <a:srgbClr val="FFFFFF"/>
                </a:highlight>
                <a:latin typeface="Roboto"/>
                <a:ea typeface="Roboto"/>
                <a:cs typeface="Roboto"/>
                <a:sym typeface="Roboto"/>
              </a:rPr>
              <a:t> Servis her zaman yeniden başlatılır, ne zaman durursa dursun.</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050" b="1">
                <a:solidFill>
                  <a:srgbClr val="0D0D0D"/>
                </a:solidFill>
                <a:highlight>
                  <a:srgbClr val="FFFFFF"/>
                </a:highlight>
                <a:latin typeface="Courier New"/>
                <a:ea typeface="Courier New"/>
                <a:cs typeface="Courier New"/>
                <a:sym typeface="Courier New"/>
              </a:rPr>
              <a:t>on-failure</a:t>
            </a:r>
            <a:r>
              <a:rPr lang="tr" sz="1200" b="1">
                <a:solidFill>
                  <a:srgbClr val="0D0D0D"/>
                </a:solidFill>
                <a:highlight>
                  <a:srgbClr val="FFFFFF"/>
                </a:highlight>
                <a:latin typeface="Roboto"/>
                <a:ea typeface="Roboto"/>
                <a:cs typeface="Roboto"/>
                <a:sym typeface="Roboto"/>
              </a:rPr>
              <a:t>:</a:t>
            </a:r>
            <a:r>
              <a:rPr lang="tr" sz="1200">
                <a:solidFill>
                  <a:srgbClr val="0D0D0D"/>
                </a:solidFill>
                <a:highlight>
                  <a:srgbClr val="FFFFFF"/>
                </a:highlight>
                <a:latin typeface="Roboto"/>
                <a:ea typeface="Roboto"/>
                <a:cs typeface="Roboto"/>
                <a:sym typeface="Roboto"/>
              </a:rPr>
              <a:t> Servis yalnızca hata durumlarında yeniden başlatılır. Örneğin, çıkış kodu 0 olmayan bir hata durumunda.</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050" b="1">
                <a:solidFill>
                  <a:srgbClr val="0D0D0D"/>
                </a:solidFill>
                <a:highlight>
                  <a:srgbClr val="FFFFFF"/>
                </a:highlight>
                <a:latin typeface="Courier New"/>
                <a:ea typeface="Courier New"/>
                <a:cs typeface="Courier New"/>
                <a:sym typeface="Courier New"/>
              </a:rPr>
              <a:t>unless-stopped</a:t>
            </a:r>
            <a:r>
              <a:rPr lang="tr" sz="1200" b="1">
                <a:solidFill>
                  <a:srgbClr val="0D0D0D"/>
                </a:solidFill>
                <a:highlight>
                  <a:srgbClr val="FFFFFF"/>
                </a:highlight>
                <a:latin typeface="Roboto"/>
                <a:ea typeface="Roboto"/>
                <a:cs typeface="Roboto"/>
                <a:sym typeface="Roboto"/>
              </a:rPr>
              <a:t>:</a:t>
            </a:r>
            <a:r>
              <a:rPr lang="tr" sz="1200">
                <a:solidFill>
                  <a:srgbClr val="0D0D0D"/>
                </a:solidFill>
                <a:highlight>
                  <a:srgbClr val="FFFFFF"/>
                </a:highlight>
                <a:latin typeface="Roboto"/>
                <a:ea typeface="Roboto"/>
                <a:cs typeface="Roboto"/>
                <a:sym typeface="Roboto"/>
              </a:rPr>
              <a:t> Servis kullanıcı tarafından durdurulmadıkça her zaman yeniden başlatılır.</a:t>
            </a: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pic>
        <p:nvPicPr>
          <p:cNvPr id="145" name="Google Shape;145;p22"/>
          <p:cNvPicPr preferRelativeResize="0"/>
          <p:nvPr/>
        </p:nvPicPr>
        <p:blipFill>
          <a:blip r:embed="rId3">
            <a:alphaModFix/>
          </a:blip>
          <a:stretch>
            <a:fillRect/>
          </a:stretch>
        </p:blipFill>
        <p:spPr>
          <a:xfrm>
            <a:off x="999600" y="3477825"/>
            <a:ext cx="1943100" cy="94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51" name="Google Shape;151;p23"/>
          <p:cNvSpPr txBox="1">
            <a:spLocks noGrp="1"/>
          </p:cNvSpPr>
          <p:nvPr>
            <p:ph type="body" idx="2"/>
          </p:nvPr>
        </p:nvSpPr>
        <p:spPr>
          <a:xfrm>
            <a:off x="6195850" y="207305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300"/>
              <a:t>shm_size</a:t>
            </a:r>
            <a:endParaRPr sz="2300"/>
          </a:p>
        </p:txBody>
      </p:sp>
      <p:sp>
        <p:nvSpPr>
          <p:cNvPr id="152" name="Google Shape;152;p23"/>
          <p:cNvSpPr txBox="1">
            <a:spLocks noGrp="1"/>
          </p:cNvSpPr>
          <p:nvPr>
            <p:ph type="subTitle" idx="1"/>
          </p:nvPr>
        </p:nvSpPr>
        <p:spPr>
          <a:xfrm>
            <a:off x="14125" y="125575"/>
            <a:ext cx="4442700" cy="49416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Bir servisin paylaşılan bellek boyutunu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Paylaşılan bellek, Docker konteynerlerinin birbirleriyle iletişim kurmasını sağlayan POSIX uyumlu bir paylaşılan bellek bölgesidir.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Bir servisin "shm_size" başlığını belirtmek, Docker Compose dosyasında bu servisin çalışma zamanı ortamını özelleştirmenize olanak tanır. Bu, servisin belirli gereksinimlerine uygun bir yapılandırma sağlamak için kullanılabilir.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9144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pic>
        <p:nvPicPr>
          <p:cNvPr id="153" name="Google Shape;153;p23"/>
          <p:cNvPicPr preferRelativeResize="0"/>
          <p:nvPr/>
        </p:nvPicPr>
        <p:blipFill>
          <a:blip r:embed="rId3">
            <a:alphaModFix/>
          </a:blip>
          <a:stretch>
            <a:fillRect/>
          </a:stretch>
        </p:blipFill>
        <p:spPr>
          <a:xfrm>
            <a:off x="1121275" y="2973250"/>
            <a:ext cx="1933575" cy="134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59" name="Google Shape;159;p24"/>
          <p:cNvSpPr txBox="1">
            <a:spLocks noGrp="1"/>
          </p:cNvSpPr>
          <p:nvPr>
            <p:ph type="body" idx="2"/>
          </p:nvPr>
        </p:nvSpPr>
        <p:spPr>
          <a:xfrm>
            <a:off x="6195850" y="207305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300"/>
              <a:t>Logging</a:t>
            </a:r>
            <a:endParaRPr sz="2300"/>
          </a:p>
        </p:txBody>
      </p:sp>
      <p:sp>
        <p:nvSpPr>
          <p:cNvPr id="160" name="Google Shape;160;p24"/>
          <p:cNvSpPr txBox="1">
            <a:spLocks noGrp="1"/>
          </p:cNvSpPr>
          <p:nvPr>
            <p:ph type="subTitle" idx="1"/>
          </p:nvPr>
        </p:nvSpPr>
        <p:spPr>
          <a:xfrm>
            <a:off x="14125" y="125575"/>
            <a:ext cx="4442700" cy="5286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1500"/>
              </a:spcBef>
              <a:spcAft>
                <a:spcPts val="0"/>
              </a:spcAft>
              <a:buClr>
                <a:srgbClr val="0D0D0D"/>
              </a:buClr>
              <a:buSzPts val="1000"/>
              <a:buFont typeface="Roboto"/>
              <a:buChar char="●"/>
            </a:pPr>
            <a:r>
              <a:rPr lang="tr" sz="1000">
                <a:solidFill>
                  <a:srgbClr val="0D0D0D"/>
                </a:solidFill>
                <a:highlight>
                  <a:srgbClr val="FFFFFF"/>
                </a:highlight>
                <a:latin typeface="Roboto"/>
                <a:ea typeface="Roboto"/>
                <a:cs typeface="Roboto"/>
                <a:sym typeface="Roboto"/>
              </a:rPr>
              <a:t>Servislerin loglama ayarlarını belirtir.</a:t>
            </a:r>
            <a:endParaRPr sz="1000">
              <a:solidFill>
                <a:srgbClr val="0D0D0D"/>
              </a:solidFill>
              <a:highlight>
                <a:srgbClr val="FFFFFF"/>
              </a:highlight>
              <a:latin typeface="Roboto"/>
              <a:ea typeface="Roboto"/>
              <a:cs typeface="Roboto"/>
              <a:sym typeface="Roboto"/>
            </a:endParaRPr>
          </a:p>
          <a:p>
            <a:pPr marL="9144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9144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pic>
        <p:nvPicPr>
          <p:cNvPr id="161" name="Google Shape;161;p24"/>
          <p:cNvPicPr preferRelativeResize="0"/>
          <p:nvPr/>
        </p:nvPicPr>
        <p:blipFill>
          <a:blip r:embed="rId3">
            <a:alphaModFix/>
          </a:blip>
          <a:stretch>
            <a:fillRect/>
          </a:stretch>
        </p:blipFill>
        <p:spPr>
          <a:xfrm>
            <a:off x="1297250" y="654225"/>
            <a:ext cx="1488175" cy="1669825"/>
          </a:xfrm>
          <a:prstGeom prst="rect">
            <a:avLst/>
          </a:prstGeom>
          <a:noFill/>
          <a:ln>
            <a:noFill/>
          </a:ln>
        </p:spPr>
      </p:pic>
      <p:sp>
        <p:nvSpPr>
          <p:cNvPr id="162" name="Google Shape;162;p24"/>
          <p:cNvSpPr txBox="1">
            <a:spLocks noGrp="1"/>
          </p:cNvSpPr>
          <p:nvPr>
            <p:ph type="subTitle" idx="1"/>
          </p:nvPr>
        </p:nvSpPr>
        <p:spPr>
          <a:xfrm>
            <a:off x="14125" y="2640175"/>
            <a:ext cx="4442700" cy="2929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 sz="1000">
                <a:solidFill>
                  <a:srgbClr val="0D0D0D"/>
                </a:solidFill>
                <a:highlight>
                  <a:srgbClr val="FFFFFF"/>
                </a:highlight>
                <a:latin typeface="Roboto"/>
                <a:ea typeface="Roboto"/>
                <a:cs typeface="Roboto"/>
                <a:sym typeface="Roboto"/>
              </a:rPr>
              <a:t>"logging" başlığı altında belirtilen "driver" seçeneği, Docker'ın hangi log sürücüsünü kullanacağını belirler. İşte yaygın olarak kullanılan bazı "driver" seçenekleri:</a:t>
            </a:r>
            <a:endParaRPr sz="1000">
              <a:solidFill>
                <a:srgbClr val="0D0D0D"/>
              </a:solidFill>
              <a:highlight>
                <a:srgbClr val="FFFFFF"/>
              </a:highlight>
              <a:latin typeface="Roboto"/>
              <a:ea typeface="Roboto"/>
              <a:cs typeface="Roboto"/>
              <a:sym typeface="Roboto"/>
            </a:endParaRPr>
          </a:p>
          <a:p>
            <a:pPr marL="457200" lvl="0" indent="-292100" algn="l" rtl="0">
              <a:lnSpc>
                <a:spcPct val="115000"/>
              </a:lnSpc>
              <a:spcBef>
                <a:spcPts val="1500"/>
              </a:spcBef>
              <a:spcAft>
                <a:spcPts val="0"/>
              </a:spcAft>
              <a:buClr>
                <a:srgbClr val="0D0D0D"/>
              </a:buClr>
              <a:buSzPts val="1000"/>
              <a:buFont typeface="Roboto"/>
              <a:buChar char="●"/>
            </a:pPr>
            <a:r>
              <a:rPr lang="tr" sz="1000" b="1">
                <a:solidFill>
                  <a:srgbClr val="0D0D0D"/>
                </a:solidFill>
                <a:highlight>
                  <a:srgbClr val="FFFFFF"/>
                </a:highlight>
                <a:latin typeface="Roboto"/>
                <a:ea typeface="Roboto"/>
                <a:cs typeface="Roboto"/>
                <a:sym typeface="Roboto"/>
              </a:rPr>
              <a:t>json-file: </a:t>
            </a:r>
            <a:r>
              <a:rPr lang="tr" sz="1000">
                <a:solidFill>
                  <a:srgbClr val="0D0D0D"/>
                </a:solidFill>
                <a:highlight>
                  <a:srgbClr val="FFFFFF"/>
                </a:highlight>
                <a:latin typeface="Roboto"/>
                <a:ea typeface="Roboto"/>
                <a:cs typeface="Roboto"/>
                <a:sym typeface="Roboto"/>
              </a:rPr>
              <a:t>Bu sürücü, logları JSON formatında dosyalara yazarak depolar. </a:t>
            </a:r>
            <a:endParaRPr sz="1000">
              <a:solidFill>
                <a:srgbClr val="0D0D0D"/>
              </a:solidFill>
              <a:highlight>
                <a:srgbClr val="FFFFFF"/>
              </a:highlight>
              <a:latin typeface="Roboto"/>
              <a:ea typeface="Roboto"/>
              <a:cs typeface="Roboto"/>
              <a:sym typeface="Roboto"/>
            </a:endParaRPr>
          </a:p>
          <a:p>
            <a:pPr marL="457200" lvl="0" indent="-292100" algn="l" rtl="0">
              <a:lnSpc>
                <a:spcPct val="115000"/>
              </a:lnSpc>
              <a:spcBef>
                <a:spcPts val="0"/>
              </a:spcBef>
              <a:spcAft>
                <a:spcPts val="0"/>
              </a:spcAft>
              <a:buClr>
                <a:srgbClr val="0D0D0D"/>
              </a:buClr>
              <a:buSzPts val="1000"/>
              <a:buFont typeface="Roboto"/>
              <a:buChar char="●"/>
            </a:pPr>
            <a:r>
              <a:rPr lang="tr" sz="1000" b="1">
                <a:solidFill>
                  <a:srgbClr val="0D0D0D"/>
                </a:solidFill>
                <a:highlight>
                  <a:srgbClr val="FFFFFF"/>
                </a:highlight>
                <a:latin typeface="Roboto"/>
                <a:ea typeface="Roboto"/>
                <a:cs typeface="Roboto"/>
                <a:sym typeface="Roboto"/>
              </a:rPr>
              <a:t>syslog:</a:t>
            </a:r>
            <a:r>
              <a:rPr lang="tr" sz="1000">
                <a:solidFill>
                  <a:srgbClr val="0D0D0D"/>
                </a:solidFill>
                <a:highlight>
                  <a:srgbClr val="FFFFFF"/>
                </a:highlight>
                <a:latin typeface="Roboto"/>
                <a:ea typeface="Roboto"/>
                <a:cs typeface="Roboto"/>
                <a:sym typeface="Roboto"/>
              </a:rPr>
              <a:t> Bu sürücü, logları </a:t>
            </a:r>
            <a:r>
              <a:rPr lang="tr" sz="850">
                <a:solidFill>
                  <a:srgbClr val="0D0D0D"/>
                </a:solidFill>
                <a:highlight>
                  <a:srgbClr val="FFFFFF"/>
                </a:highlight>
                <a:latin typeface="Courier New"/>
                <a:ea typeface="Courier New"/>
                <a:cs typeface="Courier New"/>
                <a:sym typeface="Courier New"/>
              </a:rPr>
              <a:t>syslog</a:t>
            </a:r>
            <a:r>
              <a:rPr lang="tr" sz="1000">
                <a:solidFill>
                  <a:srgbClr val="0D0D0D"/>
                </a:solidFill>
                <a:highlight>
                  <a:srgbClr val="FFFFFF"/>
                </a:highlight>
                <a:latin typeface="Roboto"/>
                <a:ea typeface="Roboto"/>
                <a:cs typeface="Roboto"/>
                <a:sym typeface="Roboto"/>
              </a:rPr>
              <a:t> protokolü aracılığıyla syslog sunucusuna iletir. Bu sunucu genellikle Docker ana makinesinde çalışır.</a:t>
            </a:r>
            <a:endParaRPr sz="1000">
              <a:solidFill>
                <a:srgbClr val="0D0D0D"/>
              </a:solidFill>
              <a:highlight>
                <a:srgbClr val="FFFFFF"/>
              </a:highlight>
              <a:latin typeface="Roboto"/>
              <a:ea typeface="Roboto"/>
              <a:cs typeface="Roboto"/>
              <a:sym typeface="Roboto"/>
            </a:endParaRPr>
          </a:p>
          <a:p>
            <a:pPr marL="457200" lvl="0" indent="-292100" algn="l" rtl="0">
              <a:lnSpc>
                <a:spcPct val="115000"/>
              </a:lnSpc>
              <a:spcBef>
                <a:spcPts val="0"/>
              </a:spcBef>
              <a:spcAft>
                <a:spcPts val="0"/>
              </a:spcAft>
              <a:buClr>
                <a:srgbClr val="0D0D0D"/>
              </a:buClr>
              <a:buSzPts val="1000"/>
              <a:buFont typeface="Roboto"/>
              <a:buChar char="●"/>
            </a:pPr>
            <a:r>
              <a:rPr lang="tr" sz="1000" b="1">
                <a:solidFill>
                  <a:srgbClr val="0D0D0D"/>
                </a:solidFill>
                <a:highlight>
                  <a:srgbClr val="FFFFFF"/>
                </a:highlight>
                <a:latin typeface="Roboto"/>
                <a:ea typeface="Roboto"/>
                <a:cs typeface="Roboto"/>
                <a:sym typeface="Roboto"/>
              </a:rPr>
              <a:t>journald: </a:t>
            </a:r>
            <a:r>
              <a:rPr lang="tr" sz="1000">
                <a:solidFill>
                  <a:srgbClr val="0D0D0D"/>
                </a:solidFill>
                <a:highlight>
                  <a:srgbClr val="FFFFFF"/>
                </a:highlight>
                <a:latin typeface="Roboto"/>
                <a:ea typeface="Roboto"/>
                <a:cs typeface="Roboto"/>
                <a:sym typeface="Roboto"/>
              </a:rPr>
              <a:t>Bu sürücü, logları sistem günlüğü aracılığıyla Linux'teki systemd-journald hizmetine iletir.</a:t>
            </a:r>
            <a:endParaRPr sz="1000">
              <a:solidFill>
                <a:srgbClr val="0D0D0D"/>
              </a:solidFill>
              <a:highlight>
                <a:srgbClr val="FFFFFF"/>
              </a:highlight>
              <a:latin typeface="Roboto"/>
              <a:ea typeface="Roboto"/>
              <a:cs typeface="Roboto"/>
              <a:sym typeface="Roboto"/>
            </a:endParaRPr>
          </a:p>
          <a:p>
            <a:pPr marL="457200" lvl="0" indent="-292100" algn="l" rtl="0">
              <a:lnSpc>
                <a:spcPct val="115000"/>
              </a:lnSpc>
              <a:spcBef>
                <a:spcPts val="0"/>
              </a:spcBef>
              <a:spcAft>
                <a:spcPts val="0"/>
              </a:spcAft>
              <a:buClr>
                <a:srgbClr val="0D0D0D"/>
              </a:buClr>
              <a:buSzPts val="1000"/>
              <a:buFont typeface="Roboto"/>
              <a:buChar char="●"/>
            </a:pPr>
            <a:r>
              <a:rPr lang="tr" sz="1000" b="1">
                <a:solidFill>
                  <a:srgbClr val="0D0D0D"/>
                </a:solidFill>
                <a:highlight>
                  <a:srgbClr val="FFFFFF"/>
                </a:highlight>
                <a:latin typeface="Roboto"/>
                <a:ea typeface="Roboto"/>
                <a:cs typeface="Roboto"/>
                <a:sym typeface="Roboto"/>
              </a:rPr>
              <a:t>none:</a:t>
            </a:r>
            <a:r>
              <a:rPr lang="tr" sz="1000">
                <a:solidFill>
                  <a:srgbClr val="0D0D0D"/>
                </a:solidFill>
                <a:highlight>
                  <a:srgbClr val="FFFFFF"/>
                </a:highlight>
                <a:latin typeface="Roboto"/>
                <a:ea typeface="Roboto"/>
                <a:cs typeface="Roboto"/>
                <a:sym typeface="Roboto"/>
              </a:rPr>
              <a:t> Bu sürücü, loglama işlemi devre dışı bırakır.</a:t>
            </a:r>
            <a:endParaRPr sz="1000">
              <a:solidFill>
                <a:srgbClr val="0D0D0D"/>
              </a:solidFill>
              <a:highlight>
                <a:srgbClr val="FFFFFF"/>
              </a:highlight>
              <a:latin typeface="Roboto"/>
              <a:ea typeface="Roboto"/>
              <a:cs typeface="Roboto"/>
              <a:sym typeface="Roboto"/>
            </a:endParaRPr>
          </a:p>
          <a:p>
            <a:pPr marL="914400" lvl="0" indent="0" algn="l" rtl="0">
              <a:lnSpc>
                <a:spcPct val="115000"/>
              </a:lnSpc>
              <a:spcBef>
                <a:spcPts val="1500"/>
              </a:spcBef>
              <a:spcAft>
                <a:spcPts val="0"/>
              </a:spcAft>
              <a:buNone/>
            </a:pPr>
            <a:endParaRPr sz="1000">
              <a:solidFill>
                <a:srgbClr val="0D0D0D"/>
              </a:solidFill>
              <a:highlight>
                <a:srgbClr val="FFFFFF"/>
              </a:highlight>
              <a:latin typeface="Roboto"/>
              <a:ea typeface="Roboto"/>
              <a:cs typeface="Roboto"/>
              <a:sym typeface="Roboto"/>
            </a:endParaRPr>
          </a:p>
          <a:p>
            <a:pPr marL="9144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9144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body" idx="1"/>
          </p:nvPr>
        </p:nvSpPr>
        <p:spPr>
          <a:xfrm>
            <a:off x="3045100" y="4272750"/>
            <a:ext cx="3245700" cy="767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tr" sz="3200" b="1">
                <a:solidFill>
                  <a:schemeClr val="dk1"/>
                </a:solidFill>
                <a:latin typeface="Open Sans"/>
                <a:ea typeface="Open Sans"/>
                <a:cs typeface="Open Sans"/>
                <a:sym typeface="Open Sans"/>
              </a:rPr>
              <a:t>Soru &amp; Cevap</a:t>
            </a:r>
            <a:endParaRPr sz="2000">
              <a:solidFill>
                <a:srgbClr val="000000"/>
              </a:solidFill>
              <a:latin typeface="Open Sans"/>
              <a:ea typeface="Open Sans"/>
              <a:cs typeface="Open Sans"/>
              <a:sym typeface="Open Sans"/>
            </a:endParaRPr>
          </a:p>
        </p:txBody>
      </p:sp>
      <p:pic>
        <p:nvPicPr>
          <p:cNvPr id="168" name="Google Shape;168;p25"/>
          <p:cNvPicPr preferRelativeResize="0"/>
          <p:nvPr/>
        </p:nvPicPr>
        <p:blipFill>
          <a:blip r:embed="rId3">
            <a:alphaModFix/>
          </a:blip>
          <a:stretch>
            <a:fillRect/>
          </a:stretch>
        </p:blipFill>
        <p:spPr>
          <a:xfrm>
            <a:off x="950488" y="109650"/>
            <a:ext cx="7130125" cy="4010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idx="4294967295"/>
          </p:nvPr>
        </p:nvSpPr>
        <p:spPr>
          <a:xfrm>
            <a:off x="535775" y="-126050"/>
            <a:ext cx="6065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sz="3600">
                <a:solidFill>
                  <a:schemeClr val="dk1"/>
                </a:solidFill>
              </a:rPr>
              <a:t>Docker Image Oluşturma</a:t>
            </a:r>
            <a:endParaRPr sz="2400"/>
          </a:p>
        </p:txBody>
      </p:sp>
      <p:sp>
        <p:nvSpPr>
          <p:cNvPr id="174" name="Google Shape;174;p26"/>
          <p:cNvSpPr txBox="1"/>
          <p:nvPr/>
        </p:nvSpPr>
        <p:spPr>
          <a:xfrm>
            <a:off x="535775" y="489550"/>
            <a:ext cx="8370000" cy="46176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uygulamaları hafif ve taşınabilir container’lere paketlemek için yaygın olarak kullanılan bir platformdur.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imajları, bu konteynerlerin temel yapı taşlarıdır ve uygulamanın tüm bağımlılıklarını, çalışma zamanı ortamını ve kodunu içerir.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image oluşturma işlemi, bir uygulamanın çeşitli ortamlarda ve sistemlerde tutarlı bir şekilde dağıtılmasını sağlar.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Image’lerin Docker Hub gibi merkezi bir image deposuna yüklenmesine ve paylaşılmasına da olanak tanır. Bu sayede, uygulamaların hızlı bir şekilde dağıtılması ve kullanılması kolaylaşır.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image oluşturma sürecinde, image’nin boyutu, katmanlarının optimize edilmesi, güvenlik düzeyi ve image’nin verimli bir şekilde dağıtılması gibi faktörler önemlidir. Bu nedenle, Docker image oluşturma işlemi, uygulamaların güvenli, hızlı ve verimli bir şekilde çalışmasını sağlamak için dikkatle yapılmalıdır.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imaj oluşturma işlemi, bir Docker dosyası olan Dockerfile kullanılarak gerçekleştirilir.</a:t>
            </a:r>
            <a:endParaRPr sz="120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Dockerfile, imajın nasıl oluşturulacağını adım adım tanımlar. </a:t>
            </a:r>
            <a:endParaRPr sz="120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Bu adımlar, bir temel image’den başlayarak, uygulama kodunu kopyalamak, bağımlılıkları yüklemek, yapılandırmaları uygulamak ve son olarak çalıştırılabilir bir imaj oluşturmak gibi işlemleri içerebilir.</a:t>
            </a:r>
            <a:endParaRPr sz="120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Dockerfile kullanılarak yapılan derleme işlemi sonucunda image oluşmuş olur.</a:t>
            </a:r>
            <a:endParaRPr sz="1200">
              <a:solidFill>
                <a:srgbClr val="0D0D0D"/>
              </a:solidFill>
              <a:highlight>
                <a:srgbClr val="FFFFFF"/>
              </a:highlight>
              <a:latin typeface="Roboto"/>
              <a:ea typeface="Roboto"/>
              <a:cs typeface="Roboto"/>
              <a:sym typeface="Roboto"/>
            </a:endParaRPr>
          </a:p>
        </p:txBody>
      </p:sp>
      <p:cxnSp>
        <p:nvCxnSpPr>
          <p:cNvPr id="175" name="Google Shape;175;p26"/>
          <p:cNvCxnSpPr/>
          <p:nvPr/>
        </p:nvCxnSpPr>
        <p:spPr>
          <a:xfrm>
            <a:off x="496025" y="3311975"/>
            <a:ext cx="8096700" cy="7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54500" y="-49850"/>
            <a:ext cx="8631600" cy="81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sz="4200">
                <a:solidFill>
                  <a:srgbClr val="FF9900"/>
                </a:solidFill>
              </a:rPr>
              <a:t>Dockerfile</a:t>
            </a:r>
            <a:endParaRPr sz="4200">
              <a:solidFill>
                <a:srgbClr val="FF9900"/>
              </a:solidFill>
            </a:endParaRPr>
          </a:p>
        </p:txBody>
      </p:sp>
      <p:sp>
        <p:nvSpPr>
          <p:cNvPr id="181" name="Google Shape;181;p27"/>
          <p:cNvSpPr txBox="1"/>
          <p:nvPr/>
        </p:nvSpPr>
        <p:spPr>
          <a:xfrm>
            <a:off x="3678300" y="4395625"/>
            <a:ext cx="439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pic>
        <p:nvPicPr>
          <p:cNvPr id="182" name="Google Shape;182;p27"/>
          <p:cNvPicPr preferRelativeResize="0"/>
          <p:nvPr/>
        </p:nvPicPr>
        <p:blipFill>
          <a:blip r:embed="rId3">
            <a:alphaModFix/>
          </a:blip>
          <a:stretch>
            <a:fillRect/>
          </a:stretch>
        </p:blipFill>
        <p:spPr>
          <a:xfrm>
            <a:off x="640800" y="763150"/>
            <a:ext cx="1143000" cy="209550"/>
          </a:xfrm>
          <a:prstGeom prst="rect">
            <a:avLst/>
          </a:prstGeom>
          <a:noFill/>
          <a:ln>
            <a:noFill/>
          </a:ln>
        </p:spPr>
      </p:pic>
      <p:pic>
        <p:nvPicPr>
          <p:cNvPr id="183" name="Google Shape;183;p27"/>
          <p:cNvPicPr preferRelativeResize="0"/>
          <p:nvPr/>
        </p:nvPicPr>
        <p:blipFill>
          <a:blip r:embed="rId4">
            <a:alphaModFix/>
          </a:blip>
          <a:stretch>
            <a:fillRect/>
          </a:stretch>
        </p:blipFill>
        <p:spPr>
          <a:xfrm>
            <a:off x="640800" y="1048900"/>
            <a:ext cx="1676400" cy="885825"/>
          </a:xfrm>
          <a:prstGeom prst="rect">
            <a:avLst/>
          </a:prstGeom>
          <a:noFill/>
          <a:ln>
            <a:noFill/>
          </a:ln>
        </p:spPr>
      </p:pic>
      <p:sp>
        <p:nvSpPr>
          <p:cNvPr id="184" name="Google Shape;184;p27"/>
          <p:cNvSpPr txBox="1"/>
          <p:nvPr/>
        </p:nvSpPr>
        <p:spPr>
          <a:xfrm>
            <a:off x="2965300" y="681450"/>
            <a:ext cx="51513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Char char="❖"/>
            </a:pPr>
            <a:r>
              <a:rPr lang="tr" dirty="0">
                <a:solidFill>
                  <a:srgbClr val="FFFFFF"/>
                </a:solidFill>
              </a:rPr>
              <a:t>Aşağıdaki komut kullanılarak Dockerfile ile docker image oluşturulur.</a:t>
            </a:r>
            <a:endParaRPr dirty="0">
              <a:solidFill>
                <a:srgbClr val="FFFFFF"/>
              </a:solidFill>
            </a:endParaRPr>
          </a:p>
          <a:p>
            <a:pPr marL="1371600" lvl="1" indent="-317500" algn="l" rtl="0">
              <a:spcBef>
                <a:spcPts val="0"/>
              </a:spcBef>
              <a:spcAft>
                <a:spcPts val="0"/>
              </a:spcAft>
              <a:buClr>
                <a:srgbClr val="FFFFFF"/>
              </a:buClr>
              <a:buSzPts val="1400"/>
              <a:buChar char="➢"/>
            </a:pPr>
            <a:r>
              <a:rPr lang="tr" dirty="0">
                <a:solidFill>
                  <a:srgbClr val="FFFFFF"/>
                </a:solidFill>
              </a:rPr>
              <a:t>docker build -t my-java-sum-app:latest .</a:t>
            </a:r>
            <a:endParaRPr dirty="0">
              <a:solidFill>
                <a:srgbClr val="FFFFFF"/>
              </a:solidFill>
            </a:endParaRPr>
          </a:p>
          <a:p>
            <a:pPr marL="1371600" lvl="0" indent="0" algn="l" rtl="0">
              <a:spcBef>
                <a:spcPts val="0"/>
              </a:spcBef>
              <a:spcAft>
                <a:spcPts val="0"/>
              </a:spcAft>
              <a:buNone/>
            </a:pPr>
            <a:endParaRPr dirty="0">
              <a:solidFill>
                <a:srgbClr val="FFFFFF"/>
              </a:solidFill>
            </a:endParaRPr>
          </a:p>
          <a:p>
            <a:pPr marL="457200" lvl="0" indent="-317500" algn="l" rtl="0">
              <a:spcBef>
                <a:spcPts val="0"/>
              </a:spcBef>
              <a:spcAft>
                <a:spcPts val="0"/>
              </a:spcAft>
              <a:buClr>
                <a:srgbClr val="FFFFFF"/>
              </a:buClr>
              <a:buSzPts val="1400"/>
              <a:buChar char="❖"/>
            </a:pPr>
            <a:r>
              <a:rPr lang="tr" dirty="0">
                <a:solidFill>
                  <a:srgbClr val="FFFFFF"/>
                </a:solidFill>
              </a:rPr>
              <a:t>Aşağıdaki komut kullanılarak oluşturulan image .tar uzantılı olarak kaydedilir. Bu şekilde image kurulum yapılacak yere taşınabilir.</a:t>
            </a:r>
            <a:endParaRPr dirty="0">
              <a:solidFill>
                <a:srgbClr val="FFFFFF"/>
              </a:solidFill>
            </a:endParaRPr>
          </a:p>
          <a:p>
            <a:pPr marL="914400" lvl="1" indent="-317500" algn="l" rtl="0">
              <a:spcBef>
                <a:spcPts val="0"/>
              </a:spcBef>
              <a:spcAft>
                <a:spcPts val="0"/>
              </a:spcAft>
              <a:buClr>
                <a:srgbClr val="FFFFFF"/>
              </a:buClr>
              <a:buSzPts val="1400"/>
              <a:buChar char="➢"/>
            </a:pPr>
            <a:r>
              <a:rPr lang="tr" dirty="0">
                <a:solidFill>
                  <a:srgbClr val="FFFFFF"/>
                </a:solidFill>
              </a:rPr>
              <a:t>docker save -o my-java-sum-app.tar my-java-sum-app</a:t>
            </a:r>
            <a:endParaRPr dirty="0">
              <a:solidFill>
                <a:srgbClr val="FFFFFF"/>
              </a:solidFill>
            </a:endParaRPr>
          </a:p>
          <a:p>
            <a:pPr marL="0" lvl="0" indent="0" algn="l" rtl="0">
              <a:spcBef>
                <a:spcPts val="0"/>
              </a:spcBef>
              <a:spcAft>
                <a:spcPts val="0"/>
              </a:spcAft>
              <a:buNone/>
            </a:pPr>
            <a:endParaRPr dirty="0">
              <a:solidFill>
                <a:srgbClr val="FFFFFF"/>
              </a:solidFill>
            </a:endParaRPr>
          </a:p>
          <a:p>
            <a:pPr marL="457200" lvl="0" indent="-317500" algn="l" rtl="0">
              <a:spcBef>
                <a:spcPts val="0"/>
              </a:spcBef>
              <a:spcAft>
                <a:spcPts val="0"/>
              </a:spcAft>
              <a:buClr>
                <a:srgbClr val="FFFFFF"/>
              </a:buClr>
              <a:buSzPts val="1400"/>
              <a:buChar char="❖"/>
            </a:pPr>
            <a:r>
              <a:rPr lang="tr" dirty="0">
                <a:solidFill>
                  <a:srgbClr val="FFFFFF"/>
                </a:solidFill>
              </a:rPr>
              <a:t>Aşağıdaki komut kullanılarak kurulum merkezine taşınan image yüklenebilir.</a:t>
            </a:r>
            <a:endParaRPr>
              <a:solidFill>
                <a:srgbClr val="FFFFFF"/>
              </a:solidFill>
            </a:endParaRPr>
          </a:p>
          <a:p>
            <a:pPr marL="914400" lvl="1" indent="-317500" algn="l" rtl="0">
              <a:spcBef>
                <a:spcPts val="0"/>
              </a:spcBef>
              <a:spcAft>
                <a:spcPts val="0"/>
              </a:spcAft>
              <a:buClr>
                <a:srgbClr val="FFFFFF"/>
              </a:buClr>
              <a:buSzPts val="1400"/>
              <a:buChar char="➢"/>
            </a:pPr>
            <a:r>
              <a:rPr lang="tr">
                <a:solidFill>
                  <a:srgbClr val="FFFFFF"/>
                </a:solidFill>
              </a:rPr>
              <a:t>docker load -i image_ismi.tar</a:t>
            </a:r>
            <a:endParaRPr dirty="0">
              <a:solidFill>
                <a:srgbClr val="FFFFFF"/>
              </a:solidFill>
            </a:endParaRPr>
          </a:p>
          <a:p>
            <a:pPr marL="457200" lvl="0" indent="0" algn="l" rtl="0">
              <a:spcBef>
                <a:spcPts val="0"/>
              </a:spcBef>
              <a:spcAft>
                <a:spcPts val="0"/>
              </a:spcAft>
              <a:buNone/>
            </a:pPr>
            <a:endParaRPr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28"/>
          <p:cNvSpPr txBox="1">
            <a:spLocks noGrp="1"/>
          </p:cNvSpPr>
          <p:nvPr>
            <p:ph type="body" idx="1"/>
          </p:nvPr>
        </p:nvSpPr>
        <p:spPr>
          <a:xfrm>
            <a:off x="3045100" y="4272750"/>
            <a:ext cx="3245700" cy="767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tr" sz="3200" b="1">
                <a:solidFill>
                  <a:schemeClr val="dk1"/>
                </a:solidFill>
                <a:latin typeface="Open Sans"/>
                <a:ea typeface="Open Sans"/>
                <a:cs typeface="Open Sans"/>
                <a:sym typeface="Open Sans"/>
              </a:rPr>
              <a:t>Soru &amp; Cevap</a:t>
            </a:r>
            <a:endParaRPr sz="2000">
              <a:solidFill>
                <a:srgbClr val="000000"/>
              </a:solidFill>
              <a:latin typeface="Open Sans"/>
              <a:ea typeface="Open Sans"/>
              <a:cs typeface="Open Sans"/>
              <a:sym typeface="Open Sans"/>
            </a:endParaRPr>
          </a:p>
        </p:txBody>
      </p:sp>
      <p:pic>
        <p:nvPicPr>
          <p:cNvPr id="190" name="Google Shape;190;p28"/>
          <p:cNvPicPr preferRelativeResize="0"/>
          <p:nvPr/>
        </p:nvPicPr>
        <p:blipFill>
          <a:blip r:embed="rId3">
            <a:alphaModFix/>
          </a:blip>
          <a:stretch>
            <a:fillRect/>
          </a:stretch>
        </p:blipFill>
        <p:spPr>
          <a:xfrm>
            <a:off x="950488" y="109650"/>
            <a:ext cx="7130125" cy="4010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113100" y="68400"/>
            <a:ext cx="4045200" cy="498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 sz="1800" b="0">
                <a:solidFill>
                  <a:schemeClr val="lt2"/>
                </a:solidFill>
              </a:rPr>
              <a:t>Docker Compose hakkında sunumumuzu tamamlamış bulunuyoruz.</a:t>
            </a:r>
            <a:endParaRPr sz="1800" b="0">
              <a:solidFill>
                <a:schemeClr val="lt2"/>
              </a:solidFill>
            </a:endParaRPr>
          </a:p>
          <a:p>
            <a:pPr marL="0" lvl="0" indent="0" algn="l" rtl="0">
              <a:spcBef>
                <a:spcPts val="0"/>
              </a:spcBef>
              <a:spcAft>
                <a:spcPts val="0"/>
              </a:spcAft>
              <a:buNone/>
            </a:pPr>
            <a:endParaRPr sz="1800">
              <a:solidFill>
                <a:schemeClr val="lt2"/>
              </a:solidFill>
            </a:endParaRPr>
          </a:p>
          <a:p>
            <a:pPr marL="457200" lvl="0" indent="-304800" algn="l" rtl="0">
              <a:lnSpc>
                <a:spcPct val="115000"/>
              </a:lnSpc>
              <a:spcBef>
                <a:spcPts val="1500"/>
              </a:spcBef>
              <a:spcAft>
                <a:spcPts val="0"/>
              </a:spcAft>
              <a:buClr>
                <a:srgbClr val="0D0D0D"/>
              </a:buClr>
              <a:buSzPts val="1200"/>
              <a:buFont typeface="Roboto"/>
              <a:buChar char="●"/>
            </a:pPr>
            <a:r>
              <a:rPr lang="tr" sz="1200" b="0">
                <a:solidFill>
                  <a:srgbClr val="0D0D0D"/>
                </a:solidFill>
                <a:highlight>
                  <a:srgbClr val="FFFFFF"/>
                </a:highlight>
                <a:latin typeface="Roboto"/>
                <a:ea typeface="Roboto"/>
                <a:cs typeface="Roboto"/>
                <a:sym typeface="Roboto"/>
              </a:rPr>
              <a:t>Docker Compose’yi ve temel kavramları öğrendik.</a:t>
            </a:r>
            <a:endParaRPr sz="1200" b="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b="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200" b="0">
                <a:solidFill>
                  <a:srgbClr val="0D0D0D"/>
                </a:solidFill>
                <a:highlight>
                  <a:srgbClr val="FFFFFF"/>
                </a:highlight>
                <a:latin typeface="Roboto"/>
                <a:ea typeface="Roboto"/>
                <a:cs typeface="Roboto"/>
                <a:sym typeface="Roboto"/>
              </a:rPr>
              <a:t>Docker Compose dosya yapısını inceledik.</a:t>
            </a:r>
            <a:endParaRPr sz="1200" b="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b="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200" b="0">
                <a:solidFill>
                  <a:srgbClr val="0D0D0D"/>
                </a:solidFill>
                <a:highlight>
                  <a:srgbClr val="FFFFFF"/>
                </a:highlight>
                <a:latin typeface="Roboto"/>
                <a:ea typeface="Roboto"/>
                <a:cs typeface="Roboto"/>
                <a:sym typeface="Roboto"/>
              </a:rPr>
              <a:t>Dockerfile ile image oluşturmayı, çalıştırmayı gördük.</a:t>
            </a:r>
            <a:endParaRPr sz="1200" b="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b="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b="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1500"/>
              </a:spcAft>
              <a:buNone/>
            </a:pPr>
            <a:r>
              <a:rPr lang="tr" sz="1200" b="0">
                <a:solidFill>
                  <a:srgbClr val="0D0D0D"/>
                </a:solidFill>
                <a:highlight>
                  <a:srgbClr val="FFFFFF"/>
                </a:highlight>
                <a:latin typeface="Roboto"/>
                <a:ea typeface="Roboto"/>
                <a:cs typeface="Roboto"/>
                <a:sym typeface="Roboto"/>
              </a:rPr>
              <a:t>         Bu sunumu takip ettiğiniz için teşekkür ederiz.</a:t>
            </a:r>
            <a:endParaRPr sz="3400">
              <a:solidFill>
                <a:schemeClr val="lt2"/>
              </a:solidFill>
            </a:endParaRPr>
          </a:p>
        </p:txBody>
      </p:sp>
      <p:sp>
        <p:nvSpPr>
          <p:cNvPr id="196" name="Google Shape;196;p29"/>
          <p:cNvSpPr txBox="1"/>
          <p:nvPr/>
        </p:nvSpPr>
        <p:spPr>
          <a:xfrm>
            <a:off x="5395350" y="541825"/>
            <a:ext cx="3000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500">
                <a:solidFill>
                  <a:srgbClr val="FFFFFF"/>
                </a:solidFill>
                <a:latin typeface="Roboto"/>
                <a:ea typeface="Roboto"/>
                <a:cs typeface="Roboto"/>
                <a:sym typeface="Roboto"/>
              </a:rPr>
              <a:t>Özet ve Teşekkürler</a:t>
            </a:r>
            <a:endParaRPr sz="2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idx="4294967295"/>
          </p:nvPr>
        </p:nvSpPr>
        <p:spPr>
          <a:xfrm>
            <a:off x="535775" y="26350"/>
            <a:ext cx="75228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tr" sz="3600">
                <a:solidFill>
                  <a:schemeClr val="dk1"/>
                </a:solidFill>
              </a:rPr>
              <a:t>Docker Compose Nedir?</a:t>
            </a:r>
            <a:endParaRPr sz="2400"/>
          </a:p>
        </p:txBody>
      </p:sp>
      <p:sp>
        <p:nvSpPr>
          <p:cNvPr id="80" name="Google Shape;80;p14"/>
          <p:cNvSpPr txBox="1"/>
          <p:nvPr/>
        </p:nvSpPr>
        <p:spPr>
          <a:xfrm>
            <a:off x="535775" y="839675"/>
            <a:ext cx="5325000" cy="4063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container’lerini yönetmek için kullanılan bir araçtır.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Birden çok container’den oluşan uygulamaları kolayca tanımlamaya ve çalıştırmaya olanak tanır.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Test ve üretim ortamlarında Docker container’lerini hızlı ve tutarlı bir şekilde çalıştırmak için yaygın olarak kullanılır. </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Karmaşık çok katmanlı uygulamaları tanımlamak ve yönetmek için oldukça esnek bir yapıya sahiptir.</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ortamlarını tanımlamak, oluşturmak ve çalıştırmak için bir YAML dosyası kullanır. </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YAML dosyasında tanımlanan servislerin ve bu servisler arasındaki ilişkilerin yanı sıra, ağ yapılandırması, bağlantı bilgileri, ortam değişkenleri ve diğer ayarları içerir. Docker Compose komutlarıyla uygulamanın başlatılması, durdurulması, yeniden başlatılması ve yönetilmesi için bir rehber niteliğindedir.</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2"/>
              </a:buClr>
              <a:buSzPts val="1100"/>
              <a:buFont typeface="Arial"/>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Clr>
                <a:schemeClr val="dk2"/>
              </a:buClr>
              <a:buSzPts val="1100"/>
              <a:buFont typeface="Arial"/>
              <a:buNone/>
            </a:pPr>
            <a:endParaRPr sz="1200">
              <a:solidFill>
                <a:srgbClr val="0D0D0D"/>
              </a:solidFill>
              <a:highlight>
                <a:srgbClr val="FFFFFF"/>
              </a:highlight>
              <a:latin typeface="Roboto"/>
              <a:ea typeface="Roboto"/>
              <a:cs typeface="Roboto"/>
              <a:sym typeface="Roboto"/>
            </a:endParaRPr>
          </a:p>
        </p:txBody>
      </p:sp>
      <p:pic>
        <p:nvPicPr>
          <p:cNvPr id="81" name="Google Shape;81;p14"/>
          <p:cNvPicPr preferRelativeResize="0"/>
          <p:nvPr/>
        </p:nvPicPr>
        <p:blipFill>
          <a:blip r:embed="rId3">
            <a:alphaModFix/>
          </a:blip>
          <a:stretch>
            <a:fillRect/>
          </a:stretch>
        </p:blipFill>
        <p:spPr>
          <a:xfrm>
            <a:off x="6013175" y="1251550"/>
            <a:ext cx="2978425" cy="2796537"/>
          </a:xfrm>
          <a:prstGeom prst="rect">
            <a:avLst/>
          </a:prstGeom>
          <a:noFill/>
          <a:ln>
            <a:noFill/>
          </a:ln>
        </p:spPr>
      </p:pic>
      <p:pic>
        <p:nvPicPr>
          <p:cNvPr id="82" name="Google Shape;82;p14"/>
          <p:cNvPicPr preferRelativeResize="0"/>
          <p:nvPr/>
        </p:nvPicPr>
        <p:blipFill>
          <a:blip r:embed="rId4">
            <a:alphaModFix/>
          </a:blip>
          <a:stretch>
            <a:fillRect/>
          </a:stretch>
        </p:blipFill>
        <p:spPr>
          <a:xfrm>
            <a:off x="6773725" y="856274"/>
            <a:ext cx="1457325" cy="33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ubTitle" idx="1"/>
          </p:nvPr>
        </p:nvSpPr>
        <p:spPr>
          <a:xfrm>
            <a:off x="14125" y="201775"/>
            <a:ext cx="4442700" cy="47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200">
                <a:solidFill>
                  <a:srgbClr val="0D0D0D"/>
                </a:solidFill>
                <a:highlight>
                  <a:srgbClr val="FFFFFF"/>
                </a:highlight>
                <a:latin typeface="Roboto"/>
                <a:ea typeface="Roboto"/>
                <a:cs typeface="Roboto"/>
                <a:sym typeface="Roboto"/>
              </a:rPr>
              <a:t>Docker Compose, bir YAML dosyası kullanarak Docker container’lerini tanımlar ve yönetir.</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tr" sz="1200">
                <a:solidFill>
                  <a:srgbClr val="0D0D0D"/>
                </a:solidFill>
                <a:highlight>
                  <a:srgbClr val="FFFFFF"/>
                </a:highlight>
                <a:latin typeface="Roboto"/>
                <a:ea typeface="Roboto"/>
                <a:cs typeface="Roboto"/>
                <a:sym typeface="Roboto"/>
              </a:rPr>
              <a:t>Bu dosya, Docker Compose'nin yönetmesi gereken uygulamanın servislerini, ağ yapılandırmasını, ortam değişkenlerini ve diğer ayarları tanımlar. </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tr" sz="1200">
                <a:solidFill>
                  <a:srgbClr val="0D0D0D"/>
                </a:solidFill>
                <a:highlight>
                  <a:srgbClr val="FFFFFF"/>
                </a:highlight>
                <a:latin typeface="Roboto"/>
                <a:ea typeface="Roboto"/>
                <a:cs typeface="Roboto"/>
                <a:sym typeface="Roboto"/>
              </a:rPr>
              <a:t>Docker Compose dosyaları genellikle </a:t>
            </a:r>
            <a:r>
              <a:rPr lang="tr" sz="950">
                <a:solidFill>
                  <a:srgbClr val="0D0D0D"/>
                </a:solidFill>
                <a:highlight>
                  <a:srgbClr val="FFFFFF"/>
                </a:highlight>
                <a:latin typeface="Courier New"/>
                <a:ea typeface="Courier New"/>
                <a:cs typeface="Courier New"/>
                <a:sym typeface="Courier New"/>
              </a:rPr>
              <a:t>docker-compose.yml</a:t>
            </a:r>
            <a:r>
              <a:rPr lang="tr" sz="1200">
                <a:solidFill>
                  <a:srgbClr val="0D0D0D"/>
                </a:solidFill>
                <a:highlight>
                  <a:srgbClr val="FFFFFF"/>
                </a:highlight>
                <a:latin typeface="Roboto"/>
                <a:ea typeface="Roboto"/>
                <a:cs typeface="Roboto"/>
                <a:sym typeface="Roboto"/>
              </a:rPr>
              <a:t> adıyla saklanır ve proje kök dizininde bulunur.</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tr" sz="1200">
                <a:solidFill>
                  <a:srgbClr val="0D0D0D"/>
                </a:solidFill>
                <a:highlight>
                  <a:srgbClr val="FFFFFF"/>
                </a:highlight>
                <a:latin typeface="Roboto"/>
                <a:ea typeface="Roboto"/>
                <a:cs typeface="Roboto"/>
                <a:sym typeface="Roboto"/>
              </a:rPr>
              <a:t>Docker Compose dosyasının başlıca yapı taşları;</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Servisler (Services)</a:t>
            </a:r>
            <a:endParaRPr sz="1200" b="1">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Ağlar (Networks)</a:t>
            </a:r>
            <a:endParaRPr sz="1200" b="1">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Depolama (Volumes)</a:t>
            </a:r>
            <a:endParaRPr sz="1200" b="1">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Ortam Değişkenleri (Environment Variables)</a:t>
            </a:r>
            <a:endParaRPr sz="1200" b="1">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Bağımlılıklar (Dependencies)</a:t>
            </a:r>
            <a:endParaRPr sz="1200" b="1">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Extends</a:t>
            </a:r>
            <a:endParaRPr sz="1200" b="1">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vb.</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tr" sz="1200">
                <a:solidFill>
                  <a:srgbClr val="0D0D0D"/>
                </a:solidFill>
                <a:highlight>
                  <a:srgbClr val="FFFFFF"/>
                </a:highlight>
                <a:latin typeface="Roboto"/>
                <a:ea typeface="Roboto"/>
                <a:cs typeface="Roboto"/>
                <a:sym typeface="Roboto"/>
              </a:rPr>
              <a:t>olarak listelenebilir.</a:t>
            </a:r>
            <a:endParaRPr sz="1200">
              <a:solidFill>
                <a:srgbClr val="0D0D0D"/>
              </a:solidFill>
              <a:highlight>
                <a:srgbClr val="FFFFFF"/>
              </a:highlight>
              <a:latin typeface="Roboto"/>
              <a:ea typeface="Roboto"/>
              <a:cs typeface="Roboto"/>
              <a:sym typeface="Roboto"/>
            </a:endParaRPr>
          </a:p>
        </p:txBody>
      </p:sp>
      <p:sp>
        <p:nvSpPr>
          <p:cNvPr id="88" name="Google Shape;88;p15"/>
          <p:cNvSpPr txBox="1">
            <a:spLocks noGrp="1"/>
          </p:cNvSpPr>
          <p:nvPr>
            <p:ph type="body" idx="2"/>
          </p:nvPr>
        </p:nvSpPr>
        <p:spPr>
          <a:xfrm>
            <a:off x="5549100" y="19434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14125" y="201775"/>
            <a:ext cx="4442700" cy="4781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Compose dosyası, uygulamanızın servislerini tanımlar.</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Her servis, uygulamanızda bir Docker container’e karşılık gelir. </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Servisler, anahtar-değer çiftleri olarak belirtilir ve her servis adıyla başlar. </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Her bir servis, görüntü (image), bağlantılar, ortam değişkenleri, port yönlendirmeleri, bağımlılıklar ve diğer ayarlarla yapılandırılabilir.</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2"/>
              </a:buClr>
              <a:buSzPts val="1100"/>
              <a:buFont typeface="Arial"/>
              <a:buNone/>
            </a:pPr>
            <a:r>
              <a:rPr lang="tr" sz="1200">
                <a:solidFill>
                  <a:srgbClr val="0D0D0D"/>
                </a:solidFill>
                <a:highlight>
                  <a:srgbClr val="FFFFFF"/>
                </a:highlight>
                <a:latin typeface="Roboto"/>
                <a:ea typeface="Roboto"/>
                <a:cs typeface="Roboto"/>
                <a:sym typeface="Roboto"/>
              </a:rPr>
              <a:t>Her bir servis tanımı, aşağıdaki bileşenleri içerebilir: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image:</a:t>
            </a:r>
            <a:r>
              <a:rPr lang="tr" sz="1200">
                <a:solidFill>
                  <a:srgbClr val="0D0D0D"/>
                </a:solidFill>
                <a:highlight>
                  <a:srgbClr val="FFFFFF"/>
                </a:highlight>
                <a:latin typeface="Roboto"/>
                <a:ea typeface="Roboto"/>
                <a:cs typeface="Roboto"/>
                <a:sym typeface="Roboto"/>
              </a:rPr>
              <a:t> Kullanılacak Docker imajını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build:</a:t>
            </a:r>
            <a:r>
              <a:rPr lang="tr" sz="1200">
                <a:solidFill>
                  <a:srgbClr val="0D0D0D"/>
                </a:solidFill>
                <a:highlight>
                  <a:srgbClr val="FFFFFF"/>
                </a:highlight>
                <a:latin typeface="Roboto"/>
                <a:ea typeface="Roboto"/>
                <a:cs typeface="Roboto"/>
                <a:sym typeface="Roboto"/>
              </a:rPr>
              <a:t> Bir Dockerfile kullanarak bir imaj oluşturmak için kullanılacak kaynak kod dizinini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ports:</a:t>
            </a:r>
            <a:r>
              <a:rPr lang="tr" sz="1200">
                <a:solidFill>
                  <a:srgbClr val="0D0D0D"/>
                </a:solidFill>
                <a:highlight>
                  <a:srgbClr val="FFFFFF"/>
                </a:highlight>
                <a:latin typeface="Roboto"/>
                <a:ea typeface="Roboto"/>
                <a:cs typeface="Roboto"/>
                <a:sym typeface="Roboto"/>
              </a:rPr>
              <a:t> Konteyner portlarını ana makineye yönlendirir.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volumes:</a:t>
            </a:r>
            <a:r>
              <a:rPr lang="tr" sz="1200">
                <a:solidFill>
                  <a:srgbClr val="0D0D0D"/>
                </a:solidFill>
                <a:highlight>
                  <a:srgbClr val="FFFFFF"/>
                </a:highlight>
                <a:latin typeface="Roboto"/>
                <a:ea typeface="Roboto"/>
                <a:cs typeface="Roboto"/>
                <a:sym typeface="Roboto"/>
              </a:rPr>
              <a:t> Container’de kullanılacak olan dosya sistemleri yada klasörleri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environment:</a:t>
            </a:r>
            <a:r>
              <a:rPr lang="tr" sz="1200">
                <a:solidFill>
                  <a:srgbClr val="0D0D0D"/>
                </a:solidFill>
                <a:highlight>
                  <a:srgbClr val="FFFFFF"/>
                </a:highlight>
                <a:latin typeface="Roboto"/>
                <a:ea typeface="Roboto"/>
                <a:cs typeface="Roboto"/>
                <a:sym typeface="Roboto"/>
              </a:rPr>
              <a:t> Çalışma zamanında kullanılacak ortam değişkenlerini belirtir.</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94" name="Google Shape;94;p16"/>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95" name="Google Shape;95;p16"/>
          <p:cNvSpPr txBox="1">
            <a:spLocks noGrp="1"/>
          </p:cNvSpPr>
          <p:nvPr>
            <p:ph type="body" idx="2"/>
          </p:nvPr>
        </p:nvSpPr>
        <p:spPr>
          <a:xfrm>
            <a:off x="6159600" y="2027225"/>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Services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subTitle" idx="1"/>
          </p:nvPr>
        </p:nvSpPr>
        <p:spPr>
          <a:xfrm>
            <a:off x="14125" y="201775"/>
            <a:ext cx="4442700" cy="3217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Uygulamanın ağ yapılandırmasını tanımlar. </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Ağlar, Docker conainer’leri arasında iletişimi sağlar. </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Her ağ, bir veya daha fazla servisi bağlayabilir.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tr" sz="1200">
                <a:solidFill>
                  <a:srgbClr val="0D0D0D"/>
                </a:solidFill>
                <a:highlight>
                  <a:srgbClr val="FFFFFF"/>
                </a:highlight>
                <a:latin typeface="Roboto"/>
                <a:ea typeface="Roboto"/>
                <a:cs typeface="Roboto"/>
                <a:sym typeface="Roboto"/>
              </a:rPr>
              <a:t>Her bir ağ tanımı, aşağıdaki bileşenleri içerebilir: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driver:</a:t>
            </a:r>
            <a:r>
              <a:rPr lang="tr" sz="1200">
                <a:solidFill>
                  <a:srgbClr val="0D0D0D"/>
                </a:solidFill>
                <a:highlight>
                  <a:srgbClr val="FFFFFF"/>
                </a:highlight>
                <a:latin typeface="Roboto"/>
                <a:ea typeface="Roboto"/>
                <a:cs typeface="Roboto"/>
                <a:sym typeface="Roboto"/>
              </a:rPr>
              <a:t> Ağın nasıl oluşturulacağını belirler. Örneğin, bridge, overlay, host gibi sürücüler kullanılabilir.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driver_opts:</a:t>
            </a:r>
            <a:r>
              <a:rPr lang="tr" sz="1200">
                <a:solidFill>
                  <a:srgbClr val="0D0D0D"/>
                </a:solidFill>
                <a:highlight>
                  <a:srgbClr val="FFFFFF"/>
                </a:highlight>
                <a:latin typeface="Roboto"/>
                <a:ea typeface="Roboto"/>
                <a:cs typeface="Roboto"/>
                <a:sym typeface="Roboto"/>
              </a:rPr>
              <a:t> Ağ sürücüsü için özelleştirilmiş seçenekler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ipv4_address:</a:t>
            </a:r>
            <a:r>
              <a:rPr lang="tr" sz="1200">
                <a:solidFill>
                  <a:srgbClr val="0D0D0D"/>
                </a:solidFill>
                <a:highlight>
                  <a:srgbClr val="FFFFFF"/>
                </a:highlight>
                <a:latin typeface="Roboto"/>
                <a:ea typeface="Roboto"/>
                <a:cs typeface="Roboto"/>
                <a:sym typeface="Roboto"/>
              </a:rPr>
              <a:t> Ağdaki container’lara atanacak IPv4 adresini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ipv6_address:</a:t>
            </a:r>
            <a:r>
              <a:rPr lang="tr" sz="1200">
                <a:solidFill>
                  <a:srgbClr val="0D0D0D"/>
                </a:solidFill>
                <a:highlight>
                  <a:srgbClr val="FFFFFF"/>
                </a:highlight>
                <a:latin typeface="Roboto"/>
                <a:ea typeface="Roboto"/>
                <a:cs typeface="Roboto"/>
                <a:sym typeface="Roboto"/>
              </a:rPr>
              <a:t> Ağdaki container’lara atanacak IPv6 adresini belirtir.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01" name="Google Shape;101;p17"/>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02" name="Google Shape;102;p17"/>
          <p:cNvSpPr txBox="1">
            <a:spLocks noGrp="1"/>
          </p:cNvSpPr>
          <p:nvPr>
            <p:ph type="body" idx="2"/>
          </p:nvPr>
        </p:nvSpPr>
        <p:spPr>
          <a:xfrm>
            <a:off x="6121425" y="20196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Networks</a:t>
            </a:r>
            <a:endParaRPr sz="2500"/>
          </a:p>
        </p:txBody>
      </p:sp>
      <p:pic>
        <p:nvPicPr>
          <p:cNvPr id="103" name="Google Shape;103;p17"/>
          <p:cNvPicPr preferRelativeResize="0"/>
          <p:nvPr/>
        </p:nvPicPr>
        <p:blipFill>
          <a:blip r:embed="rId3">
            <a:alphaModFix/>
          </a:blip>
          <a:stretch>
            <a:fillRect/>
          </a:stretch>
        </p:blipFill>
        <p:spPr>
          <a:xfrm>
            <a:off x="265825" y="3370500"/>
            <a:ext cx="3954049" cy="1729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subTitle" idx="1"/>
          </p:nvPr>
        </p:nvSpPr>
        <p:spPr>
          <a:xfrm>
            <a:off x="14125" y="201775"/>
            <a:ext cx="4442700" cy="4781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Uygulamanın veri depolama gereksinimlerini tanımlar. </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container’lerinin içindeki verilerin saklanması ve paylaşılması sağlanabilir.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Docker container’ler arasında ve ana işletim sistemi ile veri paylaşımını sağlar.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2"/>
              </a:buClr>
              <a:buSzPts val="1100"/>
              <a:buFont typeface="Arial"/>
              <a:buNone/>
            </a:pPr>
            <a:r>
              <a:rPr lang="tr" sz="1200">
                <a:solidFill>
                  <a:srgbClr val="0D0D0D"/>
                </a:solidFill>
                <a:highlight>
                  <a:srgbClr val="FFFFFF"/>
                </a:highlight>
                <a:latin typeface="Roboto"/>
                <a:ea typeface="Roboto"/>
                <a:cs typeface="Roboto"/>
                <a:sym typeface="Roboto"/>
              </a:rPr>
              <a:t>Her bir depolama alanı tanımı, aşağıdaki bileşenleri içerebilir: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driver:</a:t>
            </a:r>
            <a:r>
              <a:rPr lang="tr" sz="1200">
                <a:solidFill>
                  <a:srgbClr val="0D0D0D"/>
                </a:solidFill>
                <a:highlight>
                  <a:srgbClr val="FFFFFF"/>
                </a:highlight>
                <a:latin typeface="Roboto"/>
                <a:ea typeface="Roboto"/>
                <a:cs typeface="Roboto"/>
                <a:sym typeface="Roboto"/>
              </a:rPr>
              <a:t> Depolama alanının nasıl oluşturulacağını belirler. Örneğin, local, nfs, veya s3 gibi sürücüler kullanılabilir.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driver_opts:</a:t>
            </a:r>
            <a:r>
              <a:rPr lang="tr" sz="1200">
                <a:solidFill>
                  <a:srgbClr val="0D0D0D"/>
                </a:solidFill>
                <a:highlight>
                  <a:srgbClr val="FFFFFF"/>
                </a:highlight>
                <a:latin typeface="Roboto"/>
                <a:ea typeface="Roboto"/>
                <a:cs typeface="Roboto"/>
                <a:sym typeface="Roboto"/>
              </a:rPr>
              <a:t> Depolama alanı sürücüsü için özelleştirilmiş seçenekler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labels:</a:t>
            </a:r>
            <a:r>
              <a:rPr lang="tr" sz="1200">
                <a:solidFill>
                  <a:srgbClr val="0D0D0D"/>
                </a:solidFill>
                <a:highlight>
                  <a:srgbClr val="FFFFFF"/>
                </a:highlight>
                <a:latin typeface="Roboto"/>
                <a:ea typeface="Roboto"/>
                <a:cs typeface="Roboto"/>
                <a:sym typeface="Roboto"/>
              </a:rPr>
              <a:t> Depolama alanına ilişkin etiketler belirtir.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09" name="Google Shape;109;p18"/>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10" name="Google Shape;110;p18"/>
          <p:cNvSpPr txBox="1">
            <a:spLocks noGrp="1"/>
          </p:cNvSpPr>
          <p:nvPr>
            <p:ph type="body" idx="2"/>
          </p:nvPr>
        </p:nvSpPr>
        <p:spPr>
          <a:xfrm>
            <a:off x="6151975" y="20425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Volumes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14125" y="201775"/>
            <a:ext cx="4442700" cy="4781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Her servis için çalışma zamanında kullanılacak ortam değişkenlerini belirtebilir. </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Ortam değişkenleri, bir servisin çalışma zamanında kullanmasını istediğiniz değişkenlerdir.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tr" sz="1200">
                <a:solidFill>
                  <a:srgbClr val="0D0D0D"/>
                </a:solidFill>
                <a:highlight>
                  <a:srgbClr val="FFFFFF"/>
                </a:highlight>
                <a:latin typeface="Roboto"/>
                <a:ea typeface="Roboto"/>
                <a:cs typeface="Roboto"/>
                <a:sym typeface="Roboto"/>
              </a:rPr>
              <a:t>Her bir ortam değişkeni tanımı, aşağıdaki bileşenleri içerebilir: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environment:</a:t>
            </a:r>
            <a:r>
              <a:rPr lang="tr" sz="1200">
                <a:solidFill>
                  <a:srgbClr val="0D0D0D"/>
                </a:solidFill>
                <a:highlight>
                  <a:srgbClr val="FFFFFF"/>
                </a:highlight>
                <a:latin typeface="Roboto"/>
                <a:ea typeface="Roboto"/>
                <a:cs typeface="Roboto"/>
                <a:sym typeface="Roboto"/>
              </a:rPr>
              <a:t> Docker container’da kullanılacak ortam değişkenlerini belirtir.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file:</a:t>
            </a:r>
            <a:r>
              <a:rPr lang="tr" sz="1200">
                <a:solidFill>
                  <a:srgbClr val="0D0D0D"/>
                </a:solidFill>
                <a:highlight>
                  <a:srgbClr val="FFFFFF"/>
                </a:highlight>
                <a:latin typeface="Roboto"/>
                <a:ea typeface="Roboto"/>
                <a:cs typeface="Roboto"/>
                <a:sym typeface="Roboto"/>
              </a:rPr>
              <a:t> Bir dosyadan ortam değişkenlerini yükler.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tr" sz="1200" b="1">
                <a:solidFill>
                  <a:srgbClr val="0D0D0D"/>
                </a:solidFill>
                <a:highlight>
                  <a:srgbClr val="FFFFFF"/>
                </a:highlight>
                <a:latin typeface="Roboto"/>
                <a:ea typeface="Roboto"/>
                <a:cs typeface="Roboto"/>
                <a:sym typeface="Roboto"/>
              </a:rPr>
              <a:t>external:</a:t>
            </a:r>
            <a:r>
              <a:rPr lang="tr" sz="1200">
                <a:solidFill>
                  <a:srgbClr val="0D0D0D"/>
                </a:solidFill>
                <a:highlight>
                  <a:srgbClr val="FFFFFF"/>
                </a:highlight>
                <a:latin typeface="Roboto"/>
                <a:ea typeface="Roboto"/>
                <a:cs typeface="Roboto"/>
                <a:sym typeface="Roboto"/>
              </a:rPr>
              <a:t> Dış bir kaynaktan (örneğin, bir başka Docker Compose dosyası veya bir env dosyası) ortam değişkenlerini alır.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16" name="Google Shape;116;p19"/>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17" name="Google Shape;117;p19"/>
          <p:cNvSpPr txBox="1">
            <a:spLocks noGrp="1"/>
          </p:cNvSpPr>
          <p:nvPr>
            <p:ph type="body" idx="2"/>
          </p:nvPr>
        </p:nvSpPr>
        <p:spPr>
          <a:xfrm>
            <a:off x="5168100" y="20196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300"/>
              <a:t>     Environment Variables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subTitle" idx="1"/>
          </p:nvPr>
        </p:nvSpPr>
        <p:spPr>
          <a:xfrm>
            <a:off x="14125" y="-179225"/>
            <a:ext cx="4442700" cy="27510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0D0D0D"/>
              </a:buClr>
              <a:buSzPts val="1200"/>
              <a:buFont typeface="Roboto"/>
              <a:buChar char="●"/>
            </a:pPr>
            <a:r>
              <a:rPr lang="tr" sz="1200">
                <a:solidFill>
                  <a:srgbClr val="0D0D0D"/>
                </a:solidFill>
                <a:highlight>
                  <a:srgbClr val="FFFFFF"/>
                </a:highlight>
                <a:latin typeface="Roboto"/>
                <a:ea typeface="Roboto"/>
                <a:cs typeface="Roboto"/>
                <a:sym typeface="Roboto"/>
              </a:rPr>
              <a:t>Servisler arasındaki bağımlılıkları tanımlar.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tr" sz="1200">
                <a:solidFill>
                  <a:srgbClr val="0D0D0D"/>
                </a:solidFill>
                <a:highlight>
                  <a:srgbClr val="FFFFFF"/>
                </a:highlight>
                <a:latin typeface="Roboto"/>
                <a:ea typeface="Roboto"/>
                <a:cs typeface="Roboto"/>
                <a:sym typeface="Roboto"/>
              </a:rPr>
              <a:t>Servis bağımlılıkları belirlemek için, aşağıdaki yöntemler kullanılabilir:</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Char char="●"/>
            </a:pPr>
            <a:r>
              <a:rPr lang="tr" sz="1050" b="1">
                <a:solidFill>
                  <a:srgbClr val="0D0D0D"/>
                </a:solidFill>
                <a:highlight>
                  <a:srgbClr val="FFFFFF"/>
                </a:highlight>
                <a:latin typeface="Courier New"/>
                <a:ea typeface="Courier New"/>
                <a:cs typeface="Courier New"/>
                <a:sym typeface="Courier New"/>
              </a:rPr>
              <a:t>depends_on</a:t>
            </a:r>
            <a:r>
              <a:rPr lang="tr" sz="1200" b="1">
                <a:solidFill>
                  <a:srgbClr val="0D0D0D"/>
                </a:solidFill>
                <a:highlight>
                  <a:srgbClr val="FFFFFF"/>
                </a:highlight>
                <a:latin typeface="Roboto"/>
                <a:ea typeface="Roboto"/>
                <a:cs typeface="Roboto"/>
                <a:sym typeface="Roboto"/>
              </a:rPr>
              <a:t>:</a:t>
            </a:r>
            <a:r>
              <a:rPr lang="tr" sz="1200">
                <a:solidFill>
                  <a:srgbClr val="0D0D0D"/>
                </a:solidFill>
                <a:highlight>
                  <a:srgbClr val="FFFFFF"/>
                </a:highlight>
                <a:latin typeface="Roboto"/>
                <a:ea typeface="Roboto"/>
                <a:cs typeface="Roboto"/>
                <a:sym typeface="Roboto"/>
              </a:rPr>
              <a:t> Bir servisin diğer bir servise bağımlı olduğunu belirtir. Bu, belirli bir servisin önce başlatılmasını sağlar.</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tr" sz="1200" b="1">
                <a:solidFill>
                  <a:srgbClr val="FF0000"/>
                </a:solidFill>
                <a:highlight>
                  <a:srgbClr val="FFFFFF"/>
                </a:highlight>
                <a:latin typeface="Roboto"/>
                <a:ea typeface="Roboto"/>
                <a:cs typeface="Roboto"/>
                <a:sym typeface="Roboto"/>
              </a:rPr>
              <a:t>Not: </a:t>
            </a:r>
            <a:r>
              <a:rPr lang="tr" sz="1200" b="1">
                <a:solidFill>
                  <a:srgbClr val="000000"/>
                </a:solidFill>
                <a:highlight>
                  <a:srgbClr val="FFFFFF"/>
                </a:highlight>
                <a:latin typeface="Roboto"/>
                <a:ea typeface="Roboto"/>
                <a:cs typeface="Roboto"/>
                <a:sym typeface="Roboto"/>
              </a:rPr>
              <a:t>Servis bağımlılıkları belirli bir sıra ile başlatılır. Ancak, bağımlılık sadece başlangıç sırasını etkiler, servislerin çalışma sırasını değil.</a:t>
            </a:r>
            <a:endParaRPr sz="1200" b="1">
              <a:solidFill>
                <a:srgbClr val="000000"/>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23" name="Google Shape;123;p20"/>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24" name="Google Shape;124;p20"/>
          <p:cNvSpPr txBox="1">
            <a:spLocks noGrp="1"/>
          </p:cNvSpPr>
          <p:nvPr>
            <p:ph type="body" idx="2"/>
          </p:nvPr>
        </p:nvSpPr>
        <p:spPr>
          <a:xfrm>
            <a:off x="5853900" y="20196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300"/>
              <a:t>   Dependencies</a:t>
            </a:r>
            <a:endParaRPr sz="2300"/>
          </a:p>
        </p:txBody>
      </p:sp>
      <p:pic>
        <p:nvPicPr>
          <p:cNvPr id="125" name="Google Shape;125;p20"/>
          <p:cNvPicPr preferRelativeResize="0"/>
          <p:nvPr/>
        </p:nvPicPr>
        <p:blipFill>
          <a:blip r:embed="rId3">
            <a:alphaModFix/>
          </a:blip>
          <a:stretch>
            <a:fillRect/>
          </a:stretch>
        </p:blipFill>
        <p:spPr>
          <a:xfrm>
            <a:off x="1083675" y="2618750"/>
            <a:ext cx="1923075" cy="247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subTitle" idx="1"/>
          </p:nvPr>
        </p:nvSpPr>
        <p:spPr>
          <a:xfrm>
            <a:off x="14125" y="-172371"/>
            <a:ext cx="4442700" cy="27510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0D0D0D"/>
              </a:buClr>
              <a:buSzPts val="1200"/>
              <a:buFont typeface="Roboto"/>
              <a:buChar char="●"/>
            </a:pPr>
            <a:r>
              <a:rPr lang="tr" sz="1200" dirty="0">
                <a:solidFill>
                  <a:srgbClr val="0D0D0D"/>
                </a:solidFill>
                <a:highlight>
                  <a:srgbClr val="FFFFFF"/>
                </a:highlight>
                <a:latin typeface="Roboto"/>
                <a:ea typeface="Roboto"/>
                <a:cs typeface="Roboto"/>
                <a:sym typeface="Roboto"/>
              </a:rPr>
              <a:t>Başka bir Docker Compose dosyasından servislerin veya yapılandırmaların genişletilmesini, kullanılmasını sağlar.</a:t>
            </a:r>
            <a:endParaRPr sz="1200" b="1" dirty="0">
              <a:solidFill>
                <a:srgbClr val="000000"/>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tr" sz="1200" dirty="0">
                <a:solidFill>
                  <a:srgbClr val="0D0D0D"/>
                </a:solidFill>
                <a:highlight>
                  <a:srgbClr val="FFFFFF"/>
                </a:highlight>
                <a:latin typeface="Roboto"/>
                <a:ea typeface="Roboto"/>
                <a:cs typeface="Roboto"/>
                <a:sym typeface="Roboto"/>
              </a:rPr>
              <a:t>Genişletme yapmak için, aşağıdaki adımları izleyebilirsiniz:</a:t>
            </a:r>
            <a:endParaRPr sz="12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1500"/>
              </a:spcBef>
              <a:spcAft>
                <a:spcPts val="0"/>
              </a:spcAft>
              <a:buClr>
                <a:srgbClr val="0D0D0D"/>
              </a:buClr>
              <a:buSzPts val="1200"/>
              <a:buFont typeface="Roboto"/>
              <a:buAutoNum type="arabicPeriod"/>
            </a:pPr>
            <a:r>
              <a:rPr lang="tr" sz="1200" dirty="0">
                <a:solidFill>
                  <a:srgbClr val="0D0D0D"/>
                </a:solidFill>
                <a:highlight>
                  <a:srgbClr val="FFFFFF"/>
                </a:highlight>
                <a:latin typeface="Roboto"/>
                <a:ea typeface="Roboto"/>
                <a:cs typeface="Roboto"/>
                <a:sym typeface="Roboto"/>
              </a:rPr>
              <a:t>Genişletmek istediğiniz Docker Compose dosyasını belirtin.</a:t>
            </a:r>
            <a:endParaRPr sz="12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AutoNum type="arabicPeriod"/>
            </a:pPr>
            <a:r>
              <a:rPr lang="tr" sz="1200" dirty="0">
                <a:solidFill>
                  <a:srgbClr val="0D0D0D"/>
                </a:solidFill>
                <a:highlight>
                  <a:srgbClr val="FFFFFF"/>
                </a:highlight>
                <a:latin typeface="Roboto"/>
                <a:ea typeface="Roboto"/>
                <a:cs typeface="Roboto"/>
                <a:sym typeface="Roboto"/>
              </a:rPr>
              <a:t>Hangi servisleri veya yapılandırmaları genişletmek istediğinizi belirtin.</a:t>
            </a:r>
            <a:endParaRPr sz="1200" dirty="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AutoNum type="arabicPeriod"/>
            </a:pPr>
            <a:r>
              <a:rPr lang="tr" sz="1200" dirty="0">
                <a:solidFill>
                  <a:srgbClr val="0D0D0D"/>
                </a:solidFill>
                <a:highlight>
                  <a:srgbClr val="FFFFFF"/>
                </a:highlight>
                <a:latin typeface="Roboto"/>
                <a:ea typeface="Roboto"/>
                <a:cs typeface="Roboto"/>
                <a:sym typeface="Roboto"/>
              </a:rPr>
              <a:t>Genişletme yapılandırmasını mevcut Docker Compose dosyasına ekleyin.</a:t>
            </a:r>
            <a:endParaRPr sz="1200" dirty="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dirty="0">
              <a:solidFill>
                <a:srgbClr val="0D0D0D"/>
              </a:solidFill>
              <a:highlight>
                <a:srgbClr val="FFFFFF"/>
              </a:highlight>
              <a:latin typeface="Roboto"/>
              <a:ea typeface="Roboto"/>
              <a:cs typeface="Roboto"/>
              <a:sym typeface="Roboto"/>
            </a:endParaRPr>
          </a:p>
        </p:txBody>
      </p:sp>
      <p:sp>
        <p:nvSpPr>
          <p:cNvPr id="131" name="Google Shape;131;p21"/>
          <p:cNvSpPr txBox="1">
            <a:spLocks noGrp="1"/>
          </p:cNvSpPr>
          <p:nvPr>
            <p:ph type="body" idx="2"/>
          </p:nvPr>
        </p:nvSpPr>
        <p:spPr>
          <a:xfrm>
            <a:off x="5549100" y="26700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500"/>
              <a:t>Docker Compose Dosyasının Yapısı</a:t>
            </a:r>
            <a:endParaRPr sz="2500"/>
          </a:p>
        </p:txBody>
      </p:sp>
      <p:sp>
        <p:nvSpPr>
          <p:cNvPr id="132" name="Google Shape;132;p21"/>
          <p:cNvSpPr txBox="1">
            <a:spLocks noGrp="1"/>
          </p:cNvSpPr>
          <p:nvPr>
            <p:ph type="body" idx="2"/>
          </p:nvPr>
        </p:nvSpPr>
        <p:spPr>
          <a:xfrm>
            <a:off x="6174425" y="2004350"/>
            <a:ext cx="3837000" cy="893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tr" sz="2300"/>
              <a:t>Extends</a:t>
            </a:r>
            <a:endParaRPr sz="2300"/>
          </a:p>
        </p:txBody>
      </p:sp>
      <p:pic>
        <p:nvPicPr>
          <p:cNvPr id="133" name="Google Shape;133;p21"/>
          <p:cNvPicPr preferRelativeResize="0"/>
          <p:nvPr/>
        </p:nvPicPr>
        <p:blipFill>
          <a:blip r:embed="rId3">
            <a:alphaModFix/>
          </a:blip>
          <a:stretch>
            <a:fillRect/>
          </a:stretch>
        </p:blipFill>
        <p:spPr>
          <a:xfrm>
            <a:off x="465300" y="2672985"/>
            <a:ext cx="2304875" cy="1123375"/>
          </a:xfrm>
          <a:prstGeom prst="rect">
            <a:avLst/>
          </a:prstGeom>
          <a:noFill/>
          <a:ln>
            <a:noFill/>
          </a:ln>
        </p:spPr>
      </p:pic>
      <p:sp>
        <p:nvSpPr>
          <p:cNvPr id="134" name="Google Shape;134;p21"/>
          <p:cNvSpPr txBox="1"/>
          <p:nvPr/>
        </p:nvSpPr>
        <p:spPr>
          <a:xfrm>
            <a:off x="2793275" y="2904110"/>
            <a:ext cx="17016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chemeClr val="dk2"/>
                </a:solidFill>
                <a:latin typeface="Lato"/>
                <a:ea typeface="Lato"/>
                <a:cs typeface="Lato"/>
                <a:sym typeface="Lato"/>
              </a:rPr>
              <a:t>common-services.yml</a:t>
            </a:r>
            <a:endParaRPr sz="1200">
              <a:solidFill>
                <a:schemeClr val="dk2"/>
              </a:solidFill>
              <a:latin typeface="Lato"/>
              <a:ea typeface="Lato"/>
              <a:cs typeface="Lato"/>
              <a:sym typeface="Lato"/>
            </a:endParaRPr>
          </a:p>
        </p:txBody>
      </p:sp>
      <p:pic>
        <p:nvPicPr>
          <p:cNvPr id="135" name="Google Shape;135;p21"/>
          <p:cNvPicPr preferRelativeResize="0"/>
          <p:nvPr/>
        </p:nvPicPr>
        <p:blipFill>
          <a:blip r:embed="rId4">
            <a:alphaModFix/>
          </a:blip>
          <a:stretch>
            <a:fillRect/>
          </a:stretch>
        </p:blipFill>
        <p:spPr>
          <a:xfrm>
            <a:off x="816100" y="3870210"/>
            <a:ext cx="1941575" cy="1170550"/>
          </a:xfrm>
          <a:prstGeom prst="rect">
            <a:avLst/>
          </a:prstGeom>
          <a:noFill/>
          <a:ln>
            <a:noFill/>
          </a:ln>
        </p:spPr>
      </p:pic>
      <p:sp>
        <p:nvSpPr>
          <p:cNvPr id="136" name="Google Shape;136;p21"/>
          <p:cNvSpPr txBox="1"/>
          <p:nvPr/>
        </p:nvSpPr>
        <p:spPr>
          <a:xfrm>
            <a:off x="2793275" y="4070235"/>
            <a:ext cx="17016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tr" sz="1200">
                <a:solidFill>
                  <a:schemeClr val="dk2"/>
                </a:solidFill>
                <a:latin typeface="Lato"/>
                <a:ea typeface="Lato"/>
                <a:cs typeface="Lato"/>
                <a:sym typeface="Lato"/>
              </a:rPr>
              <a:t>docker-compose.yml</a:t>
            </a:r>
            <a:endParaRPr sz="1200">
              <a:solidFill>
                <a:schemeClr val="dk2"/>
              </a:solidFill>
              <a:latin typeface="Lato"/>
              <a:ea typeface="Lato"/>
              <a:cs typeface="Lato"/>
              <a:sym typeface="Lato"/>
            </a:endParaRPr>
          </a:p>
        </p:txBody>
      </p:sp>
      <p:sp>
        <p:nvSpPr>
          <p:cNvPr id="137" name="Google Shape;137;p21"/>
          <p:cNvSpPr/>
          <p:nvPr/>
        </p:nvSpPr>
        <p:spPr>
          <a:xfrm>
            <a:off x="2922800" y="3529760"/>
            <a:ext cx="244200" cy="4578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1186</Words>
  <Application>Microsoft Office PowerPoint</Application>
  <PresentationFormat>Ekran Gösterisi (16:9)</PresentationFormat>
  <Paragraphs>190</Paragraphs>
  <Slides>17</Slides>
  <Notes>17</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Open Sans</vt:lpstr>
      <vt:lpstr>Lato</vt:lpstr>
      <vt:lpstr>Raleway</vt:lpstr>
      <vt:lpstr>Arial</vt:lpstr>
      <vt:lpstr>Courier New</vt:lpstr>
      <vt:lpstr>Roboto</vt:lpstr>
      <vt:lpstr>Swiss</vt:lpstr>
      <vt:lpstr>Docker Compose</vt:lpstr>
      <vt:lpstr>Docker Compose Nedir?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Docker Image Oluşturma</vt:lpstr>
      <vt:lpstr>Dockerfile</vt:lpstr>
      <vt:lpstr>PowerPoint Sunusu</vt:lpstr>
      <vt:lpstr>Docker Compose hakkında sunumumuzu tamamlamış bulunuyoruz.  Docker Compose’yi ve temel kavramları öğrendik.  Docker Compose dosya yapısını inceledik.  Dockerfile ile image oluşturmayı, çalıştırmayı gördük.            Bu sunumu takip ettiğiniz için teşekkür ederiz.</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Compose</dc:title>
  <cp:lastModifiedBy>Sedat Durmuş</cp:lastModifiedBy>
  <cp:revision>2</cp:revision>
  <dcterms:modified xsi:type="dcterms:W3CDTF">2024-02-29T07:04:14Z</dcterms:modified>
</cp:coreProperties>
</file>