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4" r:id="rId8"/>
    <p:sldId id="270" r:id="rId9"/>
    <p:sldId id="275" r:id="rId10"/>
    <p:sldId id="271" r:id="rId11"/>
    <p:sldId id="273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56" autoAdjust="0"/>
    <p:restoredTop sz="94660"/>
  </p:normalViewPr>
  <p:slideViewPr>
    <p:cSldViewPr snapToGrid="0">
      <p:cViewPr>
        <p:scale>
          <a:sx n="65" d="100"/>
          <a:sy n="65" d="100"/>
        </p:scale>
        <p:origin x="9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F8A7A-5067-420F-99CF-98DFCDB723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D1A220B-8369-4380-B2E7-4F2D5CFE5694}">
      <dgm:prSet/>
      <dgm:spPr/>
      <dgm:t>
        <a:bodyPr/>
        <a:lstStyle/>
        <a:p>
          <a:r>
            <a:rPr lang="en-US"/>
            <a:t>Most global carbon budgets exclude small rivers</a:t>
          </a:r>
        </a:p>
      </dgm:t>
    </dgm:pt>
    <dgm:pt modelId="{AE646A11-F602-4146-A9C5-3BFC0E565AB5}" type="parTrans" cxnId="{14BB6BC1-4667-49D6-A776-40AC2B47CE2F}">
      <dgm:prSet/>
      <dgm:spPr/>
      <dgm:t>
        <a:bodyPr/>
        <a:lstStyle/>
        <a:p>
          <a:endParaRPr lang="en-US"/>
        </a:p>
      </dgm:t>
    </dgm:pt>
    <dgm:pt modelId="{F93DE0FE-7F96-49EB-AE8F-465402619377}" type="sibTrans" cxnId="{14BB6BC1-4667-49D6-A776-40AC2B47CE2F}">
      <dgm:prSet/>
      <dgm:spPr/>
      <dgm:t>
        <a:bodyPr/>
        <a:lstStyle/>
        <a:p>
          <a:endParaRPr lang="en-US"/>
        </a:p>
      </dgm:t>
    </dgm:pt>
    <dgm:pt modelId="{F8B5928F-FEDA-489D-95B7-C95E97A768DE}">
      <dgm:prSet/>
      <dgm:spPr/>
      <dgm:t>
        <a:bodyPr/>
        <a:lstStyle/>
        <a:p>
          <a:r>
            <a:rPr lang="en-US"/>
            <a:t>Small rivers (&lt;10 km^3/yr) contribute approximately 57% of freshwater entering the oceans (Dai et al. 2012)</a:t>
          </a:r>
        </a:p>
      </dgm:t>
    </dgm:pt>
    <dgm:pt modelId="{542F7A1C-09AB-404B-8D86-561490414EB9}" type="parTrans" cxnId="{D4A8D164-9521-4158-8C2E-5C4CF4DA8688}">
      <dgm:prSet/>
      <dgm:spPr/>
      <dgm:t>
        <a:bodyPr/>
        <a:lstStyle/>
        <a:p>
          <a:endParaRPr lang="en-US"/>
        </a:p>
      </dgm:t>
    </dgm:pt>
    <dgm:pt modelId="{4B0899D0-6768-4C66-AF62-004359CC9EA6}" type="sibTrans" cxnId="{D4A8D164-9521-4158-8C2E-5C4CF4DA8688}">
      <dgm:prSet/>
      <dgm:spPr/>
      <dgm:t>
        <a:bodyPr/>
        <a:lstStyle/>
        <a:p>
          <a:endParaRPr lang="en-US"/>
        </a:p>
      </dgm:t>
    </dgm:pt>
    <dgm:pt modelId="{1C174FC5-B85A-48C7-8AB6-1823600354B8}">
      <dgm:prSet/>
      <dgm:spPr/>
      <dgm:t>
        <a:bodyPr/>
        <a:lstStyle/>
        <a:p>
          <a:r>
            <a:rPr lang="en-US"/>
            <a:t>Small rivers contribute 52% of the dissolved organic carbon (DOC) to coastal areas.(Dai et al. 2012)</a:t>
          </a:r>
        </a:p>
      </dgm:t>
    </dgm:pt>
    <dgm:pt modelId="{1FFCF2F5-F356-4744-8F4A-AD150B04B4AD}" type="parTrans" cxnId="{51E0E469-60E3-4F28-BFEB-89F9F88CF4D8}">
      <dgm:prSet/>
      <dgm:spPr/>
      <dgm:t>
        <a:bodyPr/>
        <a:lstStyle/>
        <a:p>
          <a:endParaRPr lang="en-US"/>
        </a:p>
      </dgm:t>
    </dgm:pt>
    <dgm:pt modelId="{2DBE6FAF-D2F8-4959-B43C-A98608BD95B8}" type="sibTrans" cxnId="{51E0E469-60E3-4F28-BFEB-89F9F88CF4D8}">
      <dgm:prSet/>
      <dgm:spPr/>
      <dgm:t>
        <a:bodyPr/>
        <a:lstStyle/>
        <a:p>
          <a:endParaRPr lang="en-US"/>
        </a:p>
      </dgm:t>
    </dgm:pt>
    <dgm:pt modelId="{01D65CA2-4A1C-454D-AEF3-DE2E5C5B72FF}">
      <dgm:prSet/>
      <dgm:spPr/>
      <dgm:t>
        <a:bodyPr/>
        <a:lstStyle/>
        <a:p>
          <a:r>
            <a:rPr lang="en-US"/>
            <a:t>Discharge originating from rain events of more than 1.38 cm/day are responsible for 57% of the annual DOC flux. (Raymond and Saiers 2010)</a:t>
          </a:r>
        </a:p>
      </dgm:t>
    </dgm:pt>
    <dgm:pt modelId="{C6DD6264-1640-481B-B5A0-1BFB9B009934}" type="parTrans" cxnId="{0BE72374-E43A-403D-BCDA-8041DAF45E57}">
      <dgm:prSet/>
      <dgm:spPr/>
      <dgm:t>
        <a:bodyPr/>
        <a:lstStyle/>
        <a:p>
          <a:endParaRPr lang="en-US"/>
        </a:p>
      </dgm:t>
    </dgm:pt>
    <dgm:pt modelId="{F55592AB-C083-4A49-AD6B-F807F5CAA801}" type="sibTrans" cxnId="{0BE72374-E43A-403D-BCDA-8041DAF45E57}">
      <dgm:prSet/>
      <dgm:spPr/>
      <dgm:t>
        <a:bodyPr/>
        <a:lstStyle/>
        <a:p>
          <a:endParaRPr lang="en-US"/>
        </a:p>
      </dgm:t>
    </dgm:pt>
    <dgm:pt modelId="{3F7F48B4-3D0C-4491-890E-FC802638F957}">
      <dgm:prSet/>
      <dgm:spPr/>
      <dgm:t>
        <a:bodyPr/>
        <a:lstStyle/>
        <a:p>
          <a:r>
            <a:rPr lang="en-US"/>
            <a:t>The Boston area experiences, on average, 28 days where rainfall exceeds 1.28 cm (less than 8% of the hydrograph) (Boston Water and Sewer Commission) </a:t>
          </a:r>
        </a:p>
      </dgm:t>
    </dgm:pt>
    <dgm:pt modelId="{9F9B8B5B-4442-4B52-A896-3ECF6D169C56}" type="parTrans" cxnId="{A1FB0AF0-069B-41FF-B093-11A9C21C5A64}">
      <dgm:prSet/>
      <dgm:spPr/>
      <dgm:t>
        <a:bodyPr/>
        <a:lstStyle/>
        <a:p>
          <a:endParaRPr lang="en-US"/>
        </a:p>
      </dgm:t>
    </dgm:pt>
    <dgm:pt modelId="{DFE892E5-CEB1-483E-8F50-5F0B32C3DDE7}" type="sibTrans" cxnId="{A1FB0AF0-069B-41FF-B093-11A9C21C5A64}">
      <dgm:prSet/>
      <dgm:spPr/>
      <dgm:t>
        <a:bodyPr/>
        <a:lstStyle/>
        <a:p>
          <a:endParaRPr lang="en-US"/>
        </a:p>
      </dgm:t>
    </dgm:pt>
    <dgm:pt modelId="{D41F91A3-0722-456E-AE8B-336F0F9A2A00}">
      <dgm:prSet/>
      <dgm:spPr/>
      <dgm:t>
        <a:bodyPr/>
        <a:lstStyle/>
        <a:p>
          <a:r>
            <a:rPr lang="en-US" dirty="0"/>
            <a:t>Hypothesis: Flashy rivers contribute an even higher percentage of annual carbon during rain events </a:t>
          </a:r>
        </a:p>
      </dgm:t>
    </dgm:pt>
    <dgm:pt modelId="{563A6E7C-18AE-4C62-8645-40B743518A06}" type="parTrans" cxnId="{A66DDFBD-8F91-4BD4-954F-DBEACC828EB2}">
      <dgm:prSet/>
      <dgm:spPr/>
      <dgm:t>
        <a:bodyPr/>
        <a:lstStyle/>
        <a:p>
          <a:endParaRPr lang="en-US"/>
        </a:p>
      </dgm:t>
    </dgm:pt>
    <dgm:pt modelId="{3E82BF56-5915-436E-9FC3-29EB70E34A9B}" type="sibTrans" cxnId="{A66DDFBD-8F91-4BD4-954F-DBEACC828EB2}">
      <dgm:prSet/>
      <dgm:spPr/>
      <dgm:t>
        <a:bodyPr/>
        <a:lstStyle/>
        <a:p>
          <a:endParaRPr lang="en-US"/>
        </a:p>
      </dgm:t>
    </dgm:pt>
    <dgm:pt modelId="{0FF07F8C-18BA-4ED8-A141-DE186F1FE07C}" type="pres">
      <dgm:prSet presAssocID="{D0FF8A7A-5067-420F-99CF-98DFCDB7233E}" presName="Name0" presStyleCnt="0">
        <dgm:presLayoutVars>
          <dgm:dir/>
          <dgm:resizeHandles val="exact"/>
        </dgm:presLayoutVars>
      </dgm:prSet>
      <dgm:spPr/>
    </dgm:pt>
    <dgm:pt modelId="{D07C0BB9-49C5-40F0-A328-0383A1301F90}" type="pres">
      <dgm:prSet presAssocID="{3D1A220B-8369-4380-B2E7-4F2D5CFE5694}" presName="node" presStyleLbl="node1" presStyleIdx="0" presStyleCnt="6">
        <dgm:presLayoutVars>
          <dgm:bulletEnabled val="1"/>
        </dgm:presLayoutVars>
      </dgm:prSet>
      <dgm:spPr/>
    </dgm:pt>
    <dgm:pt modelId="{241CCFDA-B9A0-4B80-9E33-378FA99A278F}" type="pres">
      <dgm:prSet presAssocID="{F93DE0FE-7F96-49EB-AE8F-465402619377}" presName="sibTrans" presStyleLbl="sibTrans1D1" presStyleIdx="0" presStyleCnt="5"/>
      <dgm:spPr/>
    </dgm:pt>
    <dgm:pt modelId="{57790BF8-38EF-425D-8136-5A08BDCCD4A6}" type="pres">
      <dgm:prSet presAssocID="{F93DE0FE-7F96-49EB-AE8F-465402619377}" presName="connectorText" presStyleLbl="sibTrans1D1" presStyleIdx="0" presStyleCnt="5"/>
      <dgm:spPr/>
    </dgm:pt>
    <dgm:pt modelId="{4CF93CCD-DD7E-4953-BA1B-5C0DA88EFE55}" type="pres">
      <dgm:prSet presAssocID="{F8B5928F-FEDA-489D-95B7-C95E97A768DE}" presName="node" presStyleLbl="node1" presStyleIdx="1" presStyleCnt="6">
        <dgm:presLayoutVars>
          <dgm:bulletEnabled val="1"/>
        </dgm:presLayoutVars>
      </dgm:prSet>
      <dgm:spPr/>
    </dgm:pt>
    <dgm:pt modelId="{C37C1907-050B-427A-91C4-9FD910F98B3A}" type="pres">
      <dgm:prSet presAssocID="{4B0899D0-6768-4C66-AF62-004359CC9EA6}" presName="sibTrans" presStyleLbl="sibTrans1D1" presStyleIdx="1" presStyleCnt="5"/>
      <dgm:spPr/>
    </dgm:pt>
    <dgm:pt modelId="{B78BFDB9-819C-49CC-92FF-81E1853B56BC}" type="pres">
      <dgm:prSet presAssocID="{4B0899D0-6768-4C66-AF62-004359CC9EA6}" presName="connectorText" presStyleLbl="sibTrans1D1" presStyleIdx="1" presStyleCnt="5"/>
      <dgm:spPr/>
    </dgm:pt>
    <dgm:pt modelId="{FEBC55F3-10B2-49FC-9898-A320A71E28CE}" type="pres">
      <dgm:prSet presAssocID="{1C174FC5-B85A-48C7-8AB6-1823600354B8}" presName="node" presStyleLbl="node1" presStyleIdx="2" presStyleCnt="6">
        <dgm:presLayoutVars>
          <dgm:bulletEnabled val="1"/>
        </dgm:presLayoutVars>
      </dgm:prSet>
      <dgm:spPr/>
    </dgm:pt>
    <dgm:pt modelId="{5789C418-9D98-46C2-A2D5-0168EDBF66E9}" type="pres">
      <dgm:prSet presAssocID="{2DBE6FAF-D2F8-4959-B43C-A98608BD95B8}" presName="sibTrans" presStyleLbl="sibTrans1D1" presStyleIdx="2" presStyleCnt="5"/>
      <dgm:spPr/>
    </dgm:pt>
    <dgm:pt modelId="{745CEF7F-6C9D-4B4B-9CBF-F515EA44D83E}" type="pres">
      <dgm:prSet presAssocID="{2DBE6FAF-D2F8-4959-B43C-A98608BD95B8}" presName="connectorText" presStyleLbl="sibTrans1D1" presStyleIdx="2" presStyleCnt="5"/>
      <dgm:spPr/>
    </dgm:pt>
    <dgm:pt modelId="{DD42FA43-7993-4026-B32F-46A4535C27EC}" type="pres">
      <dgm:prSet presAssocID="{01D65CA2-4A1C-454D-AEF3-DE2E5C5B72FF}" presName="node" presStyleLbl="node1" presStyleIdx="3" presStyleCnt="6">
        <dgm:presLayoutVars>
          <dgm:bulletEnabled val="1"/>
        </dgm:presLayoutVars>
      </dgm:prSet>
      <dgm:spPr/>
    </dgm:pt>
    <dgm:pt modelId="{02AFAC03-919A-47A4-9CFC-C0B06675990D}" type="pres">
      <dgm:prSet presAssocID="{F55592AB-C083-4A49-AD6B-F807F5CAA801}" presName="sibTrans" presStyleLbl="sibTrans1D1" presStyleIdx="3" presStyleCnt="5"/>
      <dgm:spPr/>
    </dgm:pt>
    <dgm:pt modelId="{95FB15E6-BFFA-461D-AAAE-2250F9FCDEFC}" type="pres">
      <dgm:prSet presAssocID="{F55592AB-C083-4A49-AD6B-F807F5CAA801}" presName="connectorText" presStyleLbl="sibTrans1D1" presStyleIdx="3" presStyleCnt="5"/>
      <dgm:spPr/>
    </dgm:pt>
    <dgm:pt modelId="{0D3FA275-7CC7-478D-8C38-7BE695E4907A}" type="pres">
      <dgm:prSet presAssocID="{3F7F48B4-3D0C-4491-890E-FC802638F957}" presName="node" presStyleLbl="node1" presStyleIdx="4" presStyleCnt="6">
        <dgm:presLayoutVars>
          <dgm:bulletEnabled val="1"/>
        </dgm:presLayoutVars>
      </dgm:prSet>
      <dgm:spPr/>
    </dgm:pt>
    <dgm:pt modelId="{D9FD92EA-26E0-4A41-9EC1-C8E830C799B8}" type="pres">
      <dgm:prSet presAssocID="{DFE892E5-CEB1-483E-8F50-5F0B32C3DDE7}" presName="sibTrans" presStyleLbl="sibTrans1D1" presStyleIdx="4" presStyleCnt="5"/>
      <dgm:spPr/>
    </dgm:pt>
    <dgm:pt modelId="{3C5231C4-EAD5-43F4-B785-31AC7075F34B}" type="pres">
      <dgm:prSet presAssocID="{DFE892E5-CEB1-483E-8F50-5F0B32C3DDE7}" presName="connectorText" presStyleLbl="sibTrans1D1" presStyleIdx="4" presStyleCnt="5"/>
      <dgm:spPr/>
    </dgm:pt>
    <dgm:pt modelId="{FD013B8E-F43F-422B-90AD-9E326D08B928}" type="pres">
      <dgm:prSet presAssocID="{D41F91A3-0722-456E-AE8B-336F0F9A2A00}" presName="node" presStyleLbl="node1" presStyleIdx="5" presStyleCnt="6">
        <dgm:presLayoutVars>
          <dgm:bulletEnabled val="1"/>
        </dgm:presLayoutVars>
      </dgm:prSet>
      <dgm:spPr/>
    </dgm:pt>
  </dgm:ptLst>
  <dgm:cxnLst>
    <dgm:cxn modelId="{4C352207-B715-429A-A170-C237AE81B355}" type="presOf" srcId="{01D65CA2-4A1C-454D-AEF3-DE2E5C5B72FF}" destId="{DD42FA43-7993-4026-B32F-46A4535C27EC}" srcOrd="0" destOrd="0" presId="urn:microsoft.com/office/officeart/2016/7/layout/RepeatingBendingProcessNew"/>
    <dgm:cxn modelId="{C0085A10-50A4-476E-A7D7-8AAACF5BC005}" type="presOf" srcId="{3F7F48B4-3D0C-4491-890E-FC802638F957}" destId="{0D3FA275-7CC7-478D-8C38-7BE695E4907A}" srcOrd="0" destOrd="0" presId="urn:microsoft.com/office/officeart/2016/7/layout/RepeatingBendingProcessNew"/>
    <dgm:cxn modelId="{0B8F4A13-D7F1-4A53-BBD5-169872442B0B}" type="presOf" srcId="{1C174FC5-B85A-48C7-8AB6-1823600354B8}" destId="{FEBC55F3-10B2-49FC-9898-A320A71E28CE}" srcOrd="0" destOrd="0" presId="urn:microsoft.com/office/officeart/2016/7/layout/RepeatingBendingProcessNew"/>
    <dgm:cxn modelId="{72BFF025-8A6A-48F3-98C3-B576CA3C08E5}" type="presOf" srcId="{DFE892E5-CEB1-483E-8F50-5F0B32C3DDE7}" destId="{3C5231C4-EAD5-43F4-B785-31AC7075F34B}" srcOrd="1" destOrd="0" presId="urn:microsoft.com/office/officeart/2016/7/layout/RepeatingBendingProcessNew"/>
    <dgm:cxn modelId="{D4A8D164-9521-4158-8C2E-5C4CF4DA8688}" srcId="{D0FF8A7A-5067-420F-99CF-98DFCDB7233E}" destId="{F8B5928F-FEDA-489D-95B7-C95E97A768DE}" srcOrd="1" destOrd="0" parTransId="{542F7A1C-09AB-404B-8D86-561490414EB9}" sibTransId="{4B0899D0-6768-4C66-AF62-004359CC9EA6}"/>
    <dgm:cxn modelId="{51E0E469-60E3-4F28-BFEB-89F9F88CF4D8}" srcId="{D0FF8A7A-5067-420F-99CF-98DFCDB7233E}" destId="{1C174FC5-B85A-48C7-8AB6-1823600354B8}" srcOrd="2" destOrd="0" parTransId="{1FFCF2F5-F356-4744-8F4A-AD150B04B4AD}" sibTransId="{2DBE6FAF-D2F8-4959-B43C-A98608BD95B8}"/>
    <dgm:cxn modelId="{0CAA356A-DB38-440F-8B20-4F1CBC7CDB54}" type="presOf" srcId="{D41F91A3-0722-456E-AE8B-336F0F9A2A00}" destId="{FD013B8E-F43F-422B-90AD-9E326D08B928}" srcOrd="0" destOrd="0" presId="urn:microsoft.com/office/officeart/2016/7/layout/RepeatingBendingProcessNew"/>
    <dgm:cxn modelId="{0BE72374-E43A-403D-BCDA-8041DAF45E57}" srcId="{D0FF8A7A-5067-420F-99CF-98DFCDB7233E}" destId="{01D65CA2-4A1C-454D-AEF3-DE2E5C5B72FF}" srcOrd="3" destOrd="0" parTransId="{C6DD6264-1640-481B-B5A0-1BFB9B009934}" sibTransId="{F55592AB-C083-4A49-AD6B-F807F5CAA801}"/>
    <dgm:cxn modelId="{04503C55-557B-4C28-A931-FE894386A83D}" type="presOf" srcId="{F8B5928F-FEDA-489D-95B7-C95E97A768DE}" destId="{4CF93CCD-DD7E-4953-BA1B-5C0DA88EFE55}" srcOrd="0" destOrd="0" presId="urn:microsoft.com/office/officeart/2016/7/layout/RepeatingBendingProcessNew"/>
    <dgm:cxn modelId="{0F506C79-9F29-48E2-9200-703998AD9824}" type="presOf" srcId="{DFE892E5-CEB1-483E-8F50-5F0B32C3DDE7}" destId="{D9FD92EA-26E0-4A41-9EC1-C8E830C799B8}" srcOrd="0" destOrd="0" presId="urn:microsoft.com/office/officeart/2016/7/layout/RepeatingBendingProcessNew"/>
    <dgm:cxn modelId="{70B9305A-8FD8-4D48-945A-B6A792D797A3}" type="presOf" srcId="{D0FF8A7A-5067-420F-99CF-98DFCDB7233E}" destId="{0FF07F8C-18BA-4ED8-A141-DE186F1FE07C}" srcOrd="0" destOrd="0" presId="urn:microsoft.com/office/officeart/2016/7/layout/RepeatingBendingProcessNew"/>
    <dgm:cxn modelId="{19CA7492-5614-472D-834F-8C4379B4BEFB}" type="presOf" srcId="{3D1A220B-8369-4380-B2E7-4F2D5CFE5694}" destId="{D07C0BB9-49C5-40F0-A328-0383A1301F90}" srcOrd="0" destOrd="0" presId="urn:microsoft.com/office/officeart/2016/7/layout/RepeatingBendingProcessNew"/>
    <dgm:cxn modelId="{E3C649A9-5758-4BFE-8C89-0ADDE18B2D1C}" type="presOf" srcId="{F55592AB-C083-4A49-AD6B-F807F5CAA801}" destId="{95FB15E6-BFFA-461D-AAAE-2250F9FCDEFC}" srcOrd="1" destOrd="0" presId="urn:microsoft.com/office/officeart/2016/7/layout/RepeatingBendingProcessNew"/>
    <dgm:cxn modelId="{D012EAB0-4182-4F8F-B5D5-39D3B75703AD}" type="presOf" srcId="{4B0899D0-6768-4C66-AF62-004359CC9EA6}" destId="{C37C1907-050B-427A-91C4-9FD910F98B3A}" srcOrd="0" destOrd="0" presId="urn:microsoft.com/office/officeart/2016/7/layout/RepeatingBendingProcessNew"/>
    <dgm:cxn modelId="{A66DDFBD-8F91-4BD4-954F-DBEACC828EB2}" srcId="{D0FF8A7A-5067-420F-99CF-98DFCDB7233E}" destId="{D41F91A3-0722-456E-AE8B-336F0F9A2A00}" srcOrd="5" destOrd="0" parTransId="{563A6E7C-18AE-4C62-8645-40B743518A06}" sibTransId="{3E82BF56-5915-436E-9FC3-29EB70E34A9B}"/>
    <dgm:cxn modelId="{506FECBD-6662-4A0B-B02D-9D8CB69E0C8A}" type="presOf" srcId="{2DBE6FAF-D2F8-4959-B43C-A98608BD95B8}" destId="{745CEF7F-6C9D-4B4B-9CBF-F515EA44D83E}" srcOrd="1" destOrd="0" presId="urn:microsoft.com/office/officeart/2016/7/layout/RepeatingBendingProcessNew"/>
    <dgm:cxn modelId="{14BB6BC1-4667-49D6-A776-40AC2B47CE2F}" srcId="{D0FF8A7A-5067-420F-99CF-98DFCDB7233E}" destId="{3D1A220B-8369-4380-B2E7-4F2D5CFE5694}" srcOrd="0" destOrd="0" parTransId="{AE646A11-F602-4146-A9C5-3BFC0E565AB5}" sibTransId="{F93DE0FE-7F96-49EB-AE8F-465402619377}"/>
    <dgm:cxn modelId="{E6847ECC-0A80-4363-B596-4521669B7807}" type="presOf" srcId="{F93DE0FE-7F96-49EB-AE8F-465402619377}" destId="{57790BF8-38EF-425D-8136-5A08BDCCD4A6}" srcOrd="1" destOrd="0" presId="urn:microsoft.com/office/officeart/2016/7/layout/RepeatingBendingProcessNew"/>
    <dgm:cxn modelId="{213172D3-7442-461B-A072-CBB2D5782690}" type="presOf" srcId="{4B0899D0-6768-4C66-AF62-004359CC9EA6}" destId="{B78BFDB9-819C-49CC-92FF-81E1853B56BC}" srcOrd="1" destOrd="0" presId="urn:microsoft.com/office/officeart/2016/7/layout/RepeatingBendingProcessNew"/>
    <dgm:cxn modelId="{3327D1E0-A214-48B8-9FCE-9978390C8DDF}" type="presOf" srcId="{F55592AB-C083-4A49-AD6B-F807F5CAA801}" destId="{02AFAC03-919A-47A4-9CFC-C0B06675990D}" srcOrd="0" destOrd="0" presId="urn:microsoft.com/office/officeart/2016/7/layout/RepeatingBendingProcessNew"/>
    <dgm:cxn modelId="{4A4711E2-7A8A-465A-A912-2710993FEABE}" type="presOf" srcId="{F93DE0FE-7F96-49EB-AE8F-465402619377}" destId="{241CCFDA-B9A0-4B80-9E33-378FA99A278F}" srcOrd="0" destOrd="0" presId="urn:microsoft.com/office/officeart/2016/7/layout/RepeatingBendingProcessNew"/>
    <dgm:cxn modelId="{A1FB0AF0-069B-41FF-B093-11A9C21C5A64}" srcId="{D0FF8A7A-5067-420F-99CF-98DFCDB7233E}" destId="{3F7F48B4-3D0C-4491-890E-FC802638F957}" srcOrd="4" destOrd="0" parTransId="{9F9B8B5B-4442-4B52-A896-3ECF6D169C56}" sibTransId="{DFE892E5-CEB1-483E-8F50-5F0B32C3DDE7}"/>
    <dgm:cxn modelId="{8E9A4BF1-ACFF-439B-9D2D-70FC095C1B90}" type="presOf" srcId="{2DBE6FAF-D2F8-4959-B43C-A98608BD95B8}" destId="{5789C418-9D98-46C2-A2D5-0168EDBF66E9}" srcOrd="0" destOrd="0" presId="urn:microsoft.com/office/officeart/2016/7/layout/RepeatingBendingProcessNew"/>
    <dgm:cxn modelId="{C8FB8D91-8D89-4CD5-A9B6-7440EAF8ECF4}" type="presParOf" srcId="{0FF07F8C-18BA-4ED8-A141-DE186F1FE07C}" destId="{D07C0BB9-49C5-40F0-A328-0383A1301F90}" srcOrd="0" destOrd="0" presId="urn:microsoft.com/office/officeart/2016/7/layout/RepeatingBendingProcessNew"/>
    <dgm:cxn modelId="{C7F2A9ED-95D1-4DA2-8FAF-52B1DD4D327B}" type="presParOf" srcId="{0FF07F8C-18BA-4ED8-A141-DE186F1FE07C}" destId="{241CCFDA-B9A0-4B80-9E33-378FA99A278F}" srcOrd="1" destOrd="0" presId="urn:microsoft.com/office/officeart/2016/7/layout/RepeatingBendingProcessNew"/>
    <dgm:cxn modelId="{8FE79AE1-A154-42AF-80F6-D0C3800015B0}" type="presParOf" srcId="{241CCFDA-B9A0-4B80-9E33-378FA99A278F}" destId="{57790BF8-38EF-425D-8136-5A08BDCCD4A6}" srcOrd="0" destOrd="0" presId="urn:microsoft.com/office/officeart/2016/7/layout/RepeatingBendingProcessNew"/>
    <dgm:cxn modelId="{738A4715-68A1-4CEE-9F31-A325BFA7515A}" type="presParOf" srcId="{0FF07F8C-18BA-4ED8-A141-DE186F1FE07C}" destId="{4CF93CCD-DD7E-4953-BA1B-5C0DA88EFE55}" srcOrd="2" destOrd="0" presId="urn:microsoft.com/office/officeart/2016/7/layout/RepeatingBendingProcessNew"/>
    <dgm:cxn modelId="{F0C0D79E-9CC6-45A3-BD10-D70BF5B1B56F}" type="presParOf" srcId="{0FF07F8C-18BA-4ED8-A141-DE186F1FE07C}" destId="{C37C1907-050B-427A-91C4-9FD910F98B3A}" srcOrd="3" destOrd="0" presId="urn:microsoft.com/office/officeart/2016/7/layout/RepeatingBendingProcessNew"/>
    <dgm:cxn modelId="{FF1A429D-DAF1-41D9-BF22-818E02CCC1ED}" type="presParOf" srcId="{C37C1907-050B-427A-91C4-9FD910F98B3A}" destId="{B78BFDB9-819C-49CC-92FF-81E1853B56BC}" srcOrd="0" destOrd="0" presId="urn:microsoft.com/office/officeart/2016/7/layout/RepeatingBendingProcessNew"/>
    <dgm:cxn modelId="{31FE9447-3CD0-45C3-A800-2511F4520084}" type="presParOf" srcId="{0FF07F8C-18BA-4ED8-A141-DE186F1FE07C}" destId="{FEBC55F3-10B2-49FC-9898-A320A71E28CE}" srcOrd="4" destOrd="0" presId="urn:microsoft.com/office/officeart/2016/7/layout/RepeatingBendingProcessNew"/>
    <dgm:cxn modelId="{D1AD5F58-944B-4451-8870-F547776DD291}" type="presParOf" srcId="{0FF07F8C-18BA-4ED8-A141-DE186F1FE07C}" destId="{5789C418-9D98-46C2-A2D5-0168EDBF66E9}" srcOrd="5" destOrd="0" presId="urn:microsoft.com/office/officeart/2016/7/layout/RepeatingBendingProcessNew"/>
    <dgm:cxn modelId="{C66E02F3-D6DB-4D30-870A-0C6D5765B30E}" type="presParOf" srcId="{5789C418-9D98-46C2-A2D5-0168EDBF66E9}" destId="{745CEF7F-6C9D-4B4B-9CBF-F515EA44D83E}" srcOrd="0" destOrd="0" presId="urn:microsoft.com/office/officeart/2016/7/layout/RepeatingBendingProcessNew"/>
    <dgm:cxn modelId="{E6C933EB-E617-4BB3-A2CB-141A93213B07}" type="presParOf" srcId="{0FF07F8C-18BA-4ED8-A141-DE186F1FE07C}" destId="{DD42FA43-7993-4026-B32F-46A4535C27EC}" srcOrd="6" destOrd="0" presId="urn:microsoft.com/office/officeart/2016/7/layout/RepeatingBendingProcessNew"/>
    <dgm:cxn modelId="{6F35D307-16CC-43DD-A6FF-00CFD3BFE52D}" type="presParOf" srcId="{0FF07F8C-18BA-4ED8-A141-DE186F1FE07C}" destId="{02AFAC03-919A-47A4-9CFC-C0B06675990D}" srcOrd="7" destOrd="0" presId="urn:microsoft.com/office/officeart/2016/7/layout/RepeatingBendingProcessNew"/>
    <dgm:cxn modelId="{17A56FB1-9123-4B40-8ACD-3D0D92FFDD94}" type="presParOf" srcId="{02AFAC03-919A-47A4-9CFC-C0B06675990D}" destId="{95FB15E6-BFFA-461D-AAAE-2250F9FCDEFC}" srcOrd="0" destOrd="0" presId="urn:microsoft.com/office/officeart/2016/7/layout/RepeatingBendingProcessNew"/>
    <dgm:cxn modelId="{1C6B3709-AD5D-4D92-A596-FDAA910AC061}" type="presParOf" srcId="{0FF07F8C-18BA-4ED8-A141-DE186F1FE07C}" destId="{0D3FA275-7CC7-478D-8C38-7BE695E4907A}" srcOrd="8" destOrd="0" presId="urn:microsoft.com/office/officeart/2016/7/layout/RepeatingBendingProcessNew"/>
    <dgm:cxn modelId="{72A7CF38-D36A-42D5-A787-E42F84957210}" type="presParOf" srcId="{0FF07F8C-18BA-4ED8-A141-DE186F1FE07C}" destId="{D9FD92EA-26E0-4A41-9EC1-C8E830C799B8}" srcOrd="9" destOrd="0" presId="urn:microsoft.com/office/officeart/2016/7/layout/RepeatingBendingProcessNew"/>
    <dgm:cxn modelId="{27CA5D02-24C4-4DED-9827-2FABA4BC4D7C}" type="presParOf" srcId="{D9FD92EA-26E0-4A41-9EC1-C8E830C799B8}" destId="{3C5231C4-EAD5-43F4-B785-31AC7075F34B}" srcOrd="0" destOrd="0" presId="urn:microsoft.com/office/officeart/2016/7/layout/RepeatingBendingProcessNew"/>
    <dgm:cxn modelId="{E42B5F26-FCD7-4921-883B-E24CA984D3A0}" type="presParOf" srcId="{0FF07F8C-18BA-4ED8-A141-DE186F1FE07C}" destId="{FD013B8E-F43F-422B-90AD-9E326D08B92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7CF618-DBA1-44C6-9DEE-04384FDA3D4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96B1142-2BAE-4D77-A4C1-00683CBE5062}">
      <dgm:prSet/>
      <dgm:spPr/>
      <dgm:t>
        <a:bodyPr/>
        <a:lstStyle/>
        <a:p>
          <a:r>
            <a:rPr lang="en-US"/>
            <a:t>Add many more storms </a:t>
          </a:r>
        </a:p>
      </dgm:t>
    </dgm:pt>
    <dgm:pt modelId="{7D7A0E02-36F6-473C-80BC-52C5043DF4A7}" type="parTrans" cxnId="{C5B3E334-9C1A-4A0E-BD38-EFABC35CBE3E}">
      <dgm:prSet/>
      <dgm:spPr/>
      <dgm:t>
        <a:bodyPr/>
        <a:lstStyle/>
        <a:p>
          <a:endParaRPr lang="en-US"/>
        </a:p>
      </dgm:t>
    </dgm:pt>
    <dgm:pt modelId="{C434080C-0BD6-4D09-9395-C5E70D0283E7}" type="sibTrans" cxnId="{C5B3E334-9C1A-4A0E-BD38-EFABC35CBE3E}">
      <dgm:prSet/>
      <dgm:spPr/>
      <dgm:t>
        <a:bodyPr/>
        <a:lstStyle/>
        <a:p>
          <a:endParaRPr lang="en-US"/>
        </a:p>
      </dgm:t>
    </dgm:pt>
    <dgm:pt modelId="{0989E629-F714-4E6E-ABAC-76879AB2487D}">
      <dgm:prSet/>
      <dgm:spPr/>
      <dgm:t>
        <a:bodyPr/>
        <a:lstStyle/>
        <a:p>
          <a:r>
            <a:rPr lang="en-US"/>
            <a:t>Create a method to determine length of storm </a:t>
          </a:r>
        </a:p>
      </dgm:t>
    </dgm:pt>
    <dgm:pt modelId="{EE449EBF-F345-49C1-879D-364E5BC63DC8}" type="parTrans" cxnId="{945CDEDE-F7A3-491F-97C6-23FD82B90885}">
      <dgm:prSet/>
      <dgm:spPr/>
      <dgm:t>
        <a:bodyPr/>
        <a:lstStyle/>
        <a:p>
          <a:endParaRPr lang="en-US"/>
        </a:p>
      </dgm:t>
    </dgm:pt>
    <dgm:pt modelId="{C0A60959-BAB9-4D49-BF20-CCC2F4A9E43A}" type="sibTrans" cxnId="{945CDEDE-F7A3-491F-97C6-23FD82B90885}">
      <dgm:prSet/>
      <dgm:spPr/>
      <dgm:t>
        <a:bodyPr/>
        <a:lstStyle/>
        <a:p>
          <a:endParaRPr lang="en-US"/>
        </a:p>
      </dgm:t>
    </dgm:pt>
    <dgm:pt modelId="{EEC35D4D-192C-445B-AB00-76AB2D08D26D}">
      <dgm:prSet/>
      <dgm:spPr/>
      <dgm:t>
        <a:bodyPr/>
        <a:lstStyle/>
        <a:p>
          <a:r>
            <a:rPr lang="en-US"/>
            <a:t>Add more rivers</a:t>
          </a:r>
        </a:p>
      </dgm:t>
    </dgm:pt>
    <dgm:pt modelId="{FFC31A3B-87D5-4AB5-A072-A00DC7A44BEB}" type="parTrans" cxnId="{46034249-160B-43D2-88F8-D0A35575462C}">
      <dgm:prSet/>
      <dgm:spPr/>
      <dgm:t>
        <a:bodyPr/>
        <a:lstStyle/>
        <a:p>
          <a:endParaRPr lang="en-US"/>
        </a:p>
      </dgm:t>
    </dgm:pt>
    <dgm:pt modelId="{BB139B58-4E54-4220-934B-D05B7AD96F23}" type="sibTrans" cxnId="{46034249-160B-43D2-88F8-D0A35575462C}">
      <dgm:prSet/>
      <dgm:spPr/>
      <dgm:t>
        <a:bodyPr/>
        <a:lstStyle/>
        <a:p>
          <a:endParaRPr lang="en-US"/>
        </a:p>
      </dgm:t>
    </dgm:pt>
    <dgm:pt modelId="{DF2DA7B1-07CC-4CE6-BF65-8B2ADB5B3D11}" type="pres">
      <dgm:prSet presAssocID="{667CF618-DBA1-44C6-9DEE-04384FDA3D46}" presName="root" presStyleCnt="0">
        <dgm:presLayoutVars>
          <dgm:dir/>
          <dgm:resizeHandles val="exact"/>
        </dgm:presLayoutVars>
      </dgm:prSet>
      <dgm:spPr/>
    </dgm:pt>
    <dgm:pt modelId="{9E94B2F1-66CB-4CAE-8A30-EE3DD79A17FB}" type="pres">
      <dgm:prSet presAssocID="{296B1142-2BAE-4D77-A4C1-00683CBE5062}" presName="compNode" presStyleCnt="0"/>
      <dgm:spPr/>
    </dgm:pt>
    <dgm:pt modelId="{5A4D4B45-E305-439E-B4CB-CF2B90BE3045}" type="pres">
      <dgm:prSet presAssocID="{296B1142-2BAE-4D77-A4C1-00683CBE5062}" presName="bgRect" presStyleLbl="bgShp" presStyleIdx="0" presStyleCnt="3"/>
      <dgm:spPr/>
    </dgm:pt>
    <dgm:pt modelId="{90C1164B-DE7C-4486-AA03-0F15D63CC73A}" type="pres">
      <dgm:prSet presAssocID="{296B1142-2BAE-4D77-A4C1-00683CBE50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00E81A1B-F75A-4211-92F8-35B4F9673DCE}" type="pres">
      <dgm:prSet presAssocID="{296B1142-2BAE-4D77-A4C1-00683CBE5062}" presName="spaceRect" presStyleCnt="0"/>
      <dgm:spPr/>
    </dgm:pt>
    <dgm:pt modelId="{D0280D25-989D-40D8-9379-44193B6BD9AE}" type="pres">
      <dgm:prSet presAssocID="{296B1142-2BAE-4D77-A4C1-00683CBE5062}" presName="parTx" presStyleLbl="revTx" presStyleIdx="0" presStyleCnt="3">
        <dgm:presLayoutVars>
          <dgm:chMax val="0"/>
          <dgm:chPref val="0"/>
        </dgm:presLayoutVars>
      </dgm:prSet>
      <dgm:spPr/>
    </dgm:pt>
    <dgm:pt modelId="{B933688F-3411-4836-A5FF-9EE2245F0A1B}" type="pres">
      <dgm:prSet presAssocID="{C434080C-0BD6-4D09-9395-C5E70D0283E7}" presName="sibTrans" presStyleCnt="0"/>
      <dgm:spPr/>
    </dgm:pt>
    <dgm:pt modelId="{69D8B95B-E1D2-40B6-920E-70BE4AEC4CEA}" type="pres">
      <dgm:prSet presAssocID="{0989E629-F714-4E6E-ABAC-76879AB2487D}" presName="compNode" presStyleCnt="0"/>
      <dgm:spPr/>
    </dgm:pt>
    <dgm:pt modelId="{6A384D4B-EFB1-41E1-8245-78889B32E1E3}" type="pres">
      <dgm:prSet presAssocID="{0989E629-F714-4E6E-ABAC-76879AB2487D}" presName="bgRect" presStyleLbl="bgShp" presStyleIdx="1" presStyleCnt="3"/>
      <dgm:spPr/>
    </dgm:pt>
    <dgm:pt modelId="{1BC3FE25-9F26-4CF4-9092-1263738DC982}" type="pres">
      <dgm:prSet presAssocID="{0989E629-F714-4E6E-ABAC-76879AB248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26DCD2C-D3FF-4196-8639-4D0EA320B283}" type="pres">
      <dgm:prSet presAssocID="{0989E629-F714-4E6E-ABAC-76879AB2487D}" presName="spaceRect" presStyleCnt="0"/>
      <dgm:spPr/>
    </dgm:pt>
    <dgm:pt modelId="{6ADDC05F-6421-4839-9BFB-50A08BCB6023}" type="pres">
      <dgm:prSet presAssocID="{0989E629-F714-4E6E-ABAC-76879AB2487D}" presName="parTx" presStyleLbl="revTx" presStyleIdx="1" presStyleCnt="3">
        <dgm:presLayoutVars>
          <dgm:chMax val="0"/>
          <dgm:chPref val="0"/>
        </dgm:presLayoutVars>
      </dgm:prSet>
      <dgm:spPr/>
    </dgm:pt>
    <dgm:pt modelId="{454A4F29-B438-450A-A354-0EBB649514D0}" type="pres">
      <dgm:prSet presAssocID="{C0A60959-BAB9-4D49-BF20-CCC2F4A9E43A}" presName="sibTrans" presStyleCnt="0"/>
      <dgm:spPr/>
    </dgm:pt>
    <dgm:pt modelId="{E133D38B-36B6-43FF-8A48-1411CB256297}" type="pres">
      <dgm:prSet presAssocID="{EEC35D4D-192C-445B-AB00-76AB2D08D26D}" presName="compNode" presStyleCnt="0"/>
      <dgm:spPr/>
    </dgm:pt>
    <dgm:pt modelId="{CFEBA7E6-9611-4C60-9388-5953EF1510BA}" type="pres">
      <dgm:prSet presAssocID="{EEC35D4D-192C-445B-AB00-76AB2D08D26D}" presName="bgRect" presStyleLbl="bgShp" presStyleIdx="2" presStyleCnt="3"/>
      <dgm:spPr/>
    </dgm:pt>
    <dgm:pt modelId="{F9183124-5DD8-4F09-85E7-AE464D261EFD}" type="pres">
      <dgm:prSet presAssocID="{EEC35D4D-192C-445B-AB00-76AB2D08D2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E3A40A6-DA1A-47AE-8A52-080712C2F527}" type="pres">
      <dgm:prSet presAssocID="{EEC35D4D-192C-445B-AB00-76AB2D08D26D}" presName="spaceRect" presStyleCnt="0"/>
      <dgm:spPr/>
    </dgm:pt>
    <dgm:pt modelId="{AFC4C663-7241-46BF-B233-CD1D6E9BC78F}" type="pres">
      <dgm:prSet presAssocID="{EEC35D4D-192C-445B-AB00-76AB2D08D26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5B3E334-9C1A-4A0E-BD38-EFABC35CBE3E}" srcId="{667CF618-DBA1-44C6-9DEE-04384FDA3D46}" destId="{296B1142-2BAE-4D77-A4C1-00683CBE5062}" srcOrd="0" destOrd="0" parTransId="{7D7A0E02-36F6-473C-80BC-52C5043DF4A7}" sibTransId="{C434080C-0BD6-4D09-9395-C5E70D0283E7}"/>
    <dgm:cxn modelId="{8327A041-926B-40A5-B359-B7E39EC7D2B5}" type="presOf" srcId="{667CF618-DBA1-44C6-9DEE-04384FDA3D46}" destId="{DF2DA7B1-07CC-4CE6-BF65-8B2ADB5B3D11}" srcOrd="0" destOrd="0" presId="urn:microsoft.com/office/officeart/2018/2/layout/IconVerticalSolidList"/>
    <dgm:cxn modelId="{46034249-160B-43D2-88F8-D0A35575462C}" srcId="{667CF618-DBA1-44C6-9DEE-04384FDA3D46}" destId="{EEC35D4D-192C-445B-AB00-76AB2D08D26D}" srcOrd="2" destOrd="0" parTransId="{FFC31A3B-87D5-4AB5-A072-A00DC7A44BEB}" sibTransId="{BB139B58-4E54-4220-934B-D05B7AD96F23}"/>
    <dgm:cxn modelId="{805877BB-7BC8-48A8-B14A-A7AE7992B354}" type="presOf" srcId="{296B1142-2BAE-4D77-A4C1-00683CBE5062}" destId="{D0280D25-989D-40D8-9379-44193B6BD9AE}" srcOrd="0" destOrd="0" presId="urn:microsoft.com/office/officeart/2018/2/layout/IconVerticalSolidList"/>
    <dgm:cxn modelId="{CE1CDACE-0E9F-4FBB-BC31-32476E3AEDB2}" type="presOf" srcId="{0989E629-F714-4E6E-ABAC-76879AB2487D}" destId="{6ADDC05F-6421-4839-9BFB-50A08BCB6023}" srcOrd="0" destOrd="0" presId="urn:microsoft.com/office/officeart/2018/2/layout/IconVerticalSolidList"/>
    <dgm:cxn modelId="{E068E9D9-62C6-4DF8-A774-5E0D684BB63A}" type="presOf" srcId="{EEC35D4D-192C-445B-AB00-76AB2D08D26D}" destId="{AFC4C663-7241-46BF-B233-CD1D6E9BC78F}" srcOrd="0" destOrd="0" presId="urn:microsoft.com/office/officeart/2018/2/layout/IconVerticalSolidList"/>
    <dgm:cxn modelId="{945CDEDE-F7A3-491F-97C6-23FD82B90885}" srcId="{667CF618-DBA1-44C6-9DEE-04384FDA3D46}" destId="{0989E629-F714-4E6E-ABAC-76879AB2487D}" srcOrd="1" destOrd="0" parTransId="{EE449EBF-F345-49C1-879D-364E5BC63DC8}" sibTransId="{C0A60959-BAB9-4D49-BF20-CCC2F4A9E43A}"/>
    <dgm:cxn modelId="{BD40AA00-AB2A-45C2-B6E4-528CA79308E7}" type="presParOf" srcId="{DF2DA7B1-07CC-4CE6-BF65-8B2ADB5B3D11}" destId="{9E94B2F1-66CB-4CAE-8A30-EE3DD79A17FB}" srcOrd="0" destOrd="0" presId="urn:microsoft.com/office/officeart/2018/2/layout/IconVerticalSolidList"/>
    <dgm:cxn modelId="{098F928B-2D4D-493F-97D9-11972F9B3B39}" type="presParOf" srcId="{9E94B2F1-66CB-4CAE-8A30-EE3DD79A17FB}" destId="{5A4D4B45-E305-439E-B4CB-CF2B90BE3045}" srcOrd="0" destOrd="0" presId="urn:microsoft.com/office/officeart/2018/2/layout/IconVerticalSolidList"/>
    <dgm:cxn modelId="{05505AF8-2196-4CB0-B4E9-E1BA87E2488F}" type="presParOf" srcId="{9E94B2F1-66CB-4CAE-8A30-EE3DD79A17FB}" destId="{90C1164B-DE7C-4486-AA03-0F15D63CC73A}" srcOrd="1" destOrd="0" presId="urn:microsoft.com/office/officeart/2018/2/layout/IconVerticalSolidList"/>
    <dgm:cxn modelId="{10BE5ADC-AD6B-49B7-9FFE-200A72E5AFDD}" type="presParOf" srcId="{9E94B2F1-66CB-4CAE-8A30-EE3DD79A17FB}" destId="{00E81A1B-F75A-4211-92F8-35B4F9673DCE}" srcOrd="2" destOrd="0" presId="urn:microsoft.com/office/officeart/2018/2/layout/IconVerticalSolidList"/>
    <dgm:cxn modelId="{D8149320-30FC-47DF-8FCF-6C5B3B7BCB9F}" type="presParOf" srcId="{9E94B2F1-66CB-4CAE-8A30-EE3DD79A17FB}" destId="{D0280D25-989D-40D8-9379-44193B6BD9AE}" srcOrd="3" destOrd="0" presId="urn:microsoft.com/office/officeart/2018/2/layout/IconVerticalSolidList"/>
    <dgm:cxn modelId="{0376249A-65E5-46AE-8CB0-837F447A1585}" type="presParOf" srcId="{DF2DA7B1-07CC-4CE6-BF65-8B2ADB5B3D11}" destId="{B933688F-3411-4836-A5FF-9EE2245F0A1B}" srcOrd="1" destOrd="0" presId="urn:microsoft.com/office/officeart/2018/2/layout/IconVerticalSolidList"/>
    <dgm:cxn modelId="{A49E4493-BB2C-4897-843D-F3FA098032ED}" type="presParOf" srcId="{DF2DA7B1-07CC-4CE6-BF65-8B2ADB5B3D11}" destId="{69D8B95B-E1D2-40B6-920E-70BE4AEC4CEA}" srcOrd="2" destOrd="0" presId="urn:microsoft.com/office/officeart/2018/2/layout/IconVerticalSolidList"/>
    <dgm:cxn modelId="{D0580709-F912-439C-8A94-0CB3A00A9E95}" type="presParOf" srcId="{69D8B95B-E1D2-40B6-920E-70BE4AEC4CEA}" destId="{6A384D4B-EFB1-41E1-8245-78889B32E1E3}" srcOrd="0" destOrd="0" presId="urn:microsoft.com/office/officeart/2018/2/layout/IconVerticalSolidList"/>
    <dgm:cxn modelId="{D951A1B7-3211-4EAD-B4EB-576BF380C265}" type="presParOf" srcId="{69D8B95B-E1D2-40B6-920E-70BE4AEC4CEA}" destId="{1BC3FE25-9F26-4CF4-9092-1263738DC982}" srcOrd="1" destOrd="0" presId="urn:microsoft.com/office/officeart/2018/2/layout/IconVerticalSolidList"/>
    <dgm:cxn modelId="{25B3589C-0F60-46BC-9AFF-774F0DA60AED}" type="presParOf" srcId="{69D8B95B-E1D2-40B6-920E-70BE4AEC4CEA}" destId="{026DCD2C-D3FF-4196-8639-4D0EA320B283}" srcOrd="2" destOrd="0" presId="urn:microsoft.com/office/officeart/2018/2/layout/IconVerticalSolidList"/>
    <dgm:cxn modelId="{D60AD065-50D4-4497-9528-E8B9739CFA77}" type="presParOf" srcId="{69D8B95B-E1D2-40B6-920E-70BE4AEC4CEA}" destId="{6ADDC05F-6421-4839-9BFB-50A08BCB6023}" srcOrd="3" destOrd="0" presId="urn:microsoft.com/office/officeart/2018/2/layout/IconVerticalSolidList"/>
    <dgm:cxn modelId="{CC63D9BC-A15B-4003-BDF2-5D165DE329E2}" type="presParOf" srcId="{DF2DA7B1-07CC-4CE6-BF65-8B2ADB5B3D11}" destId="{454A4F29-B438-450A-A354-0EBB649514D0}" srcOrd="3" destOrd="0" presId="urn:microsoft.com/office/officeart/2018/2/layout/IconVerticalSolidList"/>
    <dgm:cxn modelId="{E7E4B184-848D-412C-A44F-C8E57591FAB4}" type="presParOf" srcId="{DF2DA7B1-07CC-4CE6-BF65-8B2ADB5B3D11}" destId="{E133D38B-36B6-43FF-8A48-1411CB256297}" srcOrd="4" destOrd="0" presId="urn:microsoft.com/office/officeart/2018/2/layout/IconVerticalSolidList"/>
    <dgm:cxn modelId="{8362FFD4-1029-486B-948C-85405F5380C8}" type="presParOf" srcId="{E133D38B-36B6-43FF-8A48-1411CB256297}" destId="{CFEBA7E6-9611-4C60-9388-5953EF1510BA}" srcOrd="0" destOrd="0" presId="urn:microsoft.com/office/officeart/2018/2/layout/IconVerticalSolidList"/>
    <dgm:cxn modelId="{F3D9CCD4-B4C7-4730-9127-5B012C44FE9A}" type="presParOf" srcId="{E133D38B-36B6-43FF-8A48-1411CB256297}" destId="{F9183124-5DD8-4F09-85E7-AE464D261EFD}" srcOrd="1" destOrd="0" presId="urn:microsoft.com/office/officeart/2018/2/layout/IconVerticalSolidList"/>
    <dgm:cxn modelId="{2BC6C170-789D-4019-B218-39BE8ED6AA8D}" type="presParOf" srcId="{E133D38B-36B6-43FF-8A48-1411CB256297}" destId="{4E3A40A6-DA1A-47AE-8A52-080712C2F527}" srcOrd="2" destOrd="0" presId="urn:microsoft.com/office/officeart/2018/2/layout/IconVerticalSolidList"/>
    <dgm:cxn modelId="{506F373F-A9F4-4DBF-AC74-44D2FD1D3A2C}" type="presParOf" srcId="{E133D38B-36B6-43FF-8A48-1411CB256297}" destId="{AFC4C663-7241-46BF-B233-CD1D6E9BC7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CCFDA-B9A0-4B80-9E33-378FA99A278F}">
      <dsp:nvSpPr>
        <dsp:cNvPr id="0" name=""/>
        <dsp:cNvSpPr/>
      </dsp:nvSpPr>
      <dsp:spPr>
        <a:xfrm>
          <a:off x="3665228" y="807678"/>
          <a:ext cx="6204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45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9177" y="850142"/>
        <a:ext cx="32552" cy="6510"/>
      </dsp:txXfrm>
    </dsp:sp>
    <dsp:sp modelId="{D07C0BB9-49C5-40F0-A328-0383A1301F90}">
      <dsp:nvSpPr>
        <dsp:cNvPr id="0" name=""/>
        <dsp:cNvSpPr/>
      </dsp:nvSpPr>
      <dsp:spPr>
        <a:xfrm>
          <a:off x="836369" y="4200"/>
          <a:ext cx="2830658" cy="1698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05" tIns="145595" rIns="138705" bIns="1455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Most global carbon budgets exclude small rivers</a:t>
          </a:r>
        </a:p>
      </dsp:txBody>
      <dsp:txXfrm>
        <a:off x="836369" y="4200"/>
        <a:ext cx="2830658" cy="1698395"/>
      </dsp:txXfrm>
    </dsp:sp>
    <dsp:sp modelId="{C37C1907-050B-427A-91C4-9FD910F98B3A}">
      <dsp:nvSpPr>
        <dsp:cNvPr id="0" name=""/>
        <dsp:cNvSpPr/>
      </dsp:nvSpPr>
      <dsp:spPr>
        <a:xfrm>
          <a:off x="2251699" y="1700795"/>
          <a:ext cx="3481709" cy="620451"/>
        </a:xfrm>
        <a:custGeom>
          <a:avLst/>
          <a:gdLst/>
          <a:ahLst/>
          <a:cxnLst/>
          <a:rect l="0" t="0" r="0" b="0"/>
          <a:pathLst>
            <a:path>
              <a:moveTo>
                <a:pt x="3481709" y="0"/>
              </a:moveTo>
              <a:lnTo>
                <a:pt x="3481709" y="327325"/>
              </a:lnTo>
              <a:lnTo>
                <a:pt x="0" y="327325"/>
              </a:lnTo>
              <a:lnTo>
                <a:pt x="0" y="620451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04002" y="2007766"/>
        <a:ext cx="177102" cy="6510"/>
      </dsp:txXfrm>
    </dsp:sp>
    <dsp:sp modelId="{4CF93CCD-DD7E-4953-BA1B-5C0DA88EFE55}">
      <dsp:nvSpPr>
        <dsp:cNvPr id="0" name=""/>
        <dsp:cNvSpPr/>
      </dsp:nvSpPr>
      <dsp:spPr>
        <a:xfrm>
          <a:off x="4318079" y="4200"/>
          <a:ext cx="2830658" cy="1698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05" tIns="145595" rIns="138705" bIns="1455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Small rivers (&lt;10 km^3/yr) contribute approximately 57% of freshwater entering the oceans (Dai et al. 2012)</a:t>
          </a:r>
        </a:p>
      </dsp:txBody>
      <dsp:txXfrm>
        <a:off x="4318079" y="4200"/>
        <a:ext cx="2830658" cy="1698395"/>
      </dsp:txXfrm>
    </dsp:sp>
    <dsp:sp modelId="{5789C418-9D98-46C2-A2D5-0168EDBF66E9}">
      <dsp:nvSpPr>
        <dsp:cNvPr id="0" name=""/>
        <dsp:cNvSpPr/>
      </dsp:nvSpPr>
      <dsp:spPr>
        <a:xfrm>
          <a:off x="3665228" y="3157124"/>
          <a:ext cx="6204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45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9177" y="3199589"/>
        <a:ext cx="32552" cy="6510"/>
      </dsp:txXfrm>
    </dsp:sp>
    <dsp:sp modelId="{FEBC55F3-10B2-49FC-9898-A320A71E28CE}">
      <dsp:nvSpPr>
        <dsp:cNvPr id="0" name=""/>
        <dsp:cNvSpPr/>
      </dsp:nvSpPr>
      <dsp:spPr>
        <a:xfrm>
          <a:off x="836369" y="2353646"/>
          <a:ext cx="2830658" cy="1698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05" tIns="145595" rIns="138705" bIns="1455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Small rivers contribute 52% of the dissolved organic carbon (DOC) to coastal areas.(Dai et al. 2012)</a:t>
          </a:r>
        </a:p>
      </dsp:txBody>
      <dsp:txXfrm>
        <a:off x="836369" y="2353646"/>
        <a:ext cx="2830658" cy="1698395"/>
      </dsp:txXfrm>
    </dsp:sp>
    <dsp:sp modelId="{02AFAC03-919A-47A4-9CFC-C0B06675990D}">
      <dsp:nvSpPr>
        <dsp:cNvPr id="0" name=""/>
        <dsp:cNvSpPr/>
      </dsp:nvSpPr>
      <dsp:spPr>
        <a:xfrm>
          <a:off x="2251699" y="4050242"/>
          <a:ext cx="3481709" cy="620451"/>
        </a:xfrm>
        <a:custGeom>
          <a:avLst/>
          <a:gdLst/>
          <a:ahLst/>
          <a:cxnLst/>
          <a:rect l="0" t="0" r="0" b="0"/>
          <a:pathLst>
            <a:path>
              <a:moveTo>
                <a:pt x="3481709" y="0"/>
              </a:moveTo>
              <a:lnTo>
                <a:pt x="3481709" y="327325"/>
              </a:lnTo>
              <a:lnTo>
                <a:pt x="0" y="327325"/>
              </a:lnTo>
              <a:lnTo>
                <a:pt x="0" y="620451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04002" y="4357212"/>
        <a:ext cx="177102" cy="6510"/>
      </dsp:txXfrm>
    </dsp:sp>
    <dsp:sp modelId="{DD42FA43-7993-4026-B32F-46A4535C27EC}">
      <dsp:nvSpPr>
        <dsp:cNvPr id="0" name=""/>
        <dsp:cNvSpPr/>
      </dsp:nvSpPr>
      <dsp:spPr>
        <a:xfrm>
          <a:off x="4318079" y="2353646"/>
          <a:ext cx="2830658" cy="1698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05" tIns="145595" rIns="138705" bIns="1455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Discharge originating from rain events of more than 1.38 cm/day are responsible for 57% of the annual DOC flux. (Raymond and Saiers 2010)</a:t>
          </a:r>
        </a:p>
      </dsp:txBody>
      <dsp:txXfrm>
        <a:off x="4318079" y="2353646"/>
        <a:ext cx="2830658" cy="1698395"/>
      </dsp:txXfrm>
    </dsp:sp>
    <dsp:sp modelId="{D9FD92EA-26E0-4A41-9EC1-C8E830C799B8}">
      <dsp:nvSpPr>
        <dsp:cNvPr id="0" name=""/>
        <dsp:cNvSpPr/>
      </dsp:nvSpPr>
      <dsp:spPr>
        <a:xfrm>
          <a:off x="3665228" y="5506570"/>
          <a:ext cx="6204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45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9177" y="5549035"/>
        <a:ext cx="32552" cy="6510"/>
      </dsp:txXfrm>
    </dsp:sp>
    <dsp:sp modelId="{0D3FA275-7CC7-478D-8C38-7BE695E4907A}">
      <dsp:nvSpPr>
        <dsp:cNvPr id="0" name=""/>
        <dsp:cNvSpPr/>
      </dsp:nvSpPr>
      <dsp:spPr>
        <a:xfrm>
          <a:off x="836369" y="4703093"/>
          <a:ext cx="2830658" cy="1698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05" tIns="145595" rIns="138705" bIns="1455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Boston area experiences, on average, 28 days where rainfall exceeds 1.28 cm (less than 8% of the hydrograph) (Boston Water and Sewer Commission) </a:t>
          </a:r>
        </a:p>
      </dsp:txBody>
      <dsp:txXfrm>
        <a:off x="836369" y="4703093"/>
        <a:ext cx="2830658" cy="1698395"/>
      </dsp:txXfrm>
    </dsp:sp>
    <dsp:sp modelId="{FD013B8E-F43F-422B-90AD-9E326D08B928}">
      <dsp:nvSpPr>
        <dsp:cNvPr id="0" name=""/>
        <dsp:cNvSpPr/>
      </dsp:nvSpPr>
      <dsp:spPr>
        <a:xfrm>
          <a:off x="4318079" y="4703093"/>
          <a:ext cx="2830658" cy="1698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05" tIns="145595" rIns="138705" bIns="1455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Hypothesis: Flashy rivers contribute an even higher percentage of annual carbon during rain events </a:t>
          </a:r>
        </a:p>
      </dsp:txBody>
      <dsp:txXfrm>
        <a:off x="4318079" y="4703093"/>
        <a:ext cx="2830658" cy="1698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D4B45-E305-439E-B4CB-CF2B90BE304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C1164B-DE7C-4486-AA03-0F15D63CC73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280D25-989D-40D8-9379-44193B6BD9AE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 many more storms </a:t>
          </a:r>
        </a:p>
      </dsp:txBody>
      <dsp:txXfrm>
        <a:off x="1941716" y="718"/>
        <a:ext cx="4571887" cy="1681139"/>
      </dsp:txXfrm>
    </dsp:sp>
    <dsp:sp modelId="{6A384D4B-EFB1-41E1-8245-78889B32E1E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C3FE25-9F26-4CF4-9092-1263738DC98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DDC05F-6421-4839-9BFB-50A08BCB602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 method to determine length of storm </a:t>
          </a:r>
        </a:p>
      </dsp:txBody>
      <dsp:txXfrm>
        <a:off x="1941716" y="2102143"/>
        <a:ext cx="4571887" cy="1681139"/>
      </dsp:txXfrm>
    </dsp:sp>
    <dsp:sp modelId="{CFEBA7E6-9611-4C60-9388-5953EF1510BA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183124-5DD8-4F09-85E7-AE464D261EF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C4C663-7241-46BF-B233-CD1D6E9BC78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 more rivers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F308-864A-43A7-A010-001A688A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E9ADF-57BD-4E67-AFAC-F9BBB59F3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AB822-5F62-4FA9-A3C2-C068854A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0459-2ABD-4B0A-AA6E-A5FA558F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FF01A-7697-445B-8651-4EB58DF5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9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952A-7E6C-4362-923A-E2FEB858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45E60-0677-41EB-A288-61A73FE6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7B0A-3EE8-4C87-8C3A-EA020D4B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0528-659E-477A-8211-41DFEAA7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0007-F260-4460-A128-678A7706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9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6302C6-B24F-4FD5-A2FE-23B86F52D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9428E-5DEE-4E50-A834-88D1B5BFF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D78F-4DFF-4B1A-9365-EBD1C28E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63EF-0C3A-4BEE-A3F5-D149909E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56D33-5312-476C-8E25-38B3F7D0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1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282-83C5-4E4B-9EDB-9373490F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1424-8B07-4D2F-85ED-5EBC8F00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535EA-7004-4317-96A2-EBC7FCB8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7D29D-0C6B-4086-B057-08126479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2829A-FD3B-4AC0-A2C7-C98D525C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5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15B4-A985-404C-9427-B08AE6BA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E64AE-BD70-4D71-AA20-A943636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56CA-9A58-4ACD-B87E-979D7CD4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73B75-CA46-4A47-8641-B444B970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B8C6-A825-4147-92DE-A5871179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3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6FEB-2E70-49A9-A095-88804A74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FC47-4A6A-4B9A-968F-A4A4A34F4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F546F-5E58-420E-ABE0-EF7FCC2F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D6C80-64ED-4C82-B289-502B4F20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6EC93-3FDF-409A-BA87-FC2CDB43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33BBC-8D7B-490B-A940-E5E9E651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3AE2-94DC-41AE-97F4-E0F6F1E3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CFD2E-5DC4-4801-A51E-187591B6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34CC3-6FC7-434A-AEA6-7EAC97A63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5EBAC-6168-44A3-8E77-983FA6146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4A9B3-B350-4E2A-8C6B-5CA0F273D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49633-70EF-4B6C-8391-5A8FEEB0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3D701-75A3-4CE7-B1BA-3B770E0F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8478D-6D3E-4C7C-AC8C-09D0266F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5B3-9CA1-40A1-84D4-3C34E158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A430F-9552-4E85-9D10-25577349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D7A36-F95D-4A45-9991-9AC439EF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2A88A-EE20-489A-97AC-AE79BEA7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C6C8A-6856-4DA9-8380-C333B716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A55B7-7491-436F-B2A6-94A204D3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8E2B-8D7D-4797-BD82-2A51A96E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07A5-6EF5-46B8-AF82-07AF5D56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7D59-64A8-4F02-B29E-43C3A488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9A557-F1AF-4D54-BB2A-BCA0CE162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A4106-C69E-4262-95B1-F4F8EF66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D7CA8-BCC1-413A-BF02-381F09AA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0C10-96FA-4EDA-AD74-E7082725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4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7533-AD2C-492C-AB38-CC589D86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00B04-55F3-46E7-BAD9-8DADACC5E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9EEF3-62C1-4EE2-BFAF-FF1A2484F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F3A4D-97B3-4D16-A230-D416EE76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00C55-CD68-4F24-81A9-26778964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AD178-9C5F-4F27-BFE3-43CF3BE9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9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F0807-C159-4E34-87E3-6AC52897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3F5A1-B0F2-4B7E-9459-2AB07E657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9792B-18EA-42D2-9ED7-209C9F01D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1FD7A-AF2E-4D2E-886B-9799C768635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3BBC-8E84-4FC8-A4D8-95664DC20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5A4C-AF39-4CCE-A327-17F5720C8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2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CDD9D-3703-4BF9-ADE4-7E367668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300357"/>
            <a:ext cx="5445372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Characterizing Massachusetts Rivers &amp; How Rain Affects Carbon Concentrations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1F07E-74B0-4506-9765-7DC4C6DB4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Shannon Davis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University of Massachusetts BIOL 607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12.14.2018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8A66D-482B-4B25-B51F-0DA7284A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166256"/>
            <a:ext cx="4047843" cy="31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4787-B0BA-43CD-A104-B15A8C58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/>
              <a:t>Techniques for DOC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3277-D4FA-4BBE-916A-6BD1DABF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Multiple linear regression</a:t>
            </a:r>
          </a:p>
          <a:p>
            <a:r>
              <a:rPr lang="en-US" sz="1800" dirty="0"/>
              <a:t>Look at assumptions</a:t>
            </a:r>
          </a:p>
          <a:p>
            <a:pPr lvl="1"/>
            <a:r>
              <a:rPr lang="en-US" sz="1800" dirty="0"/>
              <a:t>Linearity</a:t>
            </a:r>
          </a:p>
          <a:p>
            <a:pPr lvl="1"/>
            <a:r>
              <a:rPr lang="en-US" sz="1800" dirty="0"/>
              <a:t>Normality &amp; homoscedasticity of residuals</a:t>
            </a:r>
          </a:p>
          <a:p>
            <a:pPr lvl="1"/>
            <a:r>
              <a:rPr lang="en-US" sz="1800" dirty="0"/>
              <a:t>Minimal collinearity</a:t>
            </a:r>
          </a:p>
          <a:p>
            <a:r>
              <a:rPr lang="en-US" sz="1800" dirty="0"/>
              <a:t>Look at fit 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22FE0-BC47-493C-A072-872AB2E11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882" y="500005"/>
            <a:ext cx="3996386" cy="2465256"/>
          </a:xfrm>
          <a:prstGeom prst="rect">
            <a:avLst/>
          </a:prstGeom>
        </p:spPr>
      </p:pic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B8B7C79-DBBC-429D-B90A-01937593F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882" y="3892723"/>
            <a:ext cx="3996386" cy="24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36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314DB-DBFF-46D4-B704-EB1EDCA1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33" y="688617"/>
            <a:ext cx="3608896" cy="656240"/>
          </a:xfrm>
        </p:spPr>
        <p:txBody>
          <a:bodyPr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Analysis of DOC during rainstorms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03AAF-6666-48B8-97B4-6FA707B4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784" y="1643234"/>
            <a:ext cx="3211039" cy="838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DB37CF-FD64-4B49-B2D2-F985971F2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399" y="4528078"/>
            <a:ext cx="3039138" cy="185387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9DBE873-B790-4A0A-9096-F9FCBB7B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99" y="1579454"/>
            <a:ext cx="3607930" cy="3677158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Started out with linear model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Linearity and residuals checked out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Variance inflation factor is low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Correlation between parameters is high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Correlation table 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Anova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Summary 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BB3E74-C9A2-4DDF-A69C-AADF32F12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980" y="827483"/>
            <a:ext cx="3219976" cy="517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EB8DC-27DC-4F70-99D7-F43B75549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828" y="3835419"/>
            <a:ext cx="2999160" cy="1850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7A22B5-51D4-46BF-9FAB-80EFC3A2B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1784" y="3136026"/>
            <a:ext cx="3211571" cy="1091934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F782B3C8-74A2-4442-9C3A-C3F13F2A0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1494" y="1474162"/>
            <a:ext cx="3045225" cy="1878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038253-81AB-449D-AE7F-14D6B53C21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8828" y="929102"/>
            <a:ext cx="3010525" cy="1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4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2336E-FAE2-4531-A996-886850C3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BDD73-ECDD-4789-A3B7-E6731D9F1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49505"/>
            <a:ext cx="3425609" cy="2114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AC8E3-AD23-46C8-8E7F-9DF939EB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247124"/>
            <a:ext cx="3433324" cy="21188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7AB80BB-E768-498F-8439-8AADBF1CE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1272341"/>
            <a:ext cx="3423916" cy="211304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833C2-7027-4A4F-8A06-7F3B5291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58B960-B708-4DC3-A5E6-8CC9C040BE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57969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270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A20B2AA-E72C-4316-94E0-EBB38DD4D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5209" b="102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9AC1D9-84F7-40DB-B086-FAC8E5D2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Background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5ED5774-3230-4C86-B31D-C0944AA77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663200"/>
              </p:ext>
            </p:extLst>
          </p:nvPr>
        </p:nvGraphicFramePr>
        <p:xfrm>
          <a:off x="3994999" y="293390"/>
          <a:ext cx="7985108" cy="6405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364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EB91-96A7-438F-9D84-CC7FE27F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dirty="0"/>
              <a:t>Location &amp; Sensor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0A01-B867-48AA-8014-7DBAD6EC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en-US" sz="1700"/>
              <a:t>Town Brook in Quincy Massachusetts</a:t>
            </a:r>
          </a:p>
          <a:p>
            <a:r>
              <a:rPr lang="en-US" sz="1700"/>
              <a:t>Part of Weymouth Fore River Basin</a:t>
            </a:r>
          </a:p>
          <a:p>
            <a:r>
              <a:rPr lang="en-US" sz="1700"/>
              <a:t> Drainage area is 4.11 square miles </a:t>
            </a:r>
          </a:p>
          <a:p>
            <a:r>
              <a:rPr lang="en-US" sz="1700"/>
              <a:t>51.9% of the land is impermeable </a:t>
            </a:r>
          </a:p>
          <a:p>
            <a:r>
              <a:rPr lang="en-US" sz="1700"/>
              <a:t>Man made walls though most of the city</a:t>
            </a:r>
          </a:p>
          <a:p>
            <a:r>
              <a:rPr lang="en-US" sz="1700"/>
              <a:t>Very flashy (0.42 R-B flashness index) </a:t>
            </a:r>
          </a:p>
          <a:p>
            <a:r>
              <a:rPr lang="en-US" sz="1700"/>
              <a:t>Includes the downtown and many residential areas of Quincy (population of 93,000 people) </a:t>
            </a:r>
          </a:p>
          <a:p>
            <a:r>
              <a:rPr lang="en-US" sz="1700"/>
              <a:t>Wetlabs insitu CDOM fluorometer </a:t>
            </a:r>
          </a:p>
          <a:p>
            <a:endParaRPr lang="en-US" sz="17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F3D7A-320C-48AF-BF40-1161EB0B2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5" r="-4" b="-4"/>
          <a:stretch/>
        </p:blipFill>
        <p:spPr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sign on the side of a river&#10;&#10;Description automatically generated">
            <a:extLst>
              <a:ext uri="{FF2B5EF4-FFF2-40B4-BE49-F238E27FC236}">
                <a16:creationId xmlns:a16="http://schemas.microsoft.com/office/drawing/2014/main" id="{C09D0AB1-C880-41AA-8274-9F48C8B39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" r="4" b="37895"/>
          <a:stretch/>
        </p:blipFill>
        <p:spPr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5076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49E30-5476-46DB-A618-3DF95AAF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916C3-2E2A-43A0-9772-E7122862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86" y="742315"/>
            <a:ext cx="3662730" cy="226173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8C33596-D05D-4E04-9B19-9780CA978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3853459"/>
            <a:ext cx="3662730" cy="22617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9349-5DD4-4471-AF91-BBA62AADA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How do flow rates and percent permeability affect the flashiness of rivers?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When looking at a small flashy river how does rain affect chromophoric dissolved oxygen concentrations? </a:t>
            </a:r>
          </a:p>
        </p:txBody>
      </p:sp>
    </p:spTree>
    <p:extLst>
      <p:ext uri="{BB962C8B-B14F-4D97-AF65-F5344CB8AC3E}">
        <p14:creationId xmlns:p14="http://schemas.microsoft.com/office/powerpoint/2010/main" val="357288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74787-B0BA-43CD-A104-B15A8C58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Techniques for flashiness river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3277-D4FA-4BBE-916A-6BD1DABF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Multiple linear regression with interaction </a:t>
            </a:r>
          </a:p>
          <a:p>
            <a:r>
              <a:rPr lang="en-US" sz="1400" dirty="0">
                <a:solidFill>
                  <a:schemeClr val="bg1"/>
                </a:solidFill>
              </a:rPr>
              <a:t>Log transforming data to create linear relationship</a:t>
            </a:r>
          </a:p>
          <a:p>
            <a:r>
              <a:rPr lang="en-US" sz="1400" dirty="0">
                <a:solidFill>
                  <a:schemeClr val="bg1"/>
                </a:solidFill>
              </a:rPr>
              <a:t>Look at assumptions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Linearity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Normality &amp; homoscedasticity of residuals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Outliers not influencing residuals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Minimal collinearity</a:t>
            </a:r>
          </a:p>
          <a:p>
            <a:r>
              <a:rPr lang="en-US" sz="1400" dirty="0">
                <a:solidFill>
                  <a:schemeClr val="bg1"/>
                </a:solidFill>
              </a:rPr>
              <a:t>Center because of high interaction 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Choose best model 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305BD5-CE55-49D5-91D1-57161F12E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18642"/>
            <a:ext cx="6250769" cy="385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14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4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66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92971-19D2-4BD8-B7AC-6229AD82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6" y="477656"/>
            <a:ext cx="3608896" cy="920340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Analysis 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76ADB0-B465-4273-930D-A1218718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297" y="5205305"/>
            <a:ext cx="3211039" cy="3413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88A5F-7656-454D-8EB1-EBC340FF9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222" y="1590421"/>
            <a:ext cx="3607930" cy="367715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Started out with linear model with interaction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Linearity and residuals checked out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Look at multicollinearity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Variance inflation factor is low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Correlation between parameters is high</a:t>
            </a:r>
          </a:p>
          <a:p>
            <a:pPr lvl="2"/>
            <a:r>
              <a:rPr lang="en-US" sz="1300" dirty="0">
                <a:solidFill>
                  <a:srgbClr val="FFFFFF"/>
                </a:solidFill>
              </a:rPr>
              <a:t>Centered the model </a:t>
            </a:r>
          </a:p>
          <a:p>
            <a:pPr lvl="2"/>
            <a:r>
              <a:rPr lang="en-US" sz="1300" dirty="0">
                <a:solidFill>
                  <a:srgbClr val="FFFFFF"/>
                </a:solidFill>
              </a:rPr>
              <a:t>Correlation stayed almost the same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Correlation table 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Anova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Summary 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61F9E2-340E-44B4-A6B3-580120C95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751" y="379118"/>
            <a:ext cx="3330054" cy="341330"/>
          </a:xfrm>
          <a:prstGeom prst="rect">
            <a:avLst/>
          </a:prstGeom>
        </p:spPr>
      </p:pic>
      <p:pic>
        <p:nvPicPr>
          <p:cNvPr id="28" name="Picture 27" descr="A screenshot of a video game&#10;&#10;Description automatically generated">
            <a:extLst>
              <a:ext uri="{FF2B5EF4-FFF2-40B4-BE49-F238E27FC236}">
                <a16:creationId xmlns:a16="http://schemas.microsoft.com/office/drawing/2014/main" id="{A956B224-9FF9-46BB-9759-17F65FE4F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997" y="2882828"/>
            <a:ext cx="2724778" cy="1682550"/>
          </a:xfrm>
          <a:prstGeom prst="rect">
            <a:avLst/>
          </a:prstGeom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5D9CE84-A3CA-4F99-8FD6-7F9244317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997" y="1052443"/>
            <a:ext cx="2678543" cy="1654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79929B-9978-4A3F-8592-75E21871B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5530" y="1052443"/>
            <a:ext cx="3443151" cy="8704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7C4F24C-B681-4CC9-AA54-D2D8469DA7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8827" y="2646243"/>
            <a:ext cx="3476559" cy="11528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8FC65F7-EFAB-438E-9AAD-D2C3BD4266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8827" y="4274001"/>
            <a:ext cx="3476559" cy="21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7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2BFC6-B398-40FC-B617-F98CBE6B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F903271-FD78-4B42-AFB6-B0BD4257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49504"/>
            <a:ext cx="3425609" cy="211409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5622442-02ED-44CB-9357-FA4A75A17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247123"/>
            <a:ext cx="3433324" cy="211885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C8BD68E-7D52-4043-AC0B-FBB590AA9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49725" y="1272340"/>
            <a:ext cx="3423916" cy="211304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47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A76CA-8710-4715-944D-D9D25837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DOC during rainstorms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7850AF-3AFA-4F3E-9710-E0FB9D622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032" y="2628033"/>
            <a:ext cx="3002223" cy="18538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6332F7-D4CD-4D68-91E4-06858738D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032" y="4676353"/>
            <a:ext cx="3002225" cy="1853874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895617E-096A-4249-A855-9B4FFA0F5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6" y="2474260"/>
            <a:ext cx="3607930" cy="3677158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Different looking storms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E45CAA-F5E3-4EBC-91BD-CFBAFB6F3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032" y="583489"/>
            <a:ext cx="2996108" cy="18500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732462-4C24-4D85-A1C6-49484E8C7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364" y="4691433"/>
            <a:ext cx="2996108" cy="1850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F60A28-D5F1-42D4-9632-0D3945774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7364" y="583489"/>
            <a:ext cx="3027288" cy="1869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DAA1F5-D61B-40DE-B2CE-8DFA995AF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7364" y="2659897"/>
            <a:ext cx="3042126" cy="18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3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picture containing sky, indoor, text, map&#10;&#10;Description automatically generated">
            <a:extLst>
              <a:ext uri="{FF2B5EF4-FFF2-40B4-BE49-F238E27FC236}">
                <a16:creationId xmlns:a16="http://schemas.microsoft.com/office/drawing/2014/main" id="{F93676C4-645C-465E-B795-5E12876EA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370" y="643467"/>
            <a:ext cx="10561260" cy="55710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B310B0C-5BD8-44CD-844A-76EEADC8518B}"/>
              </a:ext>
            </a:extLst>
          </p:cNvPr>
          <p:cNvSpPr/>
          <p:nvPr/>
        </p:nvSpPr>
        <p:spPr>
          <a:xfrm>
            <a:off x="7168505" y="5158781"/>
            <a:ext cx="987747" cy="41074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B5C9CE-9F90-4087-9A7B-32E6C68B2F8C}"/>
              </a:ext>
            </a:extLst>
          </p:cNvPr>
          <p:cNvSpPr/>
          <p:nvPr/>
        </p:nvSpPr>
        <p:spPr>
          <a:xfrm>
            <a:off x="7213328" y="5789932"/>
            <a:ext cx="987747" cy="41074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69BAF4-83B9-41A0-82DC-82CDF5C6B050}"/>
              </a:ext>
            </a:extLst>
          </p:cNvPr>
          <p:cNvSpPr/>
          <p:nvPr/>
        </p:nvSpPr>
        <p:spPr>
          <a:xfrm>
            <a:off x="6235360" y="2054548"/>
            <a:ext cx="987747" cy="41074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C2748B-AA8B-4495-BA1A-2E7A137E6BB3}"/>
              </a:ext>
            </a:extLst>
          </p:cNvPr>
          <p:cNvSpPr/>
          <p:nvPr/>
        </p:nvSpPr>
        <p:spPr>
          <a:xfrm>
            <a:off x="9873402" y="1951861"/>
            <a:ext cx="987747" cy="41074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14301-7C0A-49EB-9177-D129D2682604}"/>
              </a:ext>
            </a:extLst>
          </p:cNvPr>
          <p:cNvSpPr txBox="1"/>
          <p:nvPr/>
        </p:nvSpPr>
        <p:spPr>
          <a:xfrm>
            <a:off x="9608535" y="4826272"/>
            <a:ext cx="208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Ground water????</a:t>
            </a:r>
          </a:p>
        </p:txBody>
      </p:sp>
    </p:spTree>
    <p:extLst>
      <p:ext uri="{BB962C8B-B14F-4D97-AF65-F5344CB8AC3E}">
        <p14:creationId xmlns:p14="http://schemas.microsoft.com/office/powerpoint/2010/main" val="200919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399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Characterizing Massachusetts Rivers &amp; How Rain Affects Carbon Concentrations </vt:lpstr>
      <vt:lpstr>Background</vt:lpstr>
      <vt:lpstr>Location &amp; Sensor </vt:lpstr>
      <vt:lpstr>Questions</vt:lpstr>
      <vt:lpstr>Techniques for flashiness river analysis </vt:lpstr>
      <vt:lpstr>Analysis  </vt:lpstr>
      <vt:lpstr>Results</vt:lpstr>
      <vt:lpstr>DOC during rainstorms</vt:lpstr>
      <vt:lpstr>PowerPoint Presentation</vt:lpstr>
      <vt:lpstr>Techniques for DOC analysis </vt:lpstr>
      <vt:lpstr>Analysis of DOC during rainstorms  </vt:lpstr>
      <vt:lpstr>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Massachusetts Rivers &amp; How Rain Affects Carbon Concentrations</dc:title>
  <dc:creator>Shannon Davis</dc:creator>
  <cp:lastModifiedBy>Shannon Davis</cp:lastModifiedBy>
  <cp:revision>2</cp:revision>
  <dcterms:created xsi:type="dcterms:W3CDTF">2018-12-14T14:56:56Z</dcterms:created>
  <dcterms:modified xsi:type="dcterms:W3CDTF">2018-12-14T14:59:44Z</dcterms:modified>
</cp:coreProperties>
</file>