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61" r:id="rId4"/>
    <p:sldId id="262" r:id="rId5"/>
    <p:sldId id="298" r:id="rId6"/>
    <p:sldId id="277" r:id="rId7"/>
    <p:sldId id="278" r:id="rId8"/>
    <p:sldId id="279" r:id="rId9"/>
    <p:sldId id="299" r:id="rId10"/>
    <p:sldId id="300" r:id="rId11"/>
    <p:sldId id="287" r:id="rId12"/>
    <p:sldId id="302" r:id="rId13"/>
    <p:sldId id="301" r:id="rId14"/>
    <p:sldId id="303" r:id="rId15"/>
    <p:sldId id="304" r:id="rId16"/>
    <p:sldId id="269" r:id="rId17"/>
    <p:sldId id="305" r:id="rId18"/>
  </p:sldIdLst>
  <p:sldSz cx="9144000" cy="5143500" type="screen16x9"/>
  <p:notesSz cx="6858000" cy="9144000"/>
  <p:embeddedFontLst>
    <p:embeddedFont>
      <p:font typeface="Arial Black" panose="020B0A04020102020204" pitchFamily="34" charset="0"/>
      <p:bold r:id="rId20"/>
    </p:embeddedFon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Medium"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client id="{3136D847-D901-466F-88D7-A97DF24F1652}" v="19" dt="2023-03-04T07:51:39.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45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f1ff4710e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f1ff4710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0881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351596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16323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875835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99598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308773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type="obj">
  <p:cSld name="Title and Conten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extLst>
      <p:ext uri="{BB962C8B-B14F-4D97-AF65-F5344CB8AC3E}">
        <p14:creationId xmlns:p14="http://schemas.microsoft.com/office/powerpoint/2010/main" val="315203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github.com/sedc-codecademy/mkwd11-js-05-nodejs-basic/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724989" y="1586800"/>
            <a:ext cx="7733211"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US" sz="4800" dirty="0">
                <a:solidFill>
                  <a:schemeClr val="lt1"/>
                </a:solidFill>
                <a:latin typeface="Roboto Medium"/>
                <a:ea typeface="Roboto Medium"/>
                <a:cs typeface="Roboto Medium"/>
                <a:sym typeface="Roboto Medium"/>
              </a:rPr>
              <a:t>Events</a:t>
            </a:r>
            <a:endParaRPr sz="4800" dirty="0">
              <a:latin typeface="Roboto Medium"/>
              <a:ea typeface="Roboto Medium"/>
              <a:cs typeface="Roboto Medium"/>
              <a:sym typeface="Roboto Medium"/>
            </a:endParaRPr>
          </a:p>
        </p:txBody>
      </p:sp>
      <p:sp>
        <p:nvSpPr>
          <p:cNvPr id="3" name="Google Shape;148;p25">
            <a:extLst>
              <a:ext uri="{FF2B5EF4-FFF2-40B4-BE49-F238E27FC236}">
                <a16:creationId xmlns:a16="http://schemas.microsoft.com/office/drawing/2014/main" id="{CA0D1325-9F28-1F0F-8B8D-28FDD0C9618E}"/>
              </a:ext>
            </a:extLst>
          </p:cNvPr>
          <p:cNvSpPr txBox="1">
            <a:spLocks/>
          </p:cNvSpPr>
          <p:nvPr/>
        </p:nvSpPr>
        <p:spPr>
          <a:xfrm>
            <a:off x="220687" y="4161182"/>
            <a:ext cx="7119980" cy="623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spcBef>
                <a:spcPts val="0"/>
              </a:spcBef>
              <a:buClr>
                <a:schemeClr val="lt1"/>
              </a:buClr>
            </a:pPr>
            <a:r>
              <a:rPr lang="sv-SE" dirty="0">
                <a:solidFill>
                  <a:schemeClr val="lt1"/>
                </a:solidFill>
                <a:latin typeface="Roboto"/>
                <a:ea typeface="Roboto"/>
                <a:cs typeface="Roboto"/>
                <a:sym typeface="Roboto"/>
              </a:rPr>
              <a:t>Trainer – </a:t>
            </a:r>
            <a:r>
              <a:rPr lang="sv-SE" dirty="0">
                <a:solidFill>
                  <a:schemeClr val="lt1"/>
                </a:solidFill>
                <a:latin typeface="Roboto"/>
                <a:ea typeface="Roboto"/>
                <a:cs typeface="Roboto"/>
                <a:sym typeface="Roboto"/>
                <a:hlinkClick r:id="rId4"/>
              </a:rPr>
              <a:t>dimitrov.gjorge@protonmail.com</a:t>
            </a:r>
            <a:endParaRPr lang="sv-SE" dirty="0">
              <a:solidFill>
                <a:schemeClr val="lt1"/>
              </a:solidFill>
              <a:latin typeface="Roboto"/>
              <a:ea typeface="Roboto"/>
              <a:cs typeface="Roboto"/>
              <a:sym typeface="Roboto"/>
            </a:endParaRPr>
          </a:p>
          <a:p>
            <a:pPr marL="0" indent="0" algn="l">
              <a:spcBef>
                <a:spcPts val="0"/>
              </a:spcBef>
              <a:buClr>
                <a:schemeClr val="lt1"/>
              </a:buClr>
            </a:pPr>
            <a:r>
              <a:rPr lang="sv-SE" dirty="0">
                <a:solidFill>
                  <a:schemeClr val="lt1"/>
                </a:solidFill>
                <a:latin typeface="Roboto"/>
                <a:ea typeface="Roboto"/>
                <a:cs typeface="Roboto"/>
                <a:sym typeface="Roboto"/>
              </a:rPr>
              <a:t>Assistant – </a:t>
            </a:r>
            <a:r>
              <a:rPr lang="sv-SE" dirty="0">
                <a:solidFill>
                  <a:schemeClr val="lt1"/>
                </a:solidFill>
                <a:latin typeface="Roboto"/>
                <a:ea typeface="Roboto"/>
                <a:cs typeface="Roboto"/>
                <a:sym typeface="Roboto"/>
                <a:hlinkClick r:id="rId5"/>
              </a:rPr>
              <a:t>anetastankovskaane@gmail.com</a:t>
            </a:r>
            <a:r>
              <a:rPr lang="sv-SE" dirty="0">
                <a:solidFill>
                  <a:schemeClr val="lt1"/>
                </a:solidFill>
                <a:latin typeface="Roboto"/>
                <a:ea typeface="Roboto"/>
                <a:cs typeface="Roboto"/>
                <a:sym typeface="Roboto"/>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EVENT-DRIVEN PROGRAMMING</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Event-driven programming is a programming paradigm in which the flow of program execution is determined by events - for example a user action such as a mouse click, key press, or a message from the operating system or another program. An event-driven application is designed to detect events as they occur, and then deal with them using an appropriate event-handling procedure. Event-driven programs can be written in any programming language which makes this a universal concept.</a:t>
            </a:r>
          </a:p>
        </p:txBody>
      </p:sp>
    </p:spTree>
    <p:extLst>
      <p:ext uri="{BB962C8B-B14F-4D97-AF65-F5344CB8AC3E}">
        <p14:creationId xmlns:p14="http://schemas.microsoft.com/office/powerpoint/2010/main" val="77351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b="1" dirty="0"/>
              <a:t>Event-Driven Programming in Node.js</a:t>
            </a:r>
          </a:p>
          <a:p>
            <a:pPr marL="139700" indent="0">
              <a:buNone/>
            </a:pPr>
            <a:endParaRPr lang="en-US" dirty="0"/>
          </a:p>
          <a:p>
            <a:pPr marL="139700" indent="0">
              <a:buNone/>
            </a:pPr>
            <a:r>
              <a:rPr lang="en-US" dirty="0"/>
              <a:t>Event-driven programming is used to synchronize the occurrence of multiple events and to make the program as simple as possible. The basic components of an Event-Driven Program are:</a:t>
            </a:r>
          </a:p>
          <a:p>
            <a:r>
              <a:rPr lang="en-US" dirty="0"/>
              <a:t>A callback function ( called an event handler) is called when an event is triggered.</a:t>
            </a:r>
          </a:p>
          <a:p>
            <a:r>
              <a:rPr lang="en-US" dirty="0"/>
              <a:t>An event loop that listens for event triggers and calls the corresponding event handler for that event.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25161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3" name="Picture 2"/>
          <p:cNvPicPr>
            <a:picLocks noChangeAspect="1"/>
          </p:cNvPicPr>
          <p:nvPr/>
        </p:nvPicPr>
        <p:blipFill>
          <a:blip r:embed="rId2"/>
          <a:stretch>
            <a:fillRect/>
          </a:stretch>
        </p:blipFill>
        <p:spPr>
          <a:xfrm>
            <a:off x="842555" y="335814"/>
            <a:ext cx="7334113" cy="3472145"/>
          </a:xfrm>
          <a:prstGeom prst="rect">
            <a:avLst/>
          </a:prstGeom>
        </p:spPr>
      </p:pic>
    </p:spTree>
    <p:extLst>
      <p:ext uri="{BB962C8B-B14F-4D97-AF65-F5344CB8AC3E}">
        <p14:creationId xmlns:p14="http://schemas.microsoft.com/office/powerpoint/2010/main" val="408173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550272" y="721125"/>
            <a:ext cx="7886700" cy="3263400"/>
          </a:xfrm>
          <a:prstGeom prst="rect">
            <a:avLst/>
          </a:prstGeom>
          <a:noFill/>
          <a:ln>
            <a:noFill/>
          </a:ln>
        </p:spPr>
        <p:txBody>
          <a:bodyPr spcFirstLastPara="1" wrap="square" lIns="68575" tIns="34275" rIns="68575" bIns="34275" anchor="t" anchorCtr="0">
            <a:noAutofit/>
          </a:bodyPr>
          <a:lstStyle/>
          <a:p>
            <a:r>
              <a:rPr lang="en-US" dirty="0"/>
              <a:t>A function that listens for the triggering of an event is said to be an ‘Observer’. It gets triggered when an event occurs. Node.js provides a range of events that are already in-built. These ‘events’ can be accessed via the ‘events’ module and the </a:t>
            </a:r>
            <a:r>
              <a:rPr lang="en-US" dirty="0" err="1"/>
              <a:t>EventEmitter</a:t>
            </a:r>
            <a:r>
              <a:rPr lang="en-US" dirty="0"/>
              <a:t> class. Most of the in-built modules of Node.js inherit from the </a:t>
            </a:r>
            <a:r>
              <a:rPr lang="en-US" dirty="0" err="1"/>
              <a:t>EventEmitter</a:t>
            </a:r>
            <a:r>
              <a:rPr lang="en-US" dirty="0"/>
              <a:t> class.</a:t>
            </a:r>
          </a:p>
          <a:p>
            <a:pPr marL="139700" indent="0">
              <a:buNone/>
            </a:pPr>
            <a:endParaRPr lang="en-US" dirty="0"/>
          </a:p>
        </p:txBody>
      </p:sp>
    </p:spTree>
    <p:extLst>
      <p:ext uri="{BB962C8B-B14F-4D97-AF65-F5344CB8AC3E}">
        <p14:creationId xmlns:p14="http://schemas.microsoft.com/office/powerpoint/2010/main" val="178768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550272" y="7211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i="1" dirty="0"/>
              <a:t>Event-Driven Programming Principles:</a:t>
            </a:r>
          </a:p>
          <a:p>
            <a:pPr marL="139700" indent="0">
              <a:buNone/>
            </a:pPr>
            <a:r>
              <a:rPr lang="en-US" dirty="0"/>
              <a:t> </a:t>
            </a:r>
          </a:p>
          <a:p>
            <a:r>
              <a:rPr lang="en-US" dirty="0"/>
              <a:t>A suite of functions for handling the events. These can be either blocking or non-blocking, depending on the implementation.</a:t>
            </a:r>
          </a:p>
          <a:p>
            <a:r>
              <a:rPr lang="en-US" dirty="0"/>
              <a:t>Binding registered functions to events.</a:t>
            </a:r>
          </a:p>
          <a:p>
            <a:r>
              <a:rPr lang="en-US" dirty="0"/>
              <a:t>When a registered event is received, an event loop polls for new events and calls the matching event handler(s).</a:t>
            </a:r>
          </a:p>
          <a:p>
            <a:pPr marL="139700" indent="0">
              <a:buNone/>
            </a:pPr>
            <a:endParaRPr lang="en-US" dirty="0"/>
          </a:p>
        </p:txBody>
      </p:sp>
    </p:spTree>
    <p:extLst>
      <p:ext uri="{BB962C8B-B14F-4D97-AF65-F5344CB8AC3E}">
        <p14:creationId xmlns:p14="http://schemas.microsoft.com/office/powerpoint/2010/main" val="555343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body" idx="4294967295"/>
          </p:nvPr>
        </p:nvSpPr>
        <p:spPr>
          <a:xfrm>
            <a:off x="238700" y="1540575"/>
            <a:ext cx="8762400" cy="4428300"/>
          </a:xfrm>
          <a:prstGeom prst="rect">
            <a:avLst/>
          </a:prstGeom>
        </p:spPr>
        <p:txBody>
          <a:bodyPr spcFirstLastPara="1" wrap="square" lIns="91425" tIns="91425" rIns="91425" bIns="91425" anchor="t" anchorCtr="0">
            <a:noAutofit/>
          </a:bodyPr>
          <a:lstStyle/>
          <a:p>
            <a:pPr lvl="0" indent="-342900">
              <a:buClr>
                <a:srgbClr val="5E85B9"/>
              </a:buClr>
              <a:buSzPts val="1800"/>
              <a:buChar char="●"/>
            </a:pPr>
            <a:r>
              <a:rPr lang="en-US" sz="2200" dirty="0">
                <a:solidFill>
                  <a:schemeClr val="dk1"/>
                </a:solidFill>
              </a:rPr>
              <a:t>Instantiate an </a:t>
            </a:r>
            <a:r>
              <a:rPr lang="en-US" sz="2200" dirty="0" err="1">
                <a:solidFill>
                  <a:schemeClr val="dk1"/>
                </a:solidFill>
              </a:rPr>
              <a:t>EventEmitter</a:t>
            </a:r>
            <a:r>
              <a:rPr lang="en-US" sz="2200" dirty="0">
                <a:solidFill>
                  <a:schemeClr val="dk1"/>
                </a:solidFill>
              </a:rPr>
              <a:t> object</a:t>
            </a:r>
          </a:p>
          <a:p>
            <a:pPr lvl="0" indent="-342900">
              <a:buClr>
                <a:srgbClr val="5E85B9"/>
              </a:buClr>
              <a:buSzPts val="1800"/>
              <a:buChar char="●"/>
            </a:pPr>
            <a:r>
              <a:rPr lang="en-US" sz="2200" dirty="0">
                <a:solidFill>
                  <a:schemeClr val="dk1"/>
                </a:solidFill>
              </a:rPr>
              <a:t>Register one event handler</a:t>
            </a:r>
          </a:p>
          <a:p>
            <a:pPr marL="457200" lvl="0" indent="-342900" algn="l" rtl="0">
              <a:spcBef>
                <a:spcPts val="600"/>
              </a:spcBef>
              <a:spcAft>
                <a:spcPts val="0"/>
              </a:spcAft>
              <a:buClr>
                <a:srgbClr val="5E85B9"/>
              </a:buClr>
              <a:buSzPts val="1800"/>
              <a:buChar char="●"/>
            </a:pPr>
            <a:r>
              <a:rPr lang="en-US" sz="2200" dirty="0">
                <a:solidFill>
                  <a:schemeClr val="dk1"/>
                </a:solidFill>
              </a:rPr>
              <a:t>Trigger the event</a:t>
            </a:r>
            <a:endParaRPr sz="2200" dirty="0">
              <a:solidFill>
                <a:schemeClr val="dk1"/>
              </a:solidFill>
            </a:endParaRPr>
          </a:p>
        </p:txBody>
      </p:sp>
      <p:sp>
        <p:nvSpPr>
          <p:cNvPr id="293" name="Google Shape;293;p38"/>
          <p:cNvSpPr txBox="1">
            <a:spLocks noGrp="1"/>
          </p:cNvSpPr>
          <p:nvPr>
            <p:ph type="ctrTitle"/>
          </p:nvPr>
        </p:nvSpPr>
        <p:spPr>
          <a:xfrm>
            <a:off x="1712300" y="239025"/>
            <a:ext cx="388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Roboto"/>
                <a:ea typeface="Roboto"/>
                <a:cs typeface="Roboto"/>
                <a:sym typeface="Roboto"/>
              </a:rPr>
              <a:t>EXERCISE </a:t>
            </a:r>
            <a:endParaRPr dirty="0">
              <a:latin typeface="Roboto"/>
              <a:ea typeface="Roboto"/>
              <a:cs typeface="Roboto"/>
              <a:sym typeface="Roboto"/>
            </a:endParaRPr>
          </a:p>
        </p:txBody>
      </p:sp>
      <p:sp>
        <p:nvSpPr>
          <p:cNvPr id="294" name="Google Shape;294;p3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7030A0"/>
                </a:solidFill>
              </a:rPr>
              <a:t>01</a:t>
            </a:r>
            <a:endParaRPr dirty="0">
              <a:solidFill>
                <a:srgbClr val="7030A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285000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ARE </a:t>
            </a:r>
            <a:r>
              <a:rPr lang="en" sz="3000" b="1" dirty="0">
                <a:solidFill>
                  <a:srgbClr val="7030A0"/>
                </a:solidFill>
                <a:latin typeface="Roboto"/>
                <a:ea typeface="Roboto"/>
                <a:cs typeface="Roboto"/>
                <a:sym typeface="Roboto"/>
              </a:rPr>
              <a:t>EVENTS?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Events are </a:t>
            </a:r>
            <a:r>
              <a:rPr lang="en-US" b="1" dirty="0"/>
              <a:t>things that happen in the system you are programming, which the system tells you about so your code can react to them</a:t>
            </a:r>
            <a:r>
              <a:rPr lang="en-US" dirty="0"/>
              <a:t>. For example, if the user clicks a button on a webpage, you might want to react to that action by displaying an information box.</a:t>
            </a:r>
          </a:p>
          <a:p>
            <a:pPr marL="139700" indent="0">
              <a:buNone/>
            </a:pPr>
            <a:endParaRPr lang="en-US" sz="2400" dirty="0">
              <a:solidFill>
                <a:srgbClr val="073763"/>
              </a:solidFill>
              <a:latin typeface="Roboto"/>
              <a:ea typeface="Roboto"/>
              <a:cs typeface="Roboto"/>
              <a:sym typeface="Roboto"/>
            </a:endParaRPr>
          </a:p>
          <a:p>
            <a:pPr marL="139700" indent="0">
              <a:buNone/>
            </a:pPr>
            <a:r>
              <a:rPr lang="en-US" dirty="0"/>
              <a:t> An event is </a:t>
            </a:r>
            <a:r>
              <a:rPr lang="en-US" b="1" dirty="0"/>
              <a:t>a change in state, or an update, like an item being placed in a shopping cart on an e-commerce website</a:t>
            </a:r>
            <a:r>
              <a:rPr lang="en-US" dirty="0"/>
              <a:t>.</a:t>
            </a:r>
            <a:endParaRPr sz="2400" dirty="0">
              <a:solidFill>
                <a:srgbClr val="07376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7030A0"/>
                </a:solidFill>
                <a:latin typeface="Roboto"/>
                <a:ea typeface="Roboto"/>
                <a:cs typeface="Roboto"/>
                <a:sym typeface="Roboto"/>
              </a:rPr>
              <a:t>THE EVENT EMITTER</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All objects that emit events are instances of the </a:t>
            </a:r>
            <a:r>
              <a:rPr lang="en-US" dirty="0" err="1"/>
              <a:t>EventEmitter</a:t>
            </a:r>
            <a:r>
              <a:rPr lang="en-US" dirty="0"/>
              <a:t> class. The event can be emitted or listen to an event with the help of </a:t>
            </a:r>
            <a:r>
              <a:rPr lang="en-US" dirty="0" err="1"/>
              <a:t>EventEmitter</a:t>
            </a:r>
            <a:r>
              <a:rPr lang="en-US" dirty="0"/>
              <a:t>.</a:t>
            </a:r>
          </a:p>
          <a:p>
            <a:pPr marL="139700" indent="0">
              <a:buNone/>
            </a:pPr>
            <a:r>
              <a:rPr lang="en-US" dirty="0"/>
              <a:t>The </a:t>
            </a:r>
            <a:r>
              <a:rPr lang="en-US" dirty="0" err="1"/>
              <a:t>EventEmitter</a:t>
            </a:r>
            <a:r>
              <a:rPr lang="en-US" dirty="0"/>
              <a:t> is a Node module that allows objects to communicate with one another. The core of Node’s asynchronous event-driven architecture is </a:t>
            </a:r>
            <a:r>
              <a:rPr lang="en-US" dirty="0" err="1"/>
              <a:t>EventEmitter</a:t>
            </a:r>
            <a:r>
              <a:rPr lang="en-US" dirty="0"/>
              <a:t>. Many of Node’s built-in modules inherit from </a:t>
            </a:r>
            <a:r>
              <a:rPr lang="en-US" dirty="0" err="1"/>
              <a:t>EventEmitter</a:t>
            </a:r>
            <a:r>
              <a:rPr lang="en-US" dirty="0"/>
              <a:t>.</a:t>
            </a:r>
          </a:p>
          <a:p>
            <a:pPr marL="13970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550272" y="7211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The idea is simple – emitter objects send out named events, which trigger listeners that have already been registered. Hence, an emitter object has two key characteristics:</a:t>
            </a:r>
          </a:p>
          <a:p>
            <a:pPr marL="139700" indent="0">
              <a:buNone/>
            </a:pPr>
            <a:r>
              <a:rPr lang="en-US" dirty="0"/>
              <a:t> </a:t>
            </a:r>
          </a:p>
          <a:p>
            <a:r>
              <a:rPr lang="en-US" dirty="0"/>
              <a:t>Emitting name events: The signal that something has happened is called emitting an event. A status change in the emitting object is often the cause of this condition.</a:t>
            </a:r>
          </a:p>
          <a:p>
            <a:r>
              <a:rPr lang="en-US" dirty="0"/>
              <a:t>Registering and unregistering listener functions: It refers to the binding and unbinding of the callback functions with their corresponding events.</a:t>
            </a:r>
          </a:p>
          <a:p>
            <a:pPr marL="139700" indent="0">
              <a:buNone/>
            </a:pPr>
            <a:endParaRPr lang="en-US" dirty="0"/>
          </a:p>
        </p:txBody>
      </p:sp>
    </p:spTree>
    <p:extLst>
      <p:ext uri="{BB962C8B-B14F-4D97-AF65-F5344CB8AC3E}">
        <p14:creationId xmlns:p14="http://schemas.microsoft.com/office/powerpoint/2010/main" val="20157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000000"/>
                </a:solidFill>
                <a:latin typeface="Roboto"/>
                <a:ea typeface="Roboto"/>
                <a:cs typeface="Roboto"/>
                <a:sym typeface="Roboto"/>
              </a:rPr>
              <a:t>EVENT LISTENERS &amp; TRIGGERS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All the objects from the </a:t>
            </a:r>
            <a:r>
              <a:rPr lang="en-US" dirty="0" err="1"/>
              <a:t>EventEmitter</a:t>
            </a:r>
            <a:r>
              <a:rPr lang="en-US" dirty="0"/>
              <a:t> class expose an </a:t>
            </a:r>
            <a:r>
              <a:rPr lang="en-US" dirty="0" err="1"/>
              <a:t>eventEmitter.on</a:t>
            </a:r>
            <a:r>
              <a:rPr lang="en-US" dirty="0"/>
              <a:t>() function that allows one or more functions to be attached to named events emitted by the object. Typically, event names are camel-cased strings but any valid JavaScript property key can be used.</a:t>
            </a:r>
          </a:p>
          <a:p>
            <a:pPr marL="139700" indent="0">
              <a:buNone/>
            </a:pPr>
            <a:endParaRPr lang="en-US" dirty="0"/>
          </a:p>
          <a:p>
            <a:pPr marL="139700" indent="0">
              <a:buNone/>
            </a:pPr>
            <a:r>
              <a:rPr lang="en-US" dirty="0"/>
              <a:t>When the </a:t>
            </a:r>
            <a:r>
              <a:rPr lang="en-US" dirty="0" err="1"/>
              <a:t>EventEmitter</a:t>
            </a:r>
            <a:r>
              <a:rPr lang="en-US" dirty="0"/>
              <a:t> object emits an event, all of the functions attached to that specific event are called synchronously. Any values returned by the called listeners are </a:t>
            </a:r>
            <a:r>
              <a:rPr lang="en-US" i="1" dirty="0"/>
              <a:t>ignored</a:t>
            </a:r>
            <a:r>
              <a:rPr lang="en-US" dirty="0"/>
              <a:t> and </a:t>
            </a:r>
            <a:r>
              <a:rPr lang="en-US" i="1" dirty="0"/>
              <a:t>discarded</a:t>
            </a:r>
            <a:r>
              <a:rPr lang="en-US" dirty="0"/>
              <a:t>.</a:t>
            </a:r>
          </a:p>
        </p:txBody>
      </p:sp>
    </p:spTree>
    <p:extLst>
      <p:ext uri="{BB962C8B-B14F-4D97-AF65-F5344CB8AC3E}">
        <p14:creationId xmlns:p14="http://schemas.microsoft.com/office/powerpoint/2010/main" val="104701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602523" y="616622"/>
            <a:ext cx="7886700" cy="3263400"/>
          </a:xfrm>
          <a:prstGeom prst="rect">
            <a:avLst/>
          </a:prstGeom>
          <a:noFill/>
          <a:ln>
            <a:noFill/>
          </a:ln>
        </p:spPr>
        <p:txBody>
          <a:bodyPr spcFirstLastPara="1" wrap="square" lIns="68575" tIns="34275" rIns="68575" bIns="34275" anchor="t" anchorCtr="0">
            <a:noAutofit/>
          </a:bodyPr>
          <a:lstStyle/>
          <a:p>
            <a:r>
              <a:rPr lang="en-US" dirty="0"/>
              <a:t>The following example shows a simple </a:t>
            </a:r>
            <a:r>
              <a:rPr lang="en-US" dirty="0" err="1"/>
              <a:t>EventEmitter</a:t>
            </a:r>
            <a:r>
              <a:rPr lang="en-US" dirty="0"/>
              <a:t> instance with a single listener. The </a:t>
            </a:r>
            <a:r>
              <a:rPr lang="en-US" b="1" i="1" dirty="0" err="1"/>
              <a:t>eventEmitter.on</a:t>
            </a:r>
            <a:r>
              <a:rPr lang="en-US" b="1" i="1" dirty="0"/>
              <a:t>() </a:t>
            </a:r>
            <a:r>
              <a:rPr lang="en-US" dirty="0"/>
              <a:t>method is used to register listeners, while the </a:t>
            </a:r>
            <a:r>
              <a:rPr lang="en-US" b="1" i="1" dirty="0" err="1"/>
              <a:t>eventEmitter.emit</a:t>
            </a:r>
            <a:r>
              <a:rPr lang="en-US" b="1" i="1" dirty="0"/>
              <a:t>() </a:t>
            </a:r>
            <a:r>
              <a:rPr lang="en-US" dirty="0"/>
              <a:t>method is used to trigger the event.</a:t>
            </a:r>
          </a:p>
        </p:txBody>
      </p:sp>
      <p:pic>
        <p:nvPicPr>
          <p:cNvPr id="3" name="Picture 2"/>
          <p:cNvPicPr>
            <a:picLocks noChangeAspect="1"/>
          </p:cNvPicPr>
          <p:nvPr/>
        </p:nvPicPr>
        <p:blipFill>
          <a:blip r:embed="rId3"/>
          <a:stretch>
            <a:fillRect/>
          </a:stretch>
        </p:blipFill>
        <p:spPr>
          <a:xfrm>
            <a:off x="1141775" y="2070544"/>
            <a:ext cx="3822111" cy="1986970"/>
          </a:xfrm>
          <a:prstGeom prst="rect">
            <a:avLst/>
          </a:prstGeom>
        </p:spPr>
      </p:pic>
    </p:spTree>
    <p:extLst>
      <p:ext uri="{BB962C8B-B14F-4D97-AF65-F5344CB8AC3E}">
        <p14:creationId xmlns:p14="http://schemas.microsoft.com/office/powerpoint/2010/main" val="22835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b="1" dirty="0"/>
              <a:t>Passing arguments and ‘this’ to listeners</a:t>
            </a:r>
          </a:p>
          <a:p>
            <a:pPr marL="139700" indent="0">
              <a:buNone/>
            </a:pPr>
            <a:endParaRPr lang="en-US" dirty="0"/>
          </a:p>
          <a:p>
            <a:r>
              <a:rPr lang="en-US" dirty="0"/>
              <a:t>The </a:t>
            </a:r>
            <a:r>
              <a:rPr lang="en-US" dirty="0" err="1"/>
              <a:t>eventEmitter.emit</a:t>
            </a:r>
            <a:r>
              <a:rPr lang="en-US" dirty="0"/>
              <a:t>() method allows an arbitrary set of arguments to be passed to the listener functions. Keep in mind that when an ordinary listener function is called, the standard this keyword is intentionally set to reference the </a:t>
            </a:r>
            <a:r>
              <a:rPr lang="en-US" dirty="0" err="1"/>
              <a:t>EventEmitter</a:t>
            </a:r>
            <a:r>
              <a:rPr lang="en-US" dirty="0"/>
              <a:t> instance to which the listener is attached.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71907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5577" y="276586"/>
            <a:ext cx="7566932" cy="3754394"/>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19285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dirty="0"/>
              <a:t>It is possible to use ES6 Arrow Functions as listeners, however, when doing so, the this keyword will no longer reference the </a:t>
            </a:r>
            <a:r>
              <a:rPr lang="en-US" dirty="0" err="1"/>
              <a:t>EventEmitter</a:t>
            </a:r>
            <a:r>
              <a:rPr lang="en-US" dirty="0"/>
              <a:t> instance.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p:cNvPicPr>
            <a:picLocks noChangeAspect="1"/>
          </p:cNvPicPr>
          <p:nvPr/>
        </p:nvPicPr>
        <p:blipFill>
          <a:blip r:embed="rId2"/>
          <a:stretch>
            <a:fillRect/>
          </a:stretch>
        </p:blipFill>
        <p:spPr>
          <a:xfrm>
            <a:off x="731520" y="1698171"/>
            <a:ext cx="4819047" cy="2023382"/>
          </a:xfrm>
          <a:prstGeom prst="rect">
            <a:avLst/>
          </a:prstGeom>
        </p:spPr>
      </p:pic>
    </p:spTree>
    <p:extLst>
      <p:ext uri="{BB962C8B-B14F-4D97-AF65-F5344CB8AC3E}">
        <p14:creationId xmlns:p14="http://schemas.microsoft.com/office/powerpoint/2010/main" val="1811410718"/>
      </p:ext>
    </p:extLst>
  </p:cSld>
  <p:clrMapOvr>
    <a:masterClrMapping/>
  </p:clrMapOvr>
</p:sld>
</file>

<file path=ppt/theme/theme1.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581</Words>
  <Application>Microsoft Office PowerPoint</Application>
  <PresentationFormat>On-screen Show (16:9)</PresentationFormat>
  <Paragraphs>61</Paragraphs>
  <Slides>16</Slides>
  <Notes>11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Aemelia template</vt:lpstr>
      <vt:lpstr>Office Theme</vt:lpstr>
      <vt:lpstr>Events</vt:lpstr>
      <vt:lpstr>WHAT ARE EVENTS?</vt:lpstr>
      <vt:lpstr>THE EVENT EMITTER</vt:lpstr>
      <vt:lpstr>PowerPoint Presentation</vt:lpstr>
      <vt:lpstr>EVENT LISTENERS &amp; TRIGGERS</vt:lpstr>
      <vt:lpstr>PowerPoint Presentation</vt:lpstr>
      <vt:lpstr>PowerPoint Presentation</vt:lpstr>
      <vt:lpstr>PowerPoint Presentation</vt:lpstr>
      <vt:lpstr>PowerPoint Presentation</vt:lpstr>
      <vt:lpstr>EVENT-DRIVEN PROGRAMMING</vt:lpstr>
      <vt:lpstr>PowerPoint Presentation</vt:lpstr>
      <vt:lpstr>PowerPoint Presentation</vt:lpstr>
      <vt:lpstr>PowerPoint Presentation</vt:lpstr>
      <vt:lpstr>PowerPoint Presentation</vt:lpstr>
      <vt:lpstr>EXERCISE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kristina</cp:lastModifiedBy>
  <cp:revision>57</cp:revision>
  <dcterms:modified xsi:type="dcterms:W3CDTF">2023-03-04T11:03:19Z</dcterms:modified>
</cp:coreProperties>
</file>