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0" r:id="rId2"/>
  </p:sldMasterIdLst>
  <p:notesMasterIdLst>
    <p:notesMasterId r:id="rId21"/>
  </p:notesMasterIdLst>
  <p:sldIdLst>
    <p:sldId id="256" r:id="rId3"/>
    <p:sldId id="261" r:id="rId4"/>
    <p:sldId id="342" r:id="rId5"/>
    <p:sldId id="346" r:id="rId6"/>
    <p:sldId id="347" r:id="rId7"/>
    <p:sldId id="348" r:id="rId8"/>
    <p:sldId id="316" r:id="rId9"/>
    <p:sldId id="330" r:id="rId10"/>
    <p:sldId id="343" r:id="rId11"/>
    <p:sldId id="344" r:id="rId12"/>
    <p:sldId id="331" r:id="rId13"/>
    <p:sldId id="345" r:id="rId14"/>
    <p:sldId id="322" r:id="rId15"/>
    <p:sldId id="333" r:id="rId16"/>
    <p:sldId id="334" r:id="rId17"/>
    <p:sldId id="279" r:id="rId18"/>
    <p:sldId id="349" r:id="rId19"/>
    <p:sldId id="350" r:id="rId20"/>
  </p:sldIdLst>
  <p:sldSz cx="9144000" cy="5143500" type="screen16x9"/>
  <p:notesSz cx="6858000" cy="9144000"/>
  <p:embeddedFontLs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edium"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client id="{8A8F608A-255A-4107-B94B-D79B56FD9E83}" v="6" dt="2023-03-23T19:58:54.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45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8329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8070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683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26826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27893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39407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180718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064623"/>
            <a:ext cx="7733211" cy="1537377"/>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JWT TOKENS</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err="1">
                <a:solidFill>
                  <a:schemeClr val="lt1"/>
                </a:solidFill>
                <a:ea typeface="Roboto"/>
                <a:sym typeface="Roboto"/>
              </a:rPr>
              <a:t>Trainer</a:t>
            </a:r>
            <a:r>
              <a:rPr lang="sv-SE" dirty="0">
                <a:solidFill>
                  <a:schemeClr val="lt1"/>
                </a:solidFill>
                <a:ea typeface="Roboto"/>
                <a:sym typeface="Roboto"/>
              </a:rPr>
              <a:t> – </a:t>
            </a:r>
            <a:r>
              <a:rPr lang="sv-SE" dirty="0">
                <a:solidFill>
                  <a:schemeClr val="lt1"/>
                </a:solidFill>
                <a:ea typeface="Roboto"/>
                <a:sym typeface="Roboto"/>
                <a:hlinkClick r:id="rId4">
                  <a:extLst>
                    <a:ext uri="{A12FA001-AC4F-418D-AE19-62706E023703}">
                      <ahyp:hlinkClr xmlns:ahyp="http://schemas.microsoft.com/office/drawing/2018/hyperlinkcolor" val="tx"/>
                    </a:ext>
                  </a:extLst>
                </a:hlinkClick>
              </a:rPr>
              <a:t>dimitrov.gjorge@protonmail.com</a:t>
            </a:r>
            <a:endParaRPr lang="sv-SE">
              <a:solidFill>
                <a:schemeClr val="lt1"/>
              </a:solidFill>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extLst>
                    <a:ext uri="{A12FA001-AC4F-418D-AE19-62706E023703}">
                      <ahyp:hlinkClr xmlns:ahyp="http://schemas.microsoft.com/office/drawing/2018/hyperlinkcolor" val="tx"/>
                    </a:ext>
                  </a:extLst>
                </a:hlinkClick>
              </a:rPr>
              <a:t>anetastankovskaane@gmail.com</a:t>
            </a:r>
            <a:r>
              <a:rPr lang="sv-SE" dirty="0">
                <a:solidFill>
                  <a:schemeClr val="lt1"/>
                </a:solidFill>
                <a:ea typeface="Roboto"/>
                <a:sym typeface="Roboto"/>
              </a:rPr>
              <a:t> </a:t>
            </a:r>
            <a:endParaRPr lang="sv-SE">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Picture 2"/>
          <p:cNvPicPr>
            <a:picLocks noChangeAspect="1"/>
          </p:cNvPicPr>
          <p:nvPr/>
        </p:nvPicPr>
        <p:blipFill>
          <a:blip r:embed="rId2"/>
          <a:stretch>
            <a:fillRect/>
          </a:stretch>
        </p:blipFill>
        <p:spPr>
          <a:xfrm>
            <a:off x="860611" y="415993"/>
            <a:ext cx="7399244" cy="3168488"/>
          </a:xfrm>
          <a:prstGeom prst="rect">
            <a:avLst/>
          </a:prstGeom>
        </p:spPr>
      </p:pic>
    </p:spTree>
    <p:extLst>
      <p:ext uri="{BB962C8B-B14F-4D97-AF65-F5344CB8AC3E}">
        <p14:creationId xmlns:p14="http://schemas.microsoft.com/office/powerpoint/2010/main" val="217984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r>
              <a:rPr lang="en-US" b="1" dirty="0"/>
              <a:t>How do JWT tokens work</a:t>
            </a:r>
          </a:p>
        </p:txBody>
      </p:sp>
      <p:sp>
        <p:nvSpPr>
          <p:cNvPr id="229" name="Google Shape;229;p30"/>
          <p:cNvSpPr txBox="1">
            <a:spLocks noGrp="1"/>
          </p:cNvSpPr>
          <p:nvPr>
            <p:ph type="body" idx="1"/>
          </p:nvPr>
        </p:nvSpPr>
        <p:spPr>
          <a:xfrm>
            <a:off x="532654" y="1001976"/>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When a Client requests something from a server the server validates the request ( Ex: username and password ). After that the server creates a token by adding the header, adding some claims about the user that is relevant for when the token is returned back ( Ex: Username and </a:t>
            </a:r>
            <a:r>
              <a:rPr lang="en-US" dirty="0" err="1"/>
              <a:t>UserId</a:t>
            </a:r>
            <a:r>
              <a:rPr lang="en-US" dirty="0"/>
              <a:t> ). Then it combines them with the secret and creates a hash with the preferred algorithm. It combines everything and creates the JWT string. The token is returned to the client. The client decides how to keep the token. On every other call, the client will just give the token to the server. The token will validate the token to see if it has been changed or tampered. If it is valid it will allow the client request. The token can be invalidated by trying to change it or if the token is expired.</a:t>
            </a:r>
          </a:p>
        </p:txBody>
      </p:sp>
    </p:spTree>
    <p:extLst>
      <p:ext uri="{BB962C8B-B14F-4D97-AF65-F5344CB8AC3E}">
        <p14:creationId xmlns:p14="http://schemas.microsoft.com/office/powerpoint/2010/main" val="138615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 name="Picture 1"/>
          <p:cNvPicPr>
            <a:picLocks noChangeAspect="1"/>
          </p:cNvPicPr>
          <p:nvPr/>
        </p:nvPicPr>
        <p:blipFill>
          <a:blip r:embed="rId2"/>
          <a:stretch>
            <a:fillRect/>
          </a:stretch>
        </p:blipFill>
        <p:spPr>
          <a:xfrm>
            <a:off x="1146214" y="156754"/>
            <a:ext cx="6809170" cy="4049485"/>
          </a:xfrm>
          <a:prstGeom prst="rect">
            <a:avLst/>
          </a:prstGeom>
        </p:spPr>
      </p:pic>
    </p:spTree>
    <p:extLst>
      <p:ext uri="{BB962C8B-B14F-4D97-AF65-F5344CB8AC3E}">
        <p14:creationId xmlns:p14="http://schemas.microsoft.com/office/powerpoint/2010/main" val="351354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dirty="0"/>
              <a:t>Check out </a:t>
            </a:r>
            <a:r>
              <a:rPr lang="en-US" u="sng" dirty="0"/>
              <a:t>jwt.io</a:t>
            </a:r>
            <a:r>
              <a:rPr lang="en-US" dirty="0"/>
              <a:t> to play around and check JWT tokens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2" name="Picture 1"/>
          <p:cNvPicPr>
            <a:picLocks noChangeAspect="1"/>
          </p:cNvPicPr>
          <p:nvPr/>
        </p:nvPicPr>
        <p:blipFill>
          <a:blip r:embed="rId2"/>
          <a:stretch>
            <a:fillRect/>
          </a:stretch>
        </p:blipFill>
        <p:spPr>
          <a:xfrm>
            <a:off x="2112605" y="1129937"/>
            <a:ext cx="4190767" cy="2984184"/>
          </a:xfrm>
          <a:prstGeom prst="rect">
            <a:avLst/>
          </a:prstGeom>
        </p:spPr>
      </p:pic>
    </p:spTree>
    <p:extLst>
      <p:ext uri="{BB962C8B-B14F-4D97-AF65-F5344CB8AC3E}">
        <p14:creationId xmlns:p14="http://schemas.microsoft.com/office/powerpoint/2010/main" val="215061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2" name="Picture 1"/>
          <p:cNvPicPr>
            <a:picLocks noChangeAspect="1"/>
          </p:cNvPicPr>
          <p:nvPr/>
        </p:nvPicPr>
        <p:blipFill>
          <a:blip r:embed="rId2"/>
          <a:stretch>
            <a:fillRect/>
          </a:stretch>
        </p:blipFill>
        <p:spPr>
          <a:xfrm>
            <a:off x="1399671" y="267790"/>
            <a:ext cx="6086980" cy="3801290"/>
          </a:xfrm>
          <a:prstGeom prst="rect">
            <a:avLst/>
          </a:prstGeom>
        </p:spPr>
      </p:pic>
    </p:spTree>
    <p:extLst>
      <p:ext uri="{BB962C8B-B14F-4D97-AF65-F5344CB8AC3E}">
        <p14:creationId xmlns:p14="http://schemas.microsoft.com/office/powerpoint/2010/main" val="199974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356846"/>
            <a:ext cx="7886700" cy="3868987"/>
          </a:xfrm>
        </p:spPr>
        <p:txBody>
          <a:bodyPr/>
          <a:lstStyle/>
          <a:p>
            <a:pPr marL="139700" indent="0">
              <a:buNone/>
            </a:pPr>
            <a:r>
              <a:rPr lang="en-US" b="1" dirty="0"/>
              <a:t>SSR (SERVER-SIDE RENDERING)</a:t>
            </a:r>
          </a:p>
          <a:p>
            <a:pPr marL="139700" indent="0">
              <a:buNone/>
            </a:pPr>
            <a:endParaRPr lang="en-US" b="1" dirty="0"/>
          </a:p>
          <a:p>
            <a:pPr marL="139700" indent="0">
              <a:buNone/>
            </a:pPr>
            <a:r>
              <a:rPr lang="en-US" b="1" i="1" dirty="0"/>
              <a:t>Server-side rendering (SSR)</a:t>
            </a:r>
            <a:r>
              <a:rPr lang="en-US" dirty="0"/>
              <a:t> is a popular technique for rendering a normally client-side only single page app (SPA) on the server and then sending a fully rendered page to the client. The client’s JavaScript bundle can then take over and the SPA can operate as normal. </a:t>
            </a:r>
            <a:br>
              <a:rPr lang="en-US" dirty="0"/>
            </a:br>
            <a:r>
              <a:rPr lang="en-US" dirty="0"/>
              <a:t>SSR technique is helpful in situations like the client has a slow internet connection and then rendering of the whole page on client-side takes too much time in certain situations Server Side Rendering might come as handy.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90752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552" y="141310"/>
            <a:ext cx="7886700" cy="3868987"/>
          </a:xfrm>
        </p:spPr>
        <p:txBody>
          <a:bodyPr/>
          <a:lstStyle/>
          <a:p>
            <a:pPr marL="139700" indent="0" fontAlgn="base">
              <a:buNone/>
            </a:pPr>
            <a:r>
              <a:rPr lang="en-US" dirty="0"/>
              <a:t>One of the widely used modules used to do Server Side Rendering in Node.js is EJS Module. EJS stands for </a:t>
            </a:r>
            <a:r>
              <a:rPr lang="en-US" b="1" dirty="0"/>
              <a:t>Embedded JavaScript template.</a:t>
            </a:r>
            <a:endParaRPr lang="en-US" dirty="0"/>
          </a:p>
          <a:p>
            <a:pPr marL="139700" indent="0" fontAlgn="base">
              <a:buNone/>
            </a:pPr>
            <a:r>
              <a:rPr lang="en-US" b="1" dirty="0"/>
              <a:t>Feature of EJS Module:</a:t>
            </a:r>
            <a:r>
              <a:rPr lang="en-US" dirty="0"/>
              <a:t> </a:t>
            </a:r>
          </a:p>
          <a:p>
            <a:pPr fontAlgn="base"/>
            <a:r>
              <a:rPr lang="en-US" dirty="0"/>
              <a:t>Use plain </a:t>
            </a:r>
            <a:r>
              <a:rPr lang="en-US" dirty="0" err="1"/>
              <a:t>javascript</a:t>
            </a:r>
            <a:r>
              <a:rPr lang="en-US" dirty="0"/>
              <a:t>.</a:t>
            </a:r>
          </a:p>
          <a:p>
            <a:pPr fontAlgn="base"/>
            <a:r>
              <a:rPr lang="en-US" dirty="0"/>
              <a:t>Fast Development time.</a:t>
            </a:r>
          </a:p>
          <a:p>
            <a:pPr fontAlgn="base"/>
            <a:r>
              <a:rPr lang="en-US" dirty="0"/>
              <a:t>Simple syntax.</a:t>
            </a:r>
          </a:p>
          <a:p>
            <a:pPr fontAlgn="base"/>
            <a:r>
              <a:rPr lang="en-US" dirty="0"/>
              <a:t>Faster execution.</a:t>
            </a:r>
          </a:p>
          <a:p>
            <a:pPr fontAlgn="base"/>
            <a:r>
              <a:rPr lang="en-US" dirty="0"/>
              <a:t>Easy Debugging.</a:t>
            </a:r>
          </a:p>
          <a:p>
            <a:pPr fontAlgn="base"/>
            <a:r>
              <a:rPr lang="en-US" dirty="0"/>
              <a:t>Active Development.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71907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552" y="141310"/>
            <a:ext cx="7886700" cy="3868987"/>
          </a:xfrm>
        </p:spPr>
        <p:txBody>
          <a:bodyPr/>
          <a:lstStyle/>
          <a:p>
            <a:pPr marL="139700" indent="0" fontAlgn="base">
              <a:buNone/>
            </a:pPr>
            <a:r>
              <a:rPr lang="en-US" b="1" dirty="0"/>
              <a:t>Render file using EJS </a:t>
            </a:r>
            <a:r>
              <a:rPr lang="en-US" b="1" dirty="0" err="1"/>
              <a:t>renderFIle</a:t>
            </a:r>
            <a:r>
              <a:rPr lang="en-US" b="1" dirty="0"/>
              <a:t>() method</a:t>
            </a:r>
            <a:r>
              <a:rPr lang="en-US" dirty="0"/>
              <a:t> </a:t>
            </a:r>
          </a:p>
          <a:p>
            <a:pPr marL="139700" indent="0" fontAlgn="base">
              <a:buNone/>
            </a:pPr>
            <a:br>
              <a:rPr lang="en-US" dirty="0"/>
            </a:br>
            <a:r>
              <a:rPr lang="en-US" dirty="0"/>
              <a:t>To perform Server Side Rendering we use </a:t>
            </a:r>
            <a:r>
              <a:rPr lang="en-US" dirty="0" err="1"/>
              <a:t>renderFile</a:t>
            </a:r>
            <a:r>
              <a:rPr lang="en-US" dirty="0"/>
              <a:t>() method of the </a:t>
            </a:r>
            <a:r>
              <a:rPr lang="en-US" dirty="0" err="1"/>
              <a:t>ejs</a:t>
            </a:r>
            <a:r>
              <a:rPr lang="en-US" dirty="0"/>
              <a:t> module, which helps us to render the </a:t>
            </a:r>
            <a:r>
              <a:rPr lang="en-US" dirty="0" err="1"/>
              <a:t>ejs</a:t>
            </a:r>
            <a:r>
              <a:rPr lang="en-US" dirty="0"/>
              <a:t> file on the server-side.</a:t>
            </a:r>
          </a:p>
          <a:p>
            <a:pPr marL="139700" indent="0" fontAlgn="base">
              <a:buNone/>
            </a:pPr>
            <a:endParaRPr lang="en-US" dirty="0"/>
          </a:p>
          <a:p>
            <a:pPr marL="139700" indent="0" fontAlgn="base">
              <a:buNone/>
            </a:pPr>
            <a:r>
              <a:rPr lang="en-US" b="1" dirty="0"/>
              <a:t>Syntax:</a:t>
            </a:r>
            <a:r>
              <a:rPr lang="en-US" dirty="0"/>
              <a:t>  </a:t>
            </a:r>
          </a:p>
          <a:p>
            <a:pPr marL="139700" indent="0" fontAlgn="base">
              <a:buNone/>
            </a:pPr>
            <a:endParaRPr lang="en-US" dirty="0"/>
          </a:p>
          <a:p>
            <a:pPr marL="139700" indent="0" fontAlgn="base">
              <a:buNone/>
            </a:pPr>
            <a:endParaRPr lang="en-US" dirty="0"/>
          </a:p>
          <a:p>
            <a:pPr marL="139700" indent="0" fontAlgn="base">
              <a:buNone/>
            </a:pPr>
            <a:r>
              <a:rPr lang="en-US" dirty="0"/>
              <a:t>Here, callback function takes two arguments first is an error (if there is an error occurs then the </a:t>
            </a:r>
            <a:r>
              <a:rPr lang="en-US" dirty="0" err="1"/>
              <a:t>renderFile</a:t>
            </a:r>
            <a:r>
              <a:rPr lang="en-US" dirty="0"/>
              <a:t> returns an error) and on successful rendering it returns a template.</a:t>
            </a:r>
          </a:p>
          <a:p>
            <a:pPr marL="139700" indent="0" fontAlgn="base">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2" name="Picture 1"/>
          <p:cNvPicPr>
            <a:picLocks noChangeAspect="1"/>
          </p:cNvPicPr>
          <p:nvPr/>
        </p:nvPicPr>
        <p:blipFill>
          <a:blip r:embed="rId2"/>
          <a:stretch>
            <a:fillRect/>
          </a:stretch>
        </p:blipFill>
        <p:spPr>
          <a:xfrm>
            <a:off x="592455" y="2334033"/>
            <a:ext cx="5581650" cy="619125"/>
          </a:xfrm>
          <a:prstGeom prst="rect">
            <a:avLst/>
          </a:prstGeom>
        </p:spPr>
      </p:pic>
    </p:spTree>
    <p:extLst>
      <p:ext uri="{BB962C8B-B14F-4D97-AF65-F5344CB8AC3E}">
        <p14:creationId xmlns:p14="http://schemas.microsoft.com/office/powerpoint/2010/main" val="195965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157723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a:lnSpc>
                <a:spcPct val="100000"/>
              </a:lnSpc>
              <a:buSzPts val="1100"/>
            </a:pPr>
            <a:r>
              <a:rPr lang="en-US" b="1" dirty="0"/>
              <a:t>WHAT IS A </a:t>
            </a:r>
            <a:r>
              <a:rPr lang="en" sz="3000" b="1" dirty="0">
                <a:solidFill>
                  <a:srgbClr val="7030A0"/>
                </a:solidFill>
                <a:latin typeface="Roboto"/>
                <a:ea typeface="Roboto"/>
                <a:cs typeface="Roboto"/>
                <a:sym typeface="Roboto"/>
              </a:rPr>
              <a:t>JWT BEARER TOKEN?</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532654"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 </a:t>
            </a:r>
            <a:r>
              <a:rPr lang="en-US" b="1" dirty="0"/>
              <a:t>JWT</a:t>
            </a:r>
            <a:r>
              <a:rPr lang="en-US" dirty="0"/>
              <a:t> or </a:t>
            </a:r>
            <a:r>
              <a:rPr lang="en-US" b="1" dirty="0"/>
              <a:t>JSON Web Token </a:t>
            </a:r>
            <a:r>
              <a:rPr lang="en-US" dirty="0"/>
              <a:t>is a </a:t>
            </a:r>
            <a:r>
              <a:rPr lang="en-US" dirty="0" err="1"/>
              <a:t>json</a:t>
            </a:r>
            <a:r>
              <a:rPr lang="en-US" dirty="0"/>
              <a:t> that follows certain rules, is digitally signed and is used for securely exchanging information between client and server. </a:t>
            </a:r>
          </a:p>
          <a:p>
            <a:pPr marL="139700" indent="0">
              <a:buNone/>
            </a:pPr>
            <a:r>
              <a:rPr lang="en-US" dirty="0"/>
              <a:t>JWT Tokens can be signed digitally by a secret which only the server knows or with public/private key pairs. </a:t>
            </a:r>
          </a:p>
          <a:p>
            <a:pPr marL="139700" indent="0">
              <a:buNone/>
            </a:pPr>
            <a:r>
              <a:rPr lang="en-US" dirty="0"/>
              <a:t>The JWT token has a defined structure consisting of 3 parts: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434683" y="466399"/>
            <a:ext cx="7886700" cy="4203571"/>
          </a:xfrm>
          <a:prstGeom prst="rect">
            <a:avLst/>
          </a:prstGeom>
          <a:noFill/>
          <a:ln>
            <a:noFill/>
          </a:ln>
        </p:spPr>
        <p:txBody>
          <a:bodyPr spcFirstLastPara="1" wrap="square" lIns="68575" tIns="34275" rIns="68575" bIns="34275" anchor="t" anchorCtr="0">
            <a:noAutofit/>
          </a:bodyPr>
          <a:lstStyle/>
          <a:p>
            <a:r>
              <a:rPr lang="en-US" b="1" dirty="0"/>
              <a:t>Header</a:t>
            </a:r>
            <a:r>
              <a:rPr lang="en-US" dirty="0"/>
              <a:t> - Data about the token it self ( Encoded in Base64Url )</a:t>
            </a:r>
          </a:p>
          <a:p>
            <a:pPr lvl="1"/>
            <a:r>
              <a:rPr lang="en-US" dirty="0" err="1"/>
              <a:t>alg</a:t>
            </a:r>
            <a:r>
              <a:rPr lang="en-US" dirty="0"/>
              <a:t> - Algorithm used for signing hash ( "SHA256" )</a:t>
            </a:r>
          </a:p>
          <a:p>
            <a:pPr lvl="1"/>
            <a:r>
              <a:rPr lang="en-US" dirty="0" err="1"/>
              <a:t>typ</a:t>
            </a:r>
            <a:r>
              <a:rPr lang="en-US" dirty="0"/>
              <a:t> - Type of cookie ( "JWT" )</a:t>
            </a:r>
          </a:p>
          <a:p>
            <a:r>
              <a:rPr lang="en-US" b="1" dirty="0"/>
              <a:t>Payload</a:t>
            </a:r>
            <a:r>
              <a:rPr lang="en-US" dirty="0"/>
              <a:t> - Statements for our business logic called claims ( Encoded in Base64Url )</a:t>
            </a:r>
          </a:p>
          <a:p>
            <a:pPr lvl="1"/>
            <a:r>
              <a:rPr lang="en-US" dirty="0" err="1"/>
              <a:t>iss</a:t>
            </a:r>
            <a:r>
              <a:rPr lang="en-US" dirty="0"/>
              <a:t> - issuer of the token ( Who is issuing the token )</a:t>
            </a:r>
          </a:p>
          <a:p>
            <a:pPr lvl="1"/>
            <a:r>
              <a:rPr lang="en-US" dirty="0" err="1"/>
              <a:t>exp</a:t>
            </a:r>
            <a:r>
              <a:rPr lang="en-US" dirty="0"/>
              <a:t> - what time does the token expire</a:t>
            </a:r>
          </a:p>
          <a:p>
            <a:pPr lvl="1"/>
            <a:r>
              <a:rPr lang="en-US" dirty="0"/>
              <a:t>sub - subject of the token ( Some data that is important for the business logic )</a:t>
            </a:r>
          </a:p>
          <a:p>
            <a:pPr lvl="1"/>
            <a:r>
              <a:rPr lang="en-US" dirty="0" err="1"/>
              <a:t>aud</a:t>
            </a:r>
            <a:r>
              <a:rPr lang="en-US" dirty="0"/>
              <a:t> - audience of the token ( Who is the token meant for )</a:t>
            </a:r>
          </a:p>
          <a:p>
            <a:r>
              <a:rPr lang="en-US" b="1" dirty="0"/>
              <a:t>Signature</a:t>
            </a:r>
            <a:r>
              <a:rPr lang="en-US" dirty="0"/>
              <a:t> - a unique signature hashed with the encryption written in the header. The input data that is hashed is the header, payload and a secret ( a string that only the server knows )</a:t>
            </a:r>
          </a:p>
        </p:txBody>
      </p:sp>
    </p:spTree>
    <p:extLst>
      <p:ext uri="{BB962C8B-B14F-4D97-AF65-F5344CB8AC3E}">
        <p14:creationId xmlns:p14="http://schemas.microsoft.com/office/powerpoint/2010/main" val="294821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434683" y="466399"/>
            <a:ext cx="7886700" cy="4203571"/>
          </a:xfrm>
          <a:prstGeom prst="rect">
            <a:avLst/>
          </a:prstGeom>
          <a:noFill/>
          <a:ln>
            <a:noFill/>
          </a:ln>
        </p:spPr>
        <p:txBody>
          <a:bodyPr spcFirstLastPara="1" wrap="square" lIns="68575" tIns="34275" rIns="68575" bIns="34275" anchor="t" anchorCtr="0">
            <a:noAutofit/>
          </a:bodyPr>
          <a:lstStyle/>
          <a:p>
            <a:r>
              <a:rPr lang="en-US" b="1" dirty="0"/>
              <a:t>Payload* (a bit more for this part)</a:t>
            </a:r>
          </a:p>
          <a:p>
            <a:pPr marL="139700" indent="0">
              <a:buNone/>
            </a:pPr>
            <a:endParaRPr lang="en-US" b="1" dirty="0"/>
          </a:p>
          <a:p>
            <a:pPr marL="139700" indent="0">
              <a:buNone/>
            </a:pPr>
            <a:r>
              <a:rPr lang="en-US" dirty="0"/>
              <a:t>The payload will carry the bulk of our JWT, also called the JWT Claims. This is where we will put the information that we want to transmit and other information about our token.</a:t>
            </a:r>
          </a:p>
          <a:p>
            <a:pPr marL="139700" indent="0">
              <a:buNone/>
            </a:pPr>
            <a:r>
              <a:rPr lang="en-US" dirty="0"/>
              <a:t> There are multiple claims that we can provide. This includes registered claim names, public claim names, and private claim names.</a:t>
            </a:r>
          </a:p>
          <a:p>
            <a:pPr marL="139700" indent="0">
              <a:buNone/>
            </a:pPr>
            <a:endParaRPr lang="en-US" dirty="0"/>
          </a:p>
        </p:txBody>
      </p:sp>
    </p:spTree>
    <p:extLst>
      <p:ext uri="{BB962C8B-B14F-4D97-AF65-F5344CB8AC3E}">
        <p14:creationId xmlns:p14="http://schemas.microsoft.com/office/powerpoint/2010/main" val="310010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434683" y="466399"/>
            <a:ext cx="7886700" cy="4203571"/>
          </a:xfrm>
          <a:prstGeom prst="rect">
            <a:avLst/>
          </a:prstGeom>
          <a:noFill/>
          <a:ln>
            <a:noFill/>
          </a:ln>
        </p:spPr>
        <p:txBody>
          <a:bodyPr spcFirstLastPara="1" wrap="square" lIns="68575" tIns="34275" rIns="68575" bIns="34275" anchor="t" anchorCtr="0">
            <a:noAutofit/>
          </a:bodyPr>
          <a:lstStyle/>
          <a:p>
            <a:pPr marL="139700" indent="0">
              <a:buNone/>
            </a:pPr>
            <a:r>
              <a:rPr lang="en-US" u="sng" dirty="0"/>
              <a:t>Registered Claims </a:t>
            </a:r>
            <a:r>
              <a:rPr lang="en-US" dirty="0"/>
              <a:t>- Claims that are not mandatory whose names are reserved for us. These include:</a:t>
            </a:r>
          </a:p>
          <a:p>
            <a:r>
              <a:rPr lang="en-US" sz="1600" dirty="0" err="1"/>
              <a:t>iss</a:t>
            </a:r>
            <a:r>
              <a:rPr lang="en-US" sz="1600" dirty="0"/>
              <a:t>: The issuer of the token</a:t>
            </a:r>
          </a:p>
          <a:p>
            <a:r>
              <a:rPr lang="en-US" sz="1600" dirty="0"/>
              <a:t>sub: The subject of the token</a:t>
            </a:r>
          </a:p>
          <a:p>
            <a:r>
              <a:rPr lang="en-US" sz="1600" dirty="0" err="1"/>
              <a:t>aud</a:t>
            </a:r>
            <a:r>
              <a:rPr lang="en-US" sz="1600" dirty="0"/>
              <a:t>: The audience of the token</a:t>
            </a:r>
          </a:p>
          <a:p>
            <a:r>
              <a:rPr lang="en-US" sz="1600" dirty="0" err="1"/>
              <a:t>exp</a:t>
            </a:r>
            <a:r>
              <a:rPr lang="en-US" sz="1600" dirty="0"/>
              <a:t>: This will probably be the registered claim most often used. This will define the expiration in </a:t>
            </a:r>
            <a:r>
              <a:rPr lang="en-US" sz="1600" dirty="0" err="1"/>
              <a:t>NumericDate</a:t>
            </a:r>
            <a:r>
              <a:rPr lang="en-US" sz="1600" dirty="0"/>
              <a:t> value. The expiration MUST be after the current date/time.</a:t>
            </a:r>
          </a:p>
          <a:p>
            <a:r>
              <a:rPr lang="en-US" sz="1600" dirty="0" err="1"/>
              <a:t>nbf</a:t>
            </a:r>
            <a:r>
              <a:rPr lang="en-US" sz="1600" dirty="0"/>
              <a:t>: Defines the time before which the JWT MUST NOT be accepted for processing</a:t>
            </a:r>
          </a:p>
          <a:p>
            <a:r>
              <a:rPr lang="en-US" sz="1600" dirty="0" err="1"/>
              <a:t>iat</a:t>
            </a:r>
            <a:r>
              <a:rPr lang="en-US" sz="1600" dirty="0"/>
              <a:t>: The time the JWT was issued. Can be used to determine the age of the JWT</a:t>
            </a:r>
          </a:p>
          <a:p>
            <a:r>
              <a:rPr lang="en-US" sz="1600" dirty="0" err="1"/>
              <a:t>jti</a:t>
            </a:r>
            <a:r>
              <a:rPr lang="en-US" sz="1600" dirty="0"/>
              <a:t>: Unique identifier for the JWT. Can be used to prevent the JWT from being replayed. This is helpful for a one-time use token.</a:t>
            </a:r>
          </a:p>
          <a:p>
            <a:pPr marL="139700" indent="0">
              <a:buNone/>
            </a:pPr>
            <a:endParaRPr lang="en-US" dirty="0"/>
          </a:p>
        </p:txBody>
      </p:sp>
    </p:spTree>
    <p:extLst>
      <p:ext uri="{BB962C8B-B14F-4D97-AF65-F5344CB8AC3E}">
        <p14:creationId xmlns:p14="http://schemas.microsoft.com/office/powerpoint/2010/main" val="38585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434683" y="466399"/>
            <a:ext cx="7886700" cy="4203571"/>
          </a:xfrm>
          <a:prstGeom prst="rect">
            <a:avLst/>
          </a:prstGeom>
          <a:noFill/>
          <a:ln>
            <a:noFill/>
          </a:ln>
        </p:spPr>
        <p:txBody>
          <a:bodyPr spcFirstLastPara="1" wrap="square" lIns="68575" tIns="34275" rIns="68575" bIns="34275" anchor="t" anchorCtr="0">
            <a:noAutofit/>
          </a:bodyPr>
          <a:lstStyle/>
          <a:p>
            <a:r>
              <a:rPr lang="en-US" u="sng" dirty="0"/>
              <a:t>Public Claims </a:t>
            </a:r>
            <a:r>
              <a:rPr lang="en-US" dirty="0"/>
              <a:t>- these are the claims that we create ourselves like user name, information, and other important information.</a:t>
            </a:r>
          </a:p>
          <a:p>
            <a:r>
              <a:rPr lang="en-US" u="sng" dirty="0"/>
              <a:t>Private Claims </a:t>
            </a:r>
            <a:r>
              <a:rPr lang="en-US" dirty="0"/>
              <a:t>- these are the claims that are private.</a:t>
            </a:r>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Our example payload has two registered claims (</a:t>
            </a:r>
            <a:r>
              <a:rPr lang="en-US" dirty="0" err="1"/>
              <a:t>iss</a:t>
            </a:r>
            <a:r>
              <a:rPr lang="en-US" dirty="0"/>
              <a:t>, and </a:t>
            </a:r>
            <a:r>
              <a:rPr lang="en-US" dirty="0" err="1"/>
              <a:t>exp</a:t>
            </a:r>
            <a:r>
              <a:rPr lang="en-US" dirty="0"/>
              <a:t>) and two public claims (name, admin).</a:t>
            </a:r>
          </a:p>
          <a:p>
            <a:pPr marL="139700" indent="0">
              <a:buNone/>
            </a:pPr>
            <a:endParaRPr lang="en-US" dirty="0"/>
          </a:p>
        </p:txBody>
      </p:sp>
      <p:pic>
        <p:nvPicPr>
          <p:cNvPr id="2" name="Picture 1"/>
          <p:cNvPicPr>
            <a:picLocks noChangeAspect="1"/>
          </p:cNvPicPr>
          <p:nvPr/>
        </p:nvPicPr>
        <p:blipFill>
          <a:blip r:embed="rId3"/>
          <a:stretch>
            <a:fillRect/>
          </a:stretch>
        </p:blipFill>
        <p:spPr>
          <a:xfrm>
            <a:off x="663620" y="1886902"/>
            <a:ext cx="3362325" cy="1552575"/>
          </a:xfrm>
          <a:prstGeom prst="rect">
            <a:avLst/>
          </a:prstGeom>
        </p:spPr>
      </p:pic>
    </p:spTree>
    <p:extLst>
      <p:ext uri="{BB962C8B-B14F-4D97-AF65-F5344CB8AC3E}">
        <p14:creationId xmlns:p14="http://schemas.microsoft.com/office/powerpoint/2010/main" val="423555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8" name="Picture 7"/>
          <p:cNvPicPr>
            <a:picLocks noChangeAspect="1"/>
          </p:cNvPicPr>
          <p:nvPr/>
        </p:nvPicPr>
        <p:blipFill>
          <a:blip r:embed="rId2"/>
          <a:stretch>
            <a:fillRect/>
          </a:stretch>
        </p:blipFill>
        <p:spPr>
          <a:xfrm>
            <a:off x="971275" y="209005"/>
            <a:ext cx="6990536" cy="3853678"/>
          </a:xfrm>
          <a:prstGeom prst="rect">
            <a:avLst/>
          </a:prstGeom>
        </p:spPr>
      </p:pic>
    </p:spTree>
    <p:extLst>
      <p:ext uri="{BB962C8B-B14F-4D97-AF65-F5344CB8AC3E}">
        <p14:creationId xmlns:p14="http://schemas.microsoft.com/office/powerpoint/2010/main" val="162266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HASHING</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532654"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process of converting an input from a different length to a fixed set of numbers or text of same length ( by mathematical algorithm ). This process creates a string that is totally different from the string it started. This makes the string useless, unless compared with a hash that came from the same string. Hashing is used for various purposes, mostly for verification of things such as addresses, passwords, file names etc. </a:t>
            </a:r>
          </a:p>
          <a:p>
            <a:pPr marL="139700" indent="0">
              <a:buNone/>
            </a:pPr>
            <a:endParaRPr lang="en-US" dirty="0"/>
          </a:p>
        </p:txBody>
      </p:sp>
    </p:spTree>
    <p:extLst>
      <p:ext uri="{BB962C8B-B14F-4D97-AF65-F5344CB8AC3E}">
        <p14:creationId xmlns:p14="http://schemas.microsoft.com/office/powerpoint/2010/main" val="74637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434683" y="466399"/>
            <a:ext cx="7886700" cy="4203571"/>
          </a:xfrm>
          <a:prstGeom prst="rect">
            <a:avLst/>
          </a:prstGeom>
          <a:noFill/>
          <a:ln>
            <a:noFill/>
          </a:ln>
        </p:spPr>
        <p:txBody>
          <a:bodyPr spcFirstLastPara="1" wrap="square" lIns="68575" tIns="34275" rIns="68575" bIns="34275" anchor="t" anchorCtr="0">
            <a:noAutofit/>
          </a:bodyPr>
          <a:lstStyle/>
          <a:p>
            <a:pPr marL="139700" indent="0">
              <a:buNone/>
            </a:pPr>
            <a:r>
              <a:rPr lang="en-US" dirty="0"/>
              <a:t>The hashing process goes like this:</a:t>
            </a:r>
          </a:p>
          <a:p>
            <a:pPr marL="139700" indent="0">
              <a:buNone/>
            </a:pPr>
            <a:endParaRPr lang="en-US" b="1" u="sng" dirty="0"/>
          </a:p>
          <a:p>
            <a:pPr marL="596900" indent="-457200">
              <a:buFont typeface="+mj-lt"/>
              <a:buAutoNum type="arabicPeriod"/>
            </a:pPr>
            <a:r>
              <a:rPr lang="en-US" b="1" dirty="0"/>
              <a:t>Input</a:t>
            </a:r>
            <a:r>
              <a:rPr lang="en-US" dirty="0"/>
              <a:t>: a string of any length is selected</a:t>
            </a:r>
          </a:p>
          <a:p>
            <a:pPr marL="596900" indent="-457200">
              <a:buFont typeface="+mj-lt"/>
              <a:buAutoNum type="arabicPeriod"/>
            </a:pPr>
            <a:r>
              <a:rPr lang="en-US" b="1" dirty="0"/>
              <a:t>Hash Method</a:t>
            </a:r>
            <a:r>
              <a:rPr lang="en-US" dirty="0"/>
              <a:t>: A method that executes a mathematical algorithm is selected that will convert the string in to a fixed set of string characters or numbers ( MD5, SHA256 etc. )</a:t>
            </a:r>
          </a:p>
          <a:p>
            <a:pPr marL="596900" indent="-457200">
              <a:buFont typeface="+mj-lt"/>
              <a:buAutoNum type="arabicPeriod"/>
            </a:pPr>
            <a:r>
              <a:rPr lang="en-US" b="1" dirty="0"/>
              <a:t>Hash</a:t>
            </a:r>
            <a:r>
              <a:rPr lang="en-US" dirty="0"/>
              <a:t>: The hash method returns a new string or set of numbers that is called hash</a:t>
            </a:r>
          </a:p>
          <a:p>
            <a:pPr marL="139700" indent="0">
              <a:buNone/>
            </a:pPr>
            <a:endParaRPr lang="en-US" b="1" dirty="0"/>
          </a:p>
        </p:txBody>
      </p:sp>
    </p:spTree>
    <p:extLst>
      <p:ext uri="{BB962C8B-B14F-4D97-AF65-F5344CB8AC3E}">
        <p14:creationId xmlns:p14="http://schemas.microsoft.com/office/powerpoint/2010/main" val="8628749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923</Words>
  <Application>Microsoft Office PowerPoint</Application>
  <PresentationFormat>On-screen Show (16:9)</PresentationFormat>
  <Paragraphs>96</Paragraphs>
  <Slides>18</Slides>
  <Notes>10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Aemelia template</vt:lpstr>
      <vt:lpstr>JWT TOKENS</vt:lpstr>
      <vt:lpstr>WHAT IS A JWT BEARER TOKEN?</vt:lpstr>
      <vt:lpstr>PowerPoint Presentation</vt:lpstr>
      <vt:lpstr>PowerPoint Presentation</vt:lpstr>
      <vt:lpstr>PowerPoint Presentation</vt:lpstr>
      <vt:lpstr>PowerPoint Presentation</vt:lpstr>
      <vt:lpstr>PowerPoint Presentation</vt:lpstr>
      <vt:lpstr>HASHING</vt:lpstr>
      <vt:lpstr>PowerPoint Presentation</vt:lpstr>
      <vt:lpstr>PowerPoint Presentation</vt:lpstr>
      <vt:lpstr>How do JWT tokens work</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84</cp:revision>
  <dcterms:modified xsi:type="dcterms:W3CDTF">2023-03-23T19:59:04Z</dcterms:modified>
</cp:coreProperties>
</file>