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61" r:id="rId4"/>
    <p:sldId id="262" r:id="rId5"/>
    <p:sldId id="277" r:id="rId6"/>
    <p:sldId id="278" r:id="rId7"/>
    <p:sldId id="279" r:id="rId8"/>
    <p:sldId id="280" r:id="rId9"/>
    <p:sldId id="281" r:id="rId10"/>
    <p:sldId id="282" r:id="rId11"/>
    <p:sldId id="284" r:id="rId12"/>
    <p:sldId id="283" r:id="rId13"/>
    <p:sldId id="285" r:id="rId14"/>
    <p:sldId id="286" r:id="rId15"/>
    <p:sldId id="287" r:id="rId16"/>
    <p:sldId id="288" r:id="rId17"/>
    <p:sldId id="289" r:id="rId18"/>
    <p:sldId id="290" r:id="rId19"/>
    <p:sldId id="291" r:id="rId20"/>
    <p:sldId id="292" r:id="rId21"/>
    <p:sldId id="293" r:id="rId22"/>
    <p:sldId id="294" r:id="rId23"/>
    <p:sldId id="295" r:id="rId24"/>
    <p:sldId id="297" r:id="rId25"/>
    <p:sldId id="296" r:id="rId26"/>
    <p:sldId id="269" r:id="rId27"/>
    <p:sldId id="272" r:id="rId28"/>
  </p:sldIdLst>
  <p:sldSz cx="9144000" cy="5143500" type="screen16x9"/>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50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033957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12134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712332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27293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713196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3817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7924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f1ff4710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f1ff4710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35159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6323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87583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70590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5788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534049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586800"/>
            <a:ext cx="7733211"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Modules and I/O</a:t>
            </a:r>
            <a:endParaRPr sz="4800" dirty="0">
              <a:latin typeface="Roboto Medium"/>
              <a:ea typeface="Roboto Medium"/>
              <a:cs typeface="Roboto Medium"/>
              <a:sym typeface="Roboto Medium"/>
            </a:endParaRPr>
          </a:p>
        </p:txBody>
      </p:sp>
      <p:sp>
        <p:nvSpPr>
          <p:cNvPr id="2" name="Google Shape;148;p25">
            <a:extLst>
              <a:ext uri="{FF2B5EF4-FFF2-40B4-BE49-F238E27FC236}">
                <a16:creationId xmlns:a16="http://schemas.microsoft.com/office/drawing/2014/main" id="{D3D57292-A6D4-3679-ADD8-59C178D75ABD}"/>
              </a:ext>
            </a:extLst>
          </p:cNvPr>
          <p:cNvSpPr txBox="1">
            <a:spLocks/>
          </p:cNvSpPr>
          <p:nvPr/>
        </p:nvSpPr>
        <p:spPr>
          <a:xfrm>
            <a:off x="122538" y="4256846"/>
            <a:ext cx="7119980" cy="623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lgn="l">
              <a:spcBef>
                <a:spcPts val="0"/>
              </a:spcBef>
              <a:buClr>
                <a:schemeClr val="lt1"/>
              </a:buClr>
            </a:pPr>
            <a:r>
              <a:rPr lang="sv-SE" dirty="0">
                <a:solidFill>
                  <a:schemeClr val="lt1"/>
                </a:solidFill>
                <a:latin typeface="Roboto"/>
                <a:ea typeface="Roboto"/>
                <a:cs typeface="Roboto"/>
                <a:sym typeface="Roboto"/>
              </a:rPr>
              <a:t>Trainer – </a:t>
            </a:r>
            <a:r>
              <a:rPr lang="sv-SE" dirty="0">
                <a:solidFill>
                  <a:schemeClr val="lt1"/>
                </a:solidFill>
                <a:latin typeface="Roboto"/>
                <a:ea typeface="Roboto"/>
                <a:cs typeface="Roboto"/>
                <a:sym typeface="Roboto"/>
                <a:hlinkClick r:id="rId4"/>
              </a:rPr>
              <a:t>dimitrov.gjorge@protonmail.com</a:t>
            </a:r>
            <a:endParaRPr lang="sv-SE" dirty="0">
              <a:solidFill>
                <a:schemeClr val="lt1"/>
              </a:solidFill>
              <a:latin typeface="Roboto"/>
              <a:ea typeface="Roboto"/>
              <a:cs typeface="Roboto"/>
              <a:sym typeface="Roboto"/>
            </a:endParaRPr>
          </a:p>
          <a:p>
            <a:pPr marL="0" indent="0" algn="l">
              <a:spcBef>
                <a:spcPts val="0"/>
              </a:spcBef>
              <a:buClr>
                <a:schemeClr val="lt1"/>
              </a:buClr>
            </a:pPr>
            <a:r>
              <a:rPr lang="sv-SE" dirty="0">
                <a:solidFill>
                  <a:schemeClr val="lt1"/>
                </a:solidFill>
                <a:latin typeface="Roboto"/>
                <a:ea typeface="Roboto"/>
                <a:cs typeface="Roboto"/>
                <a:sym typeface="Roboto"/>
              </a:rPr>
              <a:t>Assistant – </a:t>
            </a:r>
            <a:r>
              <a:rPr lang="sv-SE" dirty="0">
                <a:solidFill>
                  <a:schemeClr val="lt1"/>
                </a:solidFill>
                <a:latin typeface="Roboto"/>
                <a:ea typeface="Roboto"/>
                <a:cs typeface="Roboto"/>
                <a:sym typeface="Roboto"/>
                <a:hlinkClick r:id="rId5"/>
              </a:rPr>
              <a:t>anetastankovskaane@gmail.com</a:t>
            </a:r>
            <a:r>
              <a:rPr lang="sv-SE" dirty="0">
                <a:solidFill>
                  <a:schemeClr val="lt1"/>
                </a:solidFill>
                <a:latin typeface="Roboto"/>
                <a:ea typeface="Roboto"/>
                <a:cs typeface="Roboto"/>
                <a:sym typeface="Roboto"/>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dirty="0"/>
              <a:t>NAMED IMPORT</a:t>
            </a:r>
          </a:p>
          <a:p>
            <a:pPr marL="139700" indent="0">
              <a:buNone/>
            </a:pPr>
            <a:endParaRPr lang="en-US" dirty="0"/>
          </a:p>
          <a:p>
            <a:pPr marL="139700" indent="0">
              <a:buNone/>
            </a:pPr>
            <a:r>
              <a:rPr lang="en-US" dirty="0"/>
              <a:t>Given a value named </a:t>
            </a:r>
            <a:r>
              <a:rPr lang="en-US" dirty="0" err="1"/>
              <a:t>myExport</a:t>
            </a:r>
            <a:r>
              <a:rPr lang="en-US" dirty="0"/>
              <a:t> which has been exported from the module my-module either implicitly as export * from 'another.js') or explicitly using the export statement, this inserts </a:t>
            </a:r>
            <a:r>
              <a:rPr lang="en-US" dirty="0" err="1"/>
              <a:t>myExport</a:t>
            </a:r>
            <a:r>
              <a:rPr lang="en-US" dirty="0"/>
              <a:t> into the current scope.</a:t>
            </a:r>
          </a:p>
          <a:p>
            <a:pPr marL="139700" indent="0">
              <a:buNone/>
            </a:pPr>
            <a:endParaRPr lang="en-US" dirty="0"/>
          </a:p>
          <a:p>
            <a:pPr marL="139700" indent="0">
              <a:buNone/>
            </a:pPr>
            <a:endParaRPr lang="en-US" dirty="0"/>
          </a:p>
          <a:p>
            <a:pPr marL="139700" indent="0">
              <a:buNone/>
            </a:pPr>
            <a:r>
              <a:rPr lang="en-US" dirty="0"/>
              <a:t>You can import multiple names from the same module.</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p:cNvPicPr>
            <a:picLocks noChangeAspect="1"/>
          </p:cNvPicPr>
          <p:nvPr/>
        </p:nvPicPr>
        <p:blipFill>
          <a:blip r:embed="rId2"/>
          <a:stretch>
            <a:fillRect/>
          </a:stretch>
        </p:blipFill>
        <p:spPr>
          <a:xfrm>
            <a:off x="690428" y="3785369"/>
            <a:ext cx="4874350" cy="571500"/>
          </a:xfrm>
          <a:prstGeom prst="rect">
            <a:avLst/>
          </a:prstGeom>
        </p:spPr>
      </p:pic>
      <p:pic>
        <p:nvPicPr>
          <p:cNvPr id="7" name="Picture 6"/>
          <p:cNvPicPr>
            <a:picLocks noChangeAspect="1"/>
          </p:cNvPicPr>
          <p:nvPr/>
        </p:nvPicPr>
        <p:blipFill>
          <a:blip r:embed="rId3"/>
          <a:stretch>
            <a:fillRect/>
          </a:stretch>
        </p:blipFill>
        <p:spPr>
          <a:xfrm>
            <a:off x="690428" y="2701562"/>
            <a:ext cx="4874350" cy="523534"/>
          </a:xfrm>
          <a:prstGeom prst="rect">
            <a:avLst/>
          </a:prstGeom>
        </p:spPr>
      </p:pic>
    </p:spTree>
    <p:extLst>
      <p:ext uri="{BB962C8B-B14F-4D97-AF65-F5344CB8AC3E}">
        <p14:creationId xmlns:p14="http://schemas.microsoft.com/office/powerpoint/2010/main" val="373139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1084" y="451145"/>
            <a:ext cx="7886700" cy="3263400"/>
          </a:xfrm>
        </p:spPr>
        <p:txBody>
          <a:bodyPr/>
          <a:lstStyle/>
          <a:p>
            <a:pPr marL="139700" indent="0">
              <a:buNone/>
            </a:pPr>
            <a:r>
              <a:rPr lang="en-US" dirty="0"/>
              <a:t>DEFAULT IMPORT</a:t>
            </a:r>
          </a:p>
          <a:p>
            <a:pPr marL="139700" indent="0">
              <a:buNone/>
            </a:pPr>
            <a:endParaRPr lang="en-US" dirty="0"/>
          </a:p>
          <a:p>
            <a:pPr marL="139700" indent="0">
              <a:buNone/>
            </a:pPr>
            <a:r>
              <a:rPr lang="en-US" dirty="0"/>
              <a:t>Default exports need to be imported with the corresponding default import syntax. The simplest version directly imports the default.</a:t>
            </a:r>
          </a:p>
          <a:p>
            <a:endParaRPr lang="en-US" dirty="0"/>
          </a:p>
          <a:p>
            <a:pPr marL="139700" indent="0">
              <a:buNone/>
            </a:pPr>
            <a:endParaRPr lang="en-US" dirty="0"/>
          </a:p>
          <a:p>
            <a:pPr marL="139700" indent="0">
              <a:buNone/>
            </a:pPr>
            <a:r>
              <a:rPr lang="en-US" dirty="0"/>
              <a:t>It is also possible to specify a default import with namespace imports or named imports. In such cases, the default import will have to be declared first.</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8" name="Picture 7"/>
          <p:cNvPicPr>
            <a:picLocks noChangeAspect="1"/>
          </p:cNvPicPr>
          <p:nvPr/>
        </p:nvPicPr>
        <p:blipFill>
          <a:blip r:embed="rId2"/>
          <a:stretch>
            <a:fillRect/>
          </a:stretch>
        </p:blipFill>
        <p:spPr>
          <a:xfrm>
            <a:off x="690427" y="2082845"/>
            <a:ext cx="5010150" cy="638175"/>
          </a:xfrm>
          <a:prstGeom prst="rect">
            <a:avLst/>
          </a:prstGeom>
        </p:spPr>
      </p:pic>
      <p:pic>
        <p:nvPicPr>
          <p:cNvPr id="9" name="Picture 8"/>
          <p:cNvPicPr>
            <a:picLocks noChangeAspect="1"/>
          </p:cNvPicPr>
          <p:nvPr/>
        </p:nvPicPr>
        <p:blipFill>
          <a:blip r:embed="rId3"/>
          <a:stretch>
            <a:fillRect/>
          </a:stretch>
        </p:blipFill>
        <p:spPr>
          <a:xfrm>
            <a:off x="690427" y="3773739"/>
            <a:ext cx="5972175" cy="781050"/>
          </a:xfrm>
          <a:prstGeom prst="rect">
            <a:avLst/>
          </a:prstGeom>
        </p:spPr>
      </p:pic>
    </p:spTree>
    <p:extLst>
      <p:ext uri="{BB962C8B-B14F-4D97-AF65-F5344CB8AC3E}">
        <p14:creationId xmlns:p14="http://schemas.microsoft.com/office/powerpoint/2010/main" val="231709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1084" y="451145"/>
            <a:ext cx="7886700" cy="3263400"/>
          </a:xfrm>
        </p:spPr>
        <p:txBody>
          <a:bodyPr/>
          <a:lstStyle/>
          <a:p>
            <a:pPr marL="139700" indent="0">
              <a:buNone/>
            </a:pPr>
            <a:r>
              <a:rPr lang="en-US" dirty="0"/>
              <a:t>NAMESPACE IMPORT</a:t>
            </a:r>
          </a:p>
          <a:p>
            <a:pPr marL="139700" indent="0">
              <a:buNone/>
            </a:pPr>
            <a:endParaRPr lang="en-US" dirty="0"/>
          </a:p>
          <a:p>
            <a:pPr marL="139700" indent="0">
              <a:buNone/>
            </a:pPr>
            <a:r>
              <a:rPr lang="en-US" dirty="0"/>
              <a:t>The following code inserts </a:t>
            </a:r>
            <a:r>
              <a:rPr lang="en-US" i="1" dirty="0" err="1"/>
              <a:t>myModule</a:t>
            </a:r>
            <a:r>
              <a:rPr lang="en-US" dirty="0"/>
              <a:t> into the current scope, containing all the exports from the module located at /modules/my-module.js. </a:t>
            </a:r>
          </a:p>
          <a:p>
            <a:pPr marL="139700" indent="0">
              <a:buNone/>
            </a:pPr>
            <a:r>
              <a:rPr lang="en-US" dirty="0"/>
              <a:t> </a:t>
            </a:r>
          </a:p>
          <a:p>
            <a:pPr marL="139700" indent="0">
              <a:buNone/>
            </a:pPr>
            <a:r>
              <a:rPr lang="en-US" dirty="0"/>
              <a:t>Here, </a:t>
            </a:r>
            <a:r>
              <a:rPr lang="en-US" i="1" dirty="0" err="1"/>
              <a:t>myModule</a:t>
            </a:r>
            <a:r>
              <a:rPr lang="en-US" dirty="0"/>
              <a:t> represents a namespace object which contains all exports as properties. For example, if the module imported above includes an export </a:t>
            </a:r>
            <a:r>
              <a:rPr lang="en-US" dirty="0" err="1"/>
              <a:t>doAllTheAmazingThings</a:t>
            </a:r>
            <a:r>
              <a:rPr lang="en-US" dirty="0"/>
              <a:t>(), you would call it like this:</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 name="Picture 1"/>
          <p:cNvPicPr>
            <a:picLocks noChangeAspect="1"/>
          </p:cNvPicPr>
          <p:nvPr/>
        </p:nvPicPr>
        <p:blipFill>
          <a:blip r:embed="rId2"/>
          <a:stretch>
            <a:fillRect/>
          </a:stretch>
        </p:blipFill>
        <p:spPr>
          <a:xfrm>
            <a:off x="693420" y="2218372"/>
            <a:ext cx="5105400" cy="523875"/>
          </a:xfrm>
          <a:prstGeom prst="rect">
            <a:avLst/>
          </a:prstGeom>
        </p:spPr>
      </p:pic>
      <p:pic>
        <p:nvPicPr>
          <p:cNvPr id="5" name="Picture 4"/>
          <p:cNvPicPr>
            <a:picLocks noChangeAspect="1"/>
          </p:cNvPicPr>
          <p:nvPr/>
        </p:nvPicPr>
        <p:blipFill>
          <a:blip r:embed="rId3"/>
          <a:stretch>
            <a:fillRect/>
          </a:stretch>
        </p:blipFill>
        <p:spPr>
          <a:xfrm>
            <a:off x="755876" y="3876131"/>
            <a:ext cx="3648075" cy="552450"/>
          </a:xfrm>
          <a:prstGeom prst="rect">
            <a:avLst/>
          </a:prstGeom>
        </p:spPr>
      </p:pic>
    </p:spTree>
    <p:extLst>
      <p:ext uri="{BB962C8B-B14F-4D97-AF65-F5344CB8AC3E}">
        <p14:creationId xmlns:p14="http://schemas.microsoft.com/office/powerpoint/2010/main" val="51131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1084" y="451145"/>
            <a:ext cx="7886700" cy="3263400"/>
          </a:xfrm>
        </p:spPr>
        <p:txBody>
          <a:bodyPr/>
          <a:lstStyle/>
          <a:p>
            <a:pPr marL="139700" indent="0">
              <a:buNone/>
            </a:pPr>
            <a:r>
              <a:rPr lang="en-US" dirty="0"/>
              <a:t>SIDE-EFFECT IMPORT</a:t>
            </a:r>
          </a:p>
          <a:p>
            <a:pPr marL="139700" indent="0">
              <a:buNone/>
            </a:pPr>
            <a:endParaRPr lang="en-US" dirty="0"/>
          </a:p>
          <a:p>
            <a:pPr marL="139700" indent="0">
              <a:buNone/>
            </a:pPr>
            <a:r>
              <a:rPr lang="en-US" dirty="0"/>
              <a:t>Import an entire module for side effects only, without importing anything. This runs the module's global code, but doesn't actually import any values.</a:t>
            </a:r>
          </a:p>
          <a:p>
            <a:pPr marL="139700" indent="0">
              <a:buNone/>
            </a:pPr>
            <a:r>
              <a:rPr lang="en-US" dirty="0"/>
              <a:t> </a:t>
            </a:r>
          </a:p>
          <a:p>
            <a:pPr marL="139700" indent="0">
              <a:buNone/>
            </a:pPr>
            <a:r>
              <a:rPr lang="en-US" dirty="0"/>
              <a:t> </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2"/>
          <a:stretch>
            <a:fillRect/>
          </a:stretch>
        </p:blipFill>
        <p:spPr>
          <a:xfrm>
            <a:off x="711109" y="2471329"/>
            <a:ext cx="3743325" cy="514350"/>
          </a:xfrm>
          <a:prstGeom prst="rect">
            <a:avLst/>
          </a:prstGeom>
        </p:spPr>
      </p:pic>
    </p:spTree>
    <p:extLst>
      <p:ext uri="{BB962C8B-B14F-4D97-AF65-F5344CB8AC3E}">
        <p14:creationId xmlns:p14="http://schemas.microsoft.com/office/powerpoint/2010/main" val="258111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NODE.JS </a:t>
            </a:r>
            <a:r>
              <a:rPr lang="en" sz="3000" b="1" dirty="0">
                <a:solidFill>
                  <a:srgbClr val="7030A0"/>
                </a:solidFill>
                <a:latin typeface="Roboto"/>
                <a:ea typeface="Roboto"/>
                <a:cs typeface="Roboto"/>
                <a:sym typeface="Roboto"/>
              </a:rPr>
              <a:t>FILE PATHS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r>
              <a:rPr lang="en-US" dirty="0"/>
              <a:t>Every file in the system has a path. On Linux and </a:t>
            </a:r>
            <a:r>
              <a:rPr lang="en-US" dirty="0" err="1"/>
              <a:t>macOS</a:t>
            </a:r>
            <a:r>
              <a:rPr lang="en-US" dirty="0"/>
              <a:t>, a path might look like: /users/joe/file.txt while Windows computers are different, and have a structure such as: C:\users\joe\file.tx</a:t>
            </a:r>
          </a:p>
          <a:p>
            <a:r>
              <a:rPr lang="en-US" dirty="0"/>
              <a:t>You need to pay attention when using paths in your applications, as this difference must be taken into account.</a:t>
            </a:r>
          </a:p>
          <a:p>
            <a:r>
              <a:rPr lang="en-US" dirty="0"/>
              <a:t>You include this module in your files using </a:t>
            </a:r>
            <a:r>
              <a:rPr lang="en-US" dirty="0" err="1"/>
              <a:t>const</a:t>
            </a:r>
            <a:r>
              <a:rPr lang="en-US" dirty="0"/>
              <a:t> path = require('path'); and you can start using its methods.</a:t>
            </a:r>
          </a:p>
        </p:txBody>
      </p:sp>
    </p:spTree>
    <p:extLst>
      <p:ext uri="{BB962C8B-B14F-4D97-AF65-F5344CB8AC3E}">
        <p14:creationId xmlns:p14="http://schemas.microsoft.com/office/powerpoint/2010/main" val="77351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615586" y="82562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t>Working with paths</a:t>
            </a:r>
          </a:p>
          <a:p>
            <a:r>
              <a:rPr lang="en-US" dirty="0"/>
              <a:t>You can join two or more parts of a path by using </a:t>
            </a:r>
            <a:r>
              <a:rPr lang="en-US" i="1" dirty="0" err="1"/>
              <a:t>path.join</a:t>
            </a:r>
            <a:r>
              <a:rPr lang="en-US" dirty="0"/>
              <a:t>()</a:t>
            </a:r>
          </a:p>
          <a:p>
            <a:r>
              <a:rPr lang="en-US" dirty="0"/>
              <a:t>You can get the absolute path calculation of a relative path using </a:t>
            </a:r>
            <a:r>
              <a:rPr lang="en-US" i="1" dirty="0" err="1"/>
              <a:t>path.resolve</a:t>
            </a:r>
            <a:r>
              <a:rPr lang="en-US" i="1" dirty="0"/>
              <a:t>()</a:t>
            </a:r>
          </a:p>
        </p:txBody>
      </p:sp>
    </p:spTree>
    <p:extLst>
      <p:ext uri="{BB962C8B-B14F-4D97-AF65-F5344CB8AC3E}">
        <p14:creationId xmlns:p14="http://schemas.microsoft.com/office/powerpoint/2010/main" val="881161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615586" y="82562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t>Getting information out of a path</a:t>
            </a:r>
          </a:p>
          <a:p>
            <a:pPr marL="139700" indent="0">
              <a:buNone/>
            </a:pPr>
            <a:r>
              <a:rPr lang="en-US" dirty="0"/>
              <a:t>Given a path, you can extract information out of it using those methods:</a:t>
            </a:r>
          </a:p>
          <a:p>
            <a:r>
              <a:rPr lang="en-US" dirty="0" err="1"/>
              <a:t>dirname</a:t>
            </a:r>
            <a:r>
              <a:rPr lang="en-US" dirty="0"/>
              <a:t>: get the parent folder of a file</a:t>
            </a:r>
          </a:p>
          <a:p>
            <a:r>
              <a:rPr lang="en-US" dirty="0" err="1"/>
              <a:t>basename</a:t>
            </a:r>
            <a:r>
              <a:rPr lang="en-US" dirty="0"/>
              <a:t>: get the filename part</a:t>
            </a:r>
          </a:p>
          <a:p>
            <a:r>
              <a:rPr lang="en-US" dirty="0" err="1"/>
              <a:t>extname</a:t>
            </a:r>
            <a:r>
              <a:rPr lang="en-US" dirty="0"/>
              <a:t>: get the file extension</a:t>
            </a:r>
          </a:p>
        </p:txBody>
      </p:sp>
    </p:spTree>
    <p:extLst>
      <p:ext uri="{BB962C8B-B14F-4D97-AF65-F5344CB8AC3E}">
        <p14:creationId xmlns:p14="http://schemas.microsoft.com/office/powerpoint/2010/main" val="43703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READING FILES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simplest way to read a file in Node.js is to use the </a:t>
            </a:r>
            <a:r>
              <a:rPr lang="en-US" b="1" i="1" dirty="0" err="1"/>
              <a:t>fs.readFile</a:t>
            </a:r>
            <a:r>
              <a:rPr lang="en-US" b="1" i="1" dirty="0"/>
              <a:t>() </a:t>
            </a:r>
            <a:r>
              <a:rPr lang="en-US" dirty="0"/>
              <a:t>method, passing it the file path, encoding and a callback function that will be called with the file data (and the error)</a:t>
            </a:r>
          </a:p>
          <a:p>
            <a:pPr marL="139700" indent="0">
              <a:buNone/>
            </a:pPr>
            <a:endParaRPr lang="en-US" dirty="0"/>
          </a:p>
        </p:txBody>
      </p:sp>
      <p:pic>
        <p:nvPicPr>
          <p:cNvPr id="2" name="Picture 1"/>
          <p:cNvPicPr>
            <a:picLocks noChangeAspect="1"/>
          </p:cNvPicPr>
          <p:nvPr/>
        </p:nvPicPr>
        <p:blipFill>
          <a:blip r:embed="rId3"/>
          <a:stretch>
            <a:fillRect/>
          </a:stretch>
        </p:blipFill>
        <p:spPr>
          <a:xfrm>
            <a:off x="819558" y="2432639"/>
            <a:ext cx="4385991" cy="1892118"/>
          </a:xfrm>
          <a:prstGeom prst="rect">
            <a:avLst/>
          </a:prstGeom>
        </p:spPr>
      </p:pic>
    </p:spTree>
    <p:extLst>
      <p:ext uri="{BB962C8B-B14F-4D97-AF65-F5344CB8AC3E}">
        <p14:creationId xmlns:p14="http://schemas.microsoft.com/office/powerpoint/2010/main" val="297584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622118" y="64274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Alternatively, you can use the synchronous version </a:t>
            </a:r>
            <a:r>
              <a:rPr lang="en-US" b="1" i="1" dirty="0" err="1"/>
              <a:t>fs.readFileSync</a:t>
            </a:r>
            <a:r>
              <a:rPr lang="en-US" b="1" i="1" dirty="0"/>
              <a:t>()</a:t>
            </a:r>
          </a:p>
          <a:p>
            <a:pPr marL="139700" indent="0">
              <a:buNone/>
            </a:pPr>
            <a:endParaRPr lang="en-US" b="1" i="1" dirty="0"/>
          </a:p>
        </p:txBody>
      </p:sp>
      <p:pic>
        <p:nvPicPr>
          <p:cNvPr id="4" name="Picture 3"/>
          <p:cNvPicPr>
            <a:picLocks noChangeAspect="1"/>
          </p:cNvPicPr>
          <p:nvPr/>
        </p:nvPicPr>
        <p:blipFill>
          <a:blip r:embed="rId3"/>
          <a:stretch>
            <a:fillRect/>
          </a:stretch>
        </p:blipFill>
        <p:spPr>
          <a:xfrm>
            <a:off x="792889" y="1480341"/>
            <a:ext cx="5705884" cy="2066578"/>
          </a:xfrm>
          <a:prstGeom prst="rect">
            <a:avLst/>
          </a:prstGeom>
        </p:spPr>
      </p:pic>
    </p:spTree>
    <p:extLst>
      <p:ext uri="{BB962C8B-B14F-4D97-AF65-F5344CB8AC3E}">
        <p14:creationId xmlns:p14="http://schemas.microsoft.com/office/powerpoint/2010/main" val="1217351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622118" y="64274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You can also use the promise-based </a:t>
            </a:r>
            <a:r>
              <a:rPr lang="en-US" b="1" i="1" dirty="0" err="1"/>
              <a:t>fsPromises.readFile</a:t>
            </a:r>
            <a:r>
              <a:rPr lang="en-US" b="1" i="1" dirty="0"/>
              <a:t>()</a:t>
            </a:r>
            <a:r>
              <a:rPr lang="en-US" dirty="0"/>
              <a:t> method offered by the fs/promises module</a:t>
            </a:r>
          </a:p>
          <a:p>
            <a:pPr marL="139700" indent="0">
              <a:buNone/>
            </a:pPr>
            <a:endParaRPr lang="en-US" dirty="0"/>
          </a:p>
        </p:txBody>
      </p:sp>
      <p:pic>
        <p:nvPicPr>
          <p:cNvPr id="2" name="Picture 1"/>
          <p:cNvPicPr>
            <a:picLocks noChangeAspect="1"/>
          </p:cNvPicPr>
          <p:nvPr/>
        </p:nvPicPr>
        <p:blipFill>
          <a:blip r:embed="rId3"/>
          <a:stretch>
            <a:fillRect/>
          </a:stretch>
        </p:blipFill>
        <p:spPr>
          <a:xfrm>
            <a:off x="846908" y="1822269"/>
            <a:ext cx="6372496" cy="2389686"/>
          </a:xfrm>
          <a:prstGeom prst="rect">
            <a:avLst/>
          </a:prstGeom>
        </p:spPr>
      </p:pic>
    </p:spTree>
    <p:extLst>
      <p:ext uri="{BB962C8B-B14F-4D97-AF65-F5344CB8AC3E}">
        <p14:creationId xmlns:p14="http://schemas.microsoft.com/office/powerpoint/2010/main" val="31825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ARE </a:t>
            </a:r>
            <a:r>
              <a:rPr lang="en" sz="3000" b="1" dirty="0">
                <a:solidFill>
                  <a:srgbClr val="7030A0"/>
                </a:solidFill>
                <a:latin typeface="Roboto"/>
                <a:ea typeface="Roboto"/>
                <a:cs typeface="Roboto"/>
                <a:sym typeface="Roboto"/>
              </a:rPr>
              <a:t>MODULES?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In simple terms, a module is a piece of reusable JavaScript code. It could be a .</a:t>
            </a:r>
            <a:r>
              <a:rPr lang="en-US" dirty="0" err="1"/>
              <a:t>js</a:t>
            </a:r>
            <a:r>
              <a:rPr lang="en-US" dirty="0"/>
              <a:t> file or a directory containing .</a:t>
            </a:r>
            <a:r>
              <a:rPr lang="en-US" dirty="0" err="1"/>
              <a:t>js</a:t>
            </a:r>
            <a:r>
              <a:rPr lang="en-US" dirty="0"/>
              <a:t> files. You can export the content of these files and use them in other files.</a:t>
            </a:r>
          </a:p>
          <a:p>
            <a:pPr marL="139700" indent="0">
              <a:buNone/>
            </a:pPr>
            <a:endParaRPr lang="en-US" dirty="0"/>
          </a:p>
          <a:p>
            <a:pPr marL="139700" indent="0">
              <a:buNone/>
            </a:pPr>
            <a:r>
              <a:rPr lang="en-US" dirty="0"/>
              <a:t>Modules help developers to be committed to the DRY (Don't Repeat Yourself) principle in programming. They also help to break down complex logic into small, simple, and manageable chunks.</a:t>
            </a:r>
            <a:endParaRPr sz="2400" dirty="0">
              <a:solidFill>
                <a:srgbClr val="07376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WRITING TO FILES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easiest way to write to files in Node.js is to use the </a:t>
            </a:r>
            <a:r>
              <a:rPr lang="en-US" b="1" i="1" dirty="0" err="1"/>
              <a:t>fs.writeFile</a:t>
            </a:r>
            <a:r>
              <a:rPr lang="en-US" b="1" i="1" dirty="0"/>
              <a:t>() </a:t>
            </a:r>
            <a:r>
              <a:rPr lang="en-US" dirty="0"/>
              <a:t>API. This method will overwrite the file if the file already exists. The </a:t>
            </a:r>
            <a:r>
              <a:rPr lang="en-US" dirty="0" err="1"/>
              <a:t>fs.writeFile</a:t>
            </a:r>
            <a:r>
              <a:rPr lang="en-US" dirty="0"/>
              <a:t>() method is used to asynchronously write the specified data to a file. By default, the file would be replaced if it exists.</a:t>
            </a:r>
          </a:p>
          <a:p>
            <a:pPr marL="139700" indent="0">
              <a:buNone/>
            </a:pPr>
            <a:endParaRPr lang="en-US" dirty="0"/>
          </a:p>
        </p:txBody>
      </p:sp>
      <p:pic>
        <p:nvPicPr>
          <p:cNvPr id="3" name="Picture 2"/>
          <p:cNvPicPr>
            <a:picLocks noChangeAspect="1"/>
          </p:cNvPicPr>
          <p:nvPr/>
        </p:nvPicPr>
        <p:blipFill>
          <a:blip r:embed="rId3"/>
          <a:stretch>
            <a:fillRect/>
          </a:stretch>
        </p:blipFill>
        <p:spPr>
          <a:xfrm>
            <a:off x="812892" y="2748254"/>
            <a:ext cx="3203938" cy="1563713"/>
          </a:xfrm>
          <a:prstGeom prst="rect">
            <a:avLst/>
          </a:prstGeom>
        </p:spPr>
      </p:pic>
    </p:spTree>
    <p:extLst>
      <p:ext uri="{BB962C8B-B14F-4D97-AF65-F5344CB8AC3E}">
        <p14:creationId xmlns:p14="http://schemas.microsoft.com/office/powerpoint/2010/main" val="208676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622118" y="64274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Alternatively, you can use the synchronous version </a:t>
            </a:r>
            <a:r>
              <a:rPr lang="en-US" b="1" i="1" dirty="0" err="1"/>
              <a:t>fs.writeFileSync</a:t>
            </a:r>
            <a:r>
              <a:rPr lang="en-US" b="1" i="1" dirty="0"/>
              <a:t>()</a:t>
            </a:r>
          </a:p>
          <a:p>
            <a:pPr marL="139700" indent="0">
              <a:buNone/>
            </a:pPr>
            <a:endParaRPr lang="en-US" b="1" i="1" dirty="0"/>
          </a:p>
        </p:txBody>
      </p:sp>
      <p:pic>
        <p:nvPicPr>
          <p:cNvPr id="2" name="Picture 1"/>
          <p:cNvPicPr>
            <a:picLocks noChangeAspect="1"/>
          </p:cNvPicPr>
          <p:nvPr/>
        </p:nvPicPr>
        <p:blipFill>
          <a:blip r:embed="rId3"/>
          <a:stretch>
            <a:fillRect/>
          </a:stretch>
        </p:blipFill>
        <p:spPr>
          <a:xfrm>
            <a:off x="826225" y="1456509"/>
            <a:ext cx="4936959" cy="2521811"/>
          </a:xfrm>
          <a:prstGeom prst="rect">
            <a:avLst/>
          </a:prstGeom>
        </p:spPr>
      </p:pic>
    </p:spTree>
    <p:extLst>
      <p:ext uri="{BB962C8B-B14F-4D97-AF65-F5344CB8AC3E}">
        <p14:creationId xmlns:p14="http://schemas.microsoft.com/office/powerpoint/2010/main" val="39452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622118" y="64274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You can also use the promise-based </a:t>
            </a:r>
            <a:r>
              <a:rPr lang="en-US" b="1" i="1" dirty="0" err="1"/>
              <a:t>fsPromises.writeFile</a:t>
            </a:r>
            <a:r>
              <a:rPr lang="en-US" b="1" i="1" dirty="0"/>
              <a:t>()</a:t>
            </a:r>
            <a:r>
              <a:rPr lang="en-US" dirty="0"/>
              <a:t> method offered by the fs/promises module</a:t>
            </a:r>
          </a:p>
          <a:p>
            <a:pPr marL="139700" indent="0">
              <a:buNone/>
            </a:pPr>
            <a:endParaRPr lang="en-US" dirty="0"/>
          </a:p>
        </p:txBody>
      </p:sp>
      <p:pic>
        <p:nvPicPr>
          <p:cNvPr id="3" name="Picture 2"/>
          <p:cNvPicPr>
            <a:picLocks noChangeAspect="1"/>
          </p:cNvPicPr>
          <p:nvPr/>
        </p:nvPicPr>
        <p:blipFill>
          <a:blip r:embed="rId3"/>
          <a:stretch>
            <a:fillRect/>
          </a:stretch>
        </p:blipFill>
        <p:spPr>
          <a:xfrm>
            <a:off x="833437" y="1476104"/>
            <a:ext cx="5375097" cy="2863078"/>
          </a:xfrm>
          <a:prstGeom prst="rect">
            <a:avLst/>
          </a:prstGeom>
        </p:spPr>
      </p:pic>
    </p:spTree>
    <p:extLst>
      <p:ext uri="{BB962C8B-B14F-4D97-AF65-F5344CB8AC3E}">
        <p14:creationId xmlns:p14="http://schemas.microsoft.com/office/powerpoint/2010/main" val="293266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WRITING TO EXISTING FILES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a:t>
            </a:r>
            <a:r>
              <a:rPr lang="en-US" dirty="0" err="1"/>
              <a:t>fs.appendFile</a:t>
            </a:r>
            <a:r>
              <a:rPr lang="en-US" dirty="0"/>
              <a:t>() method is used to synchronously append the data to the file.</a:t>
            </a:r>
          </a:p>
        </p:txBody>
      </p:sp>
      <p:pic>
        <p:nvPicPr>
          <p:cNvPr id="2" name="Picture 1"/>
          <p:cNvPicPr>
            <a:picLocks noChangeAspect="1"/>
          </p:cNvPicPr>
          <p:nvPr/>
        </p:nvPicPr>
        <p:blipFill>
          <a:blip r:embed="rId3"/>
          <a:stretch>
            <a:fillRect/>
          </a:stretch>
        </p:blipFill>
        <p:spPr>
          <a:xfrm>
            <a:off x="854529" y="2018210"/>
            <a:ext cx="5921128" cy="2311901"/>
          </a:xfrm>
          <a:prstGeom prst="rect">
            <a:avLst/>
          </a:prstGeom>
        </p:spPr>
      </p:pic>
    </p:spTree>
    <p:extLst>
      <p:ext uri="{BB962C8B-B14F-4D97-AF65-F5344CB8AC3E}">
        <p14:creationId xmlns:p14="http://schemas.microsoft.com/office/powerpoint/2010/main" val="66635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WORKING WITH </a:t>
            </a:r>
            <a:r>
              <a:rPr lang="en" sz="3000" b="1" dirty="0">
                <a:solidFill>
                  <a:srgbClr val="7030A0"/>
                </a:solidFill>
                <a:latin typeface="Roboto"/>
                <a:ea typeface="Roboto"/>
                <a:cs typeface="Roboto"/>
                <a:sym typeface="Roboto"/>
              </a:rPr>
              <a:t>FOLDERS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r>
              <a:rPr lang="en-US" dirty="0"/>
              <a:t>Use </a:t>
            </a:r>
            <a:r>
              <a:rPr lang="en-US" b="1" i="1" dirty="0" err="1"/>
              <a:t>fs.access</a:t>
            </a:r>
            <a:r>
              <a:rPr lang="en-US" b="1" i="1" dirty="0"/>
              <a:t>()</a:t>
            </a:r>
            <a:r>
              <a:rPr lang="en-US" dirty="0"/>
              <a:t> (and its promise-based </a:t>
            </a:r>
            <a:r>
              <a:rPr lang="en-US" b="1" i="1" dirty="0" err="1"/>
              <a:t>fsPromises.access</a:t>
            </a:r>
            <a:r>
              <a:rPr lang="en-US" b="1" i="1" dirty="0"/>
              <a:t>() </a:t>
            </a:r>
            <a:r>
              <a:rPr lang="en-US" dirty="0"/>
              <a:t>counterpart) to check if the folder exists and Node.js can access it with its permissions.</a:t>
            </a:r>
          </a:p>
          <a:p>
            <a:r>
              <a:rPr lang="en-US" dirty="0"/>
              <a:t>Use </a:t>
            </a:r>
            <a:r>
              <a:rPr lang="en-US" b="1" i="1" dirty="0" err="1"/>
              <a:t>fs.mkdir</a:t>
            </a:r>
            <a:r>
              <a:rPr lang="en-US" b="1" i="1" dirty="0"/>
              <a:t>() </a:t>
            </a:r>
            <a:r>
              <a:rPr lang="en-US" dirty="0"/>
              <a:t>or </a:t>
            </a:r>
            <a:r>
              <a:rPr lang="en-US" b="1" i="1" dirty="0" err="1"/>
              <a:t>fs.mkdirSync</a:t>
            </a:r>
            <a:r>
              <a:rPr lang="en-US" b="1" i="1" dirty="0"/>
              <a:t>() </a:t>
            </a:r>
            <a:r>
              <a:rPr lang="en-US" dirty="0"/>
              <a:t>or </a:t>
            </a:r>
            <a:r>
              <a:rPr lang="en-US" b="1" i="1" dirty="0" err="1"/>
              <a:t>fsPromises.mkdir</a:t>
            </a:r>
            <a:r>
              <a:rPr lang="en-US" b="1" i="1" dirty="0"/>
              <a:t>() </a:t>
            </a:r>
            <a:r>
              <a:rPr lang="en-US" dirty="0"/>
              <a:t>to create a new folder.</a:t>
            </a:r>
          </a:p>
          <a:p>
            <a:r>
              <a:rPr lang="en-US" dirty="0"/>
              <a:t>Use </a:t>
            </a:r>
            <a:r>
              <a:rPr lang="en-US" b="1" i="1" dirty="0" err="1"/>
              <a:t>fs.readdir</a:t>
            </a:r>
            <a:r>
              <a:rPr lang="en-US" b="1" i="1" dirty="0"/>
              <a:t>() </a:t>
            </a:r>
            <a:r>
              <a:rPr lang="en-US" dirty="0"/>
              <a:t>or </a:t>
            </a:r>
            <a:r>
              <a:rPr lang="en-US" b="1" i="1" dirty="0" err="1"/>
              <a:t>fs.readdirSync</a:t>
            </a:r>
            <a:r>
              <a:rPr lang="en-US" b="1" i="1" dirty="0"/>
              <a:t>() </a:t>
            </a:r>
            <a:r>
              <a:rPr lang="en-US" dirty="0"/>
              <a:t>or </a:t>
            </a:r>
            <a:r>
              <a:rPr lang="en-US" b="1" i="1" dirty="0" err="1"/>
              <a:t>fsPromises.readdir</a:t>
            </a:r>
            <a:r>
              <a:rPr lang="en-US" b="1" i="1" dirty="0"/>
              <a:t>() </a:t>
            </a:r>
            <a:r>
              <a:rPr lang="en-US" dirty="0"/>
              <a:t>to read the contents of a directory.</a:t>
            </a:r>
          </a:p>
          <a:p>
            <a:r>
              <a:rPr lang="en-US" dirty="0"/>
              <a:t>Use </a:t>
            </a:r>
            <a:r>
              <a:rPr lang="en-US" b="1" i="1" dirty="0" err="1"/>
              <a:t>fs.rename</a:t>
            </a:r>
            <a:r>
              <a:rPr lang="en-US" b="1" i="1" dirty="0"/>
              <a:t>() </a:t>
            </a:r>
            <a:r>
              <a:rPr lang="en-US" dirty="0"/>
              <a:t>or </a:t>
            </a:r>
            <a:r>
              <a:rPr lang="en-US" b="1" i="1" dirty="0" err="1"/>
              <a:t>fs.renameSync</a:t>
            </a:r>
            <a:r>
              <a:rPr lang="en-US" b="1" i="1" dirty="0"/>
              <a:t>() </a:t>
            </a:r>
            <a:r>
              <a:rPr lang="en-US" dirty="0"/>
              <a:t>or </a:t>
            </a:r>
            <a:r>
              <a:rPr lang="en-US" b="1" i="1" dirty="0" err="1"/>
              <a:t>fsPromises.rename</a:t>
            </a:r>
            <a:r>
              <a:rPr lang="en-US" b="1" i="1" dirty="0"/>
              <a:t>() </a:t>
            </a:r>
            <a:r>
              <a:rPr lang="en-US" dirty="0"/>
              <a:t>to rename folder. The first parameter is the current path, the second the new path.</a:t>
            </a:r>
          </a:p>
        </p:txBody>
      </p:sp>
    </p:spTree>
    <p:extLst>
      <p:ext uri="{BB962C8B-B14F-4D97-AF65-F5344CB8AC3E}">
        <p14:creationId xmlns:p14="http://schemas.microsoft.com/office/powerpoint/2010/main" val="305114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4294967295"/>
          </p:nvPr>
        </p:nvSpPr>
        <p:spPr>
          <a:xfrm>
            <a:off x="238700" y="1540575"/>
            <a:ext cx="8762400" cy="442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5E85B9"/>
              </a:buClr>
              <a:buSzPts val="1800"/>
              <a:buChar char="●"/>
            </a:pPr>
            <a:r>
              <a:rPr lang="en-US" sz="2200" dirty="0">
                <a:solidFill>
                  <a:schemeClr val="dk1"/>
                </a:solidFill>
              </a:rPr>
              <a:t>Create a file named note.txt. It can have any content in it.</a:t>
            </a:r>
            <a:endParaRPr sz="2200" dirty="0">
              <a:solidFill>
                <a:schemeClr val="dk1"/>
              </a:solidFill>
            </a:endParaRPr>
          </a:p>
          <a:p>
            <a:pPr marL="457200" lvl="0" indent="-342900" algn="l" rtl="0">
              <a:spcBef>
                <a:spcPts val="600"/>
              </a:spcBef>
              <a:spcAft>
                <a:spcPts val="0"/>
              </a:spcAft>
              <a:buClr>
                <a:srgbClr val="5E85B9"/>
              </a:buClr>
              <a:buSzPts val="1800"/>
              <a:buChar char="●"/>
            </a:pPr>
            <a:r>
              <a:rPr lang="en-US" sz="2200" dirty="0">
                <a:solidFill>
                  <a:schemeClr val="dk1"/>
                </a:solidFill>
              </a:rPr>
              <a:t>Add some more content to the existing files (without replacing the current content).</a:t>
            </a:r>
          </a:p>
          <a:p>
            <a:pPr marL="457200" lvl="0" indent="-342900" algn="l" rtl="0">
              <a:spcBef>
                <a:spcPts val="600"/>
              </a:spcBef>
              <a:spcAft>
                <a:spcPts val="0"/>
              </a:spcAft>
              <a:buClr>
                <a:srgbClr val="5E85B9"/>
              </a:buClr>
              <a:buSzPts val="1800"/>
              <a:buChar char="●"/>
            </a:pPr>
            <a:r>
              <a:rPr lang="en-US" sz="2200" dirty="0">
                <a:solidFill>
                  <a:schemeClr val="dk1"/>
                </a:solidFill>
              </a:rPr>
              <a:t>Read all the content from the file and log it in the console.</a:t>
            </a:r>
            <a:endParaRPr sz="2200" dirty="0">
              <a:solidFill>
                <a:schemeClr val="dk1"/>
              </a:solidFill>
            </a:endParaRPr>
          </a:p>
        </p:txBody>
      </p:sp>
      <p:sp>
        <p:nvSpPr>
          <p:cNvPr id="293" name="Google Shape;293;p38"/>
          <p:cNvSpPr txBox="1">
            <a:spLocks noGrp="1"/>
          </p:cNvSpPr>
          <p:nvPr>
            <p:ph type="ctrTitle"/>
          </p:nvPr>
        </p:nvSpPr>
        <p:spPr>
          <a:xfrm>
            <a:off x="1712300" y="239025"/>
            <a:ext cx="388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a:ea typeface="Roboto"/>
                <a:cs typeface="Roboto"/>
                <a:sym typeface="Roboto"/>
              </a:rPr>
              <a:t>EXERCISE </a:t>
            </a:r>
            <a:endParaRPr dirty="0">
              <a:latin typeface="Roboto"/>
              <a:ea typeface="Roboto"/>
              <a:cs typeface="Roboto"/>
              <a:sym typeface="Roboto"/>
            </a:endParaRPr>
          </a:p>
        </p:txBody>
      </p:sp>
      <p:sp>
        <p:nvSpPr>
          <p:cNvPr id="294" name="Google Shape;294;p3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7030A0"/>
                </a:solidFill>
              </a:rPr>
              <a:t>01</a:t>
            </a:r>
            <a:endParaRPr dirty="0">
              <a:solidFill>
                <a:srgbClr val="7030A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TYPES OF MODULES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There are three main types of Node modules that you will work with as a Node.js developer. They include the following.</a:t>
            </a:r>
          </a:p>
          <a:p>
            <a:pPr marL="139700" indent="0">
              <a:buNone/>
            </a:pPr>
            <a:endParaRPr lang="en-US" dirty="0"/>
          </a:p>
          <a:p>
            <a:r>
              <a:rPr lang="en-US" dirty="0"/>
              <a:t>Built-in modules</a:t>
            </a:r>
          </a:p>
          <a:p>
            <a:r>
              <a:rPr lang="en-US" dirty="0"/>
              <a:t>Local modules</a:t>
            </a:r>
          </a:p>
          <a:p>
            <a:r>
              <a:rPr lang="en-US" dirty="0"/>
              <a:t>Third-party modules.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000000"/>
                </a:solidFill>
                <a:latin typeface="Roboto"/>
                <a:ea typeface="Roboto"/>
                <a:cs typeface="Roboto"/>
                <a:sym typeface="Roboto"/>
              </a:rPr>
              <a:t>BUILT-IN MODULES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Node.js comes with some modules out of the box. These modules are available for use when you install Node.js. Some common examples of built-in Node modules are the following:</a:t>
            </a:r>
          </a:p>
          <a:p>
            <a:pPr marL="139700" indent="0">
              <a:buNone/>
            </a:pPr>
            <a:endParaRPr lang="en-US" dirty="0"/>
          </a:p>
          <a:p>
            <a:r>
              <a:rPr lang="en-US" dirty="0"/>
              <a:t>http</a:t>
            </a:r>
          </a:p>
          <a:p>
            <a:r>
              <a:rPr lang="en-US" dirty="0" err="1"/>
              <a:t>url</a:t>
            </a:r>
            <a:endParaRPr lang="en-US" dirty="0"/>
          </a:p>
          <a:p>
            <a:r>
              <a:rPr lang="en-US" dirty="0"/>
              <a:t>path</a:t>
            </a:r>
          </a:p>
          <a:p>
            <a:r>
              <a:rPr lang="en-US" dirty="0"/>
              <a:t>fs</a:t>
            </a:r>
          </a:p>
        </p:txBody>
      </p:sp>
    </p:spTree>
    <p:extLst>
      <p:ext uri="{BB962C8B-B14F-4D97-AF65-F5344CB8AC3E}">
        <p14:creationId xmlns:p14="http://schemas.microsoft.com/office/powerpoint/2010/main" val="10470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000000"/>
                </a:solidFill>
                <a:latin typeface="Roboto"/>
                <a:ea typeface="Roboto"/>
                <a:cs typeface="Roboto"/>
                <a:sym typeface="Roboto"/>
              </a:rPr>
              <a:t>LOCAL MODULES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When you work with Node.js, you create local modules that you load and use in your program. First, you need to create the module. Your module can export an object, array, a function or any data type. Then you export it using a specific syntax.</a:t>
            </a:r>
          </a:p>
        </p:txBody>
      </p:sp>
      <p:pic>
        <p:nvPicPr>
          <p:cNvPr id="2" name="Picture 1"/>
          <p:cNvPicPr>
            <a:picLocks noChangeAspect="1"/>
          </p:cNvPicPr>
          <p:nvPr/>
        </p:nvPicPr>
        <p:blipFill>
          <a:blip r:embed="rId3"/>
          <a:stretch>
            <a:fillRect/>
          </a:stretch>
        </p:blipFill>
        <p:spPr>
          <a:xfrm>
            <a:off x="1260022" y="2620736"/>
            <a:ext cx="5448300" cy="1600200"/>
          </a:xfrm>
          <a:prstGeom prst="rect">
            <a:avLst/>
          </a:prstGeom>
        </p:spPr>
      </p:pic>
    </p:spTree>
    <p:extLst>
      <p:ext uri="{BB962C8B-B14F-4D97-AF65-F5344CB8AC3E}">
        <p14:creationId xmlns:p14="http://schemas.microsoft.com/office/powerpoint/2010/main" val="22835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Types of exports</a:t>
            </a:r>
          </a:p>
          <a:p>
            <a:pPr marL="139700" indent="0">
              <a:buNone/>
            </a:pPr>
            <a:endParaRPr lang="en-US" dirty="0"/>
          </a:p>
          <a:p>
            <a:pPr marL="139700" indent="0">
              <a:buNone/>
            </a:pPr>
            <a:r>
              <a:rPr lang="en-US" dirty="0"/>
              <a:t>The export declaration is used to export values from a JavaScript module.</a:t>
            </a:r>
          </a:p>
          <a:p>
            <a:pPr marL="139700" indent="0">
              <a:buNone/>
            </a:pPr>
            <a:r>
              <a:rPr lang="en-US" dirty="0"/>
              <a:t>Every module can have two different types of export, named export and default export. You can have multiple named exports per module but only one default export.</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71907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dirty="0"/>
              <a:t>NAMED EXPORTS</a:t>
            </a:r>
          </a:p>
          <a:p>
            <a:pPr marL="139700" indent="0">
              <a:buNone/>
            </a:pPr>
            <a:endParaRPr lang="en-US" dirty="0"/>
          </a:p>
          <a:p>
            <a:pPr marL="139700" indent="0">
              <a:buNone/>
            </a:pPr>
            <a:r>
              <a:rPr lang="en-US" dirty="0"/>
              <a:t>After the export keyword, you can use let, </a:t>
            </a:r>
            <a:r>
              <a:rPr lang="en-US" dirty="0" err="1"/>
              <a:t>const</a:t>
            </a:r>
            <a:r>
              <a:rPr lang="en-US" dirty="0"/>
              <a:t>, and </a:t>
            </a:r>
            <a:r>
              <a:rPr lang="en-US" dirty="0" err="1"/>
              <a:t>var</a:t>
            </a:r>
            <a:r>
              <a:rPr lang="en-US" dirty="0"/>
              <a:t> declarations, as well as function or class declarations. You can also use the export { name1, name2 } syntax to export a list of names declared elsewhere.</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2" name="Picture 1"/>
          <p:cNvPicPr>
            <a:picLocks noChangeAspect="1"/>
          </p:cNvPicPr>
          <p:nvPr/>
        </p:nvPicPr>
        <p:blipFill>
          <a:blip r:embed="rId2"/>
          <a:stretch>
            <a:fillRect/>
          </a:stretch>
        </p:blipFill>
        <p:spPr>
          <a:xfrm>
            <a:off x="2201090" y="2673466"/>
            <a:ext cx="3860075" cy="1556041"/>
          </a:xfrm>
          <a:prstGeom prst="rect">
            <a:avLst/>
          </a:prstGeom>
        </p:spPr>
      </p:pic>
    </p:spTree>
    <p:extLst>
      <p:ext uri="{BB962C8B-B14F-4D97-AF65-F5344CB8AC3E}">
        <p14:creationId xmlns:p14="http://schemas.microsoft.com/office/powerpoint/2010/main" val="147176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dirty="0"/>
              <a:t>DEFAULT EXPORTS</a:t>
            </a:r>
          </a:p>
          <a:p>
            <a:pPr marL="139700" indent="0">
              <a:buNone/>
            </a:pPr>
            <a:endParaRPr lang="en-US" dirty="0"/>
          </a:p>
          <a:p>
            <a:pPr marL="139700" indent="0">
              <a:buNone/>
            </a:pPr>
            <a:r>
              <a:rPr lang="en-US" dirty="0"/>
              <a:t>The export default syntax allows any expression. Named exports are useful when you need to export several values. When importing this module, named exports must be referred to by the exact same name (optionally renaming it with as), but the default export can be imported with any name.</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p:cNvPicPr>
            <a:picLocks noChangeAspect="1"/>
          </p:cNvPicPr>
          <p:nvPr/>
        </p:nvPicPr>
        <p:blipFill>
          <a:blip r:embed="rId2"/>
          <a:stretch>
            <a:fillRect/>
          </a:stretch>
        </p:blipFill>
        <p:spPr>
          <a:xfrm>
            <a:off x="2251303" y="2940477"/>
            <a:ext cx="3951921" cy="1491745"/>
          </a:xfrm>
          <a:prstGeom prst="rect">
            <a:avLst/>
          </a:prstGeom>
        </p:spPr>
      </p:pic>
    </p:spTree>
    <p:extLst>
      <p:ext uri="{BB962C8B-B14F-4D97-AF65-F5344CB8AC3E}">
        <p14:creationId xmlns:p14="http://schemas.microsoft.com/office/powerpoint/2010/main" val="33889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How to load you local modules</a:t>
            </a:r>
          </a:p>
          <a:p>
            <a:pPr marL="139700" indent="0">
              <a:buNone/>
            </a:pPr>
            <a:endParaRPr lang="en-US" dirty="0"/>
          </a:p>
          <a:p>
            <a:pPr marL="139700" indent="0">
              <a:buNone/>
            </a:pPr>
            <a:r>
              <a:rPr lang="en-US" dirty="0"/>
              <a:t>You can load your local modules and use them in other files. </a:t>
            </a:r>
          </a:p>
          <a:p>
            <a:pPr lvl="0"/>
            <a:r>
              <a:rPr lang="en-US" dirty="0"/>
              <a:t>This can be done by using the </a:t>
            </a:r>
            <a:r>
              <a:rPr lang="en-US" b="1" dirty="0"/>
              <a:t>require</a:t>
            </a:r>
            <a:r>
              <a:rPr lang="en-US" dirty="0"/>
              <a:t> function</a:t>
            </a:r>
          </a:p>
          <a:p>
            <a:r>
              <a:rPr lang="en-US" dirty="0"/>
              <a:t>Another option is </a:t>
            </a:r>
            <a:r>
              <a:rPr lang="en-US" b="1" dirty="0"/>
              <a:t>import</a:t>
            </a:r>
            <a:r>
              <a:rPr lang="en-US" dirty="0"/>
              <a:t> declaration that is used to import read-only live bindings which are exported by another module. There are four forms of import declarations:</a:t>
            </a:r>
          </a:p>
          <a:p>
            <a:pPr marL="139700" lvl="0" indent="0">
              <a:buNone/>
            </a:pPr>
            <a:endParaRPr lang="en-US" dirty="0"/>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98356182"/>
      </p:ext>
    </p:extLst>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1214</Words>
  <Application>Microsoft Office PowerPoint</Application>
  <PresentationFormat>On-screen Show (16:9)</PresentationFormat>
  <Paragraphs>121</Paragraphs>
  <Slides>26</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Calibri</vt:lpstr>
      <vt:lpstr>Montserrat</vt:lpstr>
      <vt:lpstr>Arial</vt:lpstr>
      <vt:lpstr>Roboto</vt:lpstr>
      <vt:lpstr>Roboto Medium</vt:lpstr>
      <vt:lpstr>Arial Black</vt:lpstr>
      <vt:lpstr>Aemelia template</vt:lpstr>
      <vt:lpstr>Office Theme</vt:lpstr>
      <vt:lpstr>Modules and I/O</vt:lpstr>
      <vt:lpstr>WHAT ARE MODULES?</vt:lpstr>
      <vt:lpstr>TYPES OF MODULES</vt:lpstr>
      <vt:lpstr>BUILT-IN MODULES</vt:lpstr>
      <vt:lpstr>LOCAL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NODE.JS FILE PATHS</vt:lpstr>
      <vt:lpstr>PowerPoint Presentation</vt:lpstr>
      <vt:lpstr>PowerPoint Presentation</vt:lpstr>
      <vt:lpstr>READING FILES</vt:lpstr>
      <vt:lpstr>PowerPoint Presentation</vt:lpstr>
      <vt:lpstr>PowerPoint Presentation</vt:lpstr>
      <vt:lpstr>WRITING TO FILES</vt:lpstr>
      <vt:lpstr>PowerPoint Presentation</vt:lpstr>
      <vt:lpstr>PowerPoint Presentation</vt:lpstr>
      <vt:lpstr>WRITING TO EXISTING FILES</vt:lpstr>
      <vt:lpstr>WORKING WITH FOLDERS</vt:lpstr>
      <vt:lpstr>EXERCISE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Aneta Stankovska</cp:lastModifiedBy>
  <cp:revision>43</cp:revision>
  <dcterms:modified xsi:type="dcterms:W3CDTF">2023-03-02T21:03:15Z</dcterms:modified>
</cp:coreProperties>
</file>