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73" r:id="rId13"/>
    <p:sldId id="274" r:id="rId14"/>
    <p:sldId id="266" r:id="rId15"/>
    <p:sldId id="268" r:id="rId16"/>
    <p:sldId id="275" r:id="rId17"/>
    <p:sldId id="276" r:id="rId18"/>
    <p:sldId id="269" r:id="rId19"/>
    <p:sldId id="272" r:id="rId20"/>
  </p:sldIdLst>
  <p:sldSz cx="9144000" cy="5143500" type="screen16x9"/>
  <p:notesSz cx="6858000" cy="91440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50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e24b9fb8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e24b9fb8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7e24b9fb8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e24b9fb81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e24b9fb81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e24b9fb81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8469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e24b9fb8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7e24b9fb8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7e24b9fb8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7033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e24b9fb81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7e24b9fb81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e24b9fb81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10691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f1ff4710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f1ff4710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e24b9fb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7e24b9fb8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e24b9fb8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e24b9fb8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7e24b9fb8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7e24b9fb81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e24b9fb8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7e24b9fb8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7e24b9fb8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e24b9fb8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7e24b9fb81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7e24b9fb81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e24b9fb81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7e24b9fb81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7e24b9fb81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e24b9fb81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e24b9fb81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e24b9fb81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1417950" y="1586800"/>
            <a:ext cx="6308100"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 sz="4800" dirty="0">
                <a:solidFill>
                  <a:schemeClr val="lt1"/>
                </a:solidFill>
                <a:latin typeface="Roboto Medium"/>
                <a:ea typeface="Roboto Medium"/>
                <a:cs typeface="Roboto Medium"/>
                <a:sym typeface="Roboto Medium"/>
              </a:rPr>
              <a:t>Introduction to</a:t>
            </a:r>
            <a:br>
              <a:rPr lang="en" sz="4800" dirty="0">
                <a:solidFill>
                  <a:schemeClr val="lt1"/>
                </a:solidFill>
                <a:latin typeface="Roboto Medium"/>
                <a:ea typeface="Roboto Medium"/>
                <a:cs typeface="Roboto Medium"/>
                <a:sym typeface="Roboto Medium"/>
              </a:rPr>
            </a:b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lvl="0" indent="0" algn="l">
              <a:spcBef>
                <a:spcPts val="0"/>
              </a:spcBef>
              <a:buClr>
                <a:schemeClr val="lt1"/>
              </a:buClr>
            </a:pPr>
            <a:r>
              <a:rPr lang="sv-SE" dirty="0">
                <a:solidFill>
                  <a:schemeClr val="lt1"/>
                </a:solidFill>
                <a:latin typeface="Roboto"/>
                <a:ea typeface="Roboto"/>
                <a:cs typeface="Roboto"/>
                <a:sym typeface="Roboto"/>
              </a:rPr>
              <a:t>Trainer – </a:t>
            </a:r>
            <a:r>
              <a:rPr lang="sv-SE" dirty="0">
                <a:solidFill>
                  <a:schemeClr val="lt1"/>
                </a:solidFill>
                <a:latin typeface="Roboto"/>
                <a:ea typeface="Roboto"/>
                <a:cs typeface="Roboto"/>
                <a:sym typeface="Roboto"/>
                <a:hlinkClick r:id="rId4"/>
              </a:rPr>
              <a:t>dimitrov.gjorge@protonmail.com</a:t>
            </a:r>
            <a:endParaRPr lang="sv-SE" dirty="0">
              <a:solidFill>
                <a:schemeClr val="lt1"/>
              </a:solidFill>
              <a:latin typeface="Roboto"/>
              <a:ea typeface="Roboto"/>
              <a:cs typeface="Roboto"/>
              <a:sym typeface="Roboto"/>
            </a:endParaRPr>
          </a:p>
          <a:p>
            <a:pPr marL="0" lvl="0" indent="0" algn="l">
              <a:spcBef>
                <a:spcPts val="0"/>
              </a:spcBef>
              <a:buClr>
                <a:schemeClr val="lt1"/>
              </a:buClr>
            </a:pPr>
            <a:r>
              <a:rPr lang="sv-SE" dirty="0">
                <a:solidFill>
                  <a:schemeClr val="lt1"/>
                </a:solidFill>
                <a:latin typeface="Roboto"/>
                <a:ea typeface="Roboto"/>
                <a:cs typeface="Roboto"/>
                <a:sym typeface="Roboto"/>
              </a:rPr>
              <a:t>Assistant – </a:t>
            </a:r>
            <a:r>
              <a:rPr lang="sv-SE" dirty="0">
                <a:solidFill>
                  <a:schemeClr val="lt1"/>
                </a:solidFill>
                <a:latin typeface="Roboto"/>
                <a:ea typeface="Roboto"/>
                <a:cs typeface="Roboto"/>
                <a:sym typeface="Roboto"/>
                <a:hlinkClick r:id="rId5"/>
              </a:rPr>
              <a:t>anetastankovskaane@gmail.com</a:t>
            </a:r>
            <a:r>
              <a:rPr lang="sv-SE" dirty="0">
                <a:solidFill>
                  <a:schemeClr val="lt1"/>
                </a:solidFill>
                <a:latin typeface="Roboto"/>
                <a:ea typeface="Roboto"/>
                <a:cs typeface="Roboto"/>
                <a:sym typeface="Roboto"/>
              </a:rPr>
              <a:t> </a:t>
            </a:r>
          </a:p>
        </p:txBody>
      </p:sp>
      <p:pic>
        <p:nvPicPr>
          <p:cNvPr id="1026" name="Picture 2" descr="https://lh4.googleusercontent.com/yZ-p8NlG4oNKHAc0qo1GW1pKnp5QS5vRxKkhQamYv35BQe5CbRFezp9IaC_JRa3DrM-ugdPkBqA4b5dXirjH8vjp9VRpyxxWsSMFpjTs55jFMqNBUoKyBAFCfRikPh-MGwkxbMEhYcYKkEE=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541" y="1586800"/>
            <a:ext cx="3327672" cy="2344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 sz="3000" b="1" dirty="0">
                <a:solidFill>
                  <a:srgbClr val="000000"/>
                </a:solidFill>
                <a:latin typeface="Roboto"/>
                <a:ea typeface="Roboto"/>
                <a:cs typeface="Roboto"/>
                <a:sym typeface="Roboto"/>
              </a:rPr>
              <a:t>JS IN THE </a:t>
            </a:r>
            <a:r>
              <a:rPr lang="en" sz="3000" b="1" dirty="0">
                <a:solidFill>
                  <a:srgbClr val="7030A0"/>
                </a:solidFill>
                <a:latin typeface="Roboto"/>
                <a:ea typeface="Roboto"/>
                <a:cs typeface="Roboto"/>
                <a:sym typeface="Roboto"/>
              </a:rPr>
              <a:t>BROWSER</a:t>
            </a:r>
            <a:r>
              <a:rPr lang="en" sz="3000" b="1" dirty="0">
                <a:solidFill>
                  <a:srgbClr val="000000"/>
                </a:solidFill>
                <a:latin typeface="Roboto"/>
                <a:ea typeface="Roboto"/>
                <a:cs typeface="Roboto"/>
                <a:sym typeface="Roboto"/>
              </a:rPr>
              <a:t> &amp; </a:t>
            </a:r>
            <a:r>
              <a:rPr lang="en" sz="3000" b="1" dirty="0">
                <a:solidFill>
                  <a:srgbClr val="7030A0"/>
                </a:solidFill>
                <a:latin typeface="Roboto"/>
                <a:ea typeface="Roboto"/>
                <a:cs typeface="Roboto"/>
                <a:sym typeface="Roboto"/>
              </a:rPr>
              <a:t>NODE.JS</a:t>
            </a:r>
            <a:endParaRPr sz="3000" b="1" dirty="0">
              <a:solidFill>
                <a:srgbClr val="7030A0"/>
              </a:solidFill>
              <a:latin typeface="Roboto"/>
              <a:ea typeface="Roboto"/>
              <a:cs typeface="Roboto"/>
              <a:sym typeface="Roboto"/>
            </a:endParaRPr>
          </a:p>
        </p:txBody>
      </p:sp>
      <p:sp>
        <p:nvSpPr>
          <p:cNvPr id="266" name="Google Shape;266;p34"/>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2400" dirty="0">
                <a:solidFill>
                  <a:srgbClr val="002060"/>
                </a:solidFill>
                <a:latin typeface="Roboto"/>
                <a:ea typeface="Roboto"/>
                <a:cs typeface="Roboto"/>
                <a:sym typeface="Roboto"/>
              </a:rPr>
              <a:t>Both the browser and Node.js use JavaScript as their programming language. Building apps that run in the browser is a completely different thing than building a Node.js application.</a:t>
            </a:r>
          </a:p>
          <a:p>
            <a:pPr lvl="0" indent="-342900">
              <a:lnSpc>
                <a:spcPct val="100000"/>
              </a:lnSpc>
              <a:spcBef>
                <a:spcPts val="600"/>
              </a:spcBef>
              <a:buClr>
                <a:srgbClr val="5E85B9"/>
              </a:buClr>
              <a:buSzPts val="1800"/>
              <a:buFont typeface="Roboto"/>
              <a:buChar char="●"/>
            </a:pPr>
            <a:endParaRPr lang="en-US" sz="24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2400" b="1" dirty="0">
                <a:solidFill>
                  <a:srgbClr val="073763"/>
                </a:solidFill>
                <a:latin typeface="Roboto"/>
                <a:ea typeface="Roboto"/>
                <a:cs typeface="Roboto"/>
                <a:sym typeface="Roboto"/>
              </a:rPr>
              <a:t>What changes is the ecosystem.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8823" y="182881"/>
            <a:ext cx="8136527" cy="3977640"/>
          </a:xfrm>
        </p:spPr>
        <p:txBody>
          <a:bodyPr/>
          <a:lstStyle/>
          <a:p>
            <a:pPr>
              <a:lnSpc>
                <a:spcPct val="100000"/>
              </a:lnSpc>
            </a:pPr>
            <a:r>
              <a:rPr lang="en-US" sz="2000" dirty="0">
                <a:solidFill>
                  <a:srgbClr val="002060"/>
                </a:solidFill>
                <a:latin typeface="Roboto" panose="020B0604020202020204" charset="0"/>
                <a:ea typeface="Roboto" panose="020B0604020202020204" charset="0"/>
              </a:rPr>
              <a:t>In the browser, most of the time what you are doing is interacting with the DOM, or other Web Platform APIs like Cookies. Those do not exist in Node.js, of course. You don't have the document, window and all the other objects that are provided by the browser.</a:t>
            </a:r>
          </a:p>
          <a:p>
            <a:pPr>
              <a:lnSpc>
                <a:spcPct val="100000"/>
              </a:lnSpc>
            </a:pPr>
            <a:r>
              <a:rPr lang="en-US" sz="2000" dirty="0">
                <a:solidFill>
                  <a:srgbClr val="002060"/>
                </a:solidFill>
                <a:latin typeface="Roboto" panose="020B0604020202020204" charset="0"/>
                <a:ea typeface="Roboto" panose="020B0604020202020204" charset="0"/>
              </a:rPr>
              <a:t>And in the browser, we don't have all the nice APIs that Node.js provides through its modules, like the file-system access functionality.</a:t>
            </a:r>
          </a:p>
          <a:p>
            <a:pPr>
              <a:lnSpc>
                <a:spcPct val="100000"/>
              </a:lnSpc>
            </a:pPr>
            <a:r>
              <a:rPr lang="en-US" sz="2000" dirty="0">
                <a:solidFill>
                  <a:srgbClr val="002060"/>
                </a:solidFill>
                <a:latin typeface="Roboto" panose="020B0604020202020204" charset="0"/>
                <a:ea typeface="Roboto" panose="020B0604020202020204" charset="0"/>
              </a:rPr>
              <a:t>Another big difference is that in Node.js you control the environment. Compared to the browser environment, where you don't get the luxury to choose what browser your visitors will use, this is very convenient.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8602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pic>
        <p:nvPicPr>
          <p:cNvPr id="252" name="Google Shape;252;p33"/>
          <p:cNvPicPr preferRelativeResize="0"/>
          <p:nvPr/>
        </p:nvPicPr>
        <p:blipFill>
          <a:blip r:embed="rId3">
            <a:alphaModFix/>
          </a:blip>
          <a:stretch>
            <a:fillRect/>
          </a:stretch>
        </p:blipFill>
        <p:spPr>
          <a:xfrm>
            <a:off x="274041" y="1196533"/>
            <a:ext cx="554975" cy="554975"/>
          </a:xfrm>
          <a:prstGeom prst="rect">
            <a:avLst/>
          </a:prstGeom>
          <a:noFill/>
          <a:ln>
            <a:noFill/>
          </a:ln>
        </p:spPr>
      </p:pic>
      <p:pic>
        <p:nvPicPr>
          <p:cNvPr id="253" name="Google Shape;253;p33"/>
          <p:cNvPicPr preferRelativeResize="0"/>
          <p:nvPr/>
        </p:nvPicPr>
        <p:blipFill>
          <a:blip r:embed="rId3">
            <a:alphaModFix/>
          </a:blip>
          <a:stretch>
            <a:fillRect/>
          </a:stretch>
        </p:blipFill>
        <p:spPr>
          <a:xfrm rot="20592427">
            <a:off x="287911" y="3324879"/>
            <a:ext cx="237131" cy="173136"/>
          </a:xfrm>
          <a:prstGeom prst="rect">
            <a:avLst/>
          </a:prstGeom>
          <a:noFill/>
          <a:ln>
            <a:noFill/>
          </a:ln>
        </p:spPr>
      </p:pic>
      <p:pic>
        <p:nvPicPr>
          <p:cNvPr id="255" name="Google Shape;255;p33"/>
          <p:cNvPicPr preferRelativeResize="0"/>
          <p:nvPr/>
        </p:nvPicPr>
        <p:blipFill>
          <a:blip r:embed="rId3">
            <a:alphaModFix/>
          </a:blip>
          <a:stretch>
            <a:fillRect/>
          </a:stretch>
        </p:blipFill>
        <p:spPr>
          <a:xfrm>
            <a:off x="7285040" y="371824"/>
            <a:ext cx="374801" cy="374801"/>
          </a:xfrm>
          <a:prstGeom prst="rect">
            <a:avLst/>
          </a:prstGeom>
          <a:noFill/>
          <a:ln>
            <a:noFill/>
          </a:ln>
        </p:spPr>
      </p:pic>
      <p:pic>
        <p:nvPicPr>
          <p:cNvPr id="256" name="Google Shape;256;p33"/>
          <p:cNvPicPr preferRelativeResize="0"/>
          <p:nvPr/>
        </p:nvPicPr>
        <p:blipFill>
          <a:blip r:embed="rId4">
            <a:alphaModFix/>
          </a:blip>
          <a:stretch>
            <a:fillRect/>
          </a:stretch>
        </p:blipFill>
        <p:spPr>
          <a:xfrm rot="1799997">
            <a:off x="8158312" y="1573975"/>
            <a:ext cx="833202" cy="833202"/>
          </a:xfrm>
          <a:prstGeom prst="rect">
            <a:avLst/>
          </a:prstGeom>
          <a:noFill/>
          <a:ln>
            <a:noFill/>
          </a:ln>
        </p:spPr>
      </p:pic>
      <p:pic>
        <p:nvPicPr>
          <p:cNvPr id="258" name="Google Shape;258;p33"/>
          <p:cNvPicPr preferRelativeResize="0"/>
          <p:nvPr/>
        </p:nvPicPr>
        <p:blipFill>
          <a:blip r:embed="rId5">
            <a:alphaModFix/>
          </a:blip>
          <a:stretch>
            <a:fillRect/>
          </a:stretch>
        </p:blipFill>
        <p:spPr>
          <a:xfrm>
            <a:off x="6541600" y="2559662"/>
            <a:ext cx="374801" cy="374801"/>
          </a:xfrm>
          <a:prstGeom prst="rect">
            <a:avLst/>
          </a:prstGeom>
          <a:noFill/>
          <a:ln>
            <a:noFill/>
          </a:ln>
        </p:spPr>
      </p:pic>
      <p:pic>
        <p:nvPicPr>
          <p:cNvPr id="259" name="Google Shape;259;p33"/>
          <p:cNvPicPr preferRelativeResize="0"/>
          <p:nvPr/>
        </p:nvPicPr>
        <p:blipFill>
          <a:blip r:embed="rId5">
            <a:alphaModFix/>
          </a:blip>
          <a:stretch>
            <a:fillRect/>
          </a:stretch>
        </p:blipFill>
        <p:spPr>
          <a:xfrm>
            <a:off x="3270125" y="2261787"/>
            <a:ext cx="374801" cy="374801"/>
          </a:xfrm>
          <a:prstGeom prst="rect">
            <a:avLst/>
          </a:prstGeom>
          <a:noFill/>
          <a:ln>
            <a:noFill/>
          </a:ln>
        </p:spPr>
      </p:pic>
      <p:pic>
        <p:nvPicPr>
          <p:cNvPr id="3074" name="Picture 2" descr="https://lh4.googleusercontent.com/1FbhLcClYHmY9fdYqQU4Au0rA7m2pz4r1Zxj6v7pVFyTVj1d6C3GV_vK99KJW1lojKYV5DUOfji2qUo7GjPhHzfFZe7Ys3r1_Ckd79rBXgq8su7wPFiKj0yRZZyzX5uO7aPGrQcy4sdEW9g=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016" y="1196533"/>
            <a:ext cx="7296603" cy="310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9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THE </a:t>
            </a:r>
            <a:r>
              <a:rPr lang="en" sz="3000" b="1" dirty="0">
                <a:solidFill>
                  <a:srgbClr val="7030A0"/>
                </a:solidFill>
                <a:latin typeface="Roboto"/>
                <a:ea typeface="Roboto"/>
                <a:cs typeface="Roboto"/>
                <a:sym typeface="Roboto"/>
              </a:rPr>
              <a:t>V8 JAVASCRIPT ENGINE</a:t>
            </a:r>
            <a:endParaRPr sz="3000" b="1" dirty="0">
              <a:solidFill>
                <a:srgbClr val="7030A0"/>
              </a:solidFill>
              <a:latin typeface="Roboto"/>
              <a:ea typeface="Roboto"/>
              <a:cs typeface="Roboto"/>
              <a:sym typeface="Roboto"/>
            </a:endParaRPr>
          </a:p>
        </p:txBody>
      </p:sp>
      <p:sp>
        <p:nvSpPr>
          <p:cNvPr id="273" name="Google Shape;273;p35"/>
          <p:cNvSpPr txBox="1">
            <a:spLocks noGrp="1"/>
          </p:cNvSpPr>
          <p:nvPr>
            <p:ph type="body" idx="1"/>
          </p:nvPr>
        </p:nvSpPr>
        <p:spPr>
          <a:xfrm>
            <a:off x="628649" y="1077875"/>
            <a:ext cx="7886700" cy="3263400"/>
          </a:xfrm>
          <a:prstGeom prst="rect">
            <a:avLst/>
          </a:prstGeom>
          <a:noFill/>
          <a:ln>
            <a:noFill/>
          </a:ln>
        </p:spPr>
        <p:txBody>
          <a:bodyPr spcFirstLastPara="1" wrap="square" lIns="68575" tIns="34275" rIns="68575" bIns="34275" anchor="t" anchorCtr="0">
            <a:noAutofit/>
          </a:bodyPr>
          <a:lstStyle/>
          <a:p>
            <a:r>
              <a:rPr lang="en-US" sz="1800" dirty="0">
                <a:solidFill>
                  <a:srgbClr val="002060"/>
                </a:solidFill>
                <a:latin typeface="Roboto" panose="020B0604020202020204" charset="0"/>
                <a:ea typeface="Roboto" panose="020B0604020202020204" charset="0"/>
              </a:rPr>
              <a:t>V8 is the name of the JavaScript engine that powers Google Chrome. It's the thing that takes our JavaScript and executes it while browsing with Chrome.</a:t>
            </a:r>
          </a:p>
          <a:p>
            <a:r>
              <a:rPr lang="en-US" sz="1800" dirty="0">
                <a:solidFill>
                  <a:srgbClr val="002060"/>
                </a:solidFill>
                <a:latin typeface="Roboto" panose="020B0604020202020204" charset="0"/>
                <a:ea typeface="Roboto" panose="020B0604020202020204" charset="0"/>
              </a:rPr>
              <a:t>The cool thing is that the JavaScript engine is independent of the browser in which it's hosted. This key feature enabled the rise of Node.js. V8 was chosen to be the engine that powered Node.js back in 2009, and as the popularity of Node.js exploded.</a:t>
            </a:r>
          </a:p>
          <a:p>
            <a:r>
              <a:rPr lang="en-US" sz="1800" dirty="0">
                <a:solidFill>
                  <a:srgbClr val="002060"/>
                </a:solidFill>
                <a:latin typeface="Roboto" panose="020B0604020202020204" charset="0"/>
                <a:ea typeface="Roboto" panose="020B0604020202020204" charset="0"/>
              </a:rPr>
              <a:t>V8 is written in C++, and it's continuously improved. It is portable and runs on Mac, Windows, Linux and several other systems.</a:t>
            </a:r>
          </a:p>
          <a:p>
            <a:r>
              <a:rPr lang="en-US" sz="1800" dirty="0">
                <a:solidFill>
                  <a:srgbClr val="002060"/>
                </a:solidFill>
                <a:latin typeface="Roboto" panose="020B0604020202020204" charset="0"/>
                <a:ea typeface="Roboto" panose="020B0604020202020204" charset="0"/>
              </a:rPr>
              <a:t>JavaScript is internally compiled by V8 with </a:t>
            </a:r>
            <a:r>
              <a:rPr lang="en-US" sz="1800" b="1" dirty="0">
                <a:solidFill>
                  <a:srgbClr val="002060"/>
                </a:solidFill>
                <a:latin typeface="Roboto" panose="020B0604020202020204" charset="0"/>
                <a:ea typeface="Roboto" panose="020B0604020202020204" charset="0"/>
              </a:rPr>
              <a:t>just-in-time</a:t>
            </a:r>
            <a:r>
              <a:rPr lang="en-US" sz="1800" dirty="0">
                <a:solidFill>
                  <a:srgbClr val="002060"/>
                </a:solidFill>
                <a:latin typeface="Roboto" panose="020B0604020202020204" charset="0"/>
                <a:ea typeface="Roboto" panose="020B0604020202020204" charset="0"/>
              </a:rPr>
              <a:t> (JIT) </a:t>
            </a:r>
            <a:r>
              <a:rPr lang="en-US" sz="1800" b="1" dirty="0">
                <a:solidFill>
                  <a:srgbClr val="002060"/>
                </a:solidFill>
                <a:latin typeface="Roboto" panose="020B0604020202020204" charset="0"/>
                <a:ea typeface="Roboto" panose="020B0604020202020204" charset="0"/>
              </a:rPr>
              <a:t>compilation</a:t>
            </a:r>
            <a:r>
              <a:rPr lang="en-US" sz="1800" dirty="0">
                <a:solidFill>
                  <a:srgbClr val="002060"/>
                </a:solidFill>
                <a:latin typeface="Roboto" panose="020B0604020202020204" charset="0"/>
                <a:ea typeface="Roboto" panose="020B0604020202020204" charset="0"/>
              </a:rPr>
              <a:t> to speed up the execution.</a:t>
            </a:r>
          </a:p>
          <a:p>
            <a:pPr marL="139700" indent="0">
              <a:buNone/>
            </a:pPr>
            <a:endParaRPr sz="2400" dirty="0">
              <a:solidFill>
                <a:srgbClr val="07376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NPM </a:t>
            </a:r>
            <a:r>
              <a:rPr lang="en" sz="3000" b="1" dirty="0">
                <a:solidFill>
                  <a:srgbClr val="000000"/>
                </a:solidFill>
                <a:latin typeface="Roboto"/>
                <a:ea typeface="Roboto"/>
                <a:cs typeface="Roboto"/>
                <a:sym typeface="Roboto"/>
              </a:rPr>
              <a:t>(Node Package Manager)</a:t>
            </a:r>
            <a:endParaRPr sz="3000" b="1" dirty="0">
              <a:solidFill>
                <a:srgbClr val="000000"/>
              </a:solidFill>
              <a:latin typeface="Roboto"/>
              <a:ea typeface="Roboto"/>
              <a:cs typeface="Roboto"/>
              <a:sym typeface="Roboto"/>
            </a:endParaRPr>
          </a:p>
        </p:txBody>
      </p:sp>
      <p:sp>
        <p:nvSpPr>
          <p:cNvPr id="287" name="Google Shape;287;p3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b="1" u="sng" dirty="0" err="1">
                <a:solidFill>
                  <a:srgbClr val="073763"/>
                </a:solidFill>
                <a:latin typeface="Roboto"/>
                <a:ea typeface="Roboto"/>
                <a:cs typeface="Roboto"/>
                <a:sym typeface="Roboto"/>
              </a:rPr>
              <a:t>npm</a:t>
            </a:r>
            <a:r>
              <a:rPr lang="en-US" sz="1800" dirty="0">
                <a:solidFill>
                  <a:srgbClr val="073763"/>
                </a:solidFill>
                <a:latin typeface="Roboto"/>
                <a:ea typeface="Roboto"/>
                <a:cs typeface="Roboto"/>
                <a:sym typeface="Roboto"/>
              </a:rPr>
              <a:t> is the standard package manager for Node.js.</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In September 2022 over 2.1 million packages were reported being listed in the </a:t>
            </a:r>
            <a:r>
              <a:rPr lang="en-US" sz="1800" dirty="0" err="1">
                <a:solidFill>
                  <a:srgbClr val="073763"/>
                </a:solidFill>
                <a:latin typeface="Roboto"/>
                <a:ea typeface="Roboto"/>
                <a:cs typeface="Roboto"/>
                <a:sym typeface="Roboto"/>
              </a:rPr>
              <a:t>npm</a:t>
            </a:r>
            <a:r>
              <a:rPr lang="en-US" sz="1800" dirty="0">
                <a:solidFill>
                  <a:srgbClr val="073763"/>
                </a:solidFill>
                <a:latin typeface="Roboto"/>
                <a:ea typeface="Roboto"/>
                <a:cs typeface="Roboto"/>
                <a:sym typeface="Roboto"/>
              </a:rPr>
              <a:t> registry, making it the biggest single language code repository on Earth, and you can be sure there is a package for (almost!) everything.</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It started as a way to download and manage dependencies of Node.js packages, but it has since become a tool used also in frontend JavaScript.</a:t>
            </a:r>
            <a:endParaRPr sz="1800" dirty="0">
              <a:solidFill>
                <a:srgbClr val="073763"/>
              </a:solidFill>
              <a:latin typeface="Roboto"/>
              <a:ea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NPM </a:t>
            </a:r>
            <a:r>
              <a:rPr lang="en" sz="3000" b="1" dirty="0">
                <a:solidFill>
                  <a:srgbClr val="000000"/>
                </a:solidFill>
                <a:latin typeface="Roboto"/>
                <a:ea typeface="Roboto"/>
                <a:cs typeface="Roboto"/>
                <a:sym typeface="Roboto"/>
              </a:rPr>
              <a:t>(Node Package Manager)</a:t>
            </a:r>
            <a:endParaRPr sz="3000" b="1" dirty="0">
              <a:solidFill>
                <a:srgbClr val="000000"/>
              </a:solidFill>
              <a:latin typeface="Roboto"/>
              <a:ea typeface="Roboto"/>
              <a:cs typeface="Roboto"/>
              <a:sym typeface="Roboto"/>
            </a:endParaRPr>
          </a:p>
        </p:txBody>
      </p:sp>
      <p:sp>
        <p:nvSpPr>
          <p:cNvPr id="287" name="Google Shape;287;p3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rgbClr val="073763"/>
                </a:solidFill>
                <a:latin typeface="Roboto"/>
                <a:ea typeface="Roboto"/>
                <a:cs typeface="Roboto"/>
                <a:sym typeface="Roboto"/>
              </a:rPr>
              <a:t>Now you can use NPM to:</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Install and update dependencies of your project.</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Control versioning of your app.</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sym typeface="Roboto"/>
              </a:rPr>
              <a:t>Run tasks using commands.</a:t>
            </a:r>
            <a:endParaRPr sz="1800" dirty="0">
              <a:solidFill>
                <a:srgbClr val="073763"/>
              </a:solidFill>
              <a:latin typeface="Roboto"/>
              <a:ea typeface="Roboto"/>
              <a:sym typeface="Roboto"/>
            </a:endParaRPr>
          </a:p>
        </p:txBody>
      </p:sp>
    </p:spTree>
    <p:extLst>
      <p:ext uri="{BB962C8B-B14F-4D97-AF65-F5344CB8AC3E}">
        <p14:creationId xmlns:p14="http://schemas.microsoft.com/office/powerpoint/2010/main" val="248276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WHO IS USING NODE.JS?</a:t>
            </a:r>
            <a:endParaRPr sz="3000" b="1" dirty="0">
              <a:solidFill>
                <a:srgbClr val="000000"/>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467574" y="1235681"/>
            <a:ext cx="8369450" cy="2739485"/>
          </a:xfrm>
          <a:prstGeom prst="rect">
            <a:avLst/>
          </a:prstGeom>
        </p:spPr>
      </p:pic>
    </p:spTree>
    <p:extLst>
      <p:ext uri="{BB962C8B-B14F-4D97-AF65-F5344CB8AC3E}">
        <p14:creationId xmlns:p14="http://schemas.microsoft.com/office/powerpoint/2010/main" val="389698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4294967295"/>
          </p:nvPr>
        </p:nvSpPr>
        <p:spPr>
          <a:xfrm>
            <a:off x="238700" y="1540575"/>
            <a:ext cx="8762400" cy="4428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5E85B9"/>
              </a:buClr>
              <a:buSzPts val="1800"/>
              <a:buChar char="●"/>
            </a:pPr>
            <a:r>
              <a:rPr lang="en-US" sz="2200" dirty="0">
                <a:solidFill>
                  <a:schemeClr val="dk1"/>
                </a:solidFill>
              </a:rPr>
              <a:t>Create a folder with a .</a:t>
            </a:r>
            <a:r>
              <a:rPr lang="en-US" sz="2200" dirty="0" err="1">
                <a:solidFill>
                  <a:schemeClr val="dk1"/>
                </a:solidFill>
              </a:rPr>
              <a:t>js</a:t>
            </a:r>
            <a:r>
              <a:rPr lang="en-US" sz="2200" dirty="0">
                <a:solidFill>
                  <a:schemeClr val="dk1"/>
                </a:solidFill>
              </a:rPr>
              <a:t> file in it</a:t>
            </a:r>
            <a:endParaRPr sz="2200" dirty="0">
              <a:solidFill>
                <a:schemeClr val="dk1"/>
              </a:solidFill>
            </a:endParaRPr>
          </a:p>
          <a:p>
            <a:pPr marL="457200" lvl="0" indent="0" algn="l" rtl="0">
              <a:spcBef>
                <a:spcPts val="600"/>
              </a:spcBef>
              <a:spcAft>
                <a:spcPts val="0"/>
              </a:spcAft>
              <a:buNone/>
            </a:pPr>
            <a:r>
              <a:rPr lang="en-US" sz="2200" dirty="0">
                <a:solidFill>
                  <a:schemeClr val="dk1"/>
                </a:solidFill>
              </a:rPr>
              <a:t>It can have any content in it.</a:t>
            </a:r>
            <a:endParaRPr sz="2200" dirty="0">
              <a:solidFill>
                <a:schemeClr val="dk1"/>
              </a:solidFill>
            </a:endParaRPr>
          </a:p>
          <a:p>
            <a:pPr marL="457200" lvl="0" indent="-342900" algn="l" rtl="0">
              <a:spcBef>
                <a:spcPts val="600"/>
              </a:spcBef>
              <a:spcAft>
                <a:spcPts val="0"/>
              </a:spcAft>
              <a:buClr>
                <a:srgbClr val="5E85B9"/>
              </a:buClr>
              <a:buSzPts val="1800"/>
              <a:buChar char="●"/>
            </a:pPr>
            <a:r>
              <a:rPr lang="en-US" sz="2200" dirty="0">
                <a:solidFill>
                  <a:schemeClr val="dk1"/>
                </a:solidFill>
              </a:rPr>
              <a:t>Open terminal in that folder</a:t>
            </a:r>
          </a:p>
          <a:p>
            <a:pPr marL="457200" lvl="0" indent="-342900" algn="l" rtl="0">
              <a:spcBef>
                <a:spcPts val="600"/>
              </a:spcBef>
              <a:spcAft>
                <a:spcPts val="0"/>
              </a:spcAft>
              <a:buClr>
                <a:srgbClr val="5E85B9"/>
              </a:buClr>
              <a:buSzPts val="1800"/>
              <a:buChar char="●"/>
            </a:pPr>
            <a:r>
              <a:rPr lang="en-US" sz="2200" dirty="0">
                <a:solidFill>
                  <a:schemeClr val="dk1"/>
                </a:solidFill>
              </a:rPr>
              <a:t>Run command ‘</a:t>
            </a:r>
            <a:r>
              <a:rPr lang="en-US" sz="2200" dirty="0" err="1">
                <a:solidFill>
                  <a:schemeClr val="dk1"/>
                </a:solidFill>
              </a:rPr>
              <a:t>npm</a:t>
            </a:r>
            <a:r>
              <a:rPr lang="en-US" sz="2200" dirty="0">
                <a:solidFill>
                  <a:schemeClr val="dk1"/>
                </a:solidFill>
              </a:rPr>
              <a:t> </a:t>
            </a:r>
            <a:r>
              <a:rPr lang="en-US" sz="2200" dirty="0" err="1">
                <a:solidFill>
                  <a:schemeClr val="dk1"/>
                </a:solidFill>
              </a:rPr>
              <a:t>init</a:t>
            </a:r>
            <a:r>
              <a:rPr lang="en-US" sz="2200" dirty="0">
                <a:solidFill>
                  <a:schemeClr val="dk1"/>
                </a:solidFill>
              </a:rPr>
              <a:t>’ and see  what happens</a:t>
            </a:r>
            <a:endParaRPr sz="2200" dirty="0">
              <a:solidFill>
                <a:schemeClr val="dk1"/>
              </a:solidFill>
            </a:endParaRPr>
          </a:p>
        </p:txBody>
      </p:sp>
      <p:sp>
        <p:nvSpPr>
          <p:cNvPr id="293" name="Google Shape;293;p38"/>
          <p:cNvSpPr txBox="1">
            <a:spLocks noGrp="1"/>
          </p:cNvSpPr>
          <p:nvPr>
            <p:ph type="ctrTitle"/>
          </p:nvPr>
        </p:nvSpPr>
        <p:spPr>
          <a:xfrm>
            <a:off x="1712300" y="239025"/>
            <a:ext cx="388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a:ea typeface="Roboto"/>
                <a:cs typeface="Roboto"/>
                <a:sym typeface="Roboto"/>
              </a:rPr>
              <a:t>EXERCISE </a:t>
            </a:r>
            <a:endParaRPr dirty="0">
              <a:latin typeface="Roboto"/>
              <a:ea typeface="Roboto"/>
              <a:cs typeface="Roboto"/>
              <a:sym typeface="Roboto"/>
            </a:endParaRPr>
          </a:p>
        </p:txBody>
      </p:sp>
      <p:sp>
        <p:nvSpPr>
          <p:cNvPr id="294" name="Google Shape;294;p3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7030A0"/>
                </a:solidFill>
              </a:rPr>
              <a:t>01</a:t>
            </a:r>
            <a:endParaRPr dirty="0">
              <a:solidFill>
                <a:srgbClr val="7030A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2908950" y="282950"/>
            <a:ext cx="32613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7030A0"/>
              </a:buClr>
              <a:buSzPts val="3300"/>
              <a:buFont typeface="Calibri"/>
              <a:buNone/>
            </a:pPr>
            <a:r>
              <a:rPr lang="en" sz="3600" b="1">
                <a:solidFill>
                  <a:srgbClr val="7030A0"/>
                </a:solidFill>
                <a:latin typeface="Roboto"/>
                <a:ea typeface="Roboto"/>
                <a:cs typeface="Roboto"/>
                <a:sym typeface="Roboto"/>
              </a:rPr>
              <a:t>HELLO</a:t>
            </a:r>
            <a:r>
              <a:rPr lang="en" sz="3600" b="1">
                <a:solidFill>
                  <a:srgbClr val="000000"/>
                </a:solidFill>
                <a:latin typeface="Roboto"/>
                <a:ea typeface="Roboto"/>
                <a:cs typeface="Roboto"/>
                <a:sym typeface="Roboto"/>
              </a:rPr>
              <a:t> THERE</a:t>
            </a:r>
            <a:endParaRPr sz="3600">
              <a:solidFill>
                <a:srgbClr val="7030A0"/>
              </a:solidFill>
              <a:latin typeface="Roboto"/>
              <a:ea typeface="Roboto"/>
              <a:cs typeface="Roboto"/>
              <a:sym typeface="Roboto"/>
            </a:endParaRPr>
          </a:p>
        </p:txBody>
      </p:sp>
      <p:sp>
        <p:nvSpPr>
          <p:cNvPr id="155" name="Google Shape;155;p26"/>
          <p:cNvSpPr txBox="1"/>
          <p:nvPr/>
        </p:nvSpPr>
        <p:spPr>
          <a:xfrm>
            <a:off x="1210837" y="2954325"/>
            <a:ext cx="2847692"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rgbClr val="7030A0"/>
                </a:solidFill>
                <a:latin typeface="Roboto"/>
                <a:ea typeface="Roboto"/>
                <a:cs typeface="Roboto"/>
                <a:sym typeface="Roboto"/>
              </a:rPr>
              <a:t>George Dimitrov</a:t>
            </a:r>
            <a:endParaRPr sz="1800" dirty="0">
              <a:solidFill>
                <a:srgbClr val="7030A0"/>
              </a:solidFill>
              <a:latin typeface="Roboto"/>
              <a:ea typeface="Roboto"/>
              <a:cs typeface="Roboto"/>
              <a:sym typeface="Roboto"/>
            </a:endParaRPr>
          </a:p>
          <a:p>
            <a:pPr marL="0" lvl="0" indent="0" algn="ctr" rtl="0">
              <a:spcBef>
                <a:spcPts val="0"/>
              </a:spcBef>
              <a:spcAft>
                <a:spcPts val="0"/>
              </a:spcAft>
              <a:buNone/>
            </a:pPr>
            <a:r>
              <a:rPr lang="en" sz="1800" dirty="0">
                <a:latin typeface="Roboto"/>
                <a:ea typeface="Roboto"/>
                <a:cs typeface="Roboto"/>
                <a:sym typeface="Roboto"/>
              </a:rPr>
              <a:t>Full Stack Web Developer @</a:t>
            </a:r>
            <a:r>
              <a:rPr lang="en-US" sz="1800" dirty="0">
                <a:latin typeface="Roboto"/>
                <a:ea typeface="Roboto"/>
                <a:cs typeface="Roboto"/>
                <a:sym typeface="Roboto"/>
              </a:rPr>
              <a:t>Symphony</a:t>
            </a:r>
            <a:endParaRPr sz="1800" dirty="0">
              <a:latin typeface="Roboto"/>
              <a:ea typeface="Roboto"/>
              <a:cs typeface="Roboto"/>
              <a:sym typeface="Roboto"/>
            </a:endParaRPr>
          </a:p>
          <a:p>
            <a:pPr marL="0" lvl="0" indent="0" algn="ctr" rtl="0">
              <a:spcBef>
                <a:spcPts val="0"/>
              </a:spcBef>
              <a:spcAft>
                <a:spcPts val="0"/>
              </a:spcAft>
              <a:buNone/>
            </a:pPr>
            <a:r>
              <a:rPr lang="en" sz="1800" dirty="0">
                <a:latin typeface="Roboto"/>
                <a:ea typeface="Roboto"/>
                <a:cs typeface="Roboto"/>
                <a:sym typeface="Roboto"/>
              </a:rPr>
              <a:t>Trainer @SEDC</a:t>
            </a:r>
            <a:endParaRPr sz="1800" dirty="0">
              <a:latin typeface="Roboto"/>
              <a:ea typeface="Roboto"/>
              <a:cs typeface="Roboto"/>
              <a:sym typeface="Roboto"/>
            </a:endParaRPr>
          </a:p>
        </p:txBody>
      </p:sp>
      <p:sp>
        <p:nvSpPr>
          <p:cNvPr id="156" name="Google Shape;156;p26"/>
          <p:cNvSpPr txBox="1"/>
          <p:nvPr/>
        </p:nvSpPr>
        <p:spPr>
          <a:xfrm>
            <a:off x="5169877" y="2954325"/>
            <a:ext cx="2763286" cy="10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rgbClr val="7030A0"/>
                </a:solidFill>
                <a:latin typeface="Roboto"/>
                <a:ea typeface="Roboto"/>
                <a:cs typeface="Roboto"/>
                <a:sym typeface="Roboto"/>
              </a:rPr>
              <a:t>Aneta Stankovska</a:t>
            </a:r>
            <a:endParaRPr sz="1800" dirty="0">
              <a:solidFill>
                <a:srgbClr val="7030A0"/>
              </a:solidFill>
              <a:latin typeface="Roboto"/>
              <a:ea typeface="Roboto"/>
              <a:cs typeface="Roboto"/>
              <a:sym typeface="Roboto"/>
            </a:endParaRPr>
          </a:p>
          <a:p>
            <a:pPr marL="0" lvl="0" indent="0" algn="ctr" rtl="0">
              <a:spcBef>
                <a:spcPts val="0"/>
              </a:spcBef>
              <a:spcAft>
                <a:spcPts val="0"/>
              </a:spcAft>
              <a:buNone/>
            </a:pPr>
            <a:r>
              <a:rPr lang="sv-SE" sz="1800" dirty="0">
                <a:latin typeface="Roboto"/>
                <a:ea typeface="Roboto"/>
                <a:cs typeface="Roboto"/>
                <a:sym typeface="Roboto"/>
              </a:rPr>
              <a:t>Full Stack Web Developer @Sourcico</a:t>
            </a:r>
          </a:p>
          <a:p>
            <a:pPr marL="0" lvl="0" indent="0" algn="ctr" rtl="0">
              <a:spcBef>
                <a:spcPts val="0"/>
              </a:spcBef>
              <a:spcAft>
                <a:spcPts val="0"/>
              </a:spcAft>
              <a:buNone/>
            </a:pPr>
            <a:r>
              <a:rPr lang="sv-SE" sz="1800" dirty="0">
                <a:latin typeface="Roboto"/>
                <a:ea typeface="Roboto"/>
                <a:cs typeface="Roboto"/>
                <a:sym typeface="Roboto"/>
              </a:rPr>
              <a:t>Assistant @SEDC</a:t>
            </a:r>
            <a:endParaRPr lang="en-US" sz="1800" dirty="0">
              <a:latin typeface="Roboto"/>
              <a:ea typeface="Roboto"/>
              <a:cs typeface="Roboto"/>
              <a:sym typeface="Roboto"/>
            </a:endParaRPr>
          </a:p>
        </p:txBody>
      </p:sp>
      <p:pic>
        <p:nvPicPr>
          <p:cNvPr id="157" name="Google Shape;157;p26"/>
          <p:cNvPicPr preferRelativeResize="0"/>
          <p:nvPr/>
        </p:nvPicPr>
        <p:blipFill>
          <a:blip r:embed="rId3">
            <a:alphaModFix/>
          </a:blip>
          <a:stretch>
            <a:fillRect/>
          </a:stretch>
        </p:blipFill>
        <p:spPr>
          <a:xfrm>
            <a:off x="1583506" y="1180850"/>
            <a:ext cx="1621075" cy="1621075"/>
          </a:xfrm>
          <a:prstGeom prst="rect">
            <a:avLst/>
          </a:prstGeom>
          <a:noFill/>
          <a:ln w="38100" cap="flat" cmpd="sng">
            <a:solidFill>
              <a:srgbClr val="7030A0"/>
            </a:solidFill>
            <a:prstDash val="solid"/>
            <a:round/>
            <a:headEnd type="none" w="sm" len="sm"/>
            <a:tailEnd type="none" w="sm" len="sm"/>
          </a:ln>
        </p:spPr>
      </p:pic>
      <p:pic>
        <p:nvPicPr>
          <p:cNvPr id="158" name="Google Shape;158;p26"/>
          <p:cNvPicPr preferRelativeResize="0"/>
          <p:nvPr/>
        </p:nvPicPr>
        <p:blipFill rotWithShape="1">
          <a:blip r:embed="rId4">
            <a:alphaModFix/>
          </a:blip>
          <a:srcRect/>
          <a:stretch/>
        </p:blipFill>
        <p:spPr>
          <a:xfrm>
            <a:off x="5939421" y="1180850"/>
            <a:ext cx="1621075" cy="1621075"/>
          </a:xfrm>
          <a:prstGeom prst="rect">
            <a:avLst/>
          </a:prstGeom>
          <a:noFill/>
          <a:ln w="38100" cap="flat" cmpd="sng">
            <a:solidFill>
              <a:srgbClr val="7030A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7030A0"/>
                </a:solidFill>
                <a:latin typeface="Roboto"/>
                <a:ea typeface="Roboto"/>
                <a:cs typeface="Roboto"/>
                <a:sym typeface="Roboto"/>
              </a:rPr>
              <a:t>AIMS</a:t>
            </a:r>
            <a:r>
              <a:rPr lang="en" sz="3000" b="1">
                <a:solidFill>
                  <a:srgbClr val="000000"/>
                </a:solidFill>
                <a:latin typeface="Roboto"/>
                <a:ea typeface="Roboto"/>
                <a:cs typeface="Roboto"/>
                <a:sym typeface="Roboto"/>
              </a:rPr>
              <a:t> AND </a:t>
            </a:r>
            <a:r>
              <a:rPr lang="en" sz="3000" b="1">
                <a:solidFill>
                  <a:srgbClr val="7030A0"/>
                </a:solidFill>
                <a:latin typeface="Roboto"/>
                <a:ea typeface="Roboto"/>
                <a:cs typeface="Roboto"/>
                <a:sym typeface="Roboto"/>
              </a:rPr>
              <a:t>GOALS</a:t>
            </a:r>
            <a:r>
              <a:rPr lang="en" sz="3000" b="1">
                <a:solidFill>
                  <a:srgbClr val="000000"/>
                </a:solidFill>
                <a:latin typeface="Roboto"/>
                <a:ea typeface="Roboto"/>
                <a:cs typeface="Roboto"/>
                <a:sym typeface="Roboto"/>
              </a:rPr>
              <a:t> OF THIS COURSE</a:t>
            </a:r>
            <a:endParaRPr sz="3000" b="1">
              <a:solidFill>
                <a:srgbClr val="000000"/>
              </a:solidFill>
              <a:latin typeface="Roboto"/>
              <a:ea typeface="Roboto"/>
              <a:cs typeface="Roboto"/>
              <a:sym typeface="Roboto"/>
            </a:endParaRPr>
          </a:p>
        </p:txBody>
      </p:sp>
      <p:sp>
        <p:nvSpPr>
          <p:cNvPr id="167" name="Google Shape;167;p27"/>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Understanding the basics of Node.js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Learning to use npm packages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Solving problems in Node.js by building applications</a:t>
            </a:r>
            <a:endParaRPr sz="2400" dirty="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dirty="0">
                <a:solidFill>
                  <a:srgbClr val="073763"/>
                </a:solidFill>
                <a:latin typeface="Roboto"/>
                <a:ea typeface="Roboto"/>
                <a:cs typeface="Roboto"/>
                <a:sym typeface="Roboto"/>
              </a:rPr>
              <a:t>Writing a lot of JS code compiled in Node.js runtime environment</a:t>
            </a:r>
            <a:endParaRPr sz="24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000000"/>
                </a:solidFill>
                <a:latin typeface="Roboto"/>
                <a:ea typeface="Roboto"/>
                <a:cs typeface="Roboto"/>
                <a:sym typeface="Roboto"/>
              </a:rPr>
              <a:t>WHERE ARE WE</a:t>
            </a:r>
            <a:r>
              <a:rPr lang="en" sz="3000" b="1">
                <a:solidFill>
                  <a:srgbClr val="7030A0"/>
                </a:solidFill>
                <a:latin typeface="Roboto"/>
                <a:ea typeface="Roboto"/>
                <a:cs typeface="Roboto"/>
                <a:sym typeface="Roboto"/>
              </a:rPr>
              <a:t> NOW?</a:t>
            </a:r>
            <a:endParaRPr sz="3000" b="1">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Just finished the front end part of the academy</a:t>
            </a:r>
            <a:endParaRPr sz="240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Have a decent understanding of:</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HTML</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CSS</a:t>
            </a:r>
            <a:endParaRPr sz="2400">
              <a:solidFill>
                <a:srgbClr val="073763"/>
              </a:solidFill>
              <a:latin typeface="Roboto"/>
              <a:ea typeface="Roboto"/>
              <a:cs typeface="Roboto"/>
              <a:sym typeface="Roboto"/>
            </a:endParaRPr>
          </a:p>
          <a:p>
            <a:pPr marL="914400" lvl="1" indent="-381000" algn="l" rtl="0">
              <a:lnSpc>
                <a:spcPct val="100000"/>
              </a:lnSpc>
              <a:spcBef>
                <a:spcPts val="0"/>
              </a:spcBef>
              <a:spcAft>
                <a:spcPts val="0"/>
              </a:spcAft>
              <a:buClr>
                <a:srgbClr val="5AB1C9"/>
              </a:buClr>
              <a:buSzPts val="2400"/>
              <a:buFont typeface="Roboto"/>
              <a:buChar char="▹"/>
            </a:pPr>
            <a:r>
              <a:rPr lang="en" sz="2400">
                <a:solidFill>
                  <a:srgbClr val="073763"/>
                </a:solidFill>
                <a:latin typeface="Roboto"/>
                <a:ea typeface="Roboto"/>
                <a:cs typeface="Roboto"/>
                <a:sym typeface="Roboto"/>
              </a:rPr>
              <a:t>JavaScript</a:t>
            </a:r>
            <a:endParaRPr sz="2400">
              <a:solidFill>
                <a:srgbClr val="073763"/>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400">
                <a:solidFill>
                  <a:srgbClr val="073763"/>
                </a:solidFill>
                <a:latin typeface="Roboto"/>
                <a:ea typeface="Roboto"/>
                <a:cs typeface="Roboto"/>
                <a:sym typeface="Roboto"/>
              </a:rPr>
              <a:t>Have the ability to give a front end solution to a problem</a:t>
            </a:r>
            <a:endParaRPr sz="2400">
              <a:solidFill>
                <a:srgbClr val="07376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grpSp>
        <p:nvGrpSpPr>
          <p:cNvPr id="180" name="Google Shape;180;p29"/>
          <p:cNvGrpSpPr/>
          <p:nvPr/>
        </p:nvGrpSpPr>
        <p:grpSpPr>
          <a:xfrm>
            <a:off x="5917797" y="321492"/>
            <a:ext cx="2736683" cy="4131612"/>
            <a:chOff x="-6729413" y="-17360900"/>
            <a:chExt cx="26138326" cy="48436250"/>
          </a:xfrm>
        </p:grpSpPr>
        <p:sp>
          <p:nvSpPr>
            <p:cNvPr id="181" name="Google Shape;181;p29"/>
            <p:cNvSpPr/>
            <p:nvPr/>
          </p:nvSpPr>
          <p:spPr>
            <a:xfrm>
              <a:off x="-6729413" y="-9364662"/>
              <a:ext cx="25398300"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9"/>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9"/>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9"/>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9"/>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9"/>
            <p:cNvSpPr/>
            <p:nvPr/>
          </p:nvSpPr>
          <p:spPr>
            <a:xfrm>
              <a:off x="-6729413" y="-17360900"/>
              <a:ext cx="19305600"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9"/>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9"/>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9"/>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9"/>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9"/>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9"/>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9"/>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9"/>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9"/>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9"/>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9"/>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9"/>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9"/>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9"/>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9"/>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9"/>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9"/>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29"/>
            <p:cNvSpPr/>
            <p:nvPr/>
          </p:nvSpPr>
          <p:spPr>
            <a:xfrm>
              <a:off x="-1373188" y="8743950"/>
              <a:ext cx="13101600" cy="13630200"/>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5" name="Google Shape;205;p29"/>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6" name="Google Shape;206;p29"/>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9"/>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9"/>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9" name="Google Shape;209;p29"/>
          <p:cNvSpPr/>
          <p:nvPr/>
        </p:nvSpPr>
        <p:spPr>
          <a:xfrm rot="-1751328">
            <a:off x="6676538" y="273943"/>
            <a:ext cx="1219220" cy="36799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Front end</a:t>
            </a:r>
            <a:endParaRPr>
              <a:solidFill>
                <a:srgbClr val="073763"/>
              </a:solidFill>
              <a:latin typeface="Roboto"/>
              <a:ea typeface="Roboto"/>
              <a:cs typeface="Roboto"/>
              <a:sym typeface="Roboto"/>
            </a:endParaRPr>
          </a:p>
        </p:txBody>
      </p:sp>
      <p:sp>
        <p:nvSpPr>
          <p:cNvPr id="210" name="Google Shape;210;p29"/>
          <p:cNvSpPr/>
          <p:nvPr/>
        </p:nvSpPr>
        <p:spPr>
          <a:xfrm rot="-1009">
            <a:off x="6018975" y="839394"/>
            <a:ext cx="1022400" cy="3681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Web-page</a:t>
            </a:r>
            <a:endParaRPr>
              <a:solidFill>
                <a:srgbClr val="073763"/>
              </a:solidFill>
              <a:latin typeface="Roboto"/>
              <a:ea typeface="Roboto"/>
              <a:cs typeface="Roboto"/>
              <a:sym typeface="Roboto"/>
            </a:endParaRPr>
          </a:p>
        </p:txBody>
      </p:sp>
      <p:sp>
        <p:nvSpPr>
          <p:cNvPr id="211" name="Google Shape;211;p29"/>
          <p:cNvSpPr/>
          <p:nvPr/>
        </p:nvSpPr>
        <p:spPr>
          <a:xfrm rot="1171190">
            <a:off x="7989371" y="538162"/>
            <a:ext cx="621309" cy="36806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UI</a:t>
            </a:r>
            <a:endParaRPr>
              <a:solidFill>
                <a:srgbClr val="073763"/>
              </a:solidFill>
              <a:latin typeface="Roboto"/>
              <a:ea typeface="Roboto"/>
              <a:cs typeface="Roboto"/>
              <a:sym typeface="Roboto"/>
            </a:endParaRPr>
          </a:p>
        </p:txBody>
      </p:sp>
      <p:sp>
        <p:nvSpPr>
          <p:cNvPr id="212" name="Google Shape;212;p29"/>
          <p:cNvSpPr/>
          <p:nvPr/>
        </p:nvSpPr>
        <p:spPr>
          <a:xfrm rot="-3410">
            <a:off x="6959450" y="713911"/>
            <a:ext cx="1512001" cy="3681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Responsiveness</a:t>
            </a:r>
            <a:endParaRPr>
              <a:solidFill>
                <a:srgbClr val="073763"/>
              </a:solidFill>
              <a:latin typeface="Roboto"/>
              <a:ea typeface="Roboto"/>
              <a:cs typeface="Roboto"/>
              <a:sym typeface="Roboto"/>
            </a:endParaRPr>
          </a:p>
        </p:txBody>
      </p:sp>
      <p:sp>
        <p:nvSpPr>
          <p:cNvPr id="213" name="Google Shape;213;p29"/>
          <p:cNvSpPr/>
          <p:nvPr/>
        </p:nvSpPr>
        <p:spPr>
          <a:xfrm rot="2899318">
            <a:off x="6078899" y="3532327"/>
            <a:ext cx="1219050" cy="3678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Back end</a:t>
            </a:r>
            <a:endParaRPr>
              <a:solidFill>
                <a:srgbClr val="FFFFFF"/>
              </a:solidFill>
              <a:latin typeface="Roboto"/>
              <a:ea typeface="Roboto"/>
              <a:cs typeface="Roboto"/>
              <a:sym typeface="Roboto"/>
            </a:endParaRPr>
          </a:p>
        </p:txBody>
      </p:sp>
      <p:sp>
        <p:nvSpPr>
          <p:cNvPr id="214" name="Google Shape;214;p29"/>
          <p:cNvSpPr/>
          <p:nvPr/>
        </p:nvSpPr>
        <p:spPr>
          <a:xfrm>
            <a:off x="401475" y="999400"/>
            <a:ext cx="5556900" cy="24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800" dirty="0">
                <a:solidFill>
                  <a:srgbClr val="073763"/>
                </a:solidFill>
                <a:latin typeface="Roboto"/>
                <a:ea typeface="Roboto"/>
                <a:cs typeface="Roboto"/>
                <a:sym typeface="Roboto"/>
              </a:rPr>
              <a:t>User see and interact with it. It is built for the user's convenience</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HTML</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CSS</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JavaScript</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JavaScript Frameworks</a:t>
            </a:r>
            <a:endParaRPr sz="1800" dirty="0">
              <a:solidFill>
                <a:srgbClr val="073763"/>
              </a:solidFill>
              <a:latin typeface="Roboto"/>
              <a:ea typeface="Roboto"/>
              <a:cs typeface="Roboto"/>
              <a:sym typeface="Roboto"/>
            </a:endParaRPr>
          </a:p>
        </p:txBody>
      </p:sp>
      <p:sp>
        <p:nvSpPr>
          <p:cNvPr id="215" name="Google Shape;215;p29"/>
          <p:cNvSpPr/>
          <p:nvPr/>
        </p:nvSpPr>
        <p:spPr>
          <a:xfrm rot="-1464746">
            <a:off x="7286825" y="386973"/>
            <a:ext cx="857243" cy="368153"/>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073763"/>
                </a:solidFill>
                <a:latin typeface="Roboto"/>
                <a:ea typeface="Roboto"/>
                <a:cs typeface="Roboto"/>
                <a:sym typeface="Roboto"/>
              </a:rPr>
              <a:t>Design</a:t>
            </a:r>
            <a:endParaRPr>
              <a:solidFill>
                <a:srgbClr val="073763"/>
              </a:solidFill>
              <a:latin typeface="Roboto"/>
              <a:ea typeface="Roboto"/>
              <a:cs typeface="Roboto"/>
              <a:sym typeface="Roboto"/>
            </a:endParaRPr>
          </a:p>
        </p:txBody>
      </p:sp>
      <p:sp>
        <p:nvSpPr>
          <p:cNvPr id="216" name="Google Shape;216;p29"/>
          <p:cNvSpPr/>
          <p:nvPr/>
        </p:nvSpPr>
        <p:spPr>
          <a:xfrm rot="-1622005">
            <a:off x="6042462" y="1619942"/>
            <a:ext cx="1099646" cy="36829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Data base</a:t>
            </a:r>
            <a:endParaRPr>
              <a:solidFill>
                <a:srgbClr val="FFFFFF"/>
              </a:solidFill>
              <a:latin typeface="Roboto"/>
              <a:ea typeface="Roboto"/>
              <a:cs typeface="Roboto"/>
              <a:sym typeface="Roboto"/>
            </a:endParaRPr>
          </a:p>
        </p:txBody>
      </p:sp>
      <p:sp>
        <p:nvSpPr>
          <p:cNvPr id="217" name="Google Shape;217;p29"/>
          <p:cNvSpPr/>
          <p:nvPr/>
        </p:nvSpPr>
        <p:spPr>
          <a:xfrm rot="-2698">
            <a:off x="6461850" y="2174888"/>
            <a:ext cx="1146600" cy="368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Server Application</a:t>
            </a:r>
            <a:endParaRPr>
              <a:solidFill>
                <a:srgbClr val="FFFFFF"/>
              </a:solidFill>
              <a:latin typeface="Roboto"/>
              <a:ea typeface="Roboto"/>
              <a:cs typeface="Roboto"/>
              <a:sym typeface="Roboto"/>
            </a:endParaRPr>
          </a:p>
        </p:txBody>
      </p:sp>
      <p:sp>
        <p:nvSpPr>
          <p:cNvPr id="218" name="Google Shape;218;p29"/>
          <p:cNvSpPr/>
          <p:nvPr/>
        </p:nvSpPr>
        <p:spPr>
          <a:xfrm rot="-492183">
            <a:off x="7243175" y="1361071"/>
            <a:ext cx="1099651" cy="36821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Security</a:t>
            </a:r>
            <a:endParaRPr>
              <a:solidFill>
                <a:srgbClr val="FFFFFF"/>
              </a:solidFill>
              <a:latin typeface="Roboto"/>
              <a:ea typeface="Roboto"/>
              <a:cs typeface="Roboto"/>
              <a:sym typeface="Roboto"/>
            </a:endParaRPr>
          </a:p>
        </p:txBody>
      </p:sp>
      <p:sp>
        <p:nvSpPr>
          <p:cNvPr id="219" name="Google Shape;219;p29"/>
          <p:cNvSpPr/>
          <p:nvPr/>
        </p:nvSpPr>
        <p:spPr>
          <a:xfrm rot="716121">
            <a:off x="7431234" y="1915571"/>
            <a:ext cx="1099571" cy="36833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Services</a:t>
            </a:r>
            <a:endParaRPr>
              <a:solidFill>
                <a:srgbClr val="FFFFFF"/>
              </a:solidFill>
              <a:latin typeface="Roboto"/>
              <a:ea typeface="Roboto"/>
              <a:cs typeface="Roboto"/>
              <a:sym typeface="Roboto"/>
            </a:endParaRPr>
          </a:p>
        </p:txBody>
      </p:sp>
      <p:sp>
        <p:nvSpPr>
          <p:cNvPr id="220" name="Google Shape;220;p29"/>
          <p:cNvSpPr/>
          <p:nvPr/>
        </p:nvSpPr>
        <p:spPr>
          <a:xfrm rot="-2271410">
            <a:off x="6667096" y="2758820"/>
            <a:ext cx="1661587" cy="36839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b="1">
                <a:solidFill>
                  <a:srgbClr val="FFFFFF"/>
                </a:solidFill>
                <a:latin typeface="Roboto"/>
                <a:ea typeface="Roboto"/>
                <a:cs typeface="Roboto"/>
                <a:sym typeface="Roboto"/>
              </a:rPr>
              <a:t>Authentication and Authorisation</a:t>
            </a:r>
            <a:endParaRPr>
              <a:solidFill>
                <a:srgbClr val="FFFFFF"/>
              </a:solidFill>
              <a:latin typeface="Roboto"/>
              <a:ea typeface="Roboto"/>
              <a:cs typeface="Roboto"/>
              <a:sym typeface="Roboto"/>
            </a:endParaRPr>
          </a:p>
        </p:txBody>
      </p:sp>
      <p:sp>
        <p:nvSpPr>
          <p:cNvPr id="221" name="Google Shape;221;p29"/>
          <p:cNvSpPr/>
          <p:nvPr/>
        </p:nvSpPr>
        <p:spPr>
          <a:xfrm>
            <a:off x="360900" y="2822075"/>
            <a:ext cx="5556900" cy="1949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 sz="1800" dirty="0">
                <a:solidFill>
                  <a:srgbClr val="073763"/>
                </a:solidFill>
                <a:latin typeface="Roboto"/>
                <a:ea typeface="Roboto"/>
                <a:cs typeface="Roboto"/>
                <a:sym typeface="Roboto"/>
              </a:rPr>
              <a:t>Not seen by the users. It is the foundation of the application and the business logic required</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C# / JAVA / JS / PYTHON / PHP </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MVC / RestAPI / GraphQL</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SQL / MySQL / MongoDB</a:t>
            </a:r>
            <a:endParaRPr sz="1800" dirty="0">
              <a:solidFill>
                <a:srgbClr val="073763"/>
              </a:solidFill>
              <a:latin typeface="Roboto"/>
              <a:ea typeface="Roboto"/>
              <a:cs typeface="Roboto"/>
              <a:sym typeface="Roboto"/>
            </a:endParaRPr>
          </a:p>
          <a:p>
            <a:pPr marL="457200" lvl="0" indent="-317500" algn="l" rtl="0">
              <a:spcBef>
                <a:spcPts val="0"/>
              </a:spcBef>
              <a:spcAft>
                <a:spcPts val="0"/>
              </a:spcAft>
              <a:buClr>
                <a:srgbClr val="5E85B9"/>
              </a:buClr>
              <a:buSzPts val="1400"/>
              <a:buFont typeface="Roboto"/>
              <a:buChar char="●"/>
            </a:pPr>
            <a:r>
              <a:rPr lang="en" sz="1800" dirty="0">
                <a:solidFill>
                  <a:srgbClr val="073763"/>
                </a:solidFill>
                <a:latin typeface="Roboto"/>
                <a:ea typeface="Roboto"/>
                <a:cs typeface="Roboto"/>
                <a:sym typeface="Roboto"/>
              </a:rPr>
              <a:t>.NET Framework / Nest.js Framework</a:t>
            </a:r>
            <a:endParaRPr sz="1800" dirty="0">
              <a:solidFill>
                <a:srgbClr val="073763"/>
              </a:solidFill>
              <a:latin typeface="Roboto"/>
              <a:ea typeface="Roboto"/>
              <a:cs typeface="Roboto"/>
              <a:sym typeface="Roboto"/>
            </a:endParaRPr>
          </a:p>
        </p:txBody>
      </p:sp>
      <p:sp>
        <p:nvSpPr>
          <p:cNvPr id="222" name="Google Shape;222;p29"/>
          <p:cNvSpPr txBox="1">
            <a:spLocks noGrp="1"/>
          </p:cNvSpPr>
          <p:nvPr>
            <p:ph type="title"/>
          </p:nvPr>
        </p:nvSpPr>
        <p:spPr>
          <a:xfrm>
            <a:off x="401479" y="404650"/>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a:solidFill>
                  <a:srgbClr val="000000"/>
                </a:solidFill>
                <a:latin typeface="Roboto"/>
                <a:ea typeface="Roboto"/>
                <a:cs typeface="Roboto"/>
                <a:sym typeface="Roboto"/>
              </a:rPr>
              <a:t>A </a:t>
            </a:r>
            <a:r>
              <a:rPr lang="en" sz="3000" b="1">
                <a:solidFill>
                  <a:srgbClr val="7030A0"/>
                </a:solidFill>
                <a:latin typeface="Roboto"/>
                <a:ea typeface="Roboto"/>
                <a:cs typeface="Roboto"/>
                <a:sym typeface="Roboto"/>
              </a:rPr>
              <a:t>WEB </a:t>
            </a:r>
            <a:r>
              <a:rPr lang="en" sz="3000" b="1">
                <a:latin typeface="Roboto"/>
                <a:ea typeface="Roboto"/>
                <a:cs typeface="Roboto"/>
                <a:sym typeface="Roboto"/>
              </a:rPr>
              <a:t>SOLUTION</a:t>
            </a:r>
            <a:endParaRPr sz="3000" b="1">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NODE.JS?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1800" dirty="0">
                <a:solidFill>
                  <a:srgbClr val="073763"/>
                </a:solidFill>
                <a:latin typeface="Roboto"/>
                <a:ea typeface="Roboto"/>
                <a:cs typeface="Roboto"/>
                <a:sym typeface="Roboto"/>
              </a:rPr>
              <a:t>Node.js is an open-source and cross-platform JavaScript </a:t>
            </a:r>
            <a:r>
              <a:rPr lang="en-US" sz="1800" b="1" dirty="0">
                <a:solidFill>
                  <a:srgbClr val="073763"/>
                </a:solidFill>
                <a:latin typeface="Roboto"/>
                <a:ea typeface="Roboto"/>
                <a:cs typeface="Roboto"/>
                <a:sym typeface="Roboto"/>
              </a:rPr>
              <a:t>runtime environment</a:t>
            </a:r>
            <a:r>
              <a:rPr lang="en-US" sz="1800" dirty="0">
                <a:solidFill>
                  <a:srgbClr val="073763"/>
                </a:solidFill>
                <a:latin typeface="Roboto"/>
                <a:ea typeface="Roboto"/>
                <a:cs typeface="Roboto"/>
                <a:sym typeface="Roboto"/>
              </a:rPr>
              <a:t>. It is a popular tool for almost any kind of project!</a:t>
            </a:r>
          </a:p>
          <a:p>
            <a:pPr lvl="0" indent="-342900">
              <a:lnSpc>
                <a:spcPct val="100000"/>
              </a:lnSpc>
              <a:spcBef>
                <a:spcPts val="600"/>
              </a:spcBef>
              <a:buClr>
                <a:srgbClr val="5E85B9"/>
              </a:buClr>
              <a:buSzPts val="1800"/>
              <a:buFont typeface="Roboto"/>
              <a:buChar char="●"/>
            </a:pPr>
            <a:endParaRPr lang="en-US" sz="1800" dirty="0">
              <a:solidFill>
                <a:srgbClr val="073763"/>
              </a:solidFill>
              <a:latin typeface="Roboto"/>
              <a:ea typeface="Roboto"/>
              <a:cs typeface="Roboto"/>
              <a:sym typeface="Roboto"/>
            </a:endParaRPr>
          </a:p>
          <a:p>
            <a:pPr marL="114300" lvl="0" indent="0">
              <a:lnSpc>
                <a:spcPct val="100000"/>
              </a:lnSpc>
              <a:spcBef>
                <a:spcPts val="600"/>
              </a:spcBef>
              <a:buClr>
                <a:srgbClr val="5E85B9"/>
              </a:buClr>
              <a:buSzPts val="1800"/>
              <a:buNone/>
            </a:pPr>
            <a:r>
              <a:rPr lang="en-US" sz="1800" dirty="0">
                <a:solidFill>
                  <a:srgbClr val="073763"/>
                </a:solidFill>
                <a:latin typeface="Roboto"/>
                <a:ea typeface="Roboto"/>
                <a:cs typeface="Roboto"/>
                <a:sym typeface="Roboto"/>
              </a:rPr>
              <a:t>Node.js runs the V8 JavaScript engine, the core of Google Chrome, outside of the browser. This allows Node.js to be very performant.</a:t>
            </a:r>
            <a:endParaRPr sz="1800" dirty="0">
              <a:solidFill>
                <a:srgbClr val="073763"/>
              </a:solidFill>
              <a:latin typeface="Roboto"/>
              <a:ea typeface="Roboto"/>
              <a:cs typeface="Roboto"/>
              <a:sym typeface="Roboto"/>
            </a:endParaRPr>
          </a:p>
          <a:p>
            <a:pPr marL="0" lvl="0" indent="0" algn="l" rtl="0">
              <a:lnSpc>
                <a:spcPct val="100000"/>
              </a:lnSpc>
              <a:spcBef>
                <a:spcPts val="600"/>
              </a:spcBef>
              <a:spcAft>
                <a:spcPts val="0"/>
              </a:spcAft>
              <a:buNone/>
            </a:pPr>
            <a:endParaRPr sz="2400" dirty="0">
              <a:solidFill>
                <a:srgbClr val="07376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SINGLE-THREADED AND ASYNC</a:t>
            </a:r>
            <a:endParaRPr sz="3000" b="1" dirty="0">
              <a:solidFill>
                <a:srgbClr val="000000"/>
              </a:solidFill>
              <a:latin typeface="Roboto"/>
              <a:ea typeface="Roboto"/>
              <a:cs typeface="Roboto"/>
              <a:sym typeface="Roboto"/>
            </a:endParaRPr>
          </a:p>
        </p:txBody>
      </p:sp>
      <p:sp>
        <p:nvSpPr>
          <p:cNvPr id="236" name="Google Shape;236;p31"/>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A Node.js app runs in a single process, without creating a new thread for every request. Node.js provides a set of asynchronous I/O primitives in its standard library that prevent JavaScript code from blocking.</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When Node.js performs an I/O operation, like reading from the network, accessing a database or the </a:t>
            </a:r>
            <a:r>
              <a:rPr lang="en-US" sz="1800" dirty="0" err="1">
                <a:solidFill>
                  <a:srgbClr val="073763"/>
                </a:solidFill>
                <a:latin typeface="Roboto"/>
                <a:ea typeface="Roboto"/>
                <a:cs typeface="Roboto"/>
                <a:sym typeface="Roboto"/>
              </a:rPr>
              <a:t>filesystem</a:t>
            </a:r>
            <a:r>
              <a:rPr lang="en-US" sz="1800" dirty="0">
                <a:solidFill>
                  <a:srgbClr val="073763"/>
                </a:solidFill>
                <a:latin typeface="Roboto"/>
                <a:ea typeface="Roboto"/>
                <a:cs typeface="Roboto"/>
                <a:sym typeface="Roboto"/>
              </a:rPr>
              <a:t>, instead of blocking the thread and wasting CPU cycles waiting, Node.js will resume the operations when the response comes back.</a:t>
            </a: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This allows Node.js to handle thousands of concurrent connections with a single server.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7030A0"/>
                </a:solidFill>
                <a:latin typeface="Roboto"/>
                <a:ea typeface="Roboto"/>
                <a:cs typeface="Roboto"/>
                <a:sym typeface="Roboto"/>
              </a:rPr>
              <a:t>SAME LANGUAGE… YAAY!</a:t>
            </a:r>
            <a:endParaRPr sz="3000" b="1" dirty="0">
              <a:solidFill>
                <a:srgbClr val="000000"/>
              </a:solidFill>
              <a:latin typeface="Roboto"/>
              <a:ea typeface="Roboto"/>
              <a:cs typeface="Roboto"/>
              <a:sym typeface="Roboto"/>
            </a:endParaRPr>
          </a:p>
        </p:txBody>
      </p:sp>
      <p:sp>
        <p:nvSpPr>
          <p:cNvPr id="243" name="Google Shape;243;p32"/>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Node.js has a unique advantage because millions of frontend developers that write JavaScript for the browser are now able to write the server-side code in addition to the client-side code without the need to learn a completely different language.</a:t>
            </a:r>
          </a:p>
          <a:p>
            <a:pPr lvl="0" indent="-342900">
              <a:lnSpc>
                <a:spcPct val="100000"/>
              </a:lnSpc>
              <a:spcBef>
                <a:spcPts val="600"/>
              </a:spcBef>
              <a:buClr>
                <a:srgbClr val="5E85B9"/>
              </a:buClr>
              <a:buSzPts val="1800"/>
              <a:buFont typeface="Roboto"/>
              <a:buChar char="●"/>
            </a:pPr>
            <a:endParaRPr lang="en-US" sz="1800" dirty="0">
              <a:solidFill>
                <a:srgbClr val="073763"/>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1800" dirty="0">
                <a:solidFill>
                  <a:srgbClr val="073763"/>
                </a:solidFill>
                <a:latin typeface="Roboto"/>
                <a:ea typeface="Roboto"/>
                <a:cs typeface="Roboto"/>
                <a:sym typeface="Roboto"/>
              </a:rPr>
              <a:t>In Node.js the new ECMAScript standards can be used without problems, as you don't have to wait for all your users to update their browsers - you are in charge of deciding which ECMAScript version to use by changing the Node.js version, and you can also enable specific experimental features by running Node.js with flags.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pic>
        <p:nvPicPr>
          <p:cNvPr id="252" name="Google Shape;252;p33"/>
          <p:cNvPicPr preferRelativeResize="0"/>
          <p:nvPr/>
        </p:nvPicPr>
        <p:blipFill>
          <a:blip r:embed="rId3">
            <a:alphaModFix/>
          </a:blip>
          <a:stretch>
            <a:fillRect/>
          </a:stretch>
        </p:blipFill>
        <p:spPr>
          <a:xfrm>
            <a:off x="551529" y="1233230"/>
            <a:ext cx="554975" cy="554975"/>
          </a:xfrm>
          <a:prstGeom prst="rect">
            <a:avLst/>
          </a:prstGeom>
          <a:noFill/>
          <a:ln>
            <a:noFill/>
          </a:ln>
        </p:spPr>
      </p:pic>
      <p:pic>
        <p:nvPicPr>
          <p:cNvPr id="253" name="Google Shape;253;p33"/>
          <p:cNvPicPr preferRelativeResize="0"/>
          <p:nvPr/>
        </p:nvPicPr>
        <p:blipFill>
          <a:blip r:embed="rId3">
            <a:alphaModFix/>
          </a:blip>
          <a:stretch>
            <a:fillRect/>
          </a:stretch>
        </p:blipFill>
        <p:spPr>
          <a:xfrm rot="2700000">
            <a:off x="5482272" y="1140113"/>
            <a:ext cx="249773" cy="186235"/>
          </a:xfrm>
          <a:prstGeom prst="rect">
            <a:avLst/>
          </a:prstGeom>
          <a:noFill/>
          <a:ln>
            <a:noFill/>
          </a:ln>
        </p:spPr>
      </p:pic>
      <p:pic>
        <p:nvPicPr>
          <p:cNvPr id="255" name="Google Shape;255;p33"/>
          <p:cNvPicPr preferRelativeResize="0"/>
          <p:nvPr/>
        </p:nvPicPr>
        <p:blipFill>
          <a:blip r:embed="rId3">
            <a:alphaModFix/>
          </a:blip>
          <a:stretch>
            <a:fillRect/>
          </a:stretch>
        </p:blipFill>
        <p:spPr>
          <a:xfrm>
            <a:off x="7212178" y="891677"/>
            <a:ext cx="374801" cy="374801"/>
          </a:xfrm>
          <a:prstGeom prst="rect">
            <a:avLst/>
          </a:prstGeom>
          <a:noFill/>
          <a:ln>
            <a:noFill/>
          </a:ln>
        </p:spPr>
      </p:pic>
      <p:pic>
        <p:nvPicPr>
          <p:cNvPr id="256" name="Google Shape;256;p33"/>
          <p:cNvPicPr preferRelativeResize="0"/>
          <p:nvPr/>
        </p:nvPicPr>
        <p:blipFill>
          <a:blip r:embed="rId4">
            <a:alphaModFix/>
          </a:blip>
          <a:stretch>
            <a:fillRect/>
          </a:stretch>
        </p:blipFill>
        <p:spPr>
          <a:xfrm rot="1799997">
            <a:off x="7812328" y="1845185"/>
            <a:ext cx="833202" cy="833202"/>
          </a:xfrm>
          <a:prstGeom prst="rect">
            <a:avLst/>
          </a:prstGeom>
          <a:noFill/>
          <a:ln>
            <a:noFill/>
          </a:ln>
        </p:spPr>
      </p:pic>
      <p:pic>
        <p:nvPicPr>
          <p:cNvPr id="258" name="Google Shape;258;p33"/>
          <p:cNvPicPr preferRelativeResize="0"/>
          <p:nvPr/>
        </p:nvPicPr>
        <p:blipFill>
          <a:blip r:embed="rId5">
            <a:alphaModFix/>
          </a:blip>
          <a:stretch>
            <a:fillRect/>
          </a:stretch>
        </p:blipFill>
        <p:spPr>
          <a:xfrm>
            <a:off x="6541600" y="2559662"/>
            <a:ext cx="374801" cy="374801"/>
          </a:xfrm>
          <a:prstGeom prst="rect">
            <a:avLst/>
          </a:prstGeom>
          <a:noFill/>
          <a:ln>
            <a:noFill/>
          </a:ln>
        </p:spPr>
      </p:pic>
      <p:pic>
        <p:nvPicPr>
          <p:cNvPr id="259" name="Google Shape;259;p33"/>
          <p:cNvPicPr preferRelativeResize="0"/>
          <p:nvPr/>
        </p:nvPicPr>
        <p:blipFill>
          <a:blip r:embed="rId5">
            <a:alphaModFix/>
          </a:blip>
          <a:stretch>
            <a:fillRect/>
          </a:stretch>
        </p:blipFill>
        <p:spPr>
          <a:xfrm>
            <a:off x="3270125" y="2261787"/>
            <a:ext cx="374801" cy="374801"/>
          </a:xfrm>
          <a:prstGeom prst="rect">
            <a:avLst/>
          </a:prstGeom>
          <a:noFill/>
          <a:ln>
            <a:noFill/>
          </a:ln>
        </p:spPr>
      </p:pic>
      <p:pic>
        <p:nvPicPr>
          <p:cNvPr id="2050" name="Picture 2" descr="https://lh3.googleusercontent.com/9WuUSNilH7THKDBAezKP64E29ITirlfYrEzrJDDuJg41UzbIIaTYq3HZu-AvKc9WQXuMmEGBqF06o-TF2Ajp-yTmCiPaNPUG06IMAOu75dZt9s5FvEeSjd-KdZSKwxC8HvLAerszx4rqafA=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883" y="692524"/>
            <a:ext cx="4389717" cy="3292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987</Words>
  <Application>Microsoft Office PowerPoint</Application>
  <PresentationFormat>On-screen Show (16:9)</PresentationFormat>
  <Paragraphs>106</Paragraphs>
  <Slides>18</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Roboto Medium</vt:lpstr>
      <vt:lpstr>Roboto</vt:lpstr>
      <vt:lpstr>Arial Black</vt:lpstr>
      <vt:lpstr>Calibri</vt:lpstr>
      <vt:lpstr>Montserrat</vt:lpstr>
      <vt:lpstr>Arial</vt:lpstr>
      <vt:lpstr>Aemelia template</vt:lpstr>
      <vt:lpstr>Office Theme</vt:lpstr>
      <vt:lpstr>Introduction to </vt:lpstr>
      <vt:lpstr>HELLO THERE</vt:lpstr>
      <vt:lpstr>AIMS AND GOALS OF THIS COURSE</vt:lpstr>
      <vt:lpstr>WHERE ARE WE NOW?</vt:lpstr>
      <vt:lpstr>A WEB SOLUTION</vt:lpstr>
      <vt:lpstr>WHAT IS NODE.JS?</vt:lpstr>
      <vt:lpstr>SINGLE-THREADED AND ASYNC</vt:lpstr>
      <vt:lpstr>SAME LANGUAGE… YAAY!</vt:lpstr>
      <vt:lpstr>PowerPoint Presentation</vt:lpstr>
      <vt:lpstr>JS IN THE BROWSER &amp; NODE.JS</vt:lpstr>
      <vt:lpstr>PowerPoint Presentation</vt:lpstr>
      <vt:lpstr>PowerPoint Presentation</vt:lpstr>
      <vt:lpstr>THE V8 JAVASCRIPT ENGINE</vt:lpstr>
      <vt:lpstr>NPM (Node Package Manager)</vt:lpstr>
      <vt:lpstr>NPM (Node Package Manager)</vt:lpstr>
      <vt:lpstr>WHO IS USING NODE.JS?</vt:lpstr>
      <vt:lpstr>EXERCISE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Aneta Stankovska</cp:lastModifiedBy>
  <cp:revision>29</cp:revision>
  <dcterms:modified xsi:type="dcterms:W3CDTF">2023-02-27T21:10:26Z</dcterms:modified>
</cp:coreProperties>
</file>