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58" r:id="rId4"/>
    <p:sldId id="259" r:id="rId5"/>
    <p:sldId id="277" r:id="rId6"/>
    <p:sldId id="278" r:id="rId7"/>
    <p:sldId id="279" r:id="rId8"/>
    <p:sldId id="280" r:id="rId9"/>
    <p:sldId id="281" r:id="rId10"/>
    <p:sldId id="282" r:id="rId11"/>
    <p:sldId id="283" r:id="rId12"/>
    <p:sldId id="284" r:id="rId13"/>
    <p:sldId id="285" r:id="rId14"/>
    <p:sldId id="286" r:id="rId15"/>
    <p:sldId id="260" r:id="rId16"/>
    <p:sldId id="261" r:id="rId17"/>
    <p:sldId id="287" r:id="rId18"/>
    <p:sldId id="288" r:id="rId19"/>
    <p:sldId id="289" r:id="rId20"/>
    <p:sldId id="342" r:id="rId21"/>
  </p:sldIdLst>
  <p:sldSz cx="9144000" cy="5143500" type="screen16x9"/>
  <p:notesSz cx="6858000" cy="9144000"/>
  <p:embeddedFontLst>
    <p:embeddedFont>
      <p:font typeface="Arial Black" panose="020B0A04020102020204" pitchFamily="34" charset="0"/>
      <p:bold r:id="rId23"/>
    </p:embeddedFont>
    <p:embeddedFont>
      <p:font typeface="Calibri" panose="020F05020202040302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213" d="100"/>
          <a:sy n="213"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555107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44521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16818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64116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e24b9fb8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7e24b9fb81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7e24b9fb81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406502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65029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44302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e24b9fb81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7e24b9fb81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7e24b9fb81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57246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4624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659917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183164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45533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7681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s://github.com/sedc-codecademy/mkwd11-js-06-nodejsadv/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947059" y="1567205"/>
            <a:ext cx="7080068"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br>
              <a:rPr lang="en" sz="4800" dirty="0">
                <a:solidFill>
                  <a:schemeClr val="lt1"/>
                </a:solidFill>
                <a:latin typeface="Roboto Medium"/>
                <a:ea typeface="Roboto Medium"/>
                <a:cs typeface="Roboto Medium"/>
                <a:sym typeface="Roboto Medium"/>
              </a:rPr>
            </a:br>
            <a:r>
              <a:rPr lang="en" sz="4800" dirty="0">
                <a:solidFill>
                  <a:schemeClr val="lt1"/>
                </a:solidFill>
                <a:latin typeface="Roboto Medium"/>
                <a:ea typeface="Roboto Medium"/>
                <a:cs typeface="Roboto Medium"/>
                <a:sym typeface="Roboto Medium"/>
              </a:rPr>
              <a:t>Databases - MongoDB</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err="1">
                <a:solidFill>
                  <a:schemeClr val="lt1"/>
                </a:solidFill>
                <a:ea typeface="Roboto"/>
                <a:sym typeface="Roboto"/>
              </a:rPr>
              <a:t>Trainer</a:t>
            </a:r>
            <a:r>
              <a:rPr lang="sv-SE" dirty="0">
                <a:solidFill>
                  <a:schemeClr val="lt1"/>
                </a:solidFill>
                <a:ea typeface="Roboto"/>
                <a:sym typeface="Roboto"/>
              </a:rPr>
              <a:t> – </a:t>
            </a:r>
            <a:r>
              <a:rPr lang="sv-SE" dirty="0">
                <a:solidFill>
                  <a:schemeClr val="lt1"/>
                </a:solidFill>
                <a:ea typeface="Roboto"/>
                <a:sym typeface="Roboto"/>
                <a:hlinkClick r:id="rId4"/>
              </a:rPr>
              <a:t>dimitrov.gjorge@protonmail.com</a:t>
            </a:r>
            <a:endParaRPr lang="sv-SE">
              <a:ea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rPr>
              <a:t>anetastankovskaane@gmail.com</a:t>
            </a:r>
            <a:endParaRPr lang="sv-S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NON-RELATIONAL DATABASE</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Another common type of database is non-relational. The non-relational form of database organization is more forgiving in its structure and form than relational databases. Instead of tables with columns and rows, they have collections of different categories illustrated by documents. So, there can be multiple documents in one collection. Also, they may or may not follow any particular pattern or schema.</a:t>
            </a:r>
          </a:p>
        </p:txBody>
      </p:sp>
    </p:spTree>
    <p:extLst>
      <p:ext uri="{BB962C8B-B14F-4D97-AF65-F5344CB8AC3E}">
        <p14:creationId xmlns:p14="http://schemas.microsoft.com/office/powerpoint/2010/main" val="179832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70846" y="571501"/>
            <a:ext cx="4828615" cy="3588582"/>
          </a:xfrm>
          <a:prstGeom prst="rect">
            <a:avLst/>
          </a:prstGeom>
        </p:spPr>
      </p:pic>
    </p:spTree>
    <p:extLst>
      <p:ext uri="{BB962C8B-B14F-4D97-AF65-F5344CB8AC3E}">
        <p14:creationId xmlns:p14="http://schemas.microsoft.com/office/powerpoint/2010/main" val="163398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The different types of non-relational databases are:</a:t>
            </a:r>
          </a:p>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Key-Value Stores - only stores and provides quick and simple knowledge regarding key-value pairs (</a:t>
            </a:r>
            <a:r>
              <a:rPr lang="en-US" sz="2400" dirty="0" err="1">
                <a:solidFill>
                  <a:schemeClr val="tx1"/>
                </a:solidFill>
                <a:latin typeface="Roboto"/>
                <a:ea typeface="Roboto"/>
                <a:cs typeface="Roboto"/>
                <a:sym typeface="Roboto"/>
              </a:rPr>
              <a:t>Redis</a:t>
            </a:r>
            <a:r>
              <a:rPr lang="en-US" sz="2400" dirty="0">
                <a:solidFill>
                  <a:schemeClr val="tx1"/>
                </a:solidFill>
                <a:latin typeface="Roboto"/>
                <a:ea typeface="Roboto"/>
                <a:cs typeface="Roboto"/>
                <a:sym typeface="Roboto"/>
              </a:rPr>
              <a:t> / Amazon </a:t>
            </a:r>
            <a:r>
              <a:rPr lang="en-US" sz="2400" dirty="0" err="1">
                <a:solidFill>
                  <a:schemeClr val="tx1"/>
                </a:solidFill>
                <a:latin typeface="Roboto"/>
                <a:ea typeface="Roboto"/>
                <a:cs typeface="Roboto"/>
                <a:sym typeface="Roboto"/>
              </a:rPr>
              <a:t>DynamoDB</a:t>
            </a:r>
            <a:r>
              <a:rPr lang="en-US" sz="2400" dirty="0">
                <a:solidFill>
                  <a:schemeClr val="tx1"/>
                </a:solidFill>
                <a:latin typeface="Roboto"/>
                <a:ea typeface="Roboto"/>
                <a:cs typeface="Roboto"/>
                <a:sym typeface="Roboto"/>
              </a:rPr>
              <a:t>)</a:t>
            </a:r>
          </a:p>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Wide Column Stores  - stores and manages humongous amounts of data in tables or multiple columns (</a:t>
            </a:r>
            <a:r>
              <a:rPr lang="en-US" sz="2400" dirty="0" err="1">
                <a:solidFill>
                  <a:schemeClr val="tx1"/>
                </a:solidFill>
                <a:latin typeface="Roboto"/>
                <a:ea typeface="Roboto"/>
                <a:cs typeface="Roboto"/>
                <a:sym typeface="Roboto"/>
              </a:rPr>
              <a:t>CassandraDB</a:t>
            </a:r>
            <a:r>
              <a:rPr lang="en-US" sz="2400" dirty="0">
                <a:solidFill>
                  <a:schemeClr val="tx1"/>
                </a:solidFill>
                <a:latin typeface="Roboto"/>
                <a:ea typeface="Roboto"/>
                <a:cs typeface="Roboto"/>
                <a:sym typeface="Roboto"/>
              </a:rPr>
              <a:t>)</a:t>
            </a:r>
          </a:p>
        </p:txBody>
      </p:sp>
    </p:spTree>
    <p:extLst>
      <p:ext uri="{BB962C8B-B14F-4D97-AF65-F5344CB8AC3E}">
        <p14:creationId xmlns:p14="http://schemas.microsoft.com/office/powerpoint/2010/main" val="1926511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8" y="681936"/>
            <a:ext cx="7886700" cy="3263400"/>
          </a:xfrm>
          <a:prstGeom prst="rect">
            <a:avLst/>
          </a:prstGeom>
          <a:noFill/>
          <a:ln>
            <a:noFill/>
          </a:ln>
        </p:spPr>
        <p:txBody>
          <a:bodyPr spcFirstLastPara="1" wrap="square" lIns="68575" tIns="34275" rIns="68575" bIns="34275" anchor="t" anchorCtr="0">
            <a:noAutofit/>
          </a:bodyPr>
          <a:lstStyle/>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Document Stores - Data gets stored in JSON documents, and these documents resemble those of key-value and wide-column. Some of the most famous NoSQL databases fall into this category, namely, </a:t>
            </a:r>
            <a:r>
              <a:rPr lang="en-US" sz="2400" dirty="0" err="1">
                <a:solidFill>
                  <a:schemeClr val="tx1"/>
                </a:solidFill>
                <a:latin typeface="Roboto"/>
                <a:ea typeface="Roboto"/>
                <a:cs typeface="Roboto"/>
                <a:sym typeface="Roboto"/>
              </a:rPr>
              <a:t>Couchbase</a:t>
            </a:r>
            <a:r>
              <a:rPr lang="en-US" sz="2400" dirty="0">
                <a:solidFill>
                  <a:schemeClr val="tx1"/>
                </a:solidFill>
                <a:latin typeface="Roboto"/>
                <a:ea typeface="Roboto"/>
                <a:cs typeface="Roboto"/>
                <a:sym typeface="Roboto"/>
              </a:rPr>
              <a:t> and MongoDB</a:t>
            </a:r>
          </a:p>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Graph Databases  - show the connections between different data points. They are used to analyze different types of data and their relationship with each other.</a:t>
            </a:r>
          </a:p>
          <a:p>
            <a:pPr marL="114300" lvl="0" indent="0">
              <a:lnSpc>
                <a:spcPct val="100000"/>
              </a:lnSpc>
              <a:spcBef>
                <a:spcPts val="600"/>
              </a:spcBef>
              <a:buClr>
                <a:srgbClr val="5E85B9"/>
              </a:buClr>
              <a:buSzPts val="1800"/>
              <a:buNone/>
            </a:pPr>
            <a:endParaRPr lang="en-US"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98249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214" name="Google Shape;214;p29"/>
          <p:cNvSpPr/>
          <p:nvPr/>
        </p:nvSpPr>
        <p:spPr>
          <a:xfrm>
            <a:off x="401479" y="1384755"/>
            <a:ext cx="4490561" cy="2426100"/>
          </a:xfrm>
          <a:prstGeom prst="rect">
            <a:avLst/>
          </a:prstGeom>
          <a:noFill/>
          <a:ln>
            <a:noFill/>
          </a:ln>
        </p:spPr>
        <p:txBody>
          <a:bodyPr spcFirstLastPara="1" wrap="square" lIns="91425" tIns="45700" rIns="91425" bIns="45700" anchor="t" anchorCtr="0">
            <a:noAutofit/>
          </a:bodyPr>
          <a:lstStyle/>
          <a:p>
            <a:pPr lvl="0"/>
            <a:r>
              <a:rPr lang="en-US" sz="1800" dirty="0">
                <a:solidFill>
                  <a:schemeClr val="tx1"/>
                </a:solidFill>
                <a:latin typeface="Roboto"/>
                <a:ea typeface="Roboto"/>
                <a:cs typeface="Roboto"/>
                <a:sym typeface="Roboto"/>
              </a:rPr>
              <a:t>MongoDB is a source-available cross-platform document-oriented database program. Classified as a NoSQL database program, MongoDB uses JSON-like documents with optional schemas. </a:t>
            </a:r>
            <a:endParaRPr sz="1800" dirty="0">
              <a:solidFill>
                <a:schemeClr val="tx1"/>
              </a:solidFill>
              <a:latin typeface="Roboto"/>
              <a:ea typeface="Roboto"/>
              <a:cs typeface="Roboto"/>
              <a:sym typeface="Roboto"/>
            </a:endParaRPr>
          </a:p>
        </p:txBody>
      </p:sp>
      <p:sp>
        <p:nvSpPr>
          <p:cNvPr id="222" name="Google Shape;222;p29"/>
          <p:cNvSpPr txBox="1">
            <a:spLocks noGrp="1"/>
          </p:cNvSpPr>
          <p:nvPr>
            <p:ph type="title"/>
          </p:nvPr>
        </p:nvSpPr>
        <p:spPr>
          <a:xfrm>
            <a:off x="401479" y="404650"/>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MongoDB</a:t>
            </a:r>
            <a:endParaRPr sz="3000" b="1" dirty="0">
              <a:solidFill>
                <a:srgbClr val="000000"/>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5250316" y="563102"/>
            <a:ext cx="3157538" cy="32477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HOW MONGO STORES DATA?</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1800" dirty="0">
                <a:solidFill>
                  <a:schemeClr val="tx1"/>
                </a:solidFill>
                <a:latin typeface="Roboto"/>
                <a:ea typeface="Roboto"/>
                <a:cs typeface="Roboto"/>
                <a:sym typeface="Roboto"/>
              </a:rPr>
              <a:t>MongoDB stores data records as </a:t>
            </a:r>
            <a:r>
              <a:rPr lang="en-US" sz="1800" b="1" dirty="0">
                <a:solidFill>
                  <a:schemeClr val="tx1"/>
                </a:solidFill>
                <a:latin typeface="Roboto"/>
                <a:ea typeface="Roboto"/>
                <a:cs typeface="Roboto"/>
                <a:sym typeface="Roboto"/>
              </a:rPr>
              <a:t>documents</a:t>
            </a:r>
            <a:r>
              <a:rPr lang="en-US" sz="1800" dirty="0">
                <a:solidFill>
                  <a:schemeClr val="tx1"/>
                </a:solidFill>
                <a:latin typeface="Roboto"/>
                <a:ea typeface="Roboto"/>
                <a:cs typeface="Roboto"/>
                <a:sym typeface="Roboto"/>
              </a:rPr>
              <a:t> (specifically BSON documents) which are gathered together in </a:t>
            </a:r>
            <a:r>
              <a:rPr lang="en-US" sz="1800" b="1" dirty="0">
                <a:solidFill>
                  <a:schemeClr val="tx1"/>
                </a:solidFill>
                <a:latin typeface="Roboto"/>
                <a:ea typeface="Roboto"/>
                <a:cs typeface="Roboto"/>
                <a:sym typeface="Roboto"/>
              </a:rPr>
              <a:t>collections</a:t>
            </a:r>
            <a:r>
              <a:rPr lang="en-US" sz="1800" dirty="0">
                <a:solidFill>
                  <a:schemeClr val="tx1"/>
                </a:solidFill>
                <a:latin typeface="Roboto"/>
                <a:ea typeface="Roboto"/>
                <a:cs typeface="Roboto"/>
                <a:sym typeface="Roboto"/>
              </a:rPr>
              <a:t>.</a:t>
            </a:r>
          </a:p>
          <a:p>
            <a:pPr marL="114300" lvl="0" indent="0">
              <a:lnSpc>
                <a:spcPct val="100000"/>
              </a:lnSpc>
              <a:spcBef>
                <a:spcPts val="600"/>
              </a:spcBef>
              <a:buClr>
                <a:srgbClr val="5E85B9"/>
              </a:buClr>
              <a:buSzPts val="1800"/>
              <a:buNone/>
            </a:pPr>
            <a:r>
              <a:rPr lang="en-US" sz="1800" dirty="0">
                <a:solidFill>
                  <a:schemeClr val="tx1"/>
                </a:solidFill>
                <a:latin typeface="Roboto"/>
                <a:ea typeface="Roboto"/>
                <a:cs typeface="Roboto"/>
                <a:sym typeface="Roboto"/>
              </a:rPr>
              <a:t> A database stores one or more collections of documents. Collections are analogous to tables in relational databases.</a:t>
            </a:r>
            <a:endParaRPr sz="2400" dirty="0">
              <a:solidFill>
                <a:schemeClr val="tx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2201091" y="2570645"/>
            <a:ext cx="4090035" cy="180541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DOCUMENTS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1800" dirty="0">
                <a:solidFill>
                  <a:schemeClr val="tx1"/>
                </a:solidFill>
                <a:latin typeface="Roboto"/>
                <a:ea typeface="Roboto"/>
                <a:cs typeface="Roboto"/>
                <a:sym typeface="Roboto"/>
              </a:rPr>
              <a:t>MongoDB documents are composed of field-and-value pairs and have the following structure:</a:t>
            </a:r>
            <a:endParaRPr sz="2400" dirty="0">
              <a:solidFill>
                <a:schemeClr val="tx1"/>
              </a:solidFill>
              <a:latin typeface="Roboto"/>
              <a:ea typeface="Roboto"/>
              <a:cs typeface="Roboto"/>
              <a:sym typeface="Roboto"/>
            </a:endParaRPr>
          </a:p>
        </p:txBody>
      </p:sp>
      <p:pic>
        <p:nvPicPr>
          <p:cNvPr id="4" name="Picture 3"/>
          <p:cNvPicPr>
            <a:picLocks noChangeAspect="1"/>
          </p:cNvPicPr>
          <p:nvPr/>
        </p:nvPicPr>
        <p:blipFill>
          <a:blip r:embed="rId3"/>
          <a:stretch>
            <a:fillRect/>
          </a:stretch>
        </p:blipFill>
        <p:spPr>
          <a:xfrm>
            <a:off x="856504" y="2153467"/>
            <a:ext cx="7239000" cy="2038350"/>
          </a:xfrm>
          <a:prstGeom prst="rect">
            <a:avLst/>
          </a:prstGeom>
        </p:spPr>
      </p:pic>
    </p:spTree>
    <p:extLst>
      <p:ext uri="{BB962C8B-B14F-4D97-AF65-F5344CB8AC3E}">
        <p14:creationId xmlns:p14="http://schemas.microsoft.com/office/powerpoint/2010/main" val="951291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569866" y="792970"/>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1800" dirty="0">
                <a:solidFill>
                  <a:schemeClr val="tx1"/>
                </a:solidFill>
                <a:latin typeface="Roboto"/>
                <a:ea typeface="Roboto"/>
                <a:cs typeface="Roboto"/>
                <a:sym typeface="Roboto"/>
              </a:rPr>
              <a:t>The value of a field can be any of the BSON data types, including other documents, arrays, and arrays of documents. For example, the following document contains values of varying types:</a:t>
            </a:r>
            <a:endParaRPr sz="2400" dirty="0">
              <a:solidFill>
                <a:schemeClr val="tx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724989" y="1998615"/>
            <a:ext cx="5612538" cy="1825400"/>
          </a:xfrm>
          <a:prstGeom prst="rect">
            <a:avLst/>
          </a:prstGeom>
        </p:spPr>
      </p:pic>
    </p:spTree>
    <p:extLst>
      <p:ext uri="{BB962C8B-B14F-4D97-AF65-F5344CB8AC3E}">
        <p14:creationId xmlns:p14="http://schemas.microsoft.com/office/powerpoint/2010/main" val="662840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30"/>
          <p:cNvSpPr txBox="1">
            <a:spLocks noGrp="1"/>
          </p:cNvSpPr>
          <p:nvPr>
            <p:ph type="body" idx="1"/>
          </p:nvPr>
        </p:nvSpPr>
        <p:spPr>
          <a:xfrm>
            <a:off x="595991" y="655811"/>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1800" dirty="0">
                <a:solidFill>
                  <a:schemeClr val="tx1"/>
                </a:solidFill>
                <a:latin typeface="Roboto"/>
                <a:ea typeface="Roboto"/>
                <a:cs typeface="Roboto"/>
                <a:sym typeface="Roboto"/>
              </a:rPr>
              <a:t>Documents have the following restrictions on field names:</a:t>
            </a:r>
          </a:p>
          <a:p>
            <a:pPr marL="400050" indent="-285750">
              <a:lnSpc>
                <a:spcPct val="100000"/>
              </a:lnSpc>
              <a:spcBef>
                <a:spcPts val="600"/>
              </a:spcBef>
              <a:buClr>
                <a:srgbClr val="5E85B9"/>
              </a:buClr>
              <a:buSzPts val="1800"/>
            </a:pPr>
            <a:r>
              <a:rPr lang="en-US" sz="1800" dirty="0">
                <a:solidFill>
                  <a:schemeClr val="tx1"/>
                </a:solidFill>
                <a:latin typeface="Roboto"/>
                <a:ea typeface="Roboto"/>
                <a:cs typeface="Roboto"/>
                <a:sym typeface="Roboto"/>
              </a:rPr>
              <a:t>The field name _id is reserved for use as a primary key; its value must be unique in the collection, is immutable, and may be of any type other than an array. If the _id contains subfields, the subfield names cannot begin with a ($) symbol.</a:t>
            </a:r>
          </a:p>
          <a:p>
            <a:pPr marL="400050" indent="-285750">
              <a:lnSpc>
                <a:spcPct val="100000"/>
              </a:lnSpc>
              <a:spcBef>
                <a:spcPts val="600"/>
              </a:spcBef>
              <a:buClr>
                <a:srgbClr val="5E85B9"/>
              </a:buClr>
              <a:buSzPts val="1800"/>
            </a:pPr>
            <a:r>
              <a:rPr lang="en-US" sz="1800" dirty="0">
                <a:solidFill>
                  <a:schemeClr val="tx1"/>
                </a:solidFill>
                <a:latin typeface="Roboto"/>
                <a:ea typeface="Roboto"/>
                <a:cs typeface="Roboto"/>
                <a:sym typeface="Roboto"/>
              </a:rPr>
              <a:t>Field names cannot contain the null character.</a:t>
            </a:r>
          </a:p>
          <a:p>
            <a:pPr marL="400050" indent="-285750">
              <a:lnSpc>
                <a:spcPct val="100000"/>
              </a:lnSpc>
              <a:spcBef>
                <a:spcPts val="600"/>
              </a:spcBef>
              <a:buClr>
                <a:srgbClr val="5E85B9"/>
              </a:buClr>
              <a:buSzPts val="1800"/>
            </a:pPr>
            <a:r>
              <a:rPr lang="en-US" sz="1800" dirty="0">
                <a:solidFill>
                  <a:schemeClr val="tx1"/>
                </a:solidFill>
                <a:latin typeface="Roboto"/>
                <a:ea typeface="Roboto"/>
                <a:cs typeface="Roboto"/>
                <a:sym typeface="Roboto"/>
              </a:rPr>
              <a:t>The server permits storage of field names that contain dots (.) and dollar signs ($).</a:t>
            </a:r>
          </a:p>
          <a:p>
            <a:pPr marL="400050" indent="-285750">
              <a:lnSpc>
                <a:spcPct val="100000"/>
              </a:lnSpc>
              <a:spcBef>
                <a:spcPts val="600"/>
              </a:spcBef>
              <a:buClr>
                <a:srgbClr val="5E85B9"/>
              </a:buClr>
              <a:buSzPts val="1800"/>
            </a:pPr>
            <a:r>
              <a:rPr lang="en-US" sz="1800" dirty="0" err="1">
                <a:solidFill>
                  <a:schemeClr val="tx1"/>
                </a:solidFill>
                <a:latin typeface="Roboto"/>
                <a:ea typeface="Roboto"/>
                <a:cs typeface="Roboto"/>
                <a:sym typeface="Roboto"/>
              </a:rPr>
              <a:t>MongodB</a:t>
            </a:r>
            <a:r>
              <a:rPr lang="en-US" sz="1800" dirty="0">
                <a:solidFill>
                  <a:schemeClr val="tx1"/>
                </a:solidFill>
                <a:latin typeface="Roboto"/>
                <a:ea typeface="Roboto"/>
                <a:cs typeface="Roboto"/>
                <a:sym typeface="Roboto"/>
              </a:rPr>
              <a:t> 5.0 adds improved support for the use of ($) and (.) in field names. There are some restrictions. </a:t>
            </a: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1854495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253560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a:solidFill>
                  <a:srgbClr val="7030A0"/>
                </a:solidFill>
                <a:latin typeface="Roboto"/>
                <a:ea typeface="Roboto"/>
                <a:cs typeface="Roboto"/>
                <a:sym typeface="Roboto"/>
              </a:rPr>
              <a:t>AIMS</a:t>
            </a:r>
            <a:r>
              <a:rPr lang="en" sz="3000" b="1">
                <a:solidFill>
                  <a:srgbClr val="000000"/>
                </a:solidFill>
                <a:latin typeface="Roboto"/>
                <a:ea typeface="Roboto"/>
                <a:cs typeface="Roboto"/>
                <a:sym typeface="Roboto"/>
              </a:rPr>
              <a:t> AND </a:t>
            </a:r>
            <a:r>
              <a:rPr lang="en" sz="3000" b="1">
                <a:solidFill>
                  <a:srgbClr val="7030A0"/>
                </a:solidFill>
                <a:latin typeface="Roboto"/>
                <a:ea typeface="Roboto"/>
                <a:cs typeface="Roboto"/>
                <a:sym typeface="Roboto"/>
              </a:rPr>
              <a:t>GOALS</a:t>
            </a:r>
            <a:r>
              <a:rPr lang="en" sz="3000" b="1">
                <a:solidFill>
                  <a:srgbClr val="000000"/>
                </a:solidFill>
                <a:latin typeface="Roboto"/>
                <a:ea typeface="Roboto"/>
                <a:cs typeface="Roboto"/>
                <a:sym typeface="Roboto"/>
              </a:rPr>
              <a:t> OF THIS COURSE</a:t>
            </a:r>
            <a:endParaRPr sz="3000" b="1">
              <a:solidFill>
                <a:srgbClr val="000000"/>
              </a:solidFill>
              <a:latin typeface="Roboto"/>
              <a:ea typeface="Roboto"/>
              <a:cs typeface="Roboto"/>
              <a:sym typeface="Roboto"/>
            </a:endParaRPr>
          </a:p>
        </p:txBody>
      </p:sp>
      <p:sp>
        <p:nvSpPr>
          <p:cNvPr id="167" name="Google Shape;167;p27"/>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a:buChar char="●"/>
            </a:pPr>
            <a:r>
              <a:rPr lang="en" sz="2400" dirty="0">
                <a:solidFill>
                  <a:schemeClr val="tx1"/>
                </a:solidFill>
                <a:latin typeface="Roboto"/>
                <a:ea typeface="Roboto"/>
                <a:cs typeface="Roboto"/>
                <a:sym typeface="Roboto"/>
              </a:rPr>
              <a:t>Understanding the advanced concepts of Node.js</a:t>
            </a:r>
            <a:endParaRPr sz="2400" dirty="0">
              <a:solidFill>
                <a:schemeClr val="tx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dirty="0">
                <a:solidFill>
                  <a:schemeClr val="tx1"/>
                </a:solidFill>
                <a:latin typeface="Roboto"/>
                <a:ea typeface="Roboto"/>
                <a:cs typeface="Roboto"/>
                <a:sym typeface="Roboto"/>
              </a:rPr>
              <a:t>Learning about ORMs &amp; DBs</a:t>
            </a:r>
            <a:endParaRPr sz="2400" dirty="0">
              <a:solidFill>
                <a:schemeClr val="tx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US" sz="2400" dirty="0">
                <a:solidFill>
                  <a:schemeClr val="tx1"/>
                </a:solidFill>
                <a:latin typeface="Roboto"/>
                <a:ea typeface="Roboto"/>
                <a:cs typeface="Roboto"/>
                <a:sym typeface="Roboto"/>
              </a:rPr>
              <a:t>Learning how to write type safe code with Typescript</a:t>
            </a:r>
            <a:endParaRPr sz="2400" dirty="0">
              <a:solidFill>
                <a:schemeClr val="tx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dirty="0">
                <a:solidFill>
                  <a:schemeClr val="tx1"/>
                </a:solidFill>
                <a:latin typeface="Roboto"/>
                <a:ea typeface="Roboto"/>
                <a:cs typeface="Roboto"/>
                <a:sym typeface="Roboto"/>
              </a:rPr>
              <a:t>Getting familiar with a BE framework – Nest.js and its consisting parts</a:t>
            </a:r>
            <a:endParaRPr sz="2400" dirty="0">
              <a:solidFill>
                <a:schemeClr val="tx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ARE </a:t>
            </a:r>
            <a:r>
              <a:rPr lang="en" sz="3000" b="1" dirty="0">
                <a:solidFill>
                  <a:srgbClr val="7030A0"/>
                </a:solidFill>
                <a:latin typeface="Roboto"/>
                <a:ea typeface="Roboto"/>
                <a:cs typeface="Roboto"/>
                <a:sym typeface="Roboto"/>
              </a:rPr>
              <a:t>DATABASES?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2400" dirty="0">
                <a:solidFill>
                  <a:schemeClr val="tx1"/>
                </a:solidFill>
                <a:latin typeface="Roboto"/>
                <a:ea typeface="Roboto"/>
                <a:cs typeface="Roboto"/>
                <a:sym typeface="Roboto"/>
              </a:rPr>
              <a:t>A </a:t>
            </a:r>
            <a:r>
              <a:rPr lang="en-US" sz="2400" b="1" dirty="0">
                <a:solidFill>
                  <a:schemeClr val="tx1"/>
                </a:solidFill>
                <a:latin typeface="Roboto"/>
                <a:ea typeface="Roboto"/>
                <a:cs typeface="Roboto"/>
                <a:sym typeface="Roboto"/>
              </a:rPr>
              <a:t>database</a:t>
            </a:r>
            <a:r>
              <a:rPr lang="en-US" sz="2400" dirty="0">
                <a:solidFill>
                  <a:schemeClr val="tx1"/>
                </a:solidFill>
                <a:latin typeface="Roboto"/>
                <a:ea typeface="Roboto"/>
                <a:cs typeface="Roboto"/>
                <a:sym typeface="Roboto"/>
              </a:rPr>
              <a:t> is an organized collection of data, so that it can be easily accessed and managed.</a:t>
            </a:r>
          </a:p>
          <a:p>
            <a:pPr lvl="0" indent="-342900">
              <a:lnSpc>
                <a:spcPct val="100000"/>
              </a:lnSpc>
              <a:spcBef>
                <a:spcPts val="600"/>
              </a:spcBef>
              <a:buClr>
                <a:srgbClr val="5E85B9"/>
              </a:buClr>
              <a:buSzPts val="1800"/>
              <a:buFont typeface="Roboto"/>
              <a:buChar char="●"/>
            </a:pPr>
            <a:r>
              <a:rPr lang="en-US" sz="2400" dirty="0">
                <a:solidFill>
                  <a:schemeClr val="tx1"/>
                </a:solidFill>
                <a:latin typeface="Roboto"/>
                <a:ea typeface="Roboto"/>
                <a:cs typeface="Roboto"/>
                <a:sym typeface="Roboto"/>
              </a:rPr>
              <a:t>The </a:t>
            </a:r>
            <a:r>
              <a:rPr lang="en-US" sz="2400" b="1" dirty="0">
                <a:solidFill>
                  <a:schemeClr val="tx1"/>
                </a:solidFill>
                <a:latin typeface="Roboto"/>
                <a:ea typeface="Roboto"/>
                <a:cs typeface="Roboto"/>
                <a:sym typeface="Roboto"/>
              </a:rPr>
              <a:t>main purpose </a:t>
            </a:r>
            <a:r>
              <a:rPr lang="en-US" sz="2400" dirty="0">
                <a:solidFill>
                  <a:schemeClr val="tx1"/>
                </a:solidFill>
                <a:latin typeface="Roboto"/>
                <a:ea typeface="Roboto"/>
                <a:cs typeface="Roboto"/>
                <a:sym typeface="Roboto"/>
              </a:rPr>
              <a:t>of the database is to operate a large amount of information by storing, retrieving, and managing data.</a:t>
            </a:r>
          </a:p>
          <a:p>
            <a:pPr lvl="0" indent="-342900">
              <a:lnSpc>
                <a:spcPct val="100000"/>
              </a:lnSpc>
              <a:spcBef>
                <a:spcPts val="600"/>
              </a:spcBef>
              <a:buClr>
                <a:srgbClr val="5E85B9"/>
              </a:buClr>
              <a:buSzPts val="1800"/>
              <a:buFont typeface="Roboto"/>
              <a:buChar char="●"/>
            </a:pPr>
            <a:r>
              <a:rPr lang="en-US" sz="2400" dirty="0">
                <a:solidFill>
                  <a:schemeClr val="tx1"/>
                </a:solidFill>
                <a:latin typeface="Roboto"/>
                <a:ea typeface="Roboto"/>
                <a:cs typeface="Roboto"/>
                <a:sym typeface="Roboto"/>
              </a:rPr>
              <a:t>Databases are generally accessed electronically from a computer system and are usually controlled by a </a:t>
            </a:r>
            <a:r>
              <a:rPr lang="en-US" sz="2400" b="1" dirty="0">
                <a:solidFill>
                  <a:schemeClr val="tx1"/>
                </a:solidFill>
                <a:latin typeface="Roboto"/>
                <a:ea typeface="Roboto"/>
                <a:cs typeface="Roboto"/>
                <a:sym typeface="Roboto"/>
              </a:rPr>
              <a:t>database management system </a:t>
            </a:r>
            <a:r>
              <a:rPr lang="en-US" sz="2400" dirty="0">
                <a:solidFill>
                  <a:schemeClr val="tx1"/>
                </a:solidFill>
                <a:latin typeface="Roboto"/>
                <a:ea typeface="Roboto"/>
                <a:cs typeface="Roboto"/>
                <a:sym typeface="Roboto"/>
              </a:rPr>
              <a:t>(DBMS). </a:t>
            </a:r>
            <a:endParaRPr sz="2400" dirty="0">
              <a:solidFill>
                <a:schemeClr val="tx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ARE </a:t>
            </a:r>
            <a:r>
              <a:rPr lang="en" sz="3000" b="1" dirty="0">
                <a:solidFill>
                  <a:srgbClr val="7030A0"/>
                </a:solidFill>
                <a:latin typeface="Roboto"/>
                <a:ea typeface="Roboto"/>
                <a:cs typeface="Roboto"/>
                <a:sym typeface="Roboto"/>
              </a:rPr>
              <a:t>DATABASES?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2400" dirty="0">
                <a:solidFill>
                  <a:schemeClr val="tx1"/>
                </a:solidFill>
                <a:latin typeface="Roboto"/>
                <a:ea typeface="Roboto"/>
                <a:cs typeface="Roboto"/>
                <a:sym typeface="Roboto"/>
              </a:rPr>
              <a:t>There are many databases available like:</a:t>
            </a:r>
          </a:p>
          <a:p>
            <a:pPr lvl="2" indent="-342900">
              <a:lnSpc>
                <a:spcPct val="100000"/>
              </a:lnSpc>
              <a:spcBef>
                <a:spcPts val="600"/>
              </a:spcBef>
              <a:buClr>
                <a:srgbClr val="5E85B9"/>
              </a:buClr>
              <a:buSzPts val="1800"/>
              <a:buFont typeface="Roboto"/>
              <a:buChar char="●"/>
            </a:pPr>
            <a:r>
              <a:rPr lang="en-US" sz="1800" dirty="0">
                <a:solidFill>
                  <a:schemeClr val="tx1"/>
                </a:solidFill>
                <a:latin typeface="Roboto"/>
                <a:ea typeface="Roboto"/>
                <a:cs typeface="Roboto"/>
                <a:sym typeface="Roboto"/>
              </a:rPr>
              <a:t> MySQL</a:t>
            </a:r>
          </a:p>
          <a:p>
            <a:pPr lvl="2" indent="-342900">
              <a:lnSpc>
                <a:spcPct val="100000"/>
              </a:lnSpc>
              <a:spcBef>
                <a:spcPts val="600"/>
              </a:spcBef>
              <a:buClr>
                <a:srgbClr val="5E85B9"/>
              </a:buClr>
              <a:buSzPts val="1800"/>
              <a:buFont typeface="Roboto"/>
              <a:buChar char="●"/>
            </a:pPr>
            <a:r>
              <a:rPr lang="en-US" sz="1800" dirty="0">
                <a:solidFill>
                  <a:schemeClr val="tx1"/>
                </a:solidFill>
                <a:latin typeface="Roboto"/>
                <a:ea typeface="Roboto"/>
                <a:cs typeface="Roboto"/>
                <a:sym typeface="Roboto"/>
              </a:rPr>
              <a:t>Oracle</a:t>
            </a:r>
          </a:p>
          <a:p>
            <a:pPr lvl="2" indent="-342900">
              <a:lnSpc>
                <a:spcPct val="100000"/>
              </a:lnSpc>
              <a:spcBef>
                <a:spcPts val="600"/>
              </a:spcBef>
              <a:buClr>
                <a:srgbClr val="5E85B9"/>
              </a:buClr>
              <a:buSzPts val="1800"/>
              <a:buFont typeface="Roboto"/>
              <a:buChar char="●"/>
            </a:pPr>
            <a:r>
              <a:rPr lang="en-US" sz="1800" dirty="0">
                <a:solidFill>
                  <a:schemeClr val="tx1"/>
                </a:solidFill>
                <a:latin typeface="Roboto"/>
                <a:ea typeface="Roboto"/>
                <a:cs typeface="Roboto"/>
                <a:sym typeface="Roboto"/>
              </a:rPr>
              <a:t> MongoDB</a:t>
            </a:r>
          </a:p>
          <a:p>
            <a:pPr lvl="2" indent="-342900">
              <a:lnSpc>
                <a:spcPct val="100000"/>
              </a:lnSpc>
              <a:spcBef>
                <a:spcPts val="600"/>
              </a:spcBef>
              <a:buClr>
                <a:srgbClr val="5E85B9"/>
              </a:buClr>
              <a:buSzPts val="1800"/>
              <a:buFont typeface="Roboto"/>
              <a:buChar char="●"/>
            </a:pPr>
            <a:r>
              <a:rPr lang="en-US" sz="1800" dirty="0">
                <a:solidFill>
                  <a:schemeClr val="tx1"/>
                </a:solidFill>
                <a:latin typeface="Roboto"/>
                <a:ea typeface="Roboto"/>
                <a:cs typeface="Roboto"/>
                <a:sym typeface="Roboto"/>
              </a:rPr>
              <a:t>PostgreSQL</a:t>
            </a:r>
          </a:p>
          <a:p>
            <a:pPr lvl="2" indent="-342900">
              <a:lnSpc>
                <a:spcPct val="100000"/>
              </a:lnSpc>
              <a:spcBef>
                <a:spcPts val="600"/>
              </a:spcBef>
              <a:buClr>
                <a:srgbClr val="5E85B9"/>
              </a:buClr>
              <a:buSzPts val="1800"/>
              <a:buFont typeface="Roboto"/>
              <a:buChar char="●"/>
            </a:pPr>
            <a:r>
              <a:rPr lang="en-US" sz="1800" dirty="0">
                <a:solidFill>
                  <a:schemeClr val="tx1"/>
                </a:solidFill>
                <a:latin typeface="Roboto"/>
                <a:ea typeface="Roboto"/>
                <a:cs typeface="Roboto"/>
                <a:sym typeface="Roboto"/>
              </a:rPr>
              <a:t>SQL Server, etc.</a:t>
            </a:r>
          </a:p>
          <a:p>
            <a:pPr lvl="0" indent="-342900">
              <a:lnSpc>
                <a:spcPct val="100000"/>
              </a:lnSpc>
              <a:spcBef>
                <a:spcPts val="600"/>
              </a:spcBef>
              <a:buClr>
                <a:srgbClr val="5E85B9"/>
              </a:buClr>
              <a:buSzPts val="1800"/>
              <a:buFont typeface="Roboto"/>
              <a:buChar char="●"/>
            </a:pPr>
            <a:r>
              <a:rPr lang="en-US" sz="2400" b="1" dirty="0">
                <a:solidFill>
                  <a:schemeClr val="tx1"/>
                </a:solidFill>
                <a:latin typeface="Roboto"/>
                <a:ea typeface="Roboto"/>
                <a:cs typeface="Roboto"/>
                <a:sym typeface="Roboto"/>
              </a:rPr>
              <a:t>SQL</a:t>
            </a:r>
            <a:r>
              <a:rPr lang="en-US" sz="2400" dirty="0">
                <a:solidFill>
                  <a:schemeClr val="tx1"/>
                </a:solidFill>
                <a:latin typeface="Roboto"/>
                <a:ea typeface="Roboto"/>
                <a:cs typeface="Roboto"/>
                <a:sym typeface="Roboto"/>
              </a:rPr>
              <a:t> or Structured Query Language is used to operate on the data stored in a database. </a:t>
            </a: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155675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TYPES OF </a:t>
            </a:r>
            <a:r>
              <a:rPr lang="en" sz="3000" b="1" dirty="0">
                <a:solidFill>
                  <a:srgbClr val="7030A0"/>
                </a:solidFill>
                <a:latin typeface="Roboto"/>
                <a:ea typeface="Roboto"/>
                <a:cs typeface="Roboto"/>
                <a:sym typeface="Roboto"/>
              </a:rPr>
              <a:t>DATABASES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Databases are widely divided into two major types or categories, namely, </a:t>
            </a:r>
            <a:r>
              <a:rPr lang="en-US" sz="2400" b="1" dirty="0">
                <a:solidFill>
                  <a:schemeClr val="tx1"/>
                </a:solidFill>
                <a:latin typeface="Roboto"/>
                <a:ea typeface="Roboto"/>
                <a:cs typeface="Roboto"/>
                <a:sym typeface="Roboto"/>
              </a:rPr>
              <a:t>Relational</a:t>
            </a:r>
            <a:r>
              <a:rPr lang="en-US" sz="2400" dirty="0">
                <a:solidFill>
                  <a:schemeClr val="tx1"/>
                </a:solidFill>
                <a:latin typeface="Roboto"/>
                <a:ea typeface="Roboto"/>
                <a:cs typeface="Roboto"/>
                <a:sym typeface="Roboto"/>
              </a:rPr>
              <a:t> or Sequence Databases and </a:t>
            </a:r>
            <a:r>
              <a:rPr lang="en-US" sz="2400" b="1" dirty="0">
                <a:solidFill>
                  <a:schemeClr val="tx1"/>
                </a:solidFill>
                <a:latin typeface="Roboto"/>
                <a:ea typeface="Roboto"/>
                <a:cs typeface="Roboto"/>
                <a:sym typeface="Roboto"/>
              </a:rPr>
              <a:t>Non-relational</a:t>
            </a:r>
            <a:r>
              <a:rPr lang="en-US" sz="2400" dirty="0">
                <a:solidFill>
                  <a:schemeClr val="tx1"/>
                </a:solidFill>
                <a:latin typeface="Roboto"/>
                <a:ea typeface="Roboto"/>
                <a:cs typeface="Roboto"/>
                <a:sym typeface="Roboto"/>
              </a:rPr>
              <a:t> or Non-sequence databases or No SQL databases. </a:t>
            </a:r>
          </a:p>
        </p:txBody>
      </p:sp>
      <p:pic>
        <p:nvPicPr>
          <p:cNvPr id="3" name="Picture 2"/>
          <p:cNvPicPr>
            <a:picLocks noChangeAspect="1"/>
          </p:cNvPicPr>
          <p:nvPr/>
        </p:nvPicPr>
        <p:blipFill>
          <a:blip r:embed="rId3"/>
          <a:stretch>
            <a:fillRect/>
          </a:stretch>
        </p:blipFill>
        <p:spPr>
          <a:xfrm>
            <a:off x="3096512" y="2460988"/>
            <a:ext cx="3333750" cy="2076450"/>
          </a:xfrm>
          <a:prstGeom prst="rect">
            <a:avLst/>
          </a:prstGeom>
        </p:spPr>
      </p:pic>
    </p:spTree>
    <p:extLst>
      <p:ext uri="{BB962C8B-B14F-4D97-AF65-F5344CB8AC3E}">
        <p14:creationId xmlns:p14="http://schemas.microsoft.com/office/powerpoint/2010/main" val="69062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RELATIONAL DATABASE</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A relational database is the most common type of database. It uses </a:t>
            </a:r>
            <a:r>
              <a:rPr lang="en-US" sz="2400" u="sng" dirty="0">
                <a:solidFill>
                  <a:schemeClr val="tx1"/>
                </a:solidFill>
                <a:latin typeface="Roboto"/>
                <a:ea typeface="Roboto"/>
                <a:cs typeface="Roboto"/>
                <a:sym typeface="Roboto"/>
              </a:rPr>
              <a:t>schema</a:t>
            </a:r>
            <a:r>
              <a:rPr lang="en-US" sz="2400" dirty="0">
                <a:solidFill>
                  <a:schemeClr val="tx1"/>
                </a:solidFill>
                <a:latin typeface="Roboto"/>
                <a:ea typeface="Roboto"/>
                <a:cs typeface="Roboto"/>
                <a:sym typeface="Roboto"/>
              </a:rPr>
              <a:t>, which is a template used to dictate the data structure stored within the database.</a:t>
            </a:r>
          </a:p>
          <a:p>
            <a:pPr marL="11430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Tables, which are also called entities, are all </a:t>
            </a:r>
            <a:r>
              <a:rPr lang="en-US" sz="2400" u="sng" dirty="0">
                <a:solidFill>
                  <a:schemeClr val="tx1"/>
                </a:solidFill>
                <a:latin typeface="Roboto"/>
                <a:ea typeface="Roboto"/>
                <a:cs typeface="Roboto"/>
                <a:sym typeface="Roboto"/>
              </a:rPr>
              <a:t>in relation to each other</a:t>
            </a:r>
            <a:r>
              <a:rPr lang="en-US" sz="2400" dirty="0">
                <a:solidFill>
                  <a:schemeClr val="tx1"/>
                </a:solidFill>
                <a:latin typeface="Roboto"/>
                <a:ea typeface="Roboto"/>
                <a:cs typeface="Roboto"/>
                <a:sym typeface="Roboto"/>
              </a:rPr>
              <a:t>.</a:t>
            </a:r>
          </a:p>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There are </a:t>
            </a:r>
            <a:r>
              <a:rPr lang="en-US" sz="2400" u="sng" dirty="0">
                <a:solidFill>
                  <a:schemeClr val="tx1"/>
                </a:solidFill>
                <a:latin typeface="Roboto"/>
                <a:ea typeface="Roboto"/>
                <a:cs typeface="Roboto"/>
                <a:sym typeface="Roboto"/>
              </a:rPr>
              <a:t>keys</a:t>
            </a:r>
            <a:r>
              <a:rPr lang="en-US" sz="2400" dirty="0">
                <a:solidFill>
                  <a:schemeClr val="tx1"/>
                </a:solidFill>
                <a:latin typeface="Roboto"/>
                <a:ea typeface="Roboto"/>
                <a:cs typeface="Roboto"/>
                <a:sym typeface="Roboto"/>
              </a:rPr>
              <a:t> associated with tables in a relational database. They provide a quick database summary or access to the particular row or column you want to check.</a:t>
            </a:r>
          </a:p>
        </p:txBody>
      </p:sp>
    </p:spTree>
    <p:extLst>
      <p:ext uri="{BB962C8B-B14F-4D97-AF65-F5344CB8AC3E}">
        <p14:creationId xmlns:p14="http://schemas.microsoft.com/office/powerpoint/2010/main" val="104767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38497" y="693242"/>
            <a:ext cx="7072312" cy="3462243"/>
          </a:xfrm>
          <a:prstGeom prst="rect">
            <a:avLst/>
          </a:prstGeom>
        </p:spPr>
      </p:pic>
    </p:spTree>
    <p:extLst>
      <p:ext uri="{BB962C8B-B14F-4D97-AF65-F5344CB8AC3E}">
        <p14:creationId xmlns:p14="http://schemas.microsoft.com/office/powerpoint/2010/main" val="160457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Some examples of SQL databases include:</a:t>
            </a:r>
          </a:p>
          <a:p>
            <a:pPr marL="114300" lvl="0" indent="0">
              <a:lnSpc>
                <a:spcPct val="100000"/>
              </a:lnSpc>
              <a:spcBef>
                <a:spcPts val="600"/>
              </a:spcBef>
              <a:buClr>
                <a:srgbClr val="5E85B9"/>
              </a:buClr>
              <a:buSzPts val="1800"/>
              <a:buNone/>
            </a:pPr>
            <a:endParaRPr lang="en-US" sz="2400" dirty="0">
              <a:solidFill>
                <a:schemeClr val="tx1"/>
              </a:solidFill>
              <a:latin typeface="Roboto"/>
              <a:ea typeface="Roboto"/>
              <a:cs typeface="Roboto"/>
              <a:sym typeface="Roboto"/>
            </a:endParaRPr>
          </a:p>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Oracle</a:t>
            </a:r>
          </a:p>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PostgreSQL (more info later in the course)</a:t>
            </a:r>
          </a:p>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MySQL</a:t>
            </a:r>
          </a:p>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SQL Server</a:t>
            </a:r>
          </a:p>
        </p:txBody>
      </p:sp>
    </p:spTree>
    <p:extLst>
      <p:ext uri="{BB962C8B-B14F-4D97-AF65-F5344CB8AC3E}">
        <p14:creationId xmlns:p14="http://schemas.microsoft.com/office/powerpoint/2010/main" val="790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Benefits of using SQL databases:</a:t>
            </a:r>
          </a:p>
          <a:p>
            <a:pPr marL="114300" lvl="0" indent="0">
              <a:lnSpc>
                <a:spcPct val="100000"/>
              </a:lnSpc>
              <a:spcBef>
                <a:spcPts val="600"/>
              </a:spcBef>
              <a:buClr>
                <a:srgbClr val="5E85B9"/>
              </a:buClr>
              <a:buSzPts val="1800"/>
              <a:buNone/>
            </a:pPr>
            <a:endParaRPr lang="en-US" sz="2400" dirty="0">
              <a:solidFill>
                <a:schemeClr val="tx1"/>
              </a:solidFill>
              <a:latin typeface="Roboto"/>
              <a:ea typeface="Roboto"/>
              <a:cs typeface="Roboto"/>
              <a:sym typeface="Roboto"/>
            </a:endParaRPr>
          </a:p>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Relational databases follow a strict schema, meaning that each new entry must have different components that make it fit in that preformed template. It enables the data to be predictable and easily assessable.</a:t>
            </a:r>
          </a:p>
          <a:p>
            <a:pPr indent="-342900">
              <a:lnSpc>
                <a:spcPct val="100000"/>
              </a:lnSpc>
              <a:spcBef>
                <a:spcPts val="600"/>
              </a:spcBef>
              <a:buClr>
                <a:srgbClr val="5E85B9"/>
              </a:buClr>
              <a:buSzPts val="1800"/>
            </a:pPr>
            <a:r>
              <a:rPr lang="en-US" sz="2400" dirty="0">
                <a:solidFill>
                  <a:schemeClr val="tx1"/>
                </a:solidFill>
                <a:latin typeface="Roboto"/>
                <a:ea typeface="Roboto"/>
                <a:cs typeface="Roboto"/>
                <a:sym typeface="Roboto"/>
              </a:rPr>
              <a:t>They are well structured and significantly reduce the chances of errors.</a:t>
            </a:r>
          </a:p>
        </p:txBody>
      </p:sp>
    </p:spTree>
    <p:extLst>
      <p:ext uri="{BB962C8B-B14F-4D97-AF65-F5344CB8AC3E}">
        <p14:creationId xmlns:p14="http://schemas.microsoft.com/office/powerpoint/2010/main" val="519000987"/>
      </p:ext>
    </p:extLst>
  </p:cSld>
  <p:clrMapOvr>
    <a:masterClrMapping/>
  </p:clrMapOvr>
</p:sld>
</file>

<file path=ppt/theme/theme1.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797</Words>
  <Application>Microsoft Office PowerPoint</Application>
  <PresentationFormat>On-screen Show (16:9)</PresentationFormat>
  <Paragraphs>80</Paragraphs>
  <Slides>19</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Roboto</vt:lpstr>
      <vt:lpstr>Roboto Medium</vt:lpstr>
      <vt:lpstr>Arial Black</vt:lpstr>
      <vt:lpstr>Arial</vt:lpstr>
      <vt:lpstr>Calibri</vt:lpstr>
      <vt:lpstr>Montserrat</vt:lpstr>
      <vt:lpstr>Aemelia template</vt:lpstr>
      <vt:lpstr>Office Theme</vt:lpstr>
      <vt:lpstr> Databases - MongoDB</vt:lpstr>
      <vt:lpstr>AIMS AND GOALS OF THIS COURSE</vt:lpstr>
      <vt:lpstr>WHAT ARE DATABASES?</vt:lpstr>
      <vt:lpstr>WHAT ARE DATABASES?</vt:lpstr>
      <vt:lpstr>TYPES OF DATABASES</vt:lpstr>
      <vt:lpstr>RELATIONAL DATABASE</vt:lpstr>
      <vt:lpstr>PowerPoint Presentation</vt:lpstr>
      <vt:lpstr>PowerPoint Presentation</vt:lpstr>
      <vt:lpstr>PowerPoint Presentation</vt:lpstr>
      <vt:lpstr>NON-RELATIONAL DATABASE</vt:lpstr>
      <vt:lpstr>PowerPoint Presentation</vt:lpstr>
      <vt:lpstr>PowerPoint Presentation</vt:lpstr>
      <vt:lpstr>PowerPoint Presentation</vt:lpstr>
      <vt:lpstr>MongoDB</vt:lpstr>
      <vt:lpstr>HOW MONGO STORES DATA?</vt:lpstr>
      <vt:lpstr>DOCUMENTS</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George Dimitrov</cp:lastModifiedBy>
  <cp:revision>51</cp:revision>
  <dcterms:modified xsi:type="dcterms:W3CDTF">2023-03-29T18:56:47Z</dcterms:modified>
</cp:coreProperties>
</file>