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12"/>
  </p:notesMasterIdLst>
  <p:sldIdLst>
    <p:sldId id="256" r:id="rId2"/>
    <p:sldId id="259" r:id="rId3"/>
    <p:sldId id="290" r:id="rId4"/>
    <p:sldId id="277" r:id="rId5"/>
    <p:sldId id="291" r:id="rId6"/>
    <p:sldId id="297" r:id="rId7"/>
    <p:sldId id="298" r:id="rId8"/>
    <p:sldId id="299" r:id="rId9"/>
    <p:sldId id="292" r:id="rId10"/>
    <p:sldId id="342" r:id="rId11"/>
  </p:sldIdLst>
  <p:sldSz cx="9144000" cy="5143500" type="screen16x9"/>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46" d="100"/>
          <a:sy n="146"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64022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0160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59771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76759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9013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689357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3000/users/premiu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653143" y="1567205"/>
            <a:ext cx="7772400"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br>
              <a:rPr lang="en" sz="4800" dirty="0">
                <a:solidFill>
                  <a:schemeClr val="lt1"/>
                </a:solidFill>
                <a:latin typeface="Roboto Medium"/>
                <a:ea typeface="Roboto Medium"/>
                <a:cs typeface="Roboto Medium"/>
                <a:sym typeface="Roboto Medium"/>
              </a:rPr>
            </a:br>
            <a:r>
              <a:rPr lang="en" sz="4800" dirty="0">
                <a:solidFill>
                  <a:schemeClr val="lt1"/>
                </a:solidFill>
                <a:latin typeface="Roboto Medium"/>
                <a:ea typeface="Roboto Medium"/>
                <a:cs typeface="Roboto Medium"/>
                <a:sym typeface="Roboto Medium"/>
              </a:rPr>
              <a:t>CONTROLLERS &amp; ROUTING</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a:solidFill>
                  <a:schemeClr val="lt1"/>
                </a:solidFill>
                <a:ea typeface="Roboto"/>
                <a:sym typeface="Roboto"/>
              </a:rPr>
              <a:t>Trainer – </a:t>
            </a:r>
            <a:r>
              <a:rPr lang="sv-SE" dirty="0">
                <a:solidFill>
                  <a:schemeClr val="lt1"/>
                </a:solidFill>
                <a:ea typeface="Roboto"/>
                <a:sym typeface="Roboto"/>
                <a:hlinkClick r:id="rId4"/>
              </a:rPr>
              <a:t>dimitrov.gjorge@protonmail.com</a:t>
            </a:r>
            <a:endParaRPr lang="sv-SE" dirty="0">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ARE </a:t>
            </a:r>
            <a:r>
              <a:rPr lang="en" sz="3000" b="1" dirty="0">
                <a:solidFill>
                  <a:srgbClr val="7030A0"/>
                </a:solidFill>
                <a:latin typeface="Roboto"/>
                <a:ea typeface="Roboto"/>
                <a:cs typeface="Roboto"/>
                <a:sym typeface="Roboto"/>
              </a:rPr>
              <a:t>CONTROLLERS?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Controllers are responsible for handling incoming </a:t>
            </a:r>
            <a:r>
              <a:rPr lang="en-US" b="1" dirty="0"/>
              <a:t>requests</a:t>
            </a:r>
            <a:r>
              <a:rPr lang="en-US" dirty="0"/>
              <a:t> and returning </a:t>
            </a:r>
            <a:r>
              <a:rPr lang="en-US" b="1" dirty="0"/>
              <a:t>responses</a:t>
            </a:r>
            <a:r>
              <a:rPr lang="en-US" dirty="0"/>
              <a:t> to the client.</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850778" y="1983725"/>
            <a:ext cx="5250452" cy="22238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r>
              <a:rPr lang="en-US" dirty="0"/>
              <a:t>A controller's purpose is to receive specific requests for the application. The routing mechanism controls which controller receives which requests. Frequently, each controller has more than one route, and different routes can perform different actions.</a:t>
            </a:r>
          </a:p>
          <a:p>
            <a:r>
              <a:rPr lang="en-US" dirty="0"/>
              <a:t>In order to create a basic controller, we use classes and decorators. Decorators associate classes with required metadata and enable Nest to create a routing map (tie requests to the corresponding controllers).</a:t>
            </a:r>
          </a:p>
          <a:p>
            <a:r>
              <a:rPr lang="en-US" dirty="0"/>
              <a:t>We use the </a:t>
            </a:r>
            <a:r>
              <a:rPr lang="en-US" dirty="0">
                <a:solidFill>
                  <a:srgbClr val="7030A0"/>
                </a:solidFill>
              </a:rPr>
              <a:t>@Controller() </a:t>
            </a:r>
            <a:r>
              <a:rPr lang="en-US" dirty="0"/>
              <a:t>decorator, which is required to define a basic controller.</a:t>
            </a:r>
          </a:p>
          <a:p>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294727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ROUTING</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Using a path prefix in a @Controller() decorator allows us to easily group a set of related routes, and minimize repetitive code.</a:t>
            </a:r>
          </a:p>
          <a:p>
            <a:pPr marL="139700" indent="0">
              <a:buNone/>
            </a:pPr>
            <a:r>
              <a:rPr lang="en-US" dirty="0"/>
              <a:t>The </a:t>
            </a:r>
            <a:r>
              <a:rPr lang="en-US" dirty="0">
                <a:solidFill>
                  <a:srgbClr val="7030A0"/>
                </a:solidFill>
              </a:rPr>
              <a:t>@Get() </a:t>
            </a:r>
            <a:r>
              <a:rPr lang="en-US" dirty="0"/>
              <a:t>HTTP request method decorator tells Nest to create a handler for a specific endpoint for HTTP requests. The endpoint corresponds to the HTTP request method (GET in this case) and the route path. What is the route path? The route path for a handler is determined by concatenating the (optional) prefix declared for the controller, and any path specified in the method's decorator.</a:t>
            </a:r>
          </a:p>
          <a:p>
            <a:pPr marL="139700" indent="0">
              <a:buNone/>
            </a:pPr>
            <a:endParaRPr lang="en-US" dirty="0"/>
          </a:p>
        </p:txBody>
      </p:sp>
    </p:spTree>
    <p:extLst>
      <p:ext uri="{BB962C8B-B14F-4D97-AF65-F5344CB8AC3E}">
        <p14:creationId xmlns:p14="http://schemas.microsoft.com/office/powerpoint/2010/main" val="15567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r>
              <a:rPr lang="en-US" dirty="0" err="1"/>
              <a:t>e.q</a:t>
            </a:r>
            <a:r>
              <a:rPr lang="en-US" dirty="0"/>
              <a:t>. </a:t>
            </a:r>
            <a:r>
              <a:rPr lang="en-US" dirty="0">
                <a:hlinkClick r:id="rId3"/>
              </a:rPr>
              <a:t>http://localhost:3000/users/premium/</a:t>
            </a:r>
            <a:endParaRPr lang="en-US" dirty="0"/>
          </a:p>
          <a:p>
            <a:pPr marL="139700" indent="0">
              <a:buNone/>
            </a:pPr>
            <a:r>
              <a:rPr lang="en-US" dirty="0"/>
              <a:t>users -&gt; controller</a:t>
            </a:r>
          </a:p>
          <a:p>
            <a:pPr marL="139700" indent="0">
              <a:buNone/>
            </a:pPr>
            <a:r>
              <a:rPr lang="en-US" dirty="0"/>
              <a:t>premium -&gt; endpoint handler</a:t>
            </a:r>
          </a:p>
          <a:p>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623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REQUEST OBJECT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426332"/>
          </a:xfrm>
          <a:prstGeom prst="rect">
            <a:avLst/>
          </a:prstGeom>
          <a:noFill/>
          <a:ln>
            <a:noFill/>
          </a:ln>
        </p:spPr>
        <p:txBody>
          <a:bodyPr spcFirstLastPara="1" wrap="square" lIns="68575" tIns="34275" rIns="68575" bIns="34275" anchor="t" anchorCtr="0">
            <a:noAutofit/>
          </a:bodyPr>
          <a:lstStyle/>
          <a:p>
            <a:r>
              <a:rPr lang="en-US" dirty="0"/>
              <a:t>Handlers often need access to the client request details. Nest provides access to the request object of the underlying platform (Express by default). We can access the request object by instructing Nest to inject it by adding the </a:t>
            </a:r>
            <a:r>
              <a:rPr lang="en-US" dirty="0">
                <a:solidFill>
                  <a:srgbClr val="7030A0"/>
                </a:solidFill>
              </a:rPr>
              <a:t>@</a:t>
            </a:r>
            <a:r>
              <a:rPr lang="en-US" dirty="0" err="1">
                <a:solidFill>
                  <a:srgbClr val="7030A0"/>
                </a:solidFill>
              </a:rPr>
              <a:t>Req</a:t>
            </a:r>
            <a:r>
              <a:rPr lang="en-US" dirty="0">
                <a:solidFill>
                  <a:srgbClr val="7030A0"/>
                </a:solidFill>
              </a:rPr>
              <a:t>() </a:t>
            </a:r>
            <a:r>
              <a:rPr lang="en-US" dirty="0"/>
              <a:t>decorator to the handler's signature.</a:t>
            </a:r>
          </a:p>
          <a:p>
            <a:r>
              <a:rPr lang="en-US" dirty="0"/>
              <a:t>The request object represents the HTTP request and has properties for the request query string, parameters, HTTP headers, and body (read more here). In most cases, it's not necessary to grab these properties manually. We can use dedicated decorators instead, such as </a:t>
            </a:r>
            <a:r>
              <a:rPr lang="en-US" dirty="0">
                <a:solidFill>
                  <a:srgbClr val="7030A0"/>
                </a:solidFill>
              </a:rPr>
              <a:t>@Body() </a:t>
            </a:r>
            <a:r>
              <a:rPr lang="en-US" dirty="0"/>
              <a:t>or </a:t>
            </a:r>
            <a:r>
              <a:rPr lang="en-US" dirty="0">
                <a:solidFill>
                  <a:srgbClr val="7030A0"/>
                </a:solidFill>
              </a:rPr>
              <a:t>@Query(), </a:t>
            </a:r>
            <a:r>
              <a:rPr lang="en-US" dirty="0"/>
              <a:t>which are available out of the box.</a:t>
            </a:r>
          </a:p>
          <a:p>
            <a:pPr marL="139700" indent="0">
              <a:buNone/>
            </a:pPr>
            <a:endParaRPr lang="en-US" dirty="0"/>
          </a:p>
        </p:txBody>
      </p:sp>
    </p:spTree>
    <p:extLst>
      <p:ext uri="{BB962C8B-B14F-4D97-AF65-F5344CB8AC3E}">
        <p14:creationId xmlns:p14="http://schemas.microsoft.com/office/powerpoint/2010/main" val="7704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REDIRECTION</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426332"/>
          </a:xfrm>
          <a:prstGeom prst="rect">
            <a:avLst/>
          </a:prstGeom>
          <a:noFill/>
          <a:ln>
            <a:noFill/>
          </a:ln>
        </p:spPr>
        <p:txBody>
          <a:bodyPr spcFirstLastPara="1" wrap="square" lIns="68575" tIns="34275" rIns="68575" bIns="34275" anchor="t" anchorCtr="0">
            <a:noAutofit/>
          </a:bodyPr>
          <a:lstStyle/>
          <a:p>
            <a:r>
              <a:rPr lang="en-US" dirty="0"/>
              <a:t>To redirect a response to a specific URL, you can either use a </a:t>
            </a:r>
            <a:r>
              <a:rPr lang="en-US" dirty="0">
                <a:solidFill>
                  <a:srgbClr val="7030A0"/>
                </a:solidFill>
              </a:rPr>
              <a:t>@Redirect() </a:t>
            </a:r>
            <a:r>
              <a:rPr lang="en-US" dirty="0"/>
              <a:t>decorator or a library-specific response object (and call </a:t>
            </a:r>
            <a:r>
              <a:rPr lang="en-US" dirty="0" err="1"/>
              <a:t>res.redirect</a:t>
            </a:r>
            <a:r>
              <a:rPr lang="en-US" dirty="0"/>
              <a:t>() directly).</a:t>
            </a:r>
          </a:p>
          <a:p>
            <a:pPr marL="139700" indent="0">
              <a:buNone/>
            </a:pPr>
            <a:endParaRPr lang="en-US" dirty="0"/>
          </a:p>
          <a:p>
            <a:r>
              <a:rPr lang="en-US" dirty="0">
                <a:solidFill>
                  <a:srgbClr val="7030A0"/>
                </a:solidFill>
              </a:rPr>
              <a:t>@Redirect() </a:t>
            </a:r>
            <a:r>
              <a:rPr lang="en-US" dirty="0"/>
              <a:t>takes two arguments, </a:t>
            </a:r>
            <a:r>
              <a:rPr lang="en-US" dirty="0" err="1"/>
              <a:t>url</a:t>
            </a:r>
            <a:r>
              <a:rPr lang="en-US" dirty="0"/>
              <a:t> and </a:t>
            </a:r>
            <a:r>
              <a:rPr lang="en-US" dirty="0" err="1"/>
              <a:t>statusCode</a:t>
            </a:r>
            <a:r>
              <a:rPr lang="en-US" dirty="0"/>
              <a:t>, both are optional. The default value of </a:t>
            </a:r>
            <a:r>
              <a:rPr lang="en-US" dirty="0" err="1"/>
              <a:t>statusCode</a:t>
            </a:r>
            <a:r>
              <a:rPr lang="en-US" dirty="0"/>
              <a:t> is 302 (Found) if omitted.</a:t>
            </a:r>
          </a:p>
          <a:p>
            <a:pPr marL="139700" indent="0">
              <a:buNone/>
            </a:pPr>
            <a:endParaRPr lang="en-US" dirty="0"/>
          </a:p>
        </p:txBody>
      </p:sp>
    </p:spTree>
    <p:extLst>
      <p:ext uri="{BB962C8B-B14F-4D97-AF65-F5344CB8AC3E}">
        <p14:creationId xmlns:p14="http://schemas.microsoft.com/office/powerpoint/2010/main" val="72572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ROUTE PARAMETERS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426332"/>
          </a:xfrm>
          <a:prstGeom prst="rect">
            <a:avLst/>
          </a:prstGeom>
          <a:noFill/>
          <a:ln>
            <a:noFill/>
          </a:ln>
        </p:spPr>
        <p:txBody>
          <a:bodyPr spcFirstLastPara="1" wrap="square" lIns="68575" tIns="34275" rIns="68575" bIns="34275" anchor="t" anchorCtr="0">
            <a:noAutofit/>
          </a:bodyPr>
          <a:lstStyle/>
          <a:p>
            <a:pPr marL="139700" indent="0">
              <a:buNone/>
            </a:pPr>
            <a:r>
              <a:rPr lang="en-US" dirty="0"/>
              <a:t>Routes with static paths won't work when you need to accept dynamic data as part of the request (e.g., GET /cats/1 to get cat with id 1). In order to define routes with parameters, we can add route parameter tokens in the path of the route to capture the dynamic value at that position in the request URL. The route parameter token in the </a:t>
            </a:r>
            <a:r>
              <a:rPr lang="en-US" dirty="0">
                <a:solidFill>
                  <a:srgbClr val="7030A0"/>
                </a:solidFill>
              </a:rPr>
              <a:t>@Get() </a:t>
            </a:r>
            <a:r>
              <a:rPr lang="en-US" dirty="0"/>
              <a:t>decorator example below demonstrates this usage. Route parameters declared in this way can be accessed using the </a:t>
            </a:r>
            <a:r>
              <a:rPr lang="en-US" dirty="0">
                <a:solidFill>
                  <a:srgbClr val="7030A0"/>
                </a:solidFill>
              </a:rPr>
              <a:t>@</a:t>
            </a:r>
            <a:r>
              <a:rPr lang="en-US" dirty="0" err="1">
                <a:solidFill>
                  <a:srgbClr val="7030A0"/>
                </a:solidFill>
              </a:rPr>
              <a:t>Param</a:t>
            </a:r>
            <a:r>
              <a:rPr lang="en-US" dirty="0">
                <a:solidFill>
                  <a:srgbClr val="7030A0"/>
                </a:solidFill>
              </a:rPr>
              <a:t>() </a:t>
            </a:r>
            <a:r>
              <a:rPr lang="en-US" dirty="0"/>
              <a:t>decorator, which should be added to the method signature.</a:t>
            </a:r>
          </a:p>
          <a:p>
            <a:pPr marL="139700" indent="0">
              <a:buNone/>
            </a:pPr>
            <a:endParaRPr lang="en-US" dirty="0"/>
          </a:p>
        </p:txBody>
      </p:sp>
    </p:spTree>
    <p:extLst>
      <p:ext uri="{BB962C8B-B14F-4D97-AF65-F5344CB8AC3E}">
        <p14:creationId xmlns:p14="http://schemas.microsoft.com/office/powerpoint/2010/main" val="166410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a:t>
            </a:r>
            <a:r>
              <a:rPr lang="en-US" dirty="0" err="1"/>
              <a:t>Param</a:t>
            </a:r>
            <a:r>
              <a:rPr lang="en-US" dirty="0"/>
              <a:t>() is used to decorate a method parameter (</a:t>
            </a:r>
            <a:r>
              <a:rPr lang="en-US" dirty="0" err="1"/>
              <a:t>params</a:t>
            </a:r>
            <a:r>
              <a:rPr lang="en-US" dirty="0"/>
              <a:t> in the example above), and makes the route parameters available as properties of that decorated method parameter inside the body of the method. As seen in the code above, we can access the id parameter by referencing params.id. You can also pass in a particular parameter token to the decorator, and then reference the route parameter directly by name in the method body.</a:t>
            </a:r>
          </a:p>
          <a:p>
            <a:pPr marL="139700" indent="0">
              <a:buNone/>
            </a:pPr>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746617" y="770708"/>
            <a:ext cx="4539894" cy="1309143"/>
          </a:xfrm>
          <a:prstGeom prst="rect">
            <a:avLst/>
          </a:prstGeom>
        </p:spPr>
      </p:pic>
    </p:spTree>
    <p:extLst>
      <p:ext uri="{BB962C8B-B14F-4D97-AF65-F5344CB8AC3E}">
        <p14:creationId xmlns:p14="http://schemas.microsoft.com/office/powerpoint/2010/main" val="13115139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657</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Roboto Medium</vt:lpstr>
      <vt:lpstr>Arial Black</vt:lpstr>
      <vt:lpstr>Calibri</vt:lpstr>
      <vt:lpstr>Roboto</vt:lpstr>
      <vt:lpstr>Office Theme</vt:lpstr>
      <vt:lpstr> CONTROLLERS &amp; ROUTING</vt:lpstr>
      <vt:lpstr>WHAT ARE CONTROLLERS?</vt:lpstr>
      <vt:lpstr>PowerPoint Presentation</vt:lpstr>
      <vt:lpstr>ROUTING</vt:lpstr>
      <vt:lpstr>PowerPoint Presentation</vt:lpstr>
      <vt:lpstr>REQUEST OBJECT</vt:lpstr>
      <vt:lpstr>REDIRECTION</vt:lpstr>
      <vt:lpstr>ROUTE PARAMETERS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57</cp:revision>
  <dcterms:modified xsi:type="dcterms:W3CDTF">2023-04-19T15:02:26Z</dcterms:modified>
</cp:coreProperties>
</file>