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9" r:id="rId3"/>
    <p:sldId id="291" r:id="rId4"/>
    <p:sldId id="277" r:id="rId5"/>
    <p:sldId id="298" r:id="rId6"/>
    <p:sldId id="293" r:id="rId7"/>
    <p:sldId id="299" r:id="rId8"/>
    <p:sldId id="301" r:id="rId9"/>
    <p:sldId id="302" r:id="rId10"/>
    <p:sldId id="300" r:id="rId11"/>
    <p:sldId id="297" r:id="rId12"/>
    <p:sldId id="342" r:id="rId1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E2B98-88FF-4F5B-90DF-17F6FC83B82D}" v="2" dt="2020-03-03T09:17:53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7CE2B98-88FF-4F5B-90DF-17F6FC83B82D}"/>
    <pc:docChg chg="modSld">
      <pc:chgData name="Guest User" userId="" providerId="Windows Live" clId="Web-{07CE2B98-88FF-4F5B-90DF-17F6FC83B82D}" dt="2020-03-03T09:17:53.447" v="1" actId="20577"/>
      <pc:docMkLst>
        <pc:docMk/>
      </pc:docMkLst>
      <pc:sldChg chg="modSp">
        <pc:chgData name="Guest User" userId="" providerId="Windows Live" clId="Web-{07CE2B98-88FF-4F5B-90DF-17F6FC83B82D}" dt="2020-03-03T09:17:53.447" v="1" actId="20577"/>
        <pc:sldMkLst>
          <pc:docMk/>
          <pc:sldMk cId="0" sldId="267"/>
        </pc:sldMkLst>
        <pc:spChg chg="mod">
          <ac:chgData name="Guest User" userId="" providerId="Windows Live" clId="Web-{07CE2B98-88FF-4F5B-90DF-17F6FC83B82D}" dt="2020-03-03T09:17:53.447" v="1" actId="20577"/>
          <ac:spMkLst>
            <pc:docMk/>
            <pc:sldMk cId="0" sldId="267"/>
            <ac:spMk id="2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1ca1c08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g7e1ca1c08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97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53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74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46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39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27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55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45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netastankovskaane@gmail.com" TargetMode="External"/><Relationship Id="rId4" Type="http://schemas.openxmlformats.org/officeDocument/2006/relationships/hyperlink" Target="mailto:dimitrov.gjorge@proton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erimale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dc-codecademy/mkwd11-js-06-nodejsadv/tree/main/G11" TargetMode="External"/><Relationship Id="rId4" Type="http://schemas.openxmlformats.org/officeDocument/2006/relationships/hyperlink" Target="https://www.facebook.com/ane.aneta.a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947059" y="1567205"/>
            <a:ext cx="7080068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" sz="4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TYPESCRIPT pt.2</a:t>
            </a:r>
            <a:endParaRPr sz="48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95220" y="4153682"/>
            <a:ext cx="711998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sv-SE" dirty="0">
                <a:solidFill>
                  <a:schemeClr val="lt1"/>
                </a:solidFill>
                <a:ea typeface="Roboto"/>
                <a:sym typeface="Roboto"/>
              </a:rPr>
              <a:t>Trainer – </a:t>
            </a:r>
            <a:r>
              <a:rPr lang="sv-SE" dirty="0">
                <a:solidFill>
                  <a:schemeClr val="lt1"/>
                </a:solidFill>
                <a:ea typeface="Roboto"/>
                <a:sym typeface="Roboto"/>
                <a:hlinkClick r:id="rId4"/>
              </a:rPr>
              <a:t>dimitrov.gjorge@protonmail.com</a:t>
            </a:r>
            <a:endParaRPr lang="sv-SE" dirty="0">
              <a:ea typeface="Roboto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sv-SE" dirty="0">
                <a:solidFill>
                  <a:schemeClr val="lt1"/>
                </a:solidFill>
                <a:ea typeface="Roboto"/>
                <a:sym typeface="Roboto"/>
              </a:rPr>
              <a:t>Assistant – </a:t>
            </a:r>
            <a:r>
              <a:rPr lang="sv-SE" dirty="0">
                <a:solidFill>
                  <a:schemeClr val="lt1"/>
                </a:solidFill>
                <a:ea typeface="Roboto"/>
                <a:sym typeface="Roboto"/>
                <a:hlinkClick r:id="rId5"/>
              </a:rPr>
              <a:t>anetastankovskaane@gmail.com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GENERICS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 err="1"/>
              <a:t>TypeScript</a:t>
            </a:r>
            <a:r>
              <a:rPr lang="en-US" dirty="0"/>
              <a:t> generics allow you to write the reusable and generalized form of functions, classes, and interfaces.</a:t>
            </a:r>
          </a:p>
          <a:p>
            <a:pPr marL="139700" indent="0">
              <a:buNone/>
            </a:pPr>
            <a:r>
              <a:rPr lang="en-US" dirty="0"/>
              <a:t>The following shows a generic function that returns the random element from an array of type T: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79" y="2714685"/>
            <a:ext cx="74104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9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54" y="59049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This function uses type variable T. The T allows you to capture the type that is provided at the time of calling the function. Also, the function uses the T type variable as its return type.</a:t>
            </a:r>
          </a:p>
          <a:p>
            <a:pPr marL="139700" indent="0">
              <a:buNone/>
            </a:pPr>
            <a:r>
              <a:rPr lang="en-US" dirty="0"/>
              <a:t>This </a:t>
            </a:r>
            <a:r>
              <a:rPr lang="en-US" dirty="0" err="1"/>
              <a:t>getRandomElement</a:t>
            </a:r>
            <a:r>
              <a:rPr lang="en-US" dirty="0"/>
              <a:t>() function is generic because it can work with any data type including string, number, objects,…</a:t>
            </a:r>
          </a:p>
          <a:p>
            <a:pPr marL="139700" indent="0">
              <a:buNone/>
            </a:pPr>
            <a:r>
              <a:rPr lang="en-US" dirty="0"/>
              <a:t> </a:t>
            </a:r>
          </a:p>
          <a:p>
            <a:pPr marL="139700" indent="0">
              <a:buNone/>
            </a:pPr>
            <a:r>
              <a:rPr lang="en-US" dirty="0"/>
              <a:t>By convention, we use the letter T as the type variable. However, you can freely use other letters such as A, B C, …</a:t>
            </a:r>
          </a:p>
        </p:txBody>
      </p:sp>
    </p:spTree>
    <p:extLst>
      <p:ext uri="{BB962C8B-B14F-4D97-AF65-F5344CB8AC3E}">
        <p14:creationId xmlns:p14="http://schemas.microsoft.com/office/powerpoint/2010/main" val="90268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1"/>
          <p:cNvSpPr txBox="1">
            <a:spLocks noGrp="1"/>
          </p:cNvSpPr>
          <p:nvPr>
            <p:ph type="subTitle" idx="4294967295"/>
          </p:nvPr>
        </p:nvSpPr>
        <p:spPr>
          <a:xfrm>
            <a:off x="789249" y="1294250"/>
            <a:ext cx="7793641" cy="290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  <a:hlinkClick r:id="rId3"/>
              </a:rPr>
              <a:t>Trainer's Facebook profile</a:t>
            </a: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  <a:hlinkClick r:id="rId4"/>
              </a:rPr>
              <a:t>Assistant's Facebook Profile</a:t>
            </a:r>
            <a:endParaRPr lang="en"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Demo code and Materials</a:t>
            </a:r>
          </a:p>
          <a:p>
            <a:pPr lvl="0"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>
                <a:hlinkClick r:id="rId5"/>
              </a:rPr>
              <a:t>Link to GitHub repository</a:t>
            </a: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60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CLASSES IN </a:t>
            </a: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TYPESCRIPT?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 err="1"/>
              <a:t>TypeScript</a:t>
            </a:r>
            <a:r>
              <a:rPr lang="en-US" dirty="0"/>
              <a:t> class adds type annotations to the properties and methods of the class. The following shows the Person class in </a:t>
            </a:r>
            <a:r>
              <a:rPr lang="en-US" dirty="0" err="1"/>
              <a:t>TypeScript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37" y="1973028"/>
            <a:ext cx="3805168" cy="24686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54" y="91706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When you annotate types to properties, constructor, and method, </a:t>
            </a:r>
            <a:r>
              <a:rPr lang="en-US" dirty="0" err="1"/>
              <a:t>TypeScript</a:t>
            </a:r>
            <a:r>
              <a:rPr lang="en-US" dirty="0"/>
              <a:t> compiler will carry the corresponding type checks.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For example, you cannot initialize the </a:t>
            </a:r>
            <a:r>
              <a:rPr lang="en-US" dirty="0" err="1"/>
              <a:t>ssn</a:t>
            </a:r>
            <a:r>
              <a:rPr lang="en-US" dirty="0"/>
              <a:t> with a number. The following code will result in an error: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1" y="2994653"/>
            <a:ext cx="62579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1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ACCESS MODIFIERS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Access modifiers change the visibility of the properties and methods of a class. </a:t>
            </a:r>
            <a:r>
              <a:rPr lang="en-US" dirty="0" err="1"/>
              <a:t>TypeScript</a:t>
            </a:r>
            <a:r>
              <a:rPr lang="en-US" dirty="0"/>
              <a:t> provides three access modifiers:</a:t>
            </a:r>
          </a:p>
          <a:p>
            <a:r>
              <a:rPr lang="en-US" dirty="0"/>
              <a:t>The </a:t>
            </a:r>
            <a:r>
              <a:rPr lang="en-US" b="1" dirty="0"/>
              <a:t>private</a:t>
            </a:r>
            <a:r>
              <a:rPr lang="en-US" dirty="0"/>
              <a:t> modifier allows access within the same class.</a:t>
            </a:r>
          </a:p>
          <a:p>
            <a:r>
              <a:rPr lang="en-US" dirty="0"/>
              <a:t>The </a:t>
            </a:r>
            <a:r>
              <a:rPr lang="en-US" b="1" dirty="0"/>
              <a:t>protected</a:t>
            </a:r>
            <a:r>
              <a:rPr lang="en-US" dirty="0"/>
              <a:t> modifier allows access within the same class and subclasses.</a:t>
            </a:r>
          </a:p>
          <a:p>
            <a:r>
              <a:rPr lang="en-US" dirty="0"/>
              <a:t>The </a:t>
            </a:r>
            <a:r>
              <a:rPr lang="en-US" b="1" dirty="0"/>
              <a:t>public</a:t>
            </a:r>
            <a:r>
              <a:rPr lang="en-US" dirty="0"/>
              <a:t> modifier allows access from any location.</a:t>
            </a:r>
          </a:p>
          <a:p>
            <a:pPr marL="139700" indent="0">
              <a:buNone/>
            </a:pPr>
            <a:r>
              <a:rPr lang="en-US" dirty="0"/>
              <a:t>Note that </a:t>
            </a:r>
            <a:r>
              <a:rPr lang="en-US" dirty="0" err="1"/>
              <a:t>TypeScript</a:t>
            </a:r>
            <a:r>
              <a:rPr lang="en-US" dirty="0"/>
              <a:t> controls the access logically during compilation time, not at runtime.</a:t>
            </a:r>
          </a:p>
        </p:txBody>
      </p:sp>
    </p:spTree>
    <p:extLst>
      <p:ext uri="{BB962C8B-B14F-4D97-AF65-F5344CB8AC3E}">
        <p14:creationId xmlns:p14="http://schemas.microsoft.com/office/powerpoint/2010/main" val="155675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GETTERS &amp; SETTERS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 getters and setters allow you to control the access to the properties of a class.</a:t>
            </a:r>
          </a:p>
          <a:p>
            <a:pPr marL="139700" indent="0">
              <a:buNone/>
            </a:pPr>
            <a:r>
              <a:rPr lang="en-US" dirty="0"/>
              <a:t>For each property: </a:t>
            </a:r>
          </a:p>
          <a:p>
            <a:r>
              <a:rPr lang="en-US" dirty="0"/>
              <a:t>A </a:t>
            </a:r>
            <a:r>
              <a:rPr lang="en-US" b="1" dirty="0"/>
              <a:t>getter</a:t>
            </a:r>
            <a:r>
              <a:rPr lang="en-US" dirty="0"/>
              <a:t> method returns the value of the property’s value. A getter is also called an </a:t>
            </a:r>
            <a:r>
              <a:rPr lang="en-US" dirty="0" err="1"/>
              <a:t>accessor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setter</a:t>
            </a:r>
            <a:r>
              <a:rPr lang="en-US" dirty="0"/>
              <a:t> method updates the property’s value. A setter is also known as a </a:t>
            </a:r>
            <a:r>
              <a:rPr lang="en-US" dirty="0" err="1"/>
              <a:t>mutator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36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54" y="59049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A getter method starts with the keyword get and a setter method starts with the keyword set.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75" y="1414360"/>
            <a:ext cx="4518065" cy="31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0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TYPESCRIPT INHERITANCE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To inherit a class, you use the </a:t>
            </a:r>
            <a:r>
              <a:rPr lang="en-US" b="1" dirty="0"/>
              <a:t>extends</a:t>
            </a:r>
            <a:r>
              <a:rPr lang="en-US" dirty="0"/>
              <a:t> keyword. For example the following Employee class inherits the Person class: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In this example, the Employee is a child class and the Person is the parent class.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98" y="2011145"/>
            <a:ext cx="47720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1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TYPESCRIPT ABSTRACT CLASSES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An abstract class is typically used to define common behaviors for derived classes to extend. Unlike a regular class, an abstract class </a:t>
            </a:r>
            <a:r>
              <a:rPr lang="en-US" b="1" i="1" dirty="0"/>
              <a:t>cannot be instantiated directly</a:t>
            </a:r>
            <a:r>
              <a:rPr lang="en-US" dirty="0"/>
              <a:t>.</a:t>
            </a:r>
          </a:p>
          <a:p>
            <a:pPr marL="139700" indent="0">
              <a:buNone/>
            </a:pPr>
            <a:r>
              <a:rPr lang="en-US" dirty="0"/>
              <a:t>To declare an abstract class, you use the abstract keyword: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16" y="2551020"/>
            <a:ext cx="3402857" cy="10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54" y="59049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Typically, an abstract class contains one or more abstract methods.</a:t>
            </a:r>
          </a:p>
          <a:p>
            <a:pPr marL="139700" indent="0">
              <a:buNone/>
            </a:pPr>
            <a:r>
              <a:rPr lang="en-US" dirty="0"/>
              <a:t>An abstract method does not contain implementation. It only defines the signature of the method without including the method body. An abstract method must be implemented in the derived class.</a:t>
            </a:r>
          </a:p>
          <a:p>
            <a:pPr marL="139700" indent="0">
              <a:buNone/>
            </a:pPr>
            <a:r>
              <a:rPr lang="en-US" dirty="0"/>
              <a:t>The following shows the Employee abstract class that has the </a:t>
            </a:r>
            <a:r>
              <a:rPr lang="en-US" dirty="0" err="1"/>
              <a:t>getSalary</a:t>
            </a:r>
            <a:r>
              <a:rPr lang="en-US" dirty="0"/>
              <a:t>() abstract method: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6" y="2784932"/>
            <a:ext cx="76866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4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541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Roboto Medium</vt:lpstr>
      <vt:lpstr>Arial Black</vt:lpstr>
      <vt:lpstr>Roboto</vt:lpstr>
      <vt:lpstr>Office Theme</vt:lpstr>
      <vt:lpstr>TYPESCRIPT pt.2</vt:lpstr>
      <vt:lpstr>CLASSES IN TYPESCRIPT?</vt:lpstr>
      <vt:lpstr>PowerPoint Presentation</vt:lpstr>
      <vt:lpstr>ACCESS MODIFIERS</vt:lpstr>
      <vt:lpstr>GETTERS &amp; SETTERS</vt:lpstr>
      <vt:lpstr>PowerPoint Presentation</vt:lpstr>
      <vt:lpstr>TYPESCRIPT INHERITANCE</vt:lpstr>
      <vt:lpstr>TYPESCRIPT ABSTRACT CLASSES</vt:lpstr>
      <vt:lpstr>PowerPoint Presentation</vt:lpstr>
      <vt:lpstr>GENERICS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 and Visual Studio</dc:title>
  <dc:creator>kristina</dc:creator>
  <cp:lastModifiedBy>George Dimitrov</cp:lastModifiedBy>
  <cp:revision>57</cp:revision>
  <dcterms:modified xsi:type="dcterms:W3CDTF">2023-04-10T18:40:35Z</dcterms:modified>
</cp:coreProperties>
</file>