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Lst>
  <p:notesMasterIdLst>
    <p:notesMasterId r:id="rId15"/>
  </p:notesMasterIdLst>
  <p:sldIdLst>
    <p:sldId id="256" r:id="rId2"/>
    <p:sldId id="259" r:id="rId3"/>
    <p:sldId id="299" r:id="rId4"/>
    <p:sldId id="277" r:id="rId5"/>
    <p:sldId id="298" r:id="rId6"/>
    <p:sldId id="297" r:id="rId7"/>
    <p:sldId id="300" r:id="rId8"/>
    <p:sldId id="301" r:id="rId9"/>
    <p:sldId id="302" r:id="rId10"/>
    <p:sldId id="303" r:id="rId11"/>
    <p:sldId id="304" r:id="rId12"/>
    <p:sldId id="305" r:id="rId13"/>
    <p:sldId id="342" r:id="rId14"/>
  </p:sldIdLst>
  <p:sldSz cx="9144000" cy="5143500" type="screen16x9"/>
  <p:notesSz cx="6858000" cy="9144000"/>
  <p:embeddedFontLst>
    <p:embeddedFont>
      <p:font typeface="Arial Black" panose="020B0A04020102020204" pitchFamily="34" charset="0"/>
      <p:bold r:id="rId16"/>
    </p:embeddedFon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Medium"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210" d="100"/>
          <a:sy n="210" d="100"/>
        </p:scale>
        <p:origin x="28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7CE2B98-88FF-4F5B-90DF-17F6FC83B82D}"/>
    <pc:docChg chg="modSld">
      <pc:chgData name="Guest User" userId="" providerId="Windows Live" clId="Web-{07CE2B98-88FF-4F5B-90DF-17F6FC83B82D}" dt="2020-03-03T09:17:53.447" v="1" actId="20577"/>
      <pc:docMkLst>
        <pc:docMk/>
      </pc:docMkLst>
      <pc:sldChg chg="modSp">
        <pc:chgData name="Guest User" userId="" providerId="Windows Live" clId="Web-{07CE2B98-88FF-4F5B-90DF-17F6FC83B82D}" dt="2020-03-03T09:17:53.447" v="1" actId="20577"/>
        <pc:sldMkLst>
          <pc:docMk/>
          <pc:sldMk cId="0" sldId="267"/>
        </pc:sldMkLst>
        <pc:spChg chg="mod">
          <ac:chgData name="Guest User" userId="" providerId="Windows Live" clId="Web-{07CE2B98-88FF-4F5B-90DF-17F6FC83B82D}" dt="2020-03-03T09:17:53.447" v="1" actId="20577"/>
          <ac:spMkLst>
            <pc:docMk/>
            <pc:sldMk cId="0" sldId="267"/>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610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20709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96831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80001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57246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47847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59771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58650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642092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e24b9fb81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g7e24b9fb81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7e24b9fb81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49943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github.com/sedc-codecademy/mkwd11-js-06-nodejsadv/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653143" y="1567205"/>
            <a:ext cx="7772400"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 sz="4800" dirty="0">
                <a:solidFill>
                  <a:schemeClr val="lt1"/>
                </a:solidFill>
                <a:latin typeface="Roboto Medium"/>
                <a:ea typeface="Roboto Medium"/>
                <a:cs typeface="Roboto Medium"/>
                <a:sym typeface="Roboto Medium"/>
              </a:rPr>
              <a:t>MIDDLEWARE &amp; GUARDS</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a:solidFill>
                  <a:schemeClr val="lt1"/>
                </a:solidFill>
                <a:ea typeface="Roboto"/>
                <a:sym typeface="Roboto"/>
              </a:rPr>
              <a:t>Trainer – </a:t>
            </a:r>
            <a:r>
              <a:rPr lang="sv-SE" dirty="0">
                <a:solidFill>
                  <a:schemeClr val="lt1"/>
                </a:solidFill>
                <a:ea typeface="Roboto"/>
                <a:sym typeface="Roboto"/>
                <a:hlinkClick r:id="rId4"/>
              </a:rPr>
              <a:t>dimitrov.gjorge@protonmail.com</a:t>
            </a:r>
            <a:endParaRPr lang="sv-SE" dirty="0">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rPr>
              <a:t>anetastankovskaane@gmail.com</a:t>
            </a:r>
            <a:endParaRPr lang="sv-S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328202" y="949724"/>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solidFill>
                  <a:srgbClr val="7030A0"/>
                </a:solidFill>
              </a:rPr>
              <a:t>Basics</a:t>
            </a:r>
          </a:p>
          <a:p>
            <a:r>
              <a:rPr lang="en-US" dirty="0"/>
              <a:t>Each interceptor implements the </a:t>
            </a:r>
            <a:r>
              <a:rPr lang="en-US" dirty="0">
                <a:solidFill>
                  <a:srgbClr val="7030A0"/>
                </a:solidFill>
              </a:rPr>
              <a:t>intercept() </a:t>
            </a:r>
            <a:r>
              <a:rPr lang="en-US" dirty="0"/>
              <a:t>method, which takes two arguments. The first one is the </a:t>
            </a:r>
            <a:r>
              <a:rPr lang="en-US" dirty="0" err="1">
                <a:solidFill>
                  <a:srgbClr val="7030A0"/>
                </a:solidFill>
              </a:rPr>
              <a:t>ExecutionContext</a:t>
            </a:r>
            <a:r>
              <a:rPr lang="en-US" dirty="0"/>
              <a:t> instance (exactly the same object as for guards). The </a:t>
            </a:r>
            <a:r>
              <a:rPr lang="en-US" dirty="0" err="1">
                <a:solidFill>
                  <a:srgbClr val="7030A0"/>
                </a:solidFill>
              </a:rPr>
              <a:t>ExecutionContext</a:t>
            </a:r>
            <a:r>
              <a:rPr lang="en-US" dirty="0"/>
              <a:t> inherits from </a:t>
            </a:r>
            <a:r>
              <a:rPr lang="en-US" dirty="0" err="1">
                <a:solidFill>
                  <a:srgbClr val="7030A0"/>
                </a:solidFill>
              </a:rPr>
              <a:t>ArgumentsHost</a:t>
            </a:r>
            <a:r>
              <a:rPr lang="en-US" dirty="0"/>
              <a:t>. We saw </a:t>
            </a:r>
            <a:r>
              <a:rPr lang="en-US" dirty="0" err="1"/>
              <a:t>ArgumentsHost</a:t>
            </a:r>
            <a:r>
              <a:rPr lang="en-US" dirty="0"/>
              <a:t> before in the exception filters chapter. There, we saw that it's a wrapper around arguments that have been passed to the original handler, and contains different arguments arrays based on the type of the application. You can refer back to the exception filters for more on this topic.</a:t>
            </a:r>
          </a:p>
        </p:txBody>
      </p:sp>
    </p:spTree>
    <p:extLst>
      <p:ext uri="{BB962C8B-B14F-4D97-AF65-F5344CB8AC3E}">
        <p14:creationId xmlns:p14="http://schemas.microsoft.com/office/powerpoint/2010/main" val="153744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328202" y="949724"/>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solidFill>
                  <a:srgbClr val="7030A0"/>
                </a:solidFill>
              </a:rPr>
              <a:t>Execution context</a:t>
            </a:r>
          </a:p>
          <a:p>
            <a:r>
              <a:rPr lang="en-US" dirty="0"/>
              <a:t>By extending </a:t>
            </a:r>
            <a:r>
              <a:rPr lang="en-US" dirty="0" err="1">
                <a:solidFill>
                  <a:srgbClr val="7030A0"/>
                </a:solidFill>
              </a:rPr>
              <a:t>ArgumentsHost</a:t>
            </a:r>
            <a:r>
              <a:rPr lang="en-US" dirty="0"/>
              <a:t>, </a:t>
            </a:r>
            <a:r>
              <a:rPr lang="en-US" dirty="0" err="1">
                <a:solidFill>
                  <a:srgbClr val="7030A0"/>
                </a:solidFill>
              </a:rPr>
              <a:t>ExecutionContext</a:t>
            </a:r>
            <a:r>
              <a:rPr lang="en-US" dirty="0"/>
              <a:t> also adds several new helper methods that provide additional details about the current execution process. These details can be helpful in building more generic interceptors that can work across a broad set of controllers, methods, and execution contexts. Learn more about </a:t>
            </a:r>
            <a:r>
              <a:rPr lang="en-US" dirty="0" err="1">
                <a:solidFill>
                  <a:srgbClr val="7030A0"/>
                </a:solidFill>
              </a:rPr>
              <a:t>ExecutionContexthere</a:t>
            </a:r>
            <a:r>
              <a:rPr lang="en-US" dirty="0"/>
              <a:t>.</a:t>
            </a:r>
          </a:p>
        </p:txBody>
      </p:sp>
    </p:spTree>
    <p:extLst>
      <p:ext uri="{BB962C8B-B14F-4D97-AF65-F5344CB8AC3E}">
        <p14:creationId xmlns:p14="http://schemas.microsoft.com/office/powerpoint/2010/main" val="121589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328202" y="949724"/>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solidFill>
                  <a:srgbClr val="7030A0"/>
                </a:solidFill>
              </a:rPr>
              <a:t>Call handler</a:t>
            </a:r>
          </a:p>
          <a:p>
            <a:r>
              <a:rPr lang="en-US" u="sng" dirty="0"/>
              <a:t>The second</a:t>
            </a:r>
            <a:r>
              <a:rPr lang="en-US" dirty="0"/>
              <a:t> argument is a </a:t>
            </a:r>
            <a:r>
              <a:rPr lang="en-US" dirty="0" err="1">
                <a:solidFill>
                  <a:srgbClr val="7030A0"/>
                </a:solidFill>
              </a:rPr>
              <a:t>CallHandler</a:t>
            </a:r>
            <a:r>
              <a:rPr lang="en-US" dirty="0"/>
              <a:t>. The </a:t>
            </a:r>
            <a:r>
              <a:rPr lang="en-US" dirty="0" err="1"/>
              <a:t>CallHandler</a:t>
            </a:r>
            <a:r>
              <a:rPr lang="en-US" dirty="0"/>
              <a:t> interface implements the </a:t>
            </a:r>
            <a:r>
              <a:rPr lang="en-US" dirty="0">
                <a:solidFill>
                  <a:srgbClr val="7030A0"/>
                </a:solidFill>
              </a:rPr>
              <a:t>handle() </a:t>
            </a:r>
            <a:r>
              <a:rPr lang="en-US" dirty="0"/>
              <a:t>method, which you can use to invoke the route handler method at some point in your interceptor. If you don't call the </a:t>
            </a:r>
            <a:r>
              <a:rPr lang="en-US" dirty="0">
                <a:solidFill>
                  <a:srgbClr val="7030A0"/>
                </a:solidFill>
              </a:rPr>
              <a:t>handle() </a:t>
            </a:r>
            <a:r>
              <a:rPr lang="en-US" dirty="0"/>
              <a:t>method in your implementation of the </a:t>
            </a:r>
            <a:r>
              <a:rPr lang="en-US" dirty="0">
                <a:solidFill>
                  <a:srgbClr val="7030A0"/>
                </a:solidFill>
              </a:rPr>
              <a:t>intercept() </a:t>
            </a:r>
            <a:r>
              <a:rPr lang="en-US" dirty="0"/>
              <a:t>method, the route handler method won't be executed at all.</a:t>
            </a:r>
          </a:p>
        </p:txBody>
      </p:sp>
    </p:spTree>
    <p:extLst>
      <p:ext uri="{BB962C8B-B14F-4D97-AF65-F5344CB8AC3E}">
        <p14:creationId xmlns:p14="http://schemas.microsoft.com/office/powerpoint/2010/main" val="81307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253560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MIDDLEWARE</a:t>
            </a:r>
            <a:r>
              <a:rPr lang="en" sz="3000" b="1" dirty="0">
                <a:solidFill>
                  <a:srgbClr val="000000"/>
                </a:solidFill>
                <a:latin typeface="Roboto"/>
                <a:ea typeface="Roboto"/>
                <a:cs typeface="Roboto"/>
                <a:sym typeface="Roboto"/>
              </a:rPr>
              <a:t>?</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Middleware is a function which is called before the route handler. Middleware functions have access to the request and response objects, and the </a:t>
            </a:r>
            <a:r>
              <a:rPr lang="en-US" dirty="0">
                <a:solidFill>
                  <a:srgbClr val="7030A0"/>
                </a:solidFill>
              </a:rPr>
              <a:t>next() </a:t>
            </a:r>
            <a:r>
              <a:rPr lang="en-US" dirty="0"/>
              <a:t>middleware function in the application’s request-response cycle. The next middleware function is commonly denoted by a variable named next.</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4" name="Picture 3"/>
          <p:cNvPicPr>
            <a:picLocks noChangeAspect="1"/>
          </p:cNvPicPr>
          <p:nvPr/>
        </p:nvPicPr>
        <p:blipFill>
          <a:blip r:embed="rId3"/>
          <a:stretch>
            <a:fillRect/>
          </a:stretch>
        </p:blipFill>
        <p:spPr>
          <a:xfrm>
            <a:off x="849086" y="3003698"/>
            <a:ext cx="6466386" cy="12946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GUARD</a:t>
            </a:r>
            <a:r>
              <a:rPr lang="en" sz="3000" b="1" dirty="0">
                <a:solidFill>
                  <a:srgbClr val="000000"/>
                </a:solidFill>
                <a:latin typeface="Roboto"/>
                <a:ea typeface="Roboto"/>
                <a:cs typeface="Roboto"/>
                <a:sym typeface="Roboto"/>
              </a:rPr>
              <a:t>?</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 guard is a class annotated with the </a:t>
            </a:r>
            <a:r>
              <a:rPr lang="en-US" dirty="0">
                <a:solidFill>
                  <a:srgbClr val="7030A0"/>
                </a:solidFill>
              </a:rPr>
              <a:t>@Injectable() </a:t>
            </a:r>
            <a:r>
              <a:rPr lang="en-US" dirty="0"/>
              <a:t>decorator, which implements the </a:t>
            </a:r>
            <a:r>
              <a:rPr lang="en-US" dirty="0" err="1">
                <a:solidFill>
                  <a:srgbClr val="7030A0"/>
                </a:solidFill>
              </a:rPr>
              <a:t>CanActivate</a:t>
            </a:r>
            <a:r>
              <a:rPr lang="en-US" dirty="0"/>
              <a:t> interface.</a:t>
            </a:r>
          </a:p>
          <a:p>
            <a:pPr marL="114300" lvl="0" indent="0">
              <a:lnSpc>
                <a:spcPct val="100000"/>
              </a:lnSpc>
              <a:spcBef>
                <a:spcPts val="600"/>
              </a:spcBef>
              <a:buClr>
                <a:srgbClr val="5E85B9"/>
              </a:buClr>
              <a:buSzPts val="1800"/>
              <a:buNone/>
            </a:pPr>
            <a:endParaRPr sz="2400" dirty="0">
              <a:solidFill>
                <a:schemeClr val="tx1"/>
              </a:solidFill>
              <a:latin typeface="Roboto"/>
              <a:ea typeface="Roboto"/>
              <a:cs typeface="Roboto"/>
              <a:sym typeface="Roboto"/>
            </a:endParaRPr>
          </a:p>
        </p:txBody>
      </p:sp>
      <p:pic>
        <p:nvPicPr>
          <p:cNvPr id="2" name="Picture 1"/>
          <p:cNvPicPr>
            <a:picLocks noChangeAspect="1"/>
          </p:cNvPicPr>
          <p:nvPr/>
        </p:nvPicPr>
        <p:blipFill>
          <a:blip r:embed="rId3"/>
          <a:stretch>
            <a:fillRect/>
          </a:stretch>
        </p:blipFill>
        <p:spPr>
          <a:xfrm>
            <a:off x="816427" y="2053153"/>
            <a:ext cx="6817179" cy="1900674"/>
          </a:xfrm>
          <a:prstGeom prst="rect">
            <a:avLst/>
          </a:prstGeom>
        </p:spPr>
      </p:pic>
    </p:spTree>
    <p:extLst>
      <p:ext uri="{BB962C8B-B14F-4D97-AF65-F5344CB8AC3E}">
        <p14:creationId xmlns:p14="http://schemas.microsoft.com/office/powerpoint/2010/main" val="307257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635180" y="1178325"/>
            <a:ext cx="7886700" cy="3263400"/>
          </a:xfrm>
          <a:prstGeom prst="rect">
            <a:avLst/>
          </a:prstGeom>
          <a:noFill/>
          <a:ln>
            <a:noFill/>
          </a:ln>
        </p:spPr>
        <p:txBody>
          <a:bodyPr spcFirstLastPara="1" wrap="square" lIns="68575" tIns="34275" rIns="68575" bIns="34275" anchor="t" anchorCtr="0">
            <a:noAutofit/>
          </a:bodyPr>
          <a:lstStyle/>
          <a:p>
            <a:r>
              <a:rPr lang="en-US" dirty="0"/>
              <a:t>Guards have a </a:t>
            </a:r>
            <a:r>
              <a:rPr lang="en-US" b="1" dirty="0"/>
              <a:t>single responsibility</a:t>
            </a:r>
            <a:r>
              <a:rPr lang="en-US" dirty="0"/>
              <a:t>. They determine whether a given request will be handled by the route handler or not, depending on certain conditions (like permissions, roles, ACLs, etc.) present at run-time. This is often referred to as authorization. </a:t>
            </a:r>
          </a:p>
          <a:p>
            <a:r>
              <a:rPr lang="en-US" dirty="0"/>
              <a:t>Guards have access to the </a:t>
            </a:r>
            <a:r>
              <a:rPr lang="en-US" b="1" dirty="0" err="1"/>
              <a:t>ExecutionContext</a:t>
            </a:r>
            <a:r>
              <a:rPr lang="en-US" dirty="0"/>
              <a:t> instance, and thus know exactly what's going to be executed next. They're designed, much like exception filters, pipes, and interceptors, to let you interpose processing logic at exactly the right point in the request/response cycle, and to do so declaratively. This helps keep your code DRY and declarative.</a:t>
            </a:r>
          </a:p>
        </p:txBody>
      </p:sp>
    </p:spTree>
    <p:extLst>
      <p:ext uri="{BB962C8B-B14F-4D97-AF65-F5344CB8AC3E}">
        <p14:creationId xmlns:p14="http://schemas.microsoft.com/office/powerpoint/2010/main" val="155675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328202" y="949724"/>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b="1" dirty="0">
                <a:solidFill>
                  <a:srgbClr val="7030A0"/>
                </a:solidFill>
              </a:rPr>
              <a:t>Authorization guard</a:t>
            </a:r>
          </a:p>
          <a:p>
            <a:r>
              <a:rPr lang="en-US" dirty="0"/>
              <a:t>As mentioned, authorization is a great use case for Guards because specific routes should be available only when the caller (usually a specific authenticated user) has sufficient permissions. The </a:t>
            </a:r>
            <a:r>
              <a:rPr lang="en-US" dirty="0" err="1">
                <a:solidFill>
                  <a:srgbClr val="7030A0"/>
                </a:solidFill>
              </a:rPr>
              <a:t>AuthGuard</a:t>
            </a:r>
            <a:r>
              <a:rPr lang="en-US" dirty="0"/>
              <a:t> that we'll build now assumes an authenticated user (and that, therefore, a token is attached to the request headers). It will extract and validate the token, and use the extracted information to determine whether the request can proceed or not.</a:t>
            </a:r>
          </a:p>
        </p:txBody>
      </p:sp>
    </p:spTree>
    <p:extLst>
      <p:ext uri="{BB962C8B-B14F-4D97-AF65-F5344CB8AC3E}">
        <p14:creationId xmlns:p14="http://schemas.microsoft.com/office/powerpoint/2010/main" val="34469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4360" y="770709"/>
            <a:ext cx="6738278" cy="2487577"/>
          </a:xfrm>
          <a:prstGeom prst="rect">
            <a:avLst/>
          </a:prstGeom>
        </p:spPr>
      </p:pic>
    </p:spTree>
    <p:extLst>
      <p:ext uri="{BB962C8B-B14F-4D97-AF65-F5344CB8AC3E}">
        <p14:creationId xmlns:p14="http://schemas.microsoft.com/office/powerpoint/2010/main" val="77044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328202" y="949724"/>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The logic inside the </a:t>
            </a:r>
            <a:r>
              <a:rPr lang="en-US" dirty="0" err="1">
                <a:solidFill>
                  <a:srgbClr val="7030A0"/>
                </a:solidFill>
              </a:rPr>
              <a:t>validateRequest</a:t>
            </a:r>
            <a:r>
              <a:rPr lang="en-US" dirty="0">
                <a:solidFill>
                  <a:srgbClr val="7030A0"/>
                </a:solidFill>
              </a:rPr>
              <a:t>() </a:t>
            </a:r>
            <a:r>
              <a:rPr lang="en-US" dirty="0"/>
              <a:t>function can be as simple or sophisticated as needed. The main point of this example is to show how guards fit into the request/response cycle. </a:t>
            </a:r>
          </a:p>
          <a:p>
            <a:pPr marL="139700" indent="0">
              <a:buNone/>
            </a:pPr>
            <a:r>
              <a:rPr lang="en-US" dirty="0"/>
              <a:t>Every guard must implement a </a:t>
            </a:r>
            <a:r>
              <a:rPr lang="en-US" dirty="0" err="1">
                <a:solidFill>
                  <a:srgbClr val="7030A0"/>
                </a:solidFill>
              </a:rPr>
              <a:t>canActivate</a:t>
            </a:r>
            <a:r>
              <a:rPr lang="en-US" dirty="0">
                <a:solidFill>
                  <a:srgbClr val="7030A0"/>
                </a:solidFill>
              </a:rPr>
              <a:t>() </a:t>
            </a:r>
            <a:r>
              <a:rPr lang="en-US" dirty="0"/>
              <a:t>function. This function should return a </a:t>
            </a:r>
            <a:r>
              <a:rPr lang="en-US" dirty="0" err="1"/>
              <a:t>boolean</a:t>
            </a:r>
            <a:r>
              <a:rPr lang="en-US" dirty="0"/>
              <a:t>, indicating whether the current request is allowed or not. It can return the response either synchronously or asynchronously (via a Promise or Observable). Nest uses the return value to control the next action:</a:t>
            </a:r>
          </a:p>
          <a:p>
            <a:r>
              <a:rPr lang="en-US" dirty="0"/>
              <a:t>if it returns </a:t>
            </a:r>
            <a:r>
              <a:rPr lang="en-US" b="1" dirty="0"/>
              <a:t>true</a:t>
            </a:r>
            <a:r>
              <a:rPr lang="en-US" dirty="0"/>
              <a:t>, the request will be processed.</a:t>
            </a:r>
          </a:p>
          <a:p>
            <a:r>
              <a:rPr lang="en-US" dirty="0"/>
              <a:t>if it returns </a:t>
            </a:r>
            <a:r>
              <a:rPr lang="en-US" b="1" dirty="0"/>
              <a:t>false</a:t>
            </a:r>
            <a:r>
              <a:rPr lang="en-US" dirty="0"/>
              <a:t>, Nest will deny the request.</a:t>
            </a:r>
          </a:p>
        </p:txBody>
      </p:sp>
    </p:spTree>
    <p:extLst>
      <p:ext uri="{BB962C8B-B14F-4D97-AF65-F5344CB8AC3E}">
        <p14:creationId xmlns:p14="http://schemas.microsoft.com/office/powerpoint/2010/main" val="95039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INTERCEPTOR</a:t>
            </a:r>
            <a:r>
              <a:rPr lang="en" sz="3000" b="1" dirty="0">
                <a:solidFill>
                  <a:srgbClr val="000000"/>
                </a:solidFill>
                <a:latin typeface="Roboto"/>
                <a:ea typeface="Roboto"/>
                <a:cs typeface="Roboto"/>
                <a:sym typeface="Roboto"/>
              </a:rPr>
              <a:t>?</a:t>
            </a:r>
            <a:endParaRPr sz="3000" b="1" dirty="0">
              <a:solidFill>
                <a:srgbClr val="000000"/>
              </a:solidFill>
              <a:latin typeface="Roboto"/>
              <a:ea typeface="Roboto"/>
              <a:cs typeface="Roboto"/>
              <a:sym typeface="Roboto"/>
            </a:endParaRPr>
          </a:p>
        </p:txBody>
      </p:sp>
      <p:sp>
        <p:nvSpPr>
          <p:cNvPr id="174" name="Google Shape;174;p28"/>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An interceptor is a class annotated with the </a:t>
            </a:r>
            <a:r>
              <a:rPr lang="en-US" dirty="0">
                <a:solidFill>
                  <a:srgbClr val="7030A0"/>
                </a:solidFill>
              </a:rPr>
              <a:t>@Injectable() </a:t>
            </a:r>
            <a:r>
              <a:rPr lang="en-US" dirty="0"/>
              <a:t>decorator and implements the </a:t>
            </a:r>
            <a:r>
              <a:rPr lang="en-US" dirty="0" err="1">
                <a:solidFill>
                  <a:srgbClr val="7030A0"/>
                </a:solidFill>
              </a:rPr>
              <a:t>NestInterceptor</a:t>
            </a:r>
            <a:r>
              <a:rPr lang="en-US" dirty="0"/>
              <a:t> interface.</a:t>
            </a:r>
            <a:endParaRPr sz="2400" dirty="0">
              <a:solidFill>
                <a:schemeClr val="tx1"/>
              </a:solidFill>
              <a:latin typeface="Roboto"/>
              <a:ea typeface="Roboto"/>
              <a:cs typeface="Roboto"/>
              <a:sym typeface="Roboto"/>
            </a:endParaRPr>
          </a:p>
        </p:txBody>
      </p:sp>
      <p:pic>
        <p:nvPicPr>
          <p:cNvPr id="3" name="Picture 2"/>
          <p:cNvPicPr>
            <a:picLocks noChangeAspect="1"/>
          </p:cNvPicPr>
          <p:nvPr/>
        </p:nvPicPr>
        <p:blipFill>
          <a:blip r:embed="rId3"/>
          <a:stretch>
            <a:fillRect/>
          </a:stretch>
        </p:blipFill>
        <p:spPr>
          <a:xfrm>
            <a:off x="842554" y="2068900"/>
            <a:ext cx="5879782" cy="2048485"/>
          </a:xfrm>
          <a:prstGeom prst="rect">
            <a:avLst/>
          </a:prstGeom>
        </p:spPr>
      </p:pic>
    </p:spTree>
    <p:extLst>
      <p:ext uri="{BB962C8B-B14F-4D97-AF65-F5344CB8AC3E}">
        <p14:creationId xmlns:p14="http://schemas.microsoft.com/office/powerpoint/2010/main" val="267364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28"/>
          <p:cNvSpPr txBox="1">
            <a:spLocks noGrp="1"/>
          </p:cNvSpPr>
          <p:nvPr>
            <p:ph type="body" idx="1"/>
          </p:nvPr>
        </p:nvSpPr>
        <p:spPr>
          <a:xfrm>
            <a:off x="328202" y="949724"/>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Interceptors have a set of useful capabilities which are inspired by the </a:t>
            </a:r>
            <a:r>
              <a:rPr lang="en-US" dirty="0">
                <a:solidFill>
                  <a:srgbClr val="7030A0"/>
                </a:solidFill>
              </a:rPr>
              <a:t>Aspect Oriented Programming (AOP) </a:t>
            </a:r>
            <a:r>
              <a:rPr lang="en-US" dirty="0"/>
              <a:t>technique. They make it possible to: </a:t>
            </a:r>
          </a:p>
          <a:p>
            <a:r>
              <a:rPr lang="en-US" dirty="0"/>
              <a:t>bind extra logic before / after method execution</a:t>
            </a:r>
          </a:p>
          <a:p>
            <a:r>
              <a:rPr lang="en-US" dirty="0"/>
              <a:t>transform the result returned from a function</a:t>
            </a:r>
          </a:p>
          <a:p>
            <a:r>
              <a:rPr lang="en-US" dirty="0"/>
              <a:t>transform the exception thrown from a function</a:t>
            </a:r>
          </a:p>
          <a:p>
            <a:r>
              <a:rPr lang="en-US" dirty="0"/>
              <a:t>extend the basic function behavior</a:t>
            </a:r>
          </a:p>
          <a:p>
            <a:r>
              <a:rPr lang="en-US" dirty="0"/>
              <a:t>completely override a function depending on specific conditions (e.g., for caching purposes)</a:t>
            </a:r>
          </a:p>
        </p:txBody>
      </p:sp>
    </p:spTree>
    <p:extLst>
      <p:ext uri="{BB962C8B-B14F-4D97-AF65-F5344CB8AC3E}">
        <p14:creationId xmlns:p14="http://schemas.microsoft.com/office/powerpoint/2010/main" val="111955233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651</TotalTime>
  <Words>732</Words>
  <Application>Microsoft Office PowerPoint</Application>
  <PresentationFormat>On-screen Show (16:9)</PresentationFormat>
  <Paragraphs>47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Arial</vt:lpstr>
      <vt:lpstr>Roboto Medium</vt:lpstr>
      <vt:lpstr>Arial Black</vt:lpstr>
      <vt:lpstr>Office Theme</vt:lpstr>
      <vt:lpstr>MIDDLEWARE &amp; GUARDS</vt:lpstr>
      <vt:lpstr>WHAT IS MIDDLEWARE?</vt:lpstr>
      <vt:lpstr>WHAT IS GUARD?</vt:lpstr>
      <vt:lpstr>PowerPoint Presentation</vt:lpstr>
      <vt:lpstr>PowerPoint Presentation</vt:lpstr>
      <vt:lpstr>PowerPoint Presentation</vt:lpstr>
      <vt:lpstr>PowerPoint Presentation</vt:lpstr>
      <vt:lpstr>WHAT IS INTERCEPTOR?</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George Dimitrov</cp:lastModifiedBy>
  <cp:revision>67</cp:revision>
  <dcterms:modified xsi:type="dcterms:W3CDTF">2023-04-29T10:45:39Z</dcterms:modified>
</cp:coreProperties>
</file>