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16"/>
  </p:notesMasterIdLst>
  <p:sldIdLst>
    <p:sldId id="256" r:id="rId2"/>
    <p:sldId id="259" r:id="rId3"/>
    <p:sldId id="290" r:id="rId4"/>
    <p:sldId id="277" r:id="rId5"/>
    <p:sldId id="291" r:id="rId6"/>
    <p:sldId id="292" r:id="rId7"/>
    <p:sldId id="293" r:id="rId8"/>
    <p:sldId id="278" r:id="rId9"/>
    <p:sldId id="294" r:id="rId10"/>
    <p:sldId id="295" r:id="rId11"/>
    <p:sldId id="279" r:id="rId12"/>
    <p:sldId id="296" r:id="rId13"/>
    <p:sldId id="280" r:id="rId14"/>
    <p:sldId id="342" r:id="rId15"/>
  </p:sldIdLst>
  <p:sldSz cx="9144000" cy="5143500" type="screen16x9"/>
  <p:notesSz cx="6858000" cy="9144000"/>
  <p:embeddedFontLst>
    <p:embeddedFont>
      <p:font typeface="Arial Black" panose="020B0A04020102020204" pitchFamily="34" charset="0"/>
      <p:bold r:id="rId17"/>
    </p:embeddedFon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41" d="100"/>
          <a:sy n="141" d="100"/>
        </p:scale>
        <p:origin x="4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0425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59917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77253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83164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64022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0160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68935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28502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546246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110252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653143" y="1567205"/>
            <a:ext cx="7772400"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br>
              <a:rPr lang="en" sz="4800" dirty="0">
                <a:solidFill>
                  <a:schemeClr val="lt1"/>
                </a:solidFill>
                <a:latin typeface="Roboto Medium"/>
                <a:ea typeface="Roboto Medium"/>
                <a:cs typeface="Roboto Medium"/>
                <a:sym typeface="Roboto Medium"/>
              </a:rPr>
            </a:br>
            <a:r>
              <a:rPr lang="en" sz="4800" dirty="0">
                <a:solidFill>
                  <a:schemeClr val="lt1"/>
                </a:solidFill>
                <a:latin typeface="Roboto Medium"/>
                <a:ea typeface="Roboto Medium"/>
                <a:cs typeface="Roboto Medium"/>
                <a:sym typeface="Roboto Medium"/>
              </a:rPr>
              <a:t>Intro to NestJS &amp; Modules</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a:solidFill>
                  <a:schemeClr val="lt1"/>
                </a:solidFill>
                <a:ea typeface="Roboto"/>
                <a:sym typeface="Roboto"/>
              </a:rPr>
              <a:t>Trainer – </a:t>
            </a:r>
            <a:r>
              <a:rPr lang="sv-SE" dirty="0">
                <a:solidFill>
                  <a:schemeClr val="lt1"/>
                </a:solidFill>
                <a:ea typeface="Roboto"/>
                <a:sym typeface="Roboto"/>
                <a:hlinkClick r:id="rId4"/>
              </a:rPr>
              <a:t>dimitrov.gjorge@protonmail.com</a:t>
            </a:r>
            <a:endParaRPr lang="sv-SE" dirty="0">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r>
              <a:rPr lang="en-US" dirty="0"/>
              <a:t>The </a:t>
            </a:r>
            <a:r>
              <a:rPr lang="en-US" dirty="0">
                <a:solidFill>
                  <a:srgbClr val="7030A0"/>
                </a:solidFill>
              </a:rPr>
              <a:t>@Module() </a:t>
            </a:r>
            <a:r>
              <a:rPr lang="en-US" dirty="0"/>
              <a:t>decorator takes a single object whose properties describe the module:</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795448" y="1554888"/>
            <a:ext cx="5246655" cy="2893015"/>
          </a:xfrm>
          <a:prstGeom prst="rect">
            <a:avLst/>
          </a:prstGeom>
        </p:spPr>
      </p:pic>
    </p:spTree>
    <p:extLst>
      <p:ext uri="{BB962C8B-B14F-4D97-AF65-F5344CB8AC3E}">
        <p14:creationId xmlns:p14="http://schemas.microsoft.com/office/powerpoint/2010/main" val="314899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FEATURES MODULES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A feature module simply organizes code relevant for a specific feature, keeping code organized and establishing clear boundaries. This helps us manage complexity and develop with SOLID principles, especially as the size of the application and/or team grow.</a:t>
            </a:r>
          </a:p>
        </p:txBody>
      </p:sp>
    </p:spTree>
    <p:extLst>
      <p:ext uri="{BB962C8B-B14F-4D97-AF65-F5344CB8AC3E}">
        <p14:creationId xmlns:p14="http://schemas.microsoft.com/office/powerpoint/2010/main" val="104767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GLOBAL MODULES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54" y="1015039"/>
            <a:ext cx="7886700" cy="3263400"/>
          </a:xfrm>
          <a:prstGeom prst="rect">
            <a:avLst/>
          </a:prstGeom>
          <a:noFill/>
          <a:ln>
            <a:noFill/>
          </a:ln>
        </p:spPr>
        <p:txBody>
          <a:bodyPr spcFirstLastPara="1" wrap="square" lIns="68575" tIns="34275" rIns="68575" bIns="34275" anchor="t" anchorCtr="0">
            <a:noAutofit/>
          </a:bodyPr>
          <a:lstStyle/>
          <a:p>
            <a:pPr marL="114300" lvl="0" indent="0">
              <a:lnSpc>
                <a:spcPct val="100000"/>
              </a:lnSpc>
              <a:spcBef>
                <a:spcPts val="600"/>
              </a:spcBef>
              <a:buClr>
                <a:srgbClr val="5E85B9"/>
              </a:buClr>
              <a:buSzPts val="1800"/>
              <a:buNone/>
            </a:pPr>
            <a:r>
              <a:rPr lang="en-US" sz="2400" dirty="0">
                <a:solidFill>
                  <a:schemeClr val="tx1"/>
                </a:solidFill>
                <a:latin typeface="Roboto"/>
                <a:ea typeface="Roboto"/>
                <a:cs typeface="Roboto"/>
                <a:sym typeface="Roboto"/>
              </a:rPr>
              <a:t>When you want to provide a set of providers which should be available everywhere out-of-the-box (e.g., helpers, database connections, etc.), make the module global with the </a:t>
            </a:r>
            <a:r>
              <a:rPr lang="en-US" sz="2400" dirty="0">
                <a:solidFill>
                  <a:srgbClr val="7030A0"/>
                </a:solidFill>
                <a:latin typeface="Roboto"/>
                <a:ea typeface="Roboto"/>
                <a:cs typeface="Roboto"/>
                <a:sym typeface="Roboto"/>
              </a:rPr>
              <a:t>@Global() </a:t>
            </a:r>
            <a:r>
              <a:rPr lang="en-US" sz="2400" dirty="0">
                <a:solidFill>
                  <a:schemeClr val="tx1"/>
                </a:solidFill>
                <a:latin typeface="Roboto"/>
                <a:ea typeface="Roboto"/>
                <a:cs typeface="Roboto"/>
                <a:sym typeface="Roboto"/>
              </a:rPr>
              <a:t>decorator.</a:t>
            </a:r>
          </a:p>
        </p:txBody>
      </p:sp>
    </p:spTree>
    <p:extLst>
      <p:ext uri="{BB962C8B-B14F-4D97-AF65-F5344CB8AC3E}">
        <p14:creationId xmlns:p14="http://schemas.microsoft.com/office/powerpoint/2010/main" val="396670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18551" y="633549"/>
            <a:ext cx="5963088" cy="3521120"/>
          </a:xfrm>
          <a:prstGeom prst="rect">
            <a:avLst/>
          </a:prstGeom>
        </p:spPr>
      </p:pic>
    </p:spTree>
    <p:extLst>
      <p:ext uri="{BB962C8B-B14F-4D97-AF65-F5344CB8AC3E}">
        <p14:creationId xmlns:p14="http://schemas.microsoft.com/office/powerpoint/2010/main" val="160457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NEST.JS?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r>
              <a:rPr lang="en-US" b="1" dirty="0"/>
              <a:t>Nest (</a:t>
            </a:r>
            <a:r>
              <a:rPr lang="en-US" b="1" dirty="0" err="1"/>
              <a:t>NestJS</a:t>
            </a:r>
            <a:r>
              <a:rPr lang="en-US" b="1" dirty="0"/>
              <a:t>) </a:t>
            </a:r>
            <a:r>
              <a:rPr lang="en-US" dirty="0"/>
              <a:t>is a framework for building efficient, scalable Node.js server-side applications. It uses progressive </a:t>
            </a:r>
            <a:r>
              <a:rPr lang="en-US" b="1" dirty="0"/>
              <a:t>JavaScript</a:t>
            </a:r>
            <a:r>
              <a:rPr lang="en-US" dirty="0"/>
              <a:t>, is built with and fully supports </a:t>
            </a:r>
            <a:r>
              <a:rPr lang="en-US" b="1" dirty="0" err="1"/>
              <a:t>TypeScript</a:t>
            </a:r>
            <a:r>
              <a:rPr lang="en-US" dirty="0"/>
              <a:t> (yet still enables developers to code in pure JavaScript) and combines elements of </a:t>
            </a:r>
            <a:r>
              <a:rPr lang="en-US" b="1" dirty="0"/>
              <a:t>OOP</a:t>
            </a:r>
            <a:r>
              <a:rPr lang="en-US" dirty="0"/>
              <a:t> (Object Oriented Programming), </a:t>
            </a:r>
            <a:r>
              <a:rPr lang="en-US" b="1" dirty="0"/>
              <a:t>FP</a:t>
            </a:r>
            <a:r>
              <a:rPr lang="en-US" dirty="0"/>
              <a:t> (Functional Programming), and </a:t>
            </a:r>
            <a:r>
              <a:rPr lang="en-US" b="1" dirty="0"/>
              <a:t>FRP</a:t>
            </a:r>
            <a:r>
              <a:rPr lang="en-US" dirty="0"/>
              <a:t> (Functional Reactive Programming).</a:t>
            </a:r>
          </a:p>
          <a:p>
            <a:endParaRPr lang="en-US" dirty="0"/>
          </a:p>
          <a:p>
            <a:r>
              <a:rPr lang="en-US" dirty="0"/>
              <a:t>Under the hood, Nest makes use of robust HTTP Server frameworks like </a:t>
            </a:r>
            <a:r>
              <a:rPr lang="en-US" b="1" dirty="0"/>
              <a:t>Express</a:t>
            </a:r>
            <a:r>
              <a:rPr lang="en-US" dirty="0"/>
              <a:t> (the default) and optionally can be configured to use </a:t>
            </a:r>
            <a:r>
              <a:rPr lang="en-US" b="1" dirty="0" err="1"/>
              <a:t>Fastify</a:t>
            </a:r>
            <a:r>
              <a:rPr lang="en-US" dirty="0"/>
              <a:t> as well!</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r>
              <a:rPr lang="en-US" dirty="0"/>
              <a:t>In recent years, thanks to Node.js, JavaScript has become the “lingua franca” of the web for both front and backend applications. This has given rise to awesome projects like Angular, React and </a:t>
            </a:r>
            <a:r>
              <a:rPr lang="en-US" dirty="0" err="1"/>
              <a:t>Vue</a:t>
            </a:r>
            <a:r>
              <a:rPr lang="en-US" dirty="0"/>
              <a:t>, which improve developer productivity and enable the creation of fast, testable, and extensible frontend applications. However, while plenty of superb libraries, helpers, and tools exist for Node (and server-side JavaScript), none of them effectively solve the main problem of - </a:t>
            </a:r>
            <a:r>
              <a:rPr lang="en-US" b="1" dirty="0"/>
              <a:t>Architecture</a:t>
            </a:r>
            <a:r>
              <a:rPr lang="en-US" dirty="0"/>
              <a:t>.</a:t>
            </a:r>
          </a:p>
          <a:p>
            <a:r>
              <a:rPr lang="en-US" dirty="0"/>
              <a:t>Nest provides an </a:t>
            </a:r>
            <a:r>
              <a:rPr lang="en-US" b="1" dirty="0"/>
              <a:t>out-of-the-box application architecture </a:t>
            </a:r>
            <a:r>
              <a:rPr lang="en-US" dirty="0"/>
              <a:t>which allows developers and teams to create highly testable, scalable, loosely coupled, and easily maintainable applications. The architecture is heavily inspired by Angular.</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294727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NEST CLI</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Nest CLI is a command-line interface tool that helps you to initialize, develop, and maintain your Nest applications. It assists in multiple ways, including scaffolding the project, serving it in development mode, and building and bundling the application for production distribution. It embodies best-practice architectural patterns to encourage well-structured apps.</a:t>
            </a:r>
          </a:p>
          <a:p>
            <a:pPr marL="139700" indent="0">
              <a:buNone/>
            </a:pPr>
            <a:r>
              <a:rPr lang="en-US" dirty="0"/>
              <a:t>Install the CLI globally using the </a:t>
            </a:r>
            <a:r>
              <a:rPr lang="en-US" dirty="0" err="1"/>
              <a:t>npm</a:t>
            </a:r>
            <a:r>
              <a:rPr lang="en-US" dirty="0"/>
              <a:t> install -g command.</a:t>
            </a:r>
          </a:p>
        </p:txBody>
      </p:sp>
      <p:pic>
        <p:nvPicPr>
          <p:cNvPr id="2" name="Picture 1"/>
          <p:cNvPicPr>
            <a:picLocks noChangeAspect="1"/>
          </p:cNvPicPr>
          <p:nvPr/>
        </p:nvPicPr>
        <p:blipFill>
          <a:blip r:embed="rId3"/>
          <a:stretch>
            <a:fillRect/>
          </a:stretch>
        </p:blipFill>
        <p:spPr>
          <a:xfrm>
            <a:off x="868816" y="3749040"/>
            <a:ext cx="3552825" cy="571500"/>
          </a:xfrm>
          <a:prstGeom prst="rect">
            <a:avLst/>
          </a:prstGeom>
        </p:spPr>
      </p:pic>
    </p:spTree>
    <p:extLst>
      <p:ext uri="{BB962C8B-B14F-4D97-AF65-F5344CB8AC3E}">
        <p14:creationId xmlns:p14="http://schemas.microsoft.com/office/powerpoint/2010/main" val="15567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r>
              <a:rPr lang="en-US" dirty="0"/>
              <a:t>To create, build and run a new basic Nest project in development mode, go to the folder that should be the parent of your new project, and run the following commands:</a:t>
            </a:r>
          </a:p>
          <a:p>
            <a:endParaRPr lang="en-US" dirty="0"/>
          </a:p>
          <a:p>
            <a:endParaRPr lang="en-US" dirty="0"/>
          </a:p>
          <a:p>
            <a:endParaRPr lang="en-US" dirty="0"/>
          </a:p>
          <a:p>
            <a:endParaRPr lang="en-US" dirty="0"/>
          </a:p>
          <a:p>
            <a:pPr marL="139700" indent="0">
              <a:buNone/>
            </a:pPr>
            <a:r>
              <a:rPr lang="en-US" dirty="0"/>
              <a:t>In your browser, open http://localhost:3000 to see the new application running. The app will automatically recompile and reload when you change any of the source files.</a:t>
            </a:r>
          </a:p>
          <a:p>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785540" y="1760355"/>
            <a:ext cx="4581525" cy="1152525"/>
          </a:xfrm>
          <a:prstGeom prst="rect">
            <a:avLst/>
          </a:prstGeom>
        </p:spPr>
      </p:pic>
    </p:spTree>
    <p:extLst>
      <p:ext uri="{BB962C8B-B14F-4D97-AF65-F5344CB8AC3E}">
        <p14:creationId xmlns:p14="http://schemas.microsoft.com/office/powerpoint/2010/main" val="1623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r>
              <a:rPr lang="en-US" sz="2400" b="1" dirty="0"/>
              <a:t>Command overview</a:t>
            </a:r>
          </a:p>
          <a:p>
            <a:r>
              <a:rPr lang="en-US" dirty="0"/>
              <a:t>Run </a:t>
            </a:r>
            <a:r>
              <a:rPr lang="en-US" dirty="0">
                <a:solidFill>
                  <a:srgbClr val="7030A0"/>
                </a:solidFill>
              </a:rPr>
              <a:t>nest &lt;command&gt; --help </a:t>
            </a:r>
            <a:r>
              <a:rPr lang="en-US" dirty="0"/>
              <a:t>for any of the following commands to see command-specific options.</a:t>
            </a:r>
          </a:p>
          <a:p>
            <a:pPr marL="139700" indent="0">
              <a:buNone/>
            </a:pPr>
            <a:r>
              <a:rPr lang="en-US" dirty="0"/>
              <a:t> </a:t>
            </a:r>
          </a:p>
          <a:p>
            <a:r>
              <a:rPr lang="en-US" dirty="0"/>
              <a:t>See usage for detailed descriptions for each command.</a:t>
            </a:r>
          </a:p>
          <a:p>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31151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1290840" y="577433"/>
            <a:ext cx="6418625" cy="3638705"/>
          </a:xfrm>
          <a:prstGeom prst="rect">
            <a:avLst/>
          </a:prstGeom>
        </p:spPr>
      </p:pic>
    </p:spTree>
    <p:extLst>
      <p:ext uri="{BB962C8B-B14F-4D97-AF65-F5344CB8AC3E}">
        <p14:creationId xmlns:p14="http://schemas.microsoft.com/office/powerpoint/2010/main" val="185271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MODULES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r>
              <a:rPr lang="en-US" dirty="0"/>
              <a:t>A module is a class annotated with a </a:t>
            </a:r>
            <a:r>
              <a:rPr lang="en-US" dirty="0">
                <a:solidFill>
                  <a:srgbClr val="7030A0"/>
                </a:solidFill>
              </a:rPr>
              <a:t>@Module() </a:t>
            </a:r>
            <a:r>
              <a:rPr lang="en-US" dirty="0"/>
              <a:t>decorator. The </a:t>
            </a:r>
            <a:r>
              <a:rPr lang="en-US" dirty="0">
                <a:solidFill>
                  <a:srgbClr val="7030A0"/>
                </a:solidFill>
              </a:rPr>
              <a:t>@Module() </a:t>
            </a:r>
            <a:r>
              <a:rPr lang="en-US" dirty="0"/>
              <a:t>decorator provides metadata that Nest makes use of to organize the application structure.</a:t>
            </a:r>
          </a:p>
        </p:txBody>
      </p:sp>
      <p:pic>
        <p:nvPicPr>
          <p:cNvPr id="2" name="Picture 1"/>
          <p:cNvPicPr>
            <a:picLocks noChangeAspect="1"/>
          </p:cNvPicPr>
          <p:nvPr/>
        </p:nvPicPr>
        <p:blipFill>
          <a:blip r:embed="rId3"/>
          <a:stretch>
            <a:fillRect/>
          </a:stretch>
        </p:blipFill>
        <p:spPr>
          <a:xfrm>
            <a:off x="2620734" y="2231863"/>
            <a:ext cx="3902529" cy="2342722"/>
          </a:xfrm>
          <a:prstGeom prst="rect">
            <a:avLst/>
          </a:prstGeom>
        </p:spPr>
      </p:pic>
    </p:spTree>
    <p:extLst>
      <p:ext uri="{BB962C8B-B14F-4D97-AF65-F5344CB8AC3E}">
        <p14:creationId xmlns:p14="http://schemas.microsoft.com/office/powerpoint/2010/main" val="69062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556803" y="577433"/>
            <a:ext cx="7886700" cy="3870470"/>
          </a:xfrm>
          <a:prstGeom prst="rect">
            <a:avLst/>
          </a:prstGeom>
          <a:noFill/>
          <a:ln>
            <a:noFill/>
          </a:ln>
        </p:spPr>
        <p:txBody>
          <a:bodyPr spcFirstLastPara="1" wrap="square" lIns="68575" tIns="34275" rIns="68575" bIns="34275" anchor="t" anchorCtr="0">
            <a:noAutofit/>
          </a:bodyPr>
          <a:lstStyle/>
          <a:p>
            <a:pPr marL="139700" indent="0">
              <a:buNone/>
            </a:pPr>
            <a:r>
              <a:rPr lang="en-US" sz="2400" dirty="0"/>
              <a:t>Each application has at least one module, a </a:t>
            </a:r>
            <a:r>
              <a:rPr lang="en-US" sz="2400" b="1" dirty="0"/>
              <a:t>root module</a:t>
            </a:r>
            <a:r>
              <a:rPr lang="en-US" sz="2400" dirty="0"/>
              <a:t>. The root module is the starting point Nest uses to build the </a:t>
            </a:r>
            <a:r>
              <a:rPr lang="en-US" sz="2400" b="1" dirty="0"/>
              <a:t>application graph</a:t>
            </a:r>
            <a:r>
              <a:rPr lang="en-US" sz="2400" dirty="0"/>
              <a:t> - the internal data structure Nest uses to resolve module and provider relationships and dependencies. While very small applications may theoretically have just the root module, this is not the typical case. We want to emphasize that modules are strongly recommended as an effective way to organize your components. Thus, for most applications, the resulting architecture will employ multiple modules, each encapsulating a closely related set of capabilities.</a:t>
            </a:r>
            <a:endParaRPr lang="en-US" dirty="0"/>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49347262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686</Words>
  <Application>Microsoft Office PowerPoint</Application>
  <PresentationFormat>On-screen Show (16:9)</PresentationFormat>
  <Paragraphs>49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Medium</vt:lpstr>
      <vt:lpstr>Arial</vt:lpstr>
      <vt:lpstr>Arial Black</vt:lpstr>
      <vt:lpstr>Calibri</vt:lpstr>
      <vt:lpstr>Roboto</vt:lpstr>
      <vt:lpstr>Office Theme</vt:lpstr>
      <vt:lpstr> Intro to NestJS &amp; Modules</vt:lpstr>
      <vt:lpstr>WHAT IS NEST.JS?</vt:lpstr>
      <vt:lpstr>PowerPoint Presentation</vt:lpstr>
      <vt:lpstr>NEST CLI</vt:lpstr>
      <vt:lpstr>PowerPoint Presentation</vt:lpstr>
      <vt:lpstr>PowerPoint Presentation</vt:lpstr>
      <vt:lpstr>PowerPoint Presentation</vt:lpstr>
      <vt:lpstr>MODULES</vt:lpstr>
      <vt:lpstr>PowerPoint Presentation</vt:lpstr>
      <vt:lpstr>PowerPoint Presentation</vt:lpstr>
      <vt:lpstr>FEATURES MODULES</vt:lpstr>
      <vt:lpstr>GLOBAL MODULES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50</cp:revision>
  <dcterms:modified xsi:type="dcterms:W3CDTF">2023-04-19T18:49:13Z</dcterms:modified>
</cp:coreProperties>
</file>