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76" r:id="rId5"/>
    <p:sldId id="273" r:id="rId6"/>
    <p:sldId id="277" r:id="rId7"/>
    <p:sldId id="278" r:id="rId8"/>
    <p:sldId id="279" r:id="rId9"/>
    <p:sldId id="266" r:id="rId10"/>
    <p:sldId id="260" r:id="rId11"/>
    <p:sldId id="265" r:id="rId12"/>
    <p:sldId id="263" r:id="rId13"/>
    <p:sldId id="270" r:id="rId14"/>
    <p:sldId id="264" r:id="rId15"/>
    <p:sldId id="271" r:id="rId16"/>
    <p:sldId id="267" r:id="rId17"/>
    <p:sldId id="269" r:id="rId18"/>
    <p:sldId id="268" r:id="rId19"/>
    <p:sldId id="275" r:id="rId20"/>
    <p:sldId id="262" r:id="rId21"/>
    <p:sldId id="274" r:id="rId22"/>
    <p:sldId id="280" r:id="rId23"/>
    <p:sldId id="272" r:id="rId24"/>
    <p:sldId id="281" r:id="rId25"/>
    <p:sldId id="26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549" autoAdjust="0"/>
  </p:normalViewPr>
  <p:slideViewPr>
    <p:cSldViewPr snapToGrid="0">
      <p:cViewPr varScale="1">
        <p:scale>
          <a:sx n="129" d="100"/>
          <a:sy n="129" d="100"/>
        </p:scale>
        <p:origin x="147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39975-11CF-49F4-8C6E-FB7490929FB4}" type="datetimeFigureOut">
              <a:rPr lang="en-GB" smtClean="0"/>
              <a:t>17/05/2023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7D071-A5F5-474A-9770-ABF5E34CF7F0}" type="slidenum">
              <a:rPr lang="en-GB" smtClean="0"/>
              <a:t>‹#›</a:t>
            </a:fld>
            <a:endParaRPr lang="en-GB"/>
          </a:p>
        </p:txBody>
      </p:sp>
    </p:spTree>
    <p:extLst>
      <p:ext uri="{BB962C8B-B14F-4D97-AF65-F5344CB8AC3E}">
        <p14:creationId xmlns:p14="http://schemas.microsoft.com/office/powerpoint/2010/main" val="1810828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GB" dirty="0"/>
          </a:p>
        </p:txBody>
      </p:sp>
      <p:sp>
        <p:nvSpPr>
          <p:cNvPr id="4" name="Slide Number Placeholder 3"/>
          <p:cNvSpPr>
            <a:spLocks noGrp="1"/>
          </p:cNvSpPr>
          <p:nvPr>
            <p:ph type="sldNum" sz="quarter" idx="5"/>
          </p:nvPr>
        </p:nvSpPr>
        <p:spPr/>
        <p:txBody>
          <a:bodyPr/>
          <a:lstStyle/>
          <a:p>
            <a:fld id="{F3A7D071-A5F5-474A-9770-ABF5E34CF7F0}" type="slidenum">
              <a:rPr lang="en-GB" smtClean="0"/>
              <a:t>14</a:t>
            </a:fld>
            <a:endParaRPr lang="en-GB"/>
          </a:p>
        </p:txBody>
      </p:sp>
    </p:spTree>
    <p:extLst>
      <p:ext uri="{BB962C8B-B14F-4D97-AF65-F5344CB8AC3E}">
        <p14:creationId xmlns:p14="http://schemas.microsoft.com/office/powerpoint/2010/main" val="3110104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GB" dirty="0"/>
          </a:p>
        </p:txBody>
      </p:sp>
      <p:sp>
        <p:nvSpPr>
          <p:cNvPr id="4" name="Slide Number Placeholder 3"/>
          <p:cNvSpPr>
            <a:spLocks noGrp="1"/>
          </p:cNvSpPr>
          <p:nvPr>
            <p:ph type="sldNum" sz="quarter" idx="5"/>
          </p:nvPr>
        </p:nvSpPr>
        <p:spPr/>
        <p:txBody>
          <a:bodyPr/>
          <a:lstStyle/>
          <a:p>
            <a:fld id="{F3A7D071-A5F5-474A-9770-ABF5E34CF7F0}" type="slidenum">
              <a:rPr lang="en-GB" smtClean="0"/>
              <a:t>15</a:t>
            </a:fld>
            <a:endParaRPr lang="en-GB"/>
          </a:p>
        </p:txBody>
      </p:sp>
    </p:spTree>
    <p:extLst>
      <p:ext uri="{BB962C8B-B14F-4D97-AF65-F5344CB8AC3E}">
        <p14:creationId xmlns:p14="http://schemas.microsoft.com/office/powerpoint/2010/main" val="1457547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A7D071-A5F5-474A-9770-ABF5E34CF7F0}" type="slidenum">
              <a:rPr lang="en-GB" smtClean="0"/>
              <a:t>18</a:t>
            </a:fld>
            <a:endParaRPr lang="en-GB"/>
          </a:p>
        </p:txBody>
      </p:sp>
    </p:spTree>
    <p:extLst>
      <p:ext uri="{BB962C8B-B14F-4D97-AF65-F5344CB8AC3E}">
        <p14:creationId xmlns:p14="http://schemas.microsoft.com/office/powerpoint/2010/main" val="516204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A7D071-A5F5-474A-9770-ABF5E34CF7F0}" type="slidenum">
              <a:rPr lang="en-GB" smtClean="0"/>
              <a:t>21</a:t>
            </a:fld>
            <a:endParaRPr lang="en-GB"/>
          </a:p>
        </p:txBody>
      </p:sp>
    </p:spTree>
    <p:extLst>
      <p:ext uri="{BB962C8B-B14F-4D97-AF65-F5344CB8AC3E}">
        <p14:creationId xmlns:p14="http://schemas.microsoft.com/office/powerpoint/2010/main" val="4037957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03C3-8E2C-4771-914A-3EFCEFE8E8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D40F4E3-4E56-4378-A356-CE91F16483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3F089CF-2B45-4270-BAB2-F9CAA021DF53}"/>
              </a:ext>
            </a:extLst>
          </p:cNvPr>
          <p:cNvSpPr>
            <a:spLocks noGrp="1"/>
          </p:cNvSpPr>
          <p:nvPr>
            <p:ph type="dt" sz="half" idx="10"/>
          </p:nvPr>
        </p:nvSpPr>
        <p:spPr/>
        <p:txBody>
          <a:bodyPr/>
          <a:lstStyle/>
          <a:p>
            <a:fld id="{F2EDD90E-B232-4313-AFB5-C110ADADD83B}" type="datetimeFigureOut">
              <a:rPr lang="en-GB" smtClean="0"/>
              <a:t>17/05/2023</a:t>
            </a:fld>
            <a:endParaRPr lang="en-GB"/>
          </a:p>
        </p:txBody>
      </p:sp>
      <p:sp>
        <p:nvSpPr>
          <p:cNvPr id="5" name="Footer Placeholder 4">
            <a:extLst>
              <a:ext uri="{FF2B5EF4-FFF2-40B4-BE49-F238E27FC236}">
                <a16:creationId xmlns:a16="http://schemas.microsoft.com/office/drawing/2014/main" id="{7996C43D-4CF5-4A15-9226-3C5EC4E9C6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B3B35E-D88A-425E-972C-25A694F5C797}"/>
              </a:ext>
            </a:extLst>
          </p:cNvPr>
          <p:cNvSpPr>
            <a:spLocks noGrp="1"/>
          </p:cNvSpPr>
          <p:nvPr>
            <p:ph type="sldNum" sz="quarter" idx="12"/>
          </p:nvPr>
        </p:nvSpPr>
        <p:spPr/>
        <p:txBody>
          <a:bodyPr/>
          <a:lstStyle/>
          <a:p>
            <a:fld id="{157D6073-69F3-433B-9499-EAE17640F5CD}" type="slidenum">
              <a:rPr lang="en-GB" smtClean="0"/>
              <a:t>‹#›</a:t>
            </a:fld>
            <a:endParaRPr lang="en-GB"/>
          </a:p>
        </p:txBody>
      </p:sp>
    </p:spTree>
    <p:extLst>
      <p:ext uri="{BB962C8B-B14F-4D97-AF65-F5344CB8AC3E}">
        <p14:creationId xmlns:p14="http://schemas.microsoft.com/office/powerpoint/2010/main" val="4035370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E8D7-7CB5-4EEB-8FD4-188336108D4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6453CB-66DA-4F3A-97CE-9755F7F3E5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CC96A4-A0F7-4B1F-832F-AC06B24102A0}"/>
              </a:ext>
            </a:extLst>
          </p:cNvPr>
          <p:cNvSpPr>
            <a:spLocks noGrp="1"/>
          </p:cNvSpPr>
          <p:nvPr>
            <p:ph type="dt" sz="half" idx="10"/>
          </p:nvPr>
        </p:nvSpPr>
        <p:spPr/>
        <p:txBody>
          <a:bodyPr/>
          <a:lstStyle/>
          <a:p>
            <a:fld id="{F2EDD90E-B232-4313-AFB5-C110ADADD83B}" type="datetimeFigureOut">
              <a:rPr lang="en-GB" smtClean="0"/>
              <a:t>17/05/2023</a:t>
            </a:fld>
            <a:endParaRPr lang="en-GB"/>
          </a:p>
        </p:txBody>
      </p:sp>
      <p:sp>
        <p:nvSpPr>
          <p:cNvPr id="5" name="Footer Placeholder 4">
            <a:extLst>
              <a:ext uri="{FF2B5EF4-FFF2-40B4-BE49-F238E27FC236}">
                <a16:creationId xmlns:a16="http://schemas.microsoft.com/office/drawing/2014/main" id="{72B1A94B-7BBB-49A3-8CCC-6B6C9144F8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246F54-A941-4696-88D6-F943EB0C845F}"/>
              </a:ext>
            </a:extLst>
          </p:cNvPr>
          <p:cNvSpPr>
            <a:spLocks noGrp="1"/>
          </p:cNvSpPr>
          <p:nvPr>
            <p:ph type="sldNum" sz="quarter" idx="12"/>
          </p:nvPr>
        </p:nvSpPr>
        <p:spPr/>
        <p:txBody>
          <a:bodyPr/>
          <a:lstStyle/>
          <a:p>
            <a:fld id="{157D6073-69F3-433B-9499-EAE17640F5CD}" type="slidenum">
              <a:rPr lang="en-GB" smtClean="0"/>
              <a:t>‹#›</a:t>
            </a:fld>
            <a:endParaRPr lang="en-GB"/>
          </a:p>
        </p:txBody>
      </p:sp>
    </p:spTree>
    <p:extLst>
      <p:ext uri="{BB962C8B-B14F-4D97-AF65-F5344CB8AC3E}">
        <p14:creationId xmlns:p14="http://schemas.microsoft.com/office/powerpoint/2010/main" val="489449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48D8A4-A9D3-471F-95CF-E44A8D2697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64B242-8617-4537-B7AF-35085F97EF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2F7673-7217-45B4-8893-40B24A9F1020}"/>
              </a:ext>
            </a:extLst>
          </p:cNvPr>
          <p:cNvSpPr>
            <a:spLocks noGrp="1"/>
          </p:cNvSpPr>
          <p:nvPr>
            <p:ph type="dt" sz="half" idx="10"/>
          </p:nvPr>
        </p:nvSpPr>
        <p:spPr/>
        <p:txBody>
          <a:bodyPr/>
          <a:lstStyle/>
          <a:p>
            <a:fld id="{F2EDD90E-B232-4313-AFB5-C110ADADD83B}" type="datetimeFigureOut">
              <a:rPr lang="en-GB" smtClean="0"/>
              <a:t>17/05/2023</a:t>
            </a:fld>
            <a:endParaRPr lang="en-GB"/>
          </a:p>
        </p:txBody>
      </p:sp>
      <p:sp>
        <p:nvSpPr>
          <p:cNvPr id="5" name="Footer Placeholder 4">
            <a:extLst>
              <a:ext uri="{FF2B5EF4-FFF2-40B4-BE49-F238E27FC236}">
                <a16:creationId xmlns:a16="http://schemas.microsoft.com/office/drawing/2014/main" id="{8CA2DD4C-7FDC-46B1-B58D-EF3A12ED36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407359-6F4C-4B5A-8BDC-FB6D91D9933B}"/>
              </a:ext>
            </a:extLst>
          </p:cNvPr>
          <p:cNvSpPr>
            <a:spLocks noGrp="1"/>
          </p:cNvSpPr>
          <p:nvPr>
            <p:ph type="sldNum" sz="quarter" idx="12"/>
          </p:nvPr>
        </p:nvSpPr>
        <p:spPr/>
        <p:txBody>
          <a:bodyPr/>
          <a:lstStyle/>
          <a:p>
            <a:fld id="{157D6073-69F3-433B-9499-EAE17640F5CD}" type="slidenum">
              <a:rPr lang="en-GB" smtClean="0"/>
              <a:t>‹#›</a:t>
            </a:fld>
            <a:endParaRPr lang="en-GB"/>
          </a:p>
        </p:txBody>
      </p:sp>
    </p:spTree>
    <p:extLst>
      <p:ext uri="{BB962C8B-B14F-4D97-AF65-F5344CB8AC3E}">
        <p14:creationId xmlns:p14="http://schemas.microsoft.com/office/powerpoint/2010/main" val="1881704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0E09-7A7A-4CD2-B038-392C449C64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CFC9721-7C66-4C54-B2E6-BF10BE0152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B86614-C7E0-4A5D-84BF-60CEE9502D6E}"/>
              </a:ext>
            </a:extLst>
          </p:cNvPr>
          <p:cNvSpPr>
            <a:spLocks noGrp="1"/>
          </p:cNvSpPr>
          <p:nvPr>
            <p:ph type="dt" sz="half" idx="10"/>
          </p:nvPr>
        </p:nvSpPr>
        <p:spPr/>
        <p:txBody>
          <a:bodyPr/>
          <a:lstStyle/>
          <a:p>
            <a:fld id="{F2EDD90E-B232-4313-AFB5-C110ADADD83B}" type="datetimeFigureOut">
              <a:rPr lang="en-GB" smtClean="0"/>
              <a:t>17/05/2023</a:t>
            </a:fld>
            <a:endParaRPr lang="en-GB"/>
          </a:p>
        </p:txBody>
      </p:sp>
      <p:sp>
        <p:nvSpPr>
          <p:cNvPr id="5" name="Footer Placeholder 4">
            <a:extLst>
              <a:ext uri="{FF2B5EF4-FFF2-40B4-BE49-F238E27FC236}">
                <a16:creationId xmlns:a16="http://schemas.microsoft.com/office/drawing/2014/main" id="{5991E5D8-028C-492D-9A8D-32764D70DD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5631F2-5105-4551-918A-72F9A301D3D3}"/>
              </a:ext>
            </a:extLst>
          </p:cNvPr>
          <p:cNvSpPr>
            <a:spLocks noGrp="1"/>
          </p:cNvSpPr>
          <p:nvPr>
            <p:ph type="sldNum" sz="quarter" idx="12"/>
          </p:nvPr>
        </p:nvSpPr>
        <p:spPr/>
        <p:txBody>
          <a:bodyPr/>
          <a:lstStyle/>
          <a:p>
            <a:fld id="{157D6073-69F3-433B-9499-EAE17640F5CD}" type="slidenum">
              <a:rPr lang="en-GB" smtClean="0"/>
              <a:t>‹#›</a:t>
            </a:fld>
            <a:endParaRPr lang="en-GB"/>
          </a:p>
        </p:txBody>
      </p:sp>
    </p:spTree>
    <p:extLst>
      <p:ext uri="{BB962C8B-B14F-4D97-AF65-F5344CB8AC3E}">
        <p14:creationId xmlns:p14="http://schemas.microsoft.com/office/powerpoint/2010/main" val="956687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F59A-8010-44FA-AA97-9C6A3A96D3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4D44BDA-0891-4007-9447-66E64A2E9A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1845E2-0376-4925-82AC-3276C9349727}"/>
              </a:ext>
            </a:extLst>
          </p:cNvPr>
          <p:cNvSpPr>
            <a:spLocks noGrp="1"/>
          </p:cNvSpPr>
          <p:nvPr>
            <p:ph type="dt" sz="half" idx="10"/>
          </p:nvPr>
        </p:nvSpPr>
        <p:spPr/>
        <p:txBody>
          <a:bodyPr/>
          <a:lstStyle/>
          <a:p>
            <a:fld id="{F2EDD90E-B232-4313-AFB5-C110ADADD83B}" type="datetimeFigureOut">
              <a:rPr lang="en-GB" smtClean="0"/>
              <a:t>17/05/2023</a:t>
            </a:fld>
            <a:endParaRPr lang="en-GB"/>
          </a:p>
        </p:txBody>
      </p:sp>
      <p:sp>
        <p:nvSpPr>
          <p:cNvPr id="5" name="Footer Placeholder 4">
            <a:extLst>
              <a:ext uri="{FF2B5EF4-FFF2-40B4-BE49-F238E27FC236}">
                <a16:creationId xmlns:a16="http://schemas.microsoft.com/office/drawing/2014/main" id="{7F9F994B-73AF-4BF2-88D4-496E1C8B5E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9CB88F-990D-47CD-85D6-10B575DA8A91}"/>
              </a:ext>
            </a:extLst>
          </p:cNvPr>
          <p:cNvSpPr>
            <a:spLocks noGrp="1"/>
          </p:cNvSpPr>
          <p:nvPr>
            <p:ph type="sldNum" sz="quarter" idx="12"/>
          </p:nvPr>
        </p:nvSpPr>
        <p:spPr/>
        <p:txBody>
          <a:bodyPr/>
          <a:lstStyle/>
          <a:p>
            <a:fld id="{157D6073-69F3-433B-9499-EAE17640F5CD}" type="slidenum">
              <a:rPr lang="en-GB" smtClean="0"/>
              <a:t>‹#›</a:t>
            </a:fld>
            <a:endParaRPr lang="en-GB"/>
          </a:p>
        </p:txBody>
      </p:sp>
    </p:spTree>
    <p:extLst>
      <p:ext uri="{BB962C8B-B14F-4D97-AF65-F5344CB8AC3E}">
        <p14:creationId xmlns:p14="http://schemas.microsoft.com/office/powerpoint/2010/main" val="513447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D576-35B1-4782-BC67-5AB618FA3DF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045A1EB-EFBB-4DEA-ABE5-274026DE0F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2958EFA-1900-4B10-8A94-3618AF7723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C59C8C6-6735-4A76-922B-9769632D7E51}"/>
              </a:ext>
            </a:extLst>
          </p:cNvPr>
          <p:cNvSpPr>
            <a:spLocks noGrp="1"/>
          </p:cNvSpPr>
          <p:nvPr>
            <p:ph type="dt" sz="half" idx="10"/>
          </p:nvPr>
        </p:nvSpPr>
        <p:spPr/>
        <p:txBody>
          <a:bodyPr/>
          <a:lstStyle/>
          <a:p>
            <a:fld id="{F2EDD90E-B232-4313-AFB5-C110ADADD83B}" type="datetimeFigureOut">
              <a:rPr lang="en-GB" smtClean="0"/>
              <a:t>17/05/2023</a:t>
            </a:fld>
            <a:endParaRPr lang="en-GB"/>
          </a:p>
        </p:txBody>
      </p:sp>
      <p:sp>
        <p:nvSpPr>
          <p:cNvPr id="6" name="Footer Placeholder 5">
            <a:extLst>
              <a:ext uri="{FF2B5EF4-FFF2-40B4-BE49-F238E27FC236}">
                <a16:creationId xmlns:a16="http://schemas.microsoft.com/office/drawing/2014/main" id="{97617425-5C7B-4F88-BDD0-5CEEB57BF1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03296A7-5B12-4F23-997D-10EF21A867EF}"/>
              </a:ext>
            </a:extLst>
          </p:cNvPr>
          <p:cNvSpPr>
            <a:spLocks noGrp="1"/>
          </p:cNvSpPr>
          <p:nvPr>
            <p:ph type="sldNum" sz="quarter" idx="12"/>
          </p:nvPr>
        </p:nvSpPr>
        <p:spPr/>
        <p:txBody>
          <a:bodyPr/>
          <a:lstStyle/>
          <a:p>
            <a:fld id="{157D6073-69F3-433B-9499-EAE17640F5CD}" type="slidenum">
              <a:rPr lang="en-GB" smtClean="0"/>
              <a:t>‹#›</a:t>
            </a:fld>
            <a:endParaRPr lang="en-GB"/>
          </a:p>
        </p:txBody>
      </p:sp>
    </p:spTree>
    <p:extLst>
      <p:ext uri="{BB962C8B-B14F-4D97-AF65-F5344CB8AC3E}">
        <p14:creationId xmlns:p14="http://schemas.microsoft.com/office/powerpoint/2010/main" val="128769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0C54-55F6-47C9-99DD-A3C93669A59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1476042-DD93-479E-A3CA-7801D67FAA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F497F3-4B64-4647-B1C2-F38CDC7C64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1D9CD66-AB85-4CCF-A291-4BA5FB0ADE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0CF1A8-4711-44D1-983C-CC57F9B687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A583CC6-3BD4-45C5-8EDA-59661918148F}"/>
              </a:ext>
            </a:extLst>
          </p:cNvPr>
          <p:cNvSpPr>
            <a:spLocks noGrp="1"/>
          </p:cNvSpPr>
          <p:nvPr>
            <p:ph type="dt" sz="half" idx="10"/>
          </p:nvPr>
        </p:nvSpPr>
        <p:spPr/>
        <p:txBody>
          <a:bodyPr/>
          <a:lstStyle/>
          <a:p>
            <a:fld id="{F2EDD90E-B232-4313-AFB5-C110ADADD83B}" type="datetimeFigureOut">
              <a:rPr lang="en-GB" smtClean="0"/>
              <a:t>17/05/2023</a:t>
            </a:fld>
            <a:endParaRPr lang="en-GB"/>
          </a:p>
        </p:txBody>
      </p:sp>
      <p:sp>
        <p:nvSpPr>
          <p:cNvPr id="8" name="Footer Placeholder 7">
            <a:extLst>
              <a:ext uri="{FF2B5EF4-FFF2-40B4-BE49-F238E27FC236}">
                <a16:creationId xmlns:a16="http://schemas.microsoft.com/office/drawing/2014/main" id="{6A59CABA-7F34-4C89-A2EF-E88D42ECF7D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A6B1EFD-732D-4213-8A21-C17FF32B9089}"/>
              </a:ext>
            </a:extLst>
          </p:cNvPr>
          <p:cNvSpPr>
            <a:spLocks noGrp="1"/>
          </p:cNvSpPr>
          <p:nvPr>
            <p:ph type="sldNum" sz="quarter" idx="12"/>
          </p:nvPr>
        </p:nvSpPr>
        <p:spPr/>
        <p:txBody>
          <a:bodyPr/>
          <a:lstStyle/>
          <a:p>
            <a:fld id="{157D6073-69F3-433B-9499-EAE17640F5CD}" type="slidenum">
              <a:rPr lang="en-GB" smtClean="0"/>
              <a:t>‹#›</a:t>
            </a:fld>
            <a:endParaRPr lang="en-GB"/>
          </a:p>
        </p:txBody>
      </p:sp>
    </p:spTree>
    <p:extLst>
      <p:ext uri="{BB962C8B-B14F-4D97-AF65-F5344CB8AC3E}">
        <p14:creationId xmlns:p14="http://schemas.microsoft.com/office/powerpoint/2010/main" val="19432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D0652-48A7-44FE-BD06-3FF01818C3B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69872C0-49D2-47CB-9596-EC819DF80584}"/>
              </a:ext>
            </a:extLst>
          </p:cNvPr>
          <p:cNvSpPr>
            <a:spLocks noGrp="1"/>
          </p:cNvSpPr>
          <p:nvPr>
            <p:ph type="dt" sz="half" idx="10"/>
          </p:nvPr>
        </p:nvSpPr>
        <p:spPr/>
        <p:txBody>
          <a:bodyPr/>
          <a:lstStyle/>
          <a:p>
            <a:fld id="{F2EDD90E-B232-4313-AFB5-C110ADADD83B}" type="datetimeFigureOut">
              <a:rPr lang="en-GB" smtClean="0"/>
              <a:t>17/05/2023</a:t>
            </a:fld>
            <a:endParaRPr lang="en-GB"/>
          </a:p>
        </p:txBody>
      </p:sp>
      <p:sp>
        <p:nvSpPr>
          <p:cNvPr id="4" name="Footer Placeholder 3">
            <a:extLst>
              <a:ext uri="{FF2B5EF4-FFF2-40B4-BE49-F238E27FC236}">
                <a16:creationId xmlns:a16="http://schemas.microsoft.com/office/drawing/2014/main" id="{931583BF-8D09-47EC-8B3B-5B5B6C2B7A7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E44B31E-37DB-4AF4-8002-875B33262D28}"/>
              </a:ext>
            </a:extLst>
          </p:cNvPr>
          <p:cNvSpPr>
            <a:spLocks noGrp="1"/>
          </p:cNvSpPr>
          <p:nvPr>
            <p:ph type="sldNum" sz="quarter" idx="12"/>
          </p:nvPr>
        </p:nvSpPr>
        <p:spPr/>
        <p:txBody>
          <a:bodyPr/>
          <a:lstStyle/>
          <a:p>
            <a:fld id="{157D6073-69F3-433B-9499-EAE17640F5CD}" type="slidenum">
              <a:rPr lang="en-GB" smtClean="0"/>
              <a:t>‹#›</a:t>
            </a:fld>
            <a:endParaRPr lang="en-GB"/>
          </a:p>
        </p:txBody>
      </p:sp>
    </p:spTree>
    <p:extLst>
      <p:ext uri="{BB962C8B-B14F-4D97-AF65-F5344CB8AC3E}">
        <p14:creationId xmlns:p14="http://schemas.microsoft.com/office/powerpoint/2010/main" val="974019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CBF92C-E657-4F52-B109-2F62CFA9B51C}"/>
              </a:ext>
            </a:extLst>
          </p:cNvPr>
          <p:cNvSpPr>
            <a:spLocks noGrp="1"/>
          </p:cNvSpPr>
          <p:nvPr>
            <p:ph type="dt" sz="half" idx="10"/>
          </p:nvPr>
        </p:nvSpPr>
        <p:spPr/>
        <p:txBody>
          <a:bodyPr/>
          <a:lstStyle/>
          <a:p>
            <a:fld id="{F2EDD90E-B232-4313-AFB5-C110ADADD83B}" type="datetimeFigureOut">
              <a:rPr lang="en-GB" smtClean="0"/>
              <a:t>17/05/2023</a:t>
            </a:fld>
            <a:endParaRPr lang="en-GB"/>
          </a:p>
        </p:txBody>
      </p:sp>
      <p:sp>
        <p:nvSpPr>
          <p:cNvPr id="3" name="Footer Placeholder 2">
            <a:extLst>
              <a:ext uri="{FF2B5EF4-FFF2-40B4-BE49-F238E27FC236}">
                <a16:creationId xmlns:a16="http://schemas.microsoft.com/office/drawing/2014/main" id="{849C9EE0-480A-4F07-B3FD-99834360B5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05A51CC-EF05-435B-A760-76260063380C}"/>
              </a:ext>
            </a:extLst>
          </p:cNvPr>
          <p:cNvSpPr>
            <a:spLocks noGrp="1"/>
          </p:cNvSpPr>
          <p:nvPr>
            <p:ph type="sldNum" sz="quarter" idx="12"/>
          </p:nvPr>
        </p:nvSpPr>
        <p:spPr/>
        <p:txBody>
          <a:bodyPr/>
          <a:lstStyle/>
          <a:p>
            <a:fld id="{157D6073-69F3-433B-9499-EAE17640F5CD}" type="slidenum">
              <a:rPr lang="en-GB" smtClean="0"/>
              <a:t>‹#›</a:t>
            </a:fld>
            <a:endParaRPr lang="en-GB"/>
          </a:p>
        </p:txBody>
      </p:sp>
    </p:spTree>
    <p:extLst>
      <p:ext uri="{BB962C8B-B14F-4D97-AF65-F5344CB8AC3E}">
        <p14:creationId xmlns:p14="http://schemas.microsoft.com/office/powerpoint/2010/main" val="333083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9C78-861F-4033-B31C-8FA8E8EA6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D86BD82-F940-4002-85AD-FC22C35231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BC63834-EC61-4166-ADC4-8E3EC6C49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E026-5D9E-48B9-8707-0E0717123886}"/>
              </a:ext>
            </a:extLst>
          </p:cNvPr>
          <p:cNvSpPr>
            <a:spLocks noGrp="1"/>
          </p:cNvSpPr>
          <p:nvPr>
            <p:ph type="dt" sz="half" idx="10"/>
          </p:nvPr>
        </p:nvSpPr>
        <p:spPr/>
        <p:txBody>
          <a:bodyPr/>
          <a:lstStyle/>
          <a:p>
            <a:fld id="{F2EDD90E-B232-4313-AFB5-C110ADADD83B}" type="datetimeFigureOut">
              <a:rPr lang="en-GB" smtClean="0"/>
              <a:t>17/05/2023</a:t>
            </a:fld>
            <a:endParaRPr lang="en-GB"/>
          </a:p>
        </p:txBody>
      </p:sp>
      <p:sp>
        <p:nvSpPr>
          <p:cNvPr id="6" name="Footer Placeholder 5">
            <a:extLst>
              <a:ext uri="{FF2B5EF4-FFF2-40B4-BE49-F238E27FC236}">
                <a16:creationId xmlns:a16="http://schemas.microsoft.com/office/drawing/2014/main" id="{D0FCD2E2-5DE8-4115-A6FE-F9469523F1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3A08F0-A8CB-4600-A20F-2EE654B6E7E0}"/>
              </a:ext>
            </a:extLst>
          </p:cNvPr>
          <p:cNvSpPr>
            <a:spLocks noGrp="1"/>
          </p:cNvSpPr>
          <p:nvPr>
            <p:ph type="sldNum" sz="quarter" idx="12"/>
          </p:nvPr>
        </p:nvSpPr>
        <p:spPr/>
        <p:txBody>
          <a:bodyPr/>
          <a:lstStyle/>
          <a:p>
            <a:fld id="{157D6073-69F3-433B-9499-EAE17640F5CD}" type="slidenum">
              <a:rPr lang="en-GB" smtClean="0"/>
              <a:t>‹#›</a:t>
            </a:fld>
            <a:endParaRPr lang="en-GB"/>
          </a:p>
        </p:txBody>
      </p:sp>
    </p:spTree>
    <p:extLst>
      <p:ext uri="{BB962C8B-B14F-4D97-AF65-F5344CB8AC3E}">
        <p14:creationId xmlns:p14="http://schemas.microsoft.com/office/powerpoint/2010/main" val="3826694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01193-3B6D-46E5-BF95-8140BB6C3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8824C20-13BA-4D5A-9CEC-7BA0972299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BAF8DAE-9D14-40B6-91FC-7C50A0201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9CC14A-A4A0-43DB-8499-42333190EE0A}"/>
              </a:ext>
            </a:extLst>
          </p:cNvPr>
          <p:cNvSpPr>
            <a:spLocks noGrp="1"/>
          </p:cNvSpPr>
          <p:nvPr>
            <p:ph type="dt" sz="half" idx="10"/>
          </p:nvPr>
        </p:nvSpPr>
        <p:spPr/>
        <p:txBody>
          <a:bodyPr/>
          <a:lstStyle/>
          <a:p>
            <a:fld id="{F2EDD90E-B232-4313-AFB5-C110ADADD83B}" type="datetimeFigureOut">
              <a:rPr lang="en-GB" smtClean="0"/>
              <a:t>17/05/2023</a:t>
            </a:fld>
            <a:endParaRPr lang="en-GB"/>
          </a:p>
        </p:txBody>
      </p:sp>
      <p:sp>
        <p:nvSpPr>
          <p:cNvPr id="6" name="Footer Placeholder 5">
            <a:extLst>
              <a:ext uri="{FF2B5EF4-FFF2-40B4-BE49-F238E27FC236}">
                <a16:creationId xmlns:a16="http://schemas.microsoft.com/office/drawing/2014/main" id="{DA219BA9-50FB-41C5-88B8-95AD953CEB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45AC86-5E11-439E-B9B0-7B2B635122F0}"/>
              </a:ext>
            </a:extLst>
          </p:cNvPr>
          <p:cNvSpPr>
            <a:spLocks noGrp="1"/>
          </p:cNvSpPr>
          <p:nvPr>
            <p:ph type="sldNum" sz="quarter" idx="12"/>
          </p:nvPr>
        </p:nvSpPr>
        <p:spPr/>
        <p:txBody>
          <a:bodyPr/>
          <a:lstStyle/>
          <a:p>
            <a:fld id="{157D6073-69F3-433B-9499-EAE17640F5CD}" type="slidenum">
              <a:rPr lang="en-GB" smtClean="0"/>
              <a:t>‹#›</a:t>
            </a:fld>
            <a:endParaRPr lang="en-GB"/>
          </a:p>
        </p:txBody>
      </p:sp>
    </p:spTree>
    <p:extLst>
      <p:ext uri="{BB962C8B-B14F-4D97-AF65-F5344CB8AC3E}">
        <p14:creationId xmlns:p14="http://schemas.microsoft.com/office/powerpoint/2010/main" val="881067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8AC166-9E5E-4997-BA0A-0246244CA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9E727BD-128D-4B42-8BD4-2BFF9E789F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80911C-9873-4C2C-972E-6551F5EC14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DD90E-B232-4313-AFB5-C110ADADD83B}" type="datetimeFigureOut">
              <a:rPr lang="en-GB" smtClean="0"/>
              <a:t>17/05/2023</a:t>
            </a:fld>
            <a:endParaRPr lang="en-GB"/>
          </a:p>
        </p:txBody>
      </p:sp>
      <p:sp>
        <p:nvSpPr>
          <p:cNvPr id="5" name="Footer Placeholder 4">
            <a:extLst>
              <a:ext uri="{FF2B5EF4-FFF2-40B4-BE49-F238E27FC236}">
                <a16:creationId xmlns:a16="http://schemas.microsoft.com/office/drawing/2014/main" id="{E20DE377-E302-4B54-8130-2A96D6D096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18FB7C4-00E6-48CF-BC20-90E97E31C5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D6073-69F3-433B-9499-EAE17640F5CD}" type="slidenum">
              <a:rPr lang="en-GB" smtClean="0"/>
              <a:t>‹#›</a:t>
            </a:fld>
            <a:endParaRPr lang="en-GB"/>
          </a:p>
        </p:txBody>
      </p:sp>
    </p:spTree>
    <p:extLst>
      <p:ext uri="{BB962C8B-B14F-4D97-AF65-F5344CB8AC3E}">
        <p14:creationId xmlns:p14="http://schemas.microsoft.com/office/powerpoint/2010/main" val="637227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9AC1-F8F6-44A6-B311-E049DCE39553}"/>
              </a:ext>
            </a:extLst>
          </p:cNvPr>
          <p:cNvSpPr>
            <a:spLocks noGrp="1"/>
          </p:cNvSpPr>
          <p:nvPr>
            <p:ph type="ctrTitle"/>
          </p:nvPr>
        </p:nvSpPr>
        <p:spPr/>
        <p:txBody>
          <a:bodyPr/>
          <a:lstStyle/>
          <a:p>
            <a:r>
              <a:rPr lang="en-US" dirty="0">
                <a:solidFill>
                  <a:schemeClr val="bg1"/>
                </a:solidFill>
              </a:rPr>
              <a:t>Session 3</a:t>
            </a:r>
            <a:endParaRPr lang="en-GB" dirty="0">
              <a:solidFill>
                <a:schemeClr val="bg1"/>
              </a:solidFill>
            </a:endParaRPr>
          </a:p>
        </p:txBody>
      </p:sp>
      <p:sp>
        <p:nvSpPr>
          <p:cNvPr id="3" name="Subtitle 2">
            <a:extLst>
              <a:ext uri="{FF2B5EF4-FFF2-40B4-BE49-F238E27FC236}">
                <a16:creationId xmlns:a16="http://schemas.microsoft.com/office/drawing/2014/main" id="{4D4ABFA4-3532-447F-93BD-0768B8969305}"/>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4021826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GB" sz="3500" dirty="0"/>
              <a:t>Grouping functions</a:t>
            </a:r>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sz="2400" dirty="0"/>
              <a:t>With grouped queries, you can arrange the rows you’re querying in groups and apply data analysis computations like aggregate functions against those groups. </a:t>
            </a:r>
          </a:p>
          <a:p>
            <a:r>
              <a:rPr lang="en-US" sz="2400" dirty="0"/>
              <a:t>A query becomes a grouped query when you use a group function, a GROUP BY clause, or both.</a:t>
            </a:r>
          </a:p>
          <a:p>
            <a:r>
              <a:rPr lang="en-US" sz="2400" dirty="0"/>
              <a:t>A query that invokes a group function but doesn’t have an explicit GROUP BY clause arranges all rows in one group. Consider the following query as an example:</a:t>
            </a:r>
          </a:p>
          <a:p>
            <a:endParaRPr lang="en-US" sz="2400" dirty="0"/>
          </a:p>
          <a:p>
            <a:endParaRPr lang="en-GB" sz="2400" dirty="0"/>
          </a:p>
        </p:txBody>
      </p:sp>
      <p:sp>
        <p:nvSpPr>
          <p:cNvPr id="4" name="TextBox 3">
            <a:extLst>
              <a:ext uri="{FF2B5EF4-FFF2-40B4-BE49-F238E27FC236}">
                <a16:creationId xmlns:a16="http://schemas.microsoft.com/office/drawing/2014/main" id="{152A9BB7-AA79-416C-84A3-1E4579816495}"/>
              </a:ext>
            </a:extLst>
          </p:cNvPr>
          <p:cNvSpPr txBox="1"/>
          <p:nvPr/>
        </p:nvSpPr>
        <p:spPr>
          <a:xfrm>
            <a:off x="1059025" y="4145637"/>
            <a:ext cx="5108510" cy="2031325"/>
          </a:xfrm>
          <a:prstGeom prst="rect">
            <a:avLst/>
          </a:prstGeom>
          <a:noFill/>
        </p:spPr>
        <p:txBody>
          <a:bodyPr wrap="square" rtlCol="0">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Total</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Gender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Total</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Gender</a:t>
            </a:r>
            <a:endParaRPr lang="en-US" dirty="0"/>
          </a:p>
          <a:p>
            <a:endParaRPr lang="en-GB" dirty="0"/>
          </a:p>
        </p:txBody>
      </p:sp>
    </p:spTree>
    <p:extLst>
      <p:ext uri="{BB962C8B-B14F-4D97-AF65-F5344CB8AC3E}">
        <p14:creationId xmlns:p14="http://schemas.microsoft.com/office/powerpoint/2010/main" val="2683509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US" sz="3500" dirty="0"/>
              <a:t>Aggregate functions</a:t>
            </a:r>
            <a:endParaRPr lang="en-GB" sz="3500" dirty="0"/>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GB" dirty="0"/>
              <a:t>Numeric aggregation functions</a:t>
            </a:r>
          </a:p>
          <a:p>
            <a:pPr lvl="1"/>
            <a:r>
              <a:rPr lang="en-GB" dirty="0"/>
              <a:t>COUNT</a:t>
            </a:r>
          </a:p>
          <a:p>
            <a:pPr lvl="1"/>
            <a:r>
              <a:rPr lang="en-GB" dirty="0"/>
              <a:t>SUM</a:t>
            </a:r>
          </a:p>
          <a:p>
            <a:pPr lvl="1"/>
            <a:r>
              <a:rPr lang="en-GB" dirty="0"/>
              <a:t>AVG</a:t>
            </a:r>
          </a:p>
          <a:p>
            <a:pPr lvl="1"/>
            <a:r>
              <a:rPr lang="en-GB" dirty="0"/>
              <a:t>MAX</a:t>
            </a:r>
          </a:p>
          <a:p>
            <a:pPr lvl="1"/>
            <a:r>
              <a:rPr lang="en-GB" dirty="0"/>
              <a:t>MIN</a:t>
            </a:r>
          </a:p>
          <a:p>
            <a:r>
              <a:rPr lang="en-GB" dirty="0"/>
              <a:t>String aggregation functions</a:t>
            </a:r>
          </a:p>
          <a:p>
            <a:pPr lvl="1"/>
            <a:r>
              <a:rPr lang="en-GB" dirty="0"/>
              <a:t>STRING_AGG</a:t>
            </a:r>
          </a:p>
          <a:p>
            <a:endParaRPr lang="en-GB" dirty="0"/>
          </a:p>
          <a:p>
            <a:endParaRPr lang="en-GB" dirty="0"/>
          </a:p>
        </p:txBody>
      </p:sp>
    </p:spTree>
    <p:extLst>
      <p:ext uri="{BB962C8B-B14F-4D97-AF65-F5344CB8AC3E}">
        <p14:creationId xmlns:p14="http://schemas.microsoft.com/office/powerpoint/2010/main" val="3657532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US" sz="3500" dirty="0"/>
              <a:t>Aggregate functions</a:t>
            </a:r>
            <a:endParaRPr lang="en-GB" sz="3500" dirty="0"/>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dirty="0"/>
              <a:t>COUNT</a:t>
            </a:r>
          </a:p>
          <a:p>
            <a:pPr lvl="1"/>
            <a:r>
              <a:rPr lang="en-US" dirty="0">
                <a:latin typeface="Consolas" panose="020B0609020204030204" pitchFamily="49" charset="0"/>
              </a:rPr>
              <a:t>count(*) </a:t>
            </a:r>
            <a:r>
              <a:rPr lang="en-US" i="1" dirty="0"/>
              <a:t>or </a:t>
            </a:r>
            <a:r>
              <a:rPr lang="en-US" dirty="0">
                <a:latin typeface="Consolas" panose="020B0609020204030204" pitchFamily="49" charset="0"/>
              </a:rPr>
              <a:t>count(</a:t>
            </a:r>
            <a:r>
              <a:rPr lang="en-US" i="1" dirty="0">
                <a:latin typeface="Consolas" panose="020B0609020204030204" pitchFamily="49" charset="0"/>
              </a:rPr>
              <a:t>expression</a:t>
            </a:r>
            <a:r>
              <a:rPr lang="en-US" dirty="0">
                <a:latin typeface="Consolas" panose="020B0609020204030204" pitchFamily="49" charset="0"/>
              </a:rPr>
              <a:t>) </a:t>
            </a:r>
            <a:r>
              <a:rPr lang="en-US" dirty="0"/>
              <a:t>– returns number of input rows or the number of input rows when the value of </a:t>
            </a:r>
            <a:r>
              <a:rPr lang="en-US" i="1" dirty="0"/>
              <a:t>expression </a:t>
            </a:r>
            <a:r>
              <a:rPr lang="en-US" dirty="0"/>
              <a:t>is not null</a:t>
            </a:r>
          </a:p>
          <a:p>
            <a:r>
              <a:rPr lang="en-GB" dirty="0"/>
              <a:t>SUM</a:t>
            </a:r>
          </a:p>
          <a:p>
            <a:pPr lvl="1"/>
            <a:r>
              <a:rPr lang="en-US" dirty="0">
                <a:latin typeface="Consolas" panose="020B0609020204030204" pitchFamily="49" charset="0"/>
              </a:rPr>
              <a:t>sum(</a:t>
            </a:r>
            <a:r>
              <a:rPr lang="en-US" i="1" dirty="0">
                <a:latin typeface="Consolas" panose="020B0609020204030204" pitchFamily="49" charset="0"/>
              </a:rPr>
              <a:t>expression</a:t>
            </a:r>
            <a:r>
              <a:rPr lang="en-US" dirty="0">
                <a:latin typeface="Consolas" panose="020B0609020204030204" pitchFamily="49" charset="0"/>
              </a:rPr>
              <a:t>) </a:t>
            </a:r>
            <a:r>
              <a:rPr lang="en-US" dirty="0"/>
              <a:t>– returns sum of </a:t>
            </a:r>
            <a:r>
              <a:rPr lang="en-US" i="1" dirty="0"/>
              <a:t>expression </a:t>
            </a:r>
            <a:r>
              <a:rPr lang="en-US" dirty="0"/>
              <a:t>across all non-null input values</a:t>
            </a:r>
          </a:p>
          <a:p>
            <a:r>
              <a:rPr lang="en-GB" dirty="0"/>
              <a:t>AVG</a:t>
            </a:r>
          </a:p>
          <a:p>
            <a:pPr lvl="1"/>
            <a:r>
              <a:rPr lang="en-US" dirty="0">
                <a:latin typeface="Consolas" panose="020B0609020204030204" pitchFamily="49" charset="0"/>
              </a:rPr>
              <a:t>avg(</a:t>
            </a:r>
            <a:r>
              <a:rPr lang="en-US" i="1" dirty="0">
                <a:latin typeface="Consolas" panose="020B0609020204030204" pitchFamily="49" charset="0"/>
              </a:rPr>
              <a:t>expression</a:t>
            </a:r>
            <a:r>
              <a:rPr lang="en-US" dirty="0">
                <a:latin typeface="Consolas" panose="020B0609020204030204" pitchFamily="49" charset="0"/>
              </a:rPr>
              <a:t>) </a:t>
            </a:r>
            <a:r>
              <a:rPr lang="en-US" dirty="0"/>
              <a:t>– returns </a:t>
            </a:r>
            <a:r>
              <a:rPr lang="en-GB" dirty="0"/>
              <a:t>the average (arithmetic mean) of all non-null input values</a:t>
            </a:r>
          </a:p>
        </p:txBody>
      </p:sp>
    </p:spTree>
    <p:extLst>
      <p:ext uri="{BB962C8B-B14F-4D97-AF65-F5344CB8AC3E}">
        <p14:creationId xmlns:p14="http://schemas.microsoft.com/office/powerpoint/2010/main" val="396037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US" sz="3500" dirty="0"/>
              <a:t>Aggregate functions</a:t>
            </a:r>
            <a:endParaRPr lang="en-GB" sz="3500" dirty="0"/>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dirty="0"/>
              <a:t>MAX</a:t>
            </a:r>
          </a:p>
          <a:p>
            <a:pPr lvl="1"/>
            <a:r>
              <a:rPr lang="en-US" dirty="0">
                <a:latin typeface="Consolas" panose="020B0609020204030204" pitchFamily="49" charset="0"/>
              </a:rPr>
              <a:t>max(</a:t>
            </a:r>
            <a:r>
              <a:rPr lang="en-US" i="1" dirty="0">
                <a:latin typeface="Consolas" panose="020B0609020204030204" pitchFamily="49" charset="0"/>
              </a:rPr>
              <a:t>expression</a:t>
            </a:r>
            <a:r>
              <a:rPr lang="en-US" dirty="0">
                <a:latin typeface="Consolas" panose="020B0609020204030204" pitchFamily="49" charset="0"/>
              </a:rPr>
              <a:t>) </a:t>
            </a:r>
            <a:r>
              <a:rPr lang="en-US" dirty="0"/>
              <a:t>– returns the maximum value of </a:t>
            </a:r>
            <a:r>
              <a:rPr lang="en-US" i="1" dirty="0"/>
              <a:t>expression </a:t>
            </a:r>
            <a:r>
              <a:rPr lang="en-US" dirty="0"/>
              <a:t>across all non-null input values</a:t>
            </a:r>
          </a:p>
          <a:p>
            <a:r>
              <a:rPr lang="en-GB" dirty="0"/>
              <a:t>MIN</a:t>
            </a:r>
          </a:p>
          <a:p>
            <a:pPr lvl="1"/>
            <a:r>
              <a:rPr lang="en-US" dirty="0">
                <a:latin typeface="Consolas" panose="020B0609020204030204" pitchFamily="49" charset="0"/>
              </a:rPr>
              <a:t>min(</a:t>
            </a:r>
            <a:r>
              <a:rPr lang="en-US" i="1" dirty="0">
                <a:latin typeface="Consolas" panose="020B0609020204030204" pitchFamily="49" charset="0"/>
              </a:rPr>
              <a:t>expression</a:t>
            </a:r>
            <a:r>
              <a:rPr lang="en-US" dirty="0">
                <a:latin typeface="Consolas" panose="020B0609020204030204" pitchFamily="49" charset="0"/>
              </a:rPr>
              <a:t>) </a:t>
            </a:r>
            <a:r>
              <a:rPr lang="en-US" dirty="0"/>
              <a:t>– returns the minimum value of </a:t>
            </a:r>
            <a:r>
              <a:rPr lang="en-US" i="1" dirty="0"/>
              <a:t>expression </a:t>
            </a:r>
            <a:r>
              <a:rPr lang="en-US" dirty="0"/>
              <a:t>across all non-null input values</a:t>
            </a:r>
          </a:p>
          <a:p>
            <a:r>
              <a:rPr lang="en-GB" dirty="0"/>
              <a:t>STRING_AGG</a:t>
            </a:r>
          </a:p>
          <a:p>
            <a:pPr lvl="1"/>
            <a:r>
              <a:rPr lang="en-US" dirty="0" err="1">
                <a:latin typeface="Consolas" panose="020B0609020204030204" pitchFamily="49" charset="0"/>
              </a:rPr>
              <a:t>string_agg</a:t>
            </a:r>
            <a:r>
              <a:rPr lang="en-US" dirty="0">
                <a:latin typeface="Consolas" panose="020B0609020204030204" pitchFamily="49" charset="0"/>
              </a:rPr>
              <a:t>(</a:t>
            </a:r>
            <a:r>
              <a:rPr lang="en-US" i="1" dirty="0">
                <a:latin typeface="Consolas" panose="020B0609020204030204" pitchFamily="49" charset="0"/>
              </a:rPr>
              <a:t>expression, delimiter</a:t>
            </a:r>
            <a:r>
              <a:rPr lang="en-US" dirty="0">
                <a:latin typeface="Consolas" panose="020B0609020204030204" pitchFamily="49" charset="0"/>
              </a:rPr>
              <a:t>) </a:t>
            </a:r>
            <a:r>
              <a:rPr lang="en-US" dirty="0"/>
              <a:t>– non-null input values concatenated into a string, separated by a delimiter</a:t>
            </a:r>
            <a:endParaRPr lang="en-GB" dirty="0"/>
          </a:p>
        </p:txBody>
      </p:sp>
    </p:spTree>
    <p:extLst>
      <p:ext uri="{BB962C8B-B14F-4D97-AF65-F5344CB8AC3E}">
        <p14:creationId xmlns:p14="http://schemas.microsoft.com/office/powerpoint/2010/main" val="3996956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GB" sz="3500" dirty="0"/>
              <a:t>Grouping functions - Workshop</a:t>
            </a:r>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dirty="0"/>
              <a:t>Calculate the total amount on all orders in the system</a:t>
            </a:r>
          </a:p>
          <a:p>
            <a:r>
              <a:rPr lang="en-US" dirty="0"/>
              <a:t>Calculate the total amount per </a:t>
            </a:r>
            <a:r>
              <a:rPr lang="en-US" dirty="0" err="1"/>
              <a:t>BusinessEntity</a:t>
            </a:r>
            <a:r>
              <a:rPr lang="en-US" dirty="0"/>
              <a:t> on all orders in the system</a:t>
            </a:r>
          </a:p>
          <a:p>
            <a:r>
              <a:rPr lang="en-US" dirty="0"/>
              <a:t>Calculate the total amount per </a:t>
            </a:r>
            <a:r>
              <a:rPr lang="en-US" dirty="0" err="1"/>
              <a:t>BusinessEntity</a:t>
            </a:r>
            <a:r>
              <a:rPr lang="en-US" dirty="0"/>
              <a:t> on all orders in the system from Customers with ID &lt; 5</a:t>
            </a:r>
          </a:p>
          <a:p>
            <a:r>
              <a:rPr lang="en-US" dirty="0"/>
              <a:t>Find the Maximal Order amount, and the Average Order amount per </a:t>
            </a:r>
            <a:r>
              <a:rPr lang="en-US" dirty="0" err="1"/>
              <a:t>BusinessEntity</a:t>
            </a:r>
            <a:r>
              <a:rPr lang="en-US" dirty="0"/>
              <a:t> on all orders in the system</a:t>
            </a:r>
          </a:p>
        </p:txBody>
      </p:sp>
    </p:spTree>
    <p:extLst>
      <p:ext uri="{BB962C8B-B14F-4D97-AF65-F5344CB8AC3E}">
        <p14:creationId xmlns:p14="http://schemas.microsoft.com/office/powerpoint/2010/main" val="3421007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GB" sz="3500" dirty="0"/>
              <a:t>Grouping functions - Workshop</a:t>
            </a:r>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lnSpcReduction="10000"/>
          </a:bodyPr>
          <a:lstStyle/>
          <a:p>
            <a:r>
              <a:rPr lang="en-US" dirty="0"/>
              <a:t>Find the highest order for every customer</a:t>
            </a:r>
          </a:p>
          <a:p>
            <a:r>
              <a:rPr lang="en-US" dirty="0"/>
              <a:t>Find the average price of orders per employee, only when the customer ID &gt; 5</a:t>
            </a:r>
          </a:p>
          <a:p>
            <a:r>
              <a:rPr lang="en-US" dirty="0"/>
              <a:t>Find the maximum price of an order for every customer, showing their name</a:t>
            </a:r>
          </a:p>
          <a:p>
            <a:r>
              <a:rPr lang="en-US" dirty="0"/>
              <a:t>Find the minimum price of an order for every business entity, showing their name, and region and zip code concatenated in one column</a:t>
            </a:r>
          </a:p>
          <a:p>
            <a:r>
              <a:rPr lang="en-US" dirty="0"/>
              <a:t>Concatenate all the prices of the orders for every business entity with a ‘; ’ delimiter and show their names</a:t>
            </a:r>
          </a:p>
          <a:p>
            <a:r>
              <a:rPr lang="en-US" dirty="0"/>
              <a:t>Show the quantities (from </a:t>
            </a:r>
            <a:r>
              <a:rPr lang="en-US" dirty="0" err="1"/>
              <a:t>OrderDetails</a:t>
            </a:r>
            <a:r>
              <a:rPr lang="en-US" dirty="0"/>
              <a:t> table) of the highest price order for every business entity</a:t>
            </a:r>
          </a:p>
          <a:p>
            <a:endParaRPr lang="en-US" dirty="0"/>
          </a:p>
        </p:txBody>
      </p:sp>
    </p:spTree>
    <p:extLst>
      <p:ext uri="{BB962C8B-B14F-4D97-AF65-F5344CB8AC3E}">
        <p14:creationId xmlns:p14="http://schemas.microsoft.com/office/powerpoint/2010/main" val="1550755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9AC1-F8F6-44A6-B311-E049DCE39553}"/>
              </a:ext>
            </a:extLst>
          </p:cNvPr>
          <p:cNvSpPr>
            <a:spLocks noGrp="1"/>
          </p:cNvSpPr>
          <p:nvPr>
            <p:ph type="ctrTitle"/>
          </p:nvPr>
        </p:nvSpPr>
        <p:spPr/>
        <p:txBody>
          <a:bodyPr>
            <a:normAutofit/>
          </a:bodyPr>
          <a:lstStyle/>
          <a:p>
            <a:r>
              <a:rPr lang="en-US" dirty="0">
                <a:solidFill>
                  <a:schemeClr val="bg1"/>
                </a:solidFill>
              </a:rPr>
              <a:t>Filtering by grouped data</a:t>
            </a:r>
            <a:endParaRPr lang="en-GB" dirty="0">
              <a:solidFill>
                <a:schemeClr val="bg1"/>
              </a:solidFill>
            </a:endParaRPr>
          </a:p>
        </p:txBody>
      </p:sp>
      <p:sp>
        <p:nvSpPr>
          <p:cNvPr id="3" name="Subtitle 2">
            <a:extLst>
              <a:ext uri="{FF2B5EF4-FFF2-40B4-BE49-F238E27FC236}">
                <a16:creationId xmlns:a16="http://schemas.microsoft.com/office/drawing/2014/main" id="{4D4ABFA4-3532-447F-93BD-0768B8969305}"/>
              </a:ext>
            </a:extLst>
          </p:cNvPr>
          <p:cNvSpPr>
            <a:spLocks noGrp="1"/>
          </p:cNvSpPr>
          <p:nvPr>
            <p:ph type="subTitle" idx="1"/>
          </p:nvPr>
        </p:nvSpPr>
        <p:spPr/>
        <p:txBody>
          <a:bodyPr/>
          <a:lstStyle/>
          <a:p>
            <a:r>
              <a:rPr lang="en-GB" dirty="0">
                <a:solidFill>
                  <a:schemeClr val="bg1"/>
                </a:solidFill>
              </a:rPr>
              <a:t>HAVING operator</a:t>
            </a:r>
          </a:p>
        </p:txBody>
      </p:sp>
    </p:spTree>
    <p:extLst>
      <p:ext uri="{BB962C8B-B14F-4D97-AF65-F5344CB8AC3E}">
        <p14:creationId xmlns:p14="http://schemas.microsoft.com/office/powerpoint/2010/main" val="4242614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GB" sz="3500" dirty="0"/>
              <a:t>Grouping functions – filtering by grouped data</a:t>
            </a:r>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dirty="0"/>
              <a:t>Very often we need to perform search operations on an already aggregated data</a:t>
            </a:r>
          </a:p>
          <a:p>
            <a:r>
              <a:rPr lang="en-US" dirty="0"/>
              <a:t>WHERE expression filters the result set before grouping</a:t>
            </a:r>
          </a:p>
          <a:p>
            <a:r>
              <a:rPr lang="en-US" dirty="0"/>
              <a:t>HAVING operator is used to filter data after grouping</a:t>
            </a:r>
          </a:p>
          <a:p>
            <a:r>
              <a:rPr lang="en-US" dirty="0"/>
              <a:t>Example:</a:t>
            </a:r>
          </a:p>
          <a:p>
            <a:endParaRPr lang="en-US" dirty="0"/>
          </a:p>
          <a:p>
            <a:endParaRPr lang="en-GB" dirty="0"/>
          </a:p>
        </p:txBody>
      </p:sp>
      <p:sp>
        <p:nvSpPr>
          <p:cNvPr id="4" name="Rectangle 3">
            <a:extLst>
              <a:ext uri="{FF2B5EF4-FFF2-40B4-BE49-F238E27FC236}">
                <a16:creationId xmlns:a16="http://schemas.microsoft.com/office/drawing/2014/main" id="{8289C63F-35B6-43A5-8DC2-D90C5A337FC1}"/>
              </a:ext>
            </a:extLst>
          </p:cNvPr>
          <p:cNvSpPr/>
          <p:nvPr/>
        </p:nvSpPr>
        <p:spPr>
          <a:xfrm>
            <a:off x="838200" y="3887775"/>
            <a:ext cx="4015154" cy="1477328"/>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Column1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fn</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ColumnN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Table1</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t>
            </a:r>
            <a:r>
              <a:rPr lang="en-US" dirty="0">
                <a:solidFill>
                  <a:srgbClr val="000000"/>
                </a:solidFill>
                <a:latin typeface="Consolas" panose="020B0609020204030204" pitchFamily="49" charset="0"/>
              </a:rPr>
              <a:t> condition</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Column1</a:t>
            </a:r>
          </a:p>
          <a:p>
            <a:r>
              <a:rPr lang="en-US" dirty="0">
                <a:solidFill>
                  <a:srgbClr val="0000FF"/>
                </a:solidFill>
                <a:latin typeface="Consolas" panose="020B0609020204030204" pitchFamily="49" charset="0"/>
              </a:rPr>
              <a:t>HAVING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fn</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ColumnN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condition</a:t>
            </a:r>
            <a:endParaRPr lang="en-US" dirty="0"/>
          </a:p>
        </p:txBody>
      </p:sp>
      <p:sp>
        <p:nvSpPr>
          <p:cNvPr id="5" name="Rectangle 4">
            <a:extLst>
              <a:ext uri="{FF2B5EF4-FFF2-40B4-BE49-F238E27FC236}">
                <a16:creationId xmlns:a16="http://schemas.microsoft.com/office/drawing/2014/main" id="{5AA354FD-153E-4E5F-AFF7-A4350DC2EB16}"/>
              </a:ext>
            </a:extLst>
          </p:cNvPr>
          <p:cNvSpPr/>
          <p:nvPr/>
        </p:nvSpPr>
        <p:spPr>
          <a:xfrm>
            <a:off x="4853354" y="3887775"/>
            <a:ext cx="6928104" cy="1477328"/>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BusinessEntityId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SUM</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TotalPrice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Total</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“Order”</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CustomerId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000000"/>
                </a:solidFill>
                <a:latin typeface="Consolas" panose="020B0609020204030204" pitchFamily="49" charset="0"/>
              </a:rPr>
              <a:t> 5</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BusinessEntityId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HAVING</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SUM</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TotalPrice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&gt;</a:t>
            </a:r>
            <a:r>
              <a:rPr lang="en-US" dirty="0">
                <a:solidFill>
                  <a:srgbClr val="000000"/>
                </a:solidFill>
                <a:latin typeface="Consolas" panose="020B0609020204030204" pitchFamily="49" charset="0"/>
              </a:rPr>
              <a:t> 250</a:t>
            </a:r>
            <a:endParaRPr lang="en-US" dirty="0"/>
          </a:p>
        </p:txBody>
      </p:sp>
    </p:spTree>
    <p:extLst>
      <p:ext uri="{BB962C8B-B14F-4D97-AF65-F5344CB8AC3E}">
        <p14:creationId xmlns:p14="http://schemas.microsoft.com/office/powerpoint/2010/main" val="1742914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GB" sz="3500" dirty="0"/>
              <a:t>Grouping functions filtering - Workshop</a:t>
            </a:r>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dirty="0"/>
              <a:t>Calculate the sum of prices of orders per business entities and show the records where their sum is greater than 400</a:t>
            </a:r>
          </a:p>
          <a:p>
            <a:r>
              <a:rPr lang="en-US" dirty="0"/>
              <a:t>Calculate the sum of prices per business entity on all orders from customers with ID &lt; 5 and filter only records with sums less then 1000</a:t>
            </a:r>
          </a:p>
          <a:p>
            <a:r>
              <a:rPr lang="en-US" dirty="0"/>
              <a:t>Find the Maximum Order amount, and the Average Order amount per business entity on all orders in the system. Filter only records where the max price is 1.5x bigger than the average.</a:t>
            </a:r>
          </a:p>
          <a:p>
            <a:r>
              <a:rPr lang="en-US" dirty="0"/>
              <a:t>List all </a:t>
            </a:r>
            <a:r>
              <a:rPr lang="en-US" dirty="0" err="1"/>
              <a:t>BusinessEntity</a:t>
            </a:r>
            <a:r>
              <a:rPr lang="en-US" dirty="0"/>
              <a:t> names, region and </a:t>
            </a:r>
            <a:r>
              <a:rPr lang="en-US" dirty="0" err="1"/>
              <a:t>zipcode</a:t>
            </a:r>
            <a:r>
              <a:rPr lang="en-US" dirty="0"/>
              <a:t> next to the other details from the previous query</a:t>
            </a:r>
            <a:endParaRPr lang="en-US" dirty="0">
              <a:solidFill>
                <a:srgbClr val="0070C0"/>
              </a:solidFill>
            </a:endParaRPr>
          </a:p>
        </p:txBody>
      </p:sp>
    </p:spTree>
    <p:extLst>
      <p:ext uri="{BB962C8B-B14F-4D97-AF65-F5344CB8AC3E}">
        <p14:creationId xmlns:p14="http://schemas.microsoft.com/office/powerpoint/2010/main" val="4095541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9AC1-F8F6-44A6-B311-E049DCE39553}"/>
              </a:ext>
            </a:extLst>
          </p:cNvPr>
          <p:cNvSpPr>
            <a:spLocks noGrp="1"/>
          </p:cNvSpPr>
          <p:nvPr>
            <p:ph type="ctrTitle"/>
          </p:nvPr>
        </p:nvSpPr>
        <p:spPr/>
        <p:txBody>
          <a:bodyPr>
            <a:normAutofit/>
          </a:bodyPr>
          <a:lstStyle/>
          <a:p>
            <a:r>
              <a:rPr lang="en-US" dirty="0">
                <a:solidFill>
                  <a:schemeClr val="bg1"/>
                </a:solidFill>
              </a:rPr>
              <a:t>Views</a:t>
            </a:r>
            <a:endParaRPr lang="en-GB" dirty="0">
              <a:solidFill>
                <a:schemeClr val="bg1"/>
              </a:solidFill>
            </a:endParaRPr>
          </a:p>
        </p:txBody>
      </p:sp>
      <p:sp>
        <p:nvSpPr>
          <p:cNvPr id="3" name="Subtitle 2">
            <a:extLst>
              <a:ext uri="{FF2B5EF4-FFF2-40B4-BE49-F238E27FC236}">
                <a16:creationId xmlns:a16="http://schemas.microsoft.com/office/drawing/2014/main" id="{4D4ABFA4-3532-447F-93BD-0768B8969305}"/>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612201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US" sz="3500" dirty="0"/>
              <a:t>Agenda</a:t>
            </a:r>
            <a:endParaRPr lang="en-GB" sz="3500" dirty="0"/>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sz="2900" u="sng" dirty="0"/>
              <a:t>Session 3</a:t>
            </a:r>
          </a:p>
          <a:p>
            <a:pPr lvl="1">
              <a:buFont typeface="Wingdings" panose="05000000000000000000" pitchFamily="2" charset="2"/>
              <a:buChar char="§"/>
            </a:pPr>
            <a:r>
              <a:rPr lang="en-US" sz="2900" dirty="0"/>
              <a:t>Quiz</a:t>
            </a:r>
          </a:p>
          <a:p>
            <a:pPr lvl="1">
              <a:buFont typeface="Wingdings" panose="05000000000000000000" pitchFamily="2" charset="2"/>
              <a:buChar char="§"/>
            </a:pPr>
            <a:r>
              <a:rPr lang="en-US" sz="2900" dirty="0"/>
              <a:t>Filtering by grouped data</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GB" sz="2900" dirty="0"/>
              <a:t>Grouping functions</a:t>
            </a:r>
            <a:endParaRPr lang="en-US" sz="2900" dirty="0"/>
          </a:p>
          <a:p>
            <a:pPr lvl="2">
              <a:buFont typeface="Wingdings" panose="05000000000000000000" pitchFamily="2" charset="2"/>
              <a:buChar char="§"/>
            </a:pPr>
            <a:r>
              <a:rPr lang="en-US" sz="2900" dirty="0"/>
              <a:t>Aggregate functions (Min, Max, Sum, Avg, Count)</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Views</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Knowledge check (Discussion, Homework)</a:t>
            </a:r>
          </a:p>
          <a:p>
            <a:pPr lvl="1"/>
            <a:endParaRPr lang="en-US" dirty="0"/>
          </a:p>
          <a:p>
            <a:endParaRPr lang="en-GB" dirty="0"/>
          </a:p>
        </p:txBody>
      </p:sp>
    </p:spTree>
    <p:extLst>
      <p:ext uri="{BB962C8B-B14F-4D97-AF65-F5344CB8AC3E}">
        <p14:creationId xmlns:p14="http://schemas.microsoft.com/office/powerpoint/2010/main" val="175323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US" sz="3200" dirty="0"/>
              <a:t>View definition</a:t>
            </a:r>
            <a:endParaRPr lang="en-GB" sz="3500" dirty="0"/>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sz="2000" dirty="0"/>
              <a:t>With views you can present the contents of one or more base data tables to users, and you can encapsulate complex logic such as joins and filters so that the user does not need to remember them.</a:t>
            </a:r>
          </a:p>
          <a:p>
            <a:r>
              <a:rPr lang="en-US" sz="2000" dirty="0"/>
              <a:t>To create a view, you name the view and then specify the SELECT statement that will constitute the view.</a:t>
            </a:r>
          </a:p>
          <a:p>
            <a:r>
              <a:rPr lang="en-US" sz="2000" dirty="0"/>
              <a:t>Syntax:</a:t>
            </a:r>
          </a:p>
          <a:p>
            <a:endParaRPr lang="en-US" sz="2000" dirty="0"/>
          </a:p>
          <a:p>
            <a:pPr marL="0" indent="0">
              <a:buNone/>
            </a:pPr>
            <a:endParaRPr lang="en-US" sz="2000" dirty="0"/>
          </a:p>
          <a:p>
            <a:r>
              <a:rPr lang="en-US" sz="2000" dirty="0"/>
              <a:t>Example:</a:t>
            </a:r>
          </a:p>
          <a:p>
            <a:endParaRPr lang="en-GB" sz="2000" dirty="0"/>
          </a:p>
        </p:txBody>
      </p:sp>
      <p:sp>
        <p:nvSpPr>
          <p:cNvPr id="4" name="Rectangle 3">
            <a:extLst>
              <a:ext uri="{FF2B5EF4-FFF2-40B4-BE49-F238E27FC236}">
                <a16:creationId xmlns:a16="http://schemas.microsoft.com/office/drawing/2014/main" id="{133D8B08-4D98-49FC-9651-253533CF0271}"/>
              </a:ext>
            </a:extLst>
          </p:cNvPr>
          <p:cNvSpPr/>
          <p:nvPr/>
        </p:nvSpPr>
        <p:spPr>
          <a:xfrm>
            <a:off x="1053704" y="3429000"/>
            <a:ext cx="6096000" cy="954107"/>
          </a:xfrm>
          <a:prstGeom prst="rect">
            <a:avLst/>
          </a:prstGeom>
        </p:spPr>
        <p:txBody>
          <a:bodyPr>
            <a:spAutoFit/>
          </a:bodyPr>
          <a:lstStyle/>
          <a:p>
            <a:r>
              <a:rPr lang="en-US" sz="1400" dirty="0">
                <a:solidFill>
                  <a:srgbClr val="0000FF"/>
                </a:solidFill>
                <a:latin typeface="Consolas" panose="020B0609020204030204" pitchFamily="49" charset="0"/>
              </a:rPr>
              <a:t>CREATE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ViewName</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AS</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SELECT</a:t>
            </a:r>
            <a:r>
              <a:rPr lang="en-US" sz="1400" dirty="0">
                <a:solidFill>
                  <a:srgbClr val="000000"/>
                </a:solidFill>
                <a:latin typeface="Consolas" panose="020B0609020204030204" pitchFamily="49" charset="0"/>
              </a:rPr>
              <a:t> Column1</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Column2</a:t>
            </a:r>
            <a:r>
              <a:rPr lang="en-US" sz="1400" dirty="0">
                <a:solidFill>
                  <a:srgbClr val="808080"/>
                </a:solidFill>
                <a:latin typeface="Consolas" panose="020B0609020204030204" pitchFamily="49" charset="0"/>
              </a:rPr>
              <a:t>,... </a:t>
            </a:r>
            <a:r>
              <a:rPr lang="en-US" sz="1400" dirty="0" err="1">
                <a:solidFill>
                  <a:srgbClr val="000000"/>
                </a:solidFill>
                <a:latin typeface="Consolas" panose="020B0609020204030204" pitchFamily="49" charset="0"/>
              </a:rPr>
              <a:t>ColumnN</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TableName</a:t>
            </a:r>
            <a:endParaRPr lang="en-US" sz="1400" dirty="0">
              <a:solidFill>
                <a:srgbClr val="000000"/>
              </a:solidFill>
              <a:latin typeface="Consolas" panose="020B0609020204030204" pitchFamily="49" charset="0"/>
            </a:endParaRPr>
          </a:p>
        </p:txBody>
      </p:sp>
      <p:sp>
        <p:nvSpPr>
          <p:cNvPr id="5" name="Rectangle 4">
            <a:extLst>
              <a:ext uri="{FF2B5EF4-FFF2-40B4-BE49-F238E27FC236}">
                <a16:creationId xmlns:a16="http://schemas.microsoft.com/office/drawing/2014/main" id="{B4B3DE7A-1968-4086-BBD7-278F705E6441}"/>
              </a:ext>
            </a:extLst>
          </p:cNvPr>
          <p:cNvSpPr/>
          <p:nvPr/>
        </p:nvSpPr>
        <p:spPr>
          <a:xfrm>
            <a:off x="1053704" y="4695259"/>
            <a:ext cx="6096000" cy="1169551"/>
          </a:xfrm>
          <a:prstGeom prst="rect">
            <a:avLst/>
          </a:prstGeom>
        </p:spPr>
        <p:txBody>
          <a:bodyPr>
            <a:spAutoFit/>
          </a:bodyPr>
          <a:lstStyle/>
          <a:p>
            <a:r>
              <a:rPr lang="en-US" sz="1400" dirty="0">
                <a:solidFill>
                  <a:srgbClr val="0000FF"/>
                </a:solidFill>
                <a:latin typeface="Consolas" panose="020B0609020204030204" pitchFamily="49" charset="0"/>
              </a:rPr>
              <a:t>CREATE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MaleEmployees</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AS</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SELECT</a:t>
            </a:r>
            <a:r>
              <a:rPr lang="en-US" sz="1400" dirty="0">
                <a:solidFill>
                  <a:srgbClr val="000000"/>
                </a:solidFill>
                <a:latin typeface="Consolas" panose="020B0609020204030204" pitchFamily="49" charset="0"/>
              </a:rPr>
              <a:t> </a:t>
            </a:r>
            <a:r>
              <a:rPr lang="en-US" sz="1400" dirty="0">
                <a:latin typeface="Consolas" panose="020B0609020204030204" pitchFamily="49" charset="0"/>
              </a:rPr>
              <a:t>Id</a:t>
            </a:r>
            <a:r>
              <a:rPr lang="en-US" sz="1400" dirty="0">
                <a:solidFill>
                  <a:srgbClr val="808080"/>
                </a:solidFill>
                <a:latin typeface="Consolas" panose="020B0609020204030204" pitchFamily="49" charset="0"/>
              </a:rPr>
              <a:t>,</a:t>
            </a:r>
            <a:r>
              <a:rPr lang="en-US" sz="1400" dirty="0">
                <a:latin typeface="Consolas" panose="020B0609020204030204" pitchFamily="49" charset="0"/>
              </a:rPr>
              <a:t> </a:t>
            </a:r>
            <a:r>
              <a:rPr lang="en-US" sz="1400" dirty="0">
                <a:solidFill>
                  <a:srgbClr val="000000"/>
                </a:solidFill>
                <a:latin typeface="Consolas" panose="020B0609020204030204" pitchFamily="49" charset="0"/>
              </a:rPr>
              <a:t>FirstName</a:t>
            </a:r>
            <a:r>
              <a:rPr lang="en-US" sz="1400" dirty="0">
                <a:solidFill>
                  <a:srgbClr val="808080"/>
                </a:solidFill>
                <a:latin typeface="Consolas" panose="020B0609020204030204" pitchFamily="49" charset="0"/>
              </a:rPr>
              <a:t>, </a:t>
            </a:r>
            <a:r>
              <a:rPr lang="en-US" sz="1400" dirty="0" err="1">
                <a:solidFill>
                  <a:srgbClr val="000000"/>
                </a:solidFill>
                <a:latin typeface="Consolas" panose="020B0609020204030204" pitchFamily="49" charset="0"/>
              </a:rPr>
              <a:t>LastName</a:t>
            </a:r>
            <a:r>
              <a:rPr lang="en-US" sz="1400" dirty="0">
                <a:solidFill>
                  <a:srgbClr val="808080"/>
                </a:solidFill>
                <a:latin typeface="Consolas" panose="020B0609020204030204" pitchFamily="49" charset="0"/>
              </a:rPr>
              <a:t>, </a:t>
            </a:r>
            <a:r>
              <a:rPr lang="en-US" sz="1400" dirty="0" err="1">
                <a:solidFill>
                  <a:srgbClr val="000000"/>
                </a:solidFill>
                <a:latin typeface="Consolas" panose="020B0609020204030204" pitchFamily="49" charset="0"/>
              </a:rPr>
              <a:t>HireDate</a:t>
            </a:r>
            <a:r>
              <a:rPr lang="en-US"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Employee</a:t>
            </a:r>
          </a:p>
          <a:p>
            <a:r>
              <a:rPr lang="en-US" sz="1400" dirty="0">
                <a:solidFill>
                  <a:srgbClr val="0000FF"/>
                </a:solidFill>
                <a:latin typeface="Consolas" panose="020B0609020204030204" pitchFamily="49" charset="0"/>
              </a:rPr>
              <a:t>WHERE</a:t>
            </a:r>
            <a:r>
              <a:rPr lang="en-US" sz="1400" dirty="0">
                <a:solidFill>
                  <a:srgbClr val="000000"/>
                </a:solidFill>
                <a:latin typeface="Consolas" panose="020B0609020204030204" pitchFamily="49" charset="0"/>
              </a:rPr>
              <a:t> Gender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'M'</a:t>
            </a:r>
            <a:endParaRPr lang="en-US" sz="1400" dirty="0">
              <a:latin typeface="Consolas" panose="020B0609020204030204" pitchFamily="49" charset="0"/>
            </a:endParaRPr>
          </a:p>
        </p:txBody>
      </p:sp>
    </p:spTree>
    <p:extLst>
      <p:ext uri="{BB962C8B-B14F-4D97-AF65-F5344CB8AC3E}">
        <p14:creationId xmlns:p14="http://schemas.microsoft.com/office/powerpoint/2010/main" val="2121552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US" sz="3500" dirty="0"/>
              <a:t>Views – workshop </a:t>
            </a:r>
            <a:endParaRPr lang="en-GB" sz="3500" dirty="0"/>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dirty="0"/>
              <a:t> Create new view (</a:t>
            </a:r>
            <a:r>
              <a:rPr lang="en-US" dirty="0" err="1"/>
              <a:t>vw_CustomerOrders</a:t>
            </a:r>
            <a:r>
              <a:rPr lang="en-US" dirty="0"/>
              <a:t>) that will List all </a:t>
            </a:r>
            <a:r>
              <a:rPr lang="en-US" dirty="0" err="1"/>
              <a:t>CustomerIds</a:t>
            </a:r>
            <a:r>
              <a:rPr lang="en-US" dirty="0"/>
              <a:t> and sum of total Orders per customer</a:t>
            </a:r>
          </a:p>
          <a:p>
            <a:r>
              <a:rPr lang="en-US" dirty="0"/>
              <a:t> Change the view to show Customer Names instead of </a:t>
            </a:r>
            <a:r>
              <a:rPr lang="en-US" dirty="0" err="1"/>
              <a:t>CustomerId</a:t>
            </a:r>
            <a:endParaRPr lang="en-US" dirty="0"/>
          </a:p>
          <a:p>
            <a:r>
              <a:rPr lang="en-US" dirty="0"/>
              <a:t> Change the view to show the results ordered by the customer with biggest total price</a:t>
            </a:r>
          </a:p>
          <a:p>
            <a:r>
              <a:rPr lang="en-US" dirty="0"/>
              <a:t> Create new view (</a:t>
            </a:r>
            <a:r>
              <a:rPr lang="en-US" dirty="0" err="1"/>
              <a:t>vw_EmployeeOrders</a:t>
            </a:r>
            <a:r>
              <a:rPr lang="en-US" dirty="0"/>
              <a:t>) that will List all Employees (FirstName and </a:t>
            </a:r>
            <a:r>
              <a:rPr lang="en-US" dirty="0" err="1"/>
              <a:t>LastName</a:t>
            </a:r>
            <a:r>
              <a:rPr lang="en-US" dirty="0"/>
              <a:t>), Product name and total quantity sold </a:t>
            </a:r>
          </a:p>
          <a:p>
            <a:r>
              <a:rPr lang="en-US" dirty="0"/>
              <a:t> Alter the view to show only sales from Business entities belonging to region '</a:t>
            </a:r>
            <a:r>
              <a:rPr lang="en-US" dirty="0" err="1"/>
              <a:t>Skopski</a:t>
            </a:r>
            <a:r>
              <a:rPr lang="en-US" dirty="0"/>
              <a:t>'</a:t>
            </a:r>
            <a:endParaRPr lang="en-US" dirty="0">
              <a:solidFill>
                <a:srgbClr val="0070C0"/>
              </a:solidFill>
            </a:endParaRPr>
          </a:p>
        </p:txBody>
      </p:sp>
    </p:spTree>
    <p:extLst>
      <p:ext uri="{BB962C8B-B14F-4D97-AF65-F5344CB8AC3E}">
        <p14:creationId xmlns:p14="http://schemas.microsoft.com/office/powerpoint/2010/main" val="2967799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9AC1-F8F6-44A6-B311-E049DCE39553}"/>
              </a:ext>
            </a:extLst>
          </p:cNvPr>
          <p:cNvSpPr>
            <a:spLocks noGrp="1"/>
          </p:cNvSpPr>
          <p:nvPr>
            <p:ph type="ctrTitle"/>
          </p:nvPr>
        </p:nvSpPr>
        <p:spPr/>
        <p:txBody>
          <a:bodyPr>
            <a:normAutofit/>
          </a:bodyPr>
          <a:lstStyle/>
          <a:p>
            <a:br>
              <a:rPr lang="en-US" dirty="0">
                <a:solidFill>
                  <a:schemeClr val="bg1"/>
                </a:solidFill>
              </a:rPr>
            </a:br>
            <a:r>
              <a:rPr lang="en-US" dirty="0">
                <a:solidFill>
                  <a:schemeClr val="bg1"/>
                </a:solidFill>
              </a:rPr>
              <a:t>Homework 3</a:t>
            </a:r>
            <a:endParaRPr lang="en-GB" dirty="0">
              <a:solidFill>
                <a:schemeClr val="bg1"/>
              </a:solidFill>
            </a:endParaRPr>
          </a:p>
        </p:txBody>
      </p:sp>
      <p:sp>
        <p:nvSpPr>
          <p:cNvPr id="3" name="Subtitle 2">
            <a:extLst>
              <a:ext uri="{FF2B5EF4-FFF2-40B4-BE49-F238E27FC236}">
                <a16:creationId xmlns:a16="http://schemas.microsoft.com/office/drawing/2014/main" id="{4D4ABFA4-3532-447F-93BD-0768B8969305}"/>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1382376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GB" sz="3500" dirty="0"/>
              <a:t>Homework requirement 1/3</a:t>
            </a:r>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dirty="0"/>
              <a:t>Pre-requisites: database from Homework 1 with some dummy data inserted</a:t>
            </a:r>
          </a:p>
          <a:p>
            <a:r>
              <a:rPr lang="en-US" dirty="0"/>
              <a:t>Calculate the count of all grades in the system</a:t>
            </a:r>
          </a:p>
          <a:p>
            <a:r>
              <a:rPr lang="en-US" dirty="0"/>
              <a:t>Calculate the count of all grades per Teacher in the system</a:t>
            </a:r>
          </a:p>
          <a:p>
            <a:r>
              <a:rPr lang="en-US" dirty="0"/>
              <a:t>Calculate the count of all grades per Teacher in the system for first 100 Students (ID &lt; 100)</a:t>
            </a:r>
          </a:p>
          <a:p>
            <a:r>
              <a:rPr lang="en-US" dirty="0"/>
              <a:t>Find the Maximal Grade, and the Average Grade per Student on all grades in the system</a:t>
            </a:r>
            <a:endParaRPr lang="mk-MK" dirty="0"/>
          </a:p>
          <a:p>
            <a:endParaRPr lang="en-GB" dirty="0"/>
          </a:p>
        </p:txBody>
      </p:sp>
    </p:spTree>
    <p:extLst>
      <p:ext uri="{BB962C8B-B14F-4D97-AF65-F5344CB8AC3E}">
        <p14:creationId xmlns:p14="http://schemas.microsoft.com/office/powerpoint/2010/main" val="3755550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GB" sz="3500" dirty="0"/>
              <a:t>Homework requirement 2/3</a:t>
            </a:r>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dirty="0"/>
              <a:t>Calculate the count of all grades per Teacher in the system and filter only grade count greater then 200</a:t>
            </a:r>
          </a:p>
          <a:p>
            <a:r>
              <a:rPr lang="en-US" dirty="0"/>
              <a:t>Calculate the count of all grades per Teacher in the system for first 100 Students (ID &lt; 100) and filter teachers with more than 50 Grade count</a:t>
            </a:r>
          </a:p>
          <a:p>
            <a:r>
              <a:rPr lang="en-US" dirty="0"/>
              <a:t>Find the Grade Count, Maximal Grade, and the Average Grade per Student on all grades in the system. Filter only records where Maximal Grade is equal to Average Grade</a:t>
            </a:r>
          </a:p>
          <a:p>
            <a:r>
              <a:rPr lang="en-US" dirty="0"/>
              <a:t>List Student First Name and Last Name next to the other details from previous query</a:t>
            </a:r>
            <a:endParaRPr lang="mk-MK" dirty="0"/>
          </a:p>
        </p:txBody>
      </p:sp>
    </p:spTree>
    <p:extLst>
      <p:ext uri="{BB962C8B-B14F-4D97-AF65-F5344CB8AC3E}">
        <p14:creationId xmlns:p14="http://schemas.microsoft.com/office/powerpoint/2010/main" val="2430521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GB" sz="3500" dirty="0"/>
              <a:t>Homework requirement 3/3</a:t>
            </a:r>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dirty="0"/>
              <a:t>Create new view (</a:t>
            </a:r>
            <a:r>
              <a:rPr lang="en-US" dirty="0" err="1"/>
              <a:t>vw_StudentGrades</a:t>
            </a:r>
            <a:r>
              <a:rPr lang="en-US" dirty="0"/>
              <a:t>) that will List all </a:t>
            </a:r>
            <a:r>
              <a:rPr lang="en-US" dirty="0" err="1"/>
              <a:t>StudentIds</a:t>
            </a:r>
            <a:r>
              <a:rPr lang="en-US" dirty="0"/>
              <a:t> and count of Grades per student</a:t>
            </a:r>
          </a:p>
          <a:p>
            <a:r>
              <a:rPr lang="en-US" dirty="0"/>
              <a:t>Change the view to show Student First and Last Names instead of </a:t>
            </a:r>
            <a:r>
              <a:rPr lang="en-US" dirty="0" err="1"/>
              <a:t>StudentID</a:t>
            </a:r>
            <a:endParaRPr lang="en-US" dirty="0"/>
          </a:p>
          <a:p>
            <a:r>
              <a:rPr lang="en-US" dirty="0"/>
              <a:t>List all rows from view ordered by biggest Grade Count</a:t>
            </a:r>
          </a:p>
          <a:p>
            <a:r>
              <a:rPr lang="en-US" dirty="0"/>
              <a:t>Create new view (</a:t>
            </a:r>
            <a:r>
              <a:rPr lang="en-US" dirty="0" err="1"/>
              <a:t>vw_StudentGradeDetails</a:t>
            </a:r>
            <a:r>
              <a:rPr lang="en-US" dirty="0"/>
              <a:t>) that will List all Students (FirstName and </a:t>
            </a:r>
            <a:r>
              <a:rPr lang="en-US" dirty="0" err="1"/>
              <a:t>LastName</a:t>
            </a:r>
            <a:r>
              <a:rPr lang="en-US" dirty="0"/>
              <a:t>) and Count the courses he passed through the exam</a:t>
            </a:r>
            <a:endParaRPr lang="en-GB" dirty="0"/>
          </a:p>
        </p:txBody>
      </p:sp>
    </p:spTree>
    <p:extLst>
      <p:ext uri="{BB962C8B-B14F-4D97-AF65-F5344CB8AC3E}">
        <p14:creationId xmlns:p14="http://schemas.microsoft.com/office/powerpoint/2010/main" val="1421051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9AC1-F8F6-44A6-B311-E049DCE39553}"/>
              </a:ext>
            </a:extLst>
          </p:cNvPr>
          <p:cNvSpPr>
            <a:spLocks noGrp="1"/>
          </p:cNvSpPr>
          <p:nvPr>
            <p:ph type="ctrTitle"/>
          </p:nvPr>
        </p:nvSpPr>
        <p:spPr/>
        <p:txBody>
          <a:bodyPr>
            <a:normAutofit/>
          </a:bodyPr>
          <a:lstStyle/>
          <a:p>
            <a:r>
              <a:rPr lang="en-US" dirty="0">
                <a:solidFill>
                  <a:schemeClr val="bg1"/>
                </a:solidFill>
              </a:rPr>
              <a:t>Questions</a:t>
            </a:r>
            <a:endParaRPr lang="en-GB" dirty="0">
              <a:solidFill>
                <a:schemeClr val="bg1"/>
              </a:solidFill>
            </a:endParaRPr>
          </a:p>
        </p:txBody>
      </p:sp>
      <p:sp>
        <p:nvSpPr>
          <p:cNvPr id="3" name="Subtitle 2">
            <a:extLst>
              <a:ext uri="{FF2B5EF4-FFF2-40B4-BE49-F238E27FC236}">
                <a16:creationId xmlns:a16="http://schemas.microsoft.com/office/drawing/2014/main" id="{4D4ABFA4-3532-447F-93BD-0768B8969305}"/>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4219354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9AC1-F8F6-44A6-B311-E049DCE39553}"/>
              </a:ext>
            </a:extLst>
          </p:cNvPr>
          <p:cNvSpPr>
            <a:spLocks noGrp="1"/>
          </p:cNvSpPr>
          <p:nvPr>
            <p:ph type="ctrTitle"/>
          </p:nvPr>
        </p:nvSpPr>
        <p:spPr/>
        <p:txBody>
          <a:bodyPr/>
          <a:lstStyle/>
          <a:p>
            <a:r>
              <a:rPr lang="en-US" dirty="0">
                <a:solidFill>
                  <a:schemeClr val="bg1"/>
                </a:solidFill>
              </a:rPr>
              <a:t>Quiz</a:t>
            </a:r>
            <a:endParaRPr lang="en-GB" dirty="0">
              <a:solidFill>
                <a:schemeClr val="bg1"/>
              </a:solidFill>
            </a:endParaRPr>
          </a:p>
        </p:txBody>
      </p:sp>
      <p:sp>
        <p:nvSpPr>
          <p:cNvPr id="3" name="Subtitle 2">
            <a:extLst>
              <a:ext uri="{FF2B5EF4-FFF2-40B4-BE49-F238E27FC236}">
                <a16:creationId xmlns:a16="http://schemas.microsoft.com/office/drawing/2014/main" id="{4D4ABFA4-3532-447F-93BD-0768B8969305}"/>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2792318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9AC1-F8F6-44A6-B311-E049DCE39553}"/>
              </a:ext>
            </a:extLst>
          </p:cNvPr>
          <p:cNvSpPr>
            <a:spLocks noGrp="1"/>
          </p:cNvSpPr>
          <p:nvPr>
            <p:ph type="ctrTitle"/>
          </p:nvPr>
        </p:nvSpPr>
        <p:spPr/>
        <p:txBody>
          <a:bodyPr/>
          <a:lstStyle/>
          <a:p>
            <a:r>
              <a:rPr lang="en-US" dirty="0">
                <a:solidFill>
                  <a:schemeClr val="bg1"/>
                </a:solidFill>
              </a:rPr>
              <a:t>Workshop</a:t>
            </a:r>
            <a:endParaRPr lang="en-GB" dirty="0">
              <a:solidFill>
                <a:schemeClr val="bg1"/>
              </a:solidFill>
            </a:endParaRPr>
          </a:p>
        </p:txBody>
      </p:sp>
      <p:sp>
        <p:nvSpPr>
          <p:cNvPr id="3" name="Subtitle 2">
            <a:extLst>
              <a:ext uri="{FF2B5EF4-FFF2-40B4-BE49-F238E27FC236}">
                <a16:creationId xmlns:a16="http://schemas.microsoft.com/office/drawing/2014/main" id="{4D4ABFA4-3532-447F-93BD-0768B8969305}"/>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413632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US" sz="3500" dirty="0"/>
              <a:t>Workshop	</a:t>
            </a:r>
            <a:endParaRPr lang="en-GB" sz="3500" dirty="0"/>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dirty="0"/>
              <a:t>Run the </a:t>
            </a:r>
            <a:r>
              <a:rPr lang="en-US" dirty="0" err="1"/>
              <a:t>clubdata.sql</a:t>
            </a:r>
            <a:r>
              <a:rPr lang="en-US" dirty="0"/>
              <a:t> script</a:t>
            </a:r>
            <a:endParaRPr lang="en-GB" dirty="0"/>
          </a:p>
        </p:txBody>
      </p:sp>
      <p:pic>
        <p:nvPicPr>
          <p:cNvPr id="9" name="Graphic 8">
            <a:extLst>
              <a:ext uri="{FF2B5EF4-FFF2-40B4-BE49-F238E27FC236}">
                <a16:creationId xmlns:a16="http://schemas.microsoft.com/office/drawing/2014/main" id="{FC938FA8-BF38-4B86-A7D9-479108F532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166937"/>
            <a:ext cx="9467850" cy="2524125"/>
          </a:xfrm>
          <a:prstGeom prst="rect">
            <a:avLst/>
          </a:prstGeom>
        </p:spPr>
      </p:pic>
    </p:spTree>
    <p:extLst>
      <p:ext uri="{BB962C8B-B14F-4D97-AF65-F5344CB8AC3E}">
        <p14:creationId xmlns:p14="http://schemas.microsoft.com/office/powerpoint/2010/main" val="2485144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US" sz="3500" dirty="0"/>
              <a:t>Workshop	</a:t>
            </a:r>
            <a:endParaRPr lang="en-GB" sz="3500" dirty="0"/>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pPr marL="514350" indent="-514350">
              <a:buAutoNum type="arabicPeriod"/>
            </a:pPr>
            <a:r>
              <a:rPr lang="en-GB" b="0" i="0" dirty="0">
                <a:solidFill>
                  <a:srgbClr val="333333"/>
                </a:solidFill>
                <a:effectLst/>
                <a:latin typeface="Ubuntu"/>
              </a:rPr>
              <a:t>How can you retrieve all the information from the facilities table?</a:t>
            </a:r>
          </a:p>
          <a:p>
            <a:pPr marL="514350" indent="-514350">
              <a:buAutoNum type="arabicPeriod"/>
            </a:pPr>
            <a:r>
              <a:rPr lang="en-GB" b="0" i="0" dirty="0">
                <a:solidFill>
                  <a:srgbClr val="333333"/>
                </a:solidFill>
                <a:effectLst/>
                <a:latin typeface="Ubuntu"/>
              </a:rPr>
              <a:t>How can you produce a list of facilities that charge a fee to members? All facilities that are in the bookings.</a:t>
            </a:r>
            <a:endParaRPr lang="en-GB" dirty="0">
              <a:solidFill>
                <a:srgbClr val="333333"/>
              </a:solidFill>
              <a:latin typeface="Ubuntu"/>
            </a:endParaRPr>
          </a:p>
          <a:p>
            <a:pPr marL="514350" indent="-514350">
              <a:buAutoNum type="arabicPeriod"/>
            </a:pPr>
            <a:r>
              <a:rPr lang="en-GB" b="0" i="0" dirty="0">
                <a:solidFill>
                  <a:srgbClr val="333333"/>
                </a:solidFill>
                <a:effectLst/>
                <a:latin typeface="Ubuntu"/>
              </a:rPr>
              <a:t>How can you produce a list of facilities that charge a fee to members, and that fee is less than 1/50th of the monthly maintenance cost? Return the </a:t>
            </a:r>
            <a:r>
              <a:rPr lang="en-GB" b="0" i="0" dirty="0" err="1">
                <a:solidFill>
                  <a:srgbClr val="333333"/>
                </a:solidFill>
                <a:effectLst/>
                <a:latin typeface="Ubuntu"/>
              </a:rPr>
              <a:t>facid</a:t>
            </a:r>
            <a:r>
              <a:rPr lang="en-GB" b="0" i="0" dirty="0">
                <a:solidFill>
                  <a:srgbClr val="333333"/>
                </a:solidFill>
                <a:effectLst/>
                <a:latin typeface="Ubuntu"/>
              </a:rPr>
              <a:t>, facility name, member cost, and monthly maintenance of the facilities in question.</a:t>
            </a:r>
          </a:p>
          <a:p>
            <a:pPr marL="514350" indent="-514350">
              <a:buAutoNum type="arabicPeriod"/>
            </a:pPr>
            <a:r>
              <a:rPr lang="en-GB" b="0" i="0" dirty="0">
                <a:solidFill>
                  <a:srgbClr val="333333"/>
                </a:solidFill>
                <a:effectLst/>
                <a:latin typeface="Ubuntu"/>
              </a:rPr>
              <a:t>How can you retrieve the details of facilities with ID 1 and 5? Try to do it without using the </a:t>
            </a:r>
            <a:r>
              <a:rPr lang="en-GB" b="0" i="0" dirty="0">
                <a:solidFill>
                  <a:srgbClr val="333333"/>
                </a:solidFill>
                <a:effectLst/>
                <a:latin typeface="Courier New" panose="02070309020205020404" pitchFamily="49" charset="0"/>
              </a:rPr>
              <a:t>OR</a:t>
            </a:r>
            <a:r>
              <a:rPr lang="en-GB" b="0" i="0" dirty="0">
                <a:solidFill>
                  <a:srgbClr val="333333"/>
                </a:solidFill>
                <a:effectLst/>
                <a:latin typeface="Ubuntu"/>
              </a:rPr>
              <a:t> operator.</a:t>
            </a:r>
            <a:endParaRPr lang="en-GB" dirty="0"/>
          </a:p>
        </p:txBody>
      </p:sp>
    </p:spTree>
    <p:extLst>
      <p:ext uri="{BB962C8B-B14F-4D97-AF65-F5344CB8AC3E}">
        <p14:creationId xmlns:p14="http://schemas.microsoft.com/office/powerpoint/2010/main" val="3541824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US" sz="3500" dirty="0"/>
              <a:t>Workshop	</a:t>
            </a:r>
            <a:endParaRPr lang="en-GB" sz="3500" dirty="0"/>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fontScale="92500" lnSpcReduction="10000"/>
          </a:bodyPr>
          <a:lstStyle/>
          <a:p>
            <a:pPr marL="0" indent="0">
              <a:buNone/>
            </a:pPr>
            <a:r>
              <a:rPr lang="en-US" dirty="0"/>
              <a:t>5. </a:t>
            </a:r>
            <a:r>
              <a:rPr lang="en-GB" b="0" i="0" dirty="0">
                <a:solidFill>
                  <a:srgbClr val="333333"/>
                </a:solidFill>
                <a:effectLst/>
                <a:latin typeface="Ubuntu"/>
              </a:rPr>
              <a:t>You'd like to get the signup date of your last member. How can you retrieve this information?</a:t>
            </a:r>
            <a:endParaRPr lang="en-US" b="0" i="0" dirty="0">
              <a:solidFill>
                <a:srgbClr val="333333"/>
              </a:solidFill>
              <a:effectLst/>
              <a:latin typeface="Ubuntu"/>
            </a:endParaRPr>
          </a:p>
          <a:p>
            <a:pPr marL="0" indent="0">
              <a:buNone/>
            </a:pPr>
            <a:r>
              <a:rPr lang="en-GB" b="0" i="0" dirty="0">
                <a:solidFill>
                  <a:srgbClr val="333333"/>
                </a:solidFill>
                <a:effectLst/>
                <a:latin typeface="Ubuntu"/>
              </a:rPr>
              <a:t>6. You'd like to get the first and last name of the last member(s) who signed up - not just the date. How can you do that?</a:t>
            </a:r>
          </a:p>
          <a:p>
            <a:pPr marL="0" indent="0">
              <a:buNone/>
            </a:pPr>
            <a:r>
              <a:rPr lang="en-GB" dirty="0">
                <a:solidFill>
                  <a:srgbClr val="333333"/>
                </a:solidFill>
                <a:latin typeface="Ubuntu"/>
              </a:rPr>
              <a:t>7. </a:t>
            </a:r>
            <a:r>
              <a:rPr lang="en-GB" b="0" i="0" dirty="0">
                <a:solidFill>
                  <a:srgbClr val="333333"/>
                </a:solidFill>
                <a:effectLst/>
                <a:latin typeface="Ubuntu"/>
              </a:rPr>
              <a:t>Produce a list of the total number of slots booked per facility. For now, just produce an output table consisting of facility id and slots, sorted by facility id.</a:t>
            </a:r>
          </a:p>
          <a:p>
            <a:pPr marL="0" indent="0">
              <a:buNone/>
            </a:pPr>
            <a:r>
              <a:rPr lang="en-GB" dirty="0">
                <a:solidFill>
                  <a:srgbClr val="333333"/>
                </a:solidFill>
                <a:latin typeface="Ubuntu"/>
              </a:rPr>
              <a:t>8. </a:t>
            </a:r>
            <a:r>
              <a:rPr lang="en-GB" b="0" i="0" dirty="0">
                <a:solidFill>
                  <a:srgbClr val="333333"/>
                </a:solidFill>
                <a:effectLst/>
                <a:latin typeface="Ubuntu"/>
              </a:rPr>
              <a:t>Find the total number of members (including guests) who have made at least one booking.</a:t>
            </a:r>
            <a:endParaRPr lang="en-GB" dirty="0">
              <a:solidFill>
                <a:srgbClr val="333333"/>
              </a:solidFill>
              <a:latin typeface="Ubuntu"/>
            </a:endParaRPr>
          </a:p>
          <a:p>
            <a:pPr marL="0" indent="0">
              <a:buNone/>
            </a:pPr>
            <a:r>
              <a:rPr lang="en-GB" b="0" i="0" dirty="0">
                <a:solidFill>
                  <a:srgbClr val="333333"/>
                </a:solidFill>
                <a:effectLst/>
                <a:latin typeface="Ubuntu"/>
              </a:rPr>
              <a:t>9. Produce a monotonically increasing numbered list of members (including guests), ordered by their date of joining. Remember that member IDs are not guaranteed to be sequential.</a:t>
            </a:r>
          </a:p>
          <a:p>
            <a:pPr marL="0" indent="0">
              <a:buNone/>
            </a:pPr>
            <a:endParaRPr lang="en-GB" dirty="0"/>
          </a:p>
        </p:txBody>
      </p:sp>
    </p:spTree>
    <p:extLst>
      <p:ext uri="{BB962C8B-B14F-4D97-AF65-F5344CB8AC3E}">
        <p14:creationId xmlns:p14="http://schemas.microsoft.com/office/powerpoint/2010/main" val="78907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US" sz="3500" dirty="0"/>
              <a:t>Workshop	</a:t>
            </a:r>
            <a:endParaRPr lang="en-GB" sz="3500" dirty="0"/>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pPr marL="0" indent="0">
              <a:buNone/>
            </a:pPr>
            <a:r>
              <a:rPr lang="en-US" dirty="0"/>
              <a:t>10. </a:t>
            </a:r>
            <a:r>
              <a:rPr lang="en-GB" b="0" i="0" dirty="0">
                <a:solidFill>
                  <a:srgbClr val="333333"/>
                </a:solidFill>
                <a:effectLst/>
                <a:latin typeface="Ubuntu"/>
              </a:rPr>
              <a:t>How can you produce a list of the start times for bookings by members named 'David Farrell’?</a:t>
            </a:r>
          </a:p>
          <a:p>
            <a:pPr marL="0" indent="0">
              <a:buNone/>
            </a:pPr>
            <a:r>
              <a:rPr lang="en-GB" dirty="0">
                <a:solidFill>
                  <a:srgbClr val="333333"/>
                </a:solidFill>
                <a:latin typeface="Ubuntu"/>
              </a:rPr>
              <a:t>11. </a:t>
            </a:r>
            <a:r>
              <a:rPr lang="en-GB" b="0" i="0" dirty="0">
                <a:solidFill>
                  <a:srgbClr val="333333"/>
                </a:solidFill>
                <a:effectLst/>
                <a:latin typeface="Ubuntu"/>
              </a:rPr>
              <a:t>How can you produce a list of the start times for bookings for tennis courts, for the date '2012-09-21'? Return a list of start time and facility name pairings, ordered by the time.</a:t>
            </a:r>
          </a:p>
          <a:p>
            <a:pPr marL="0" indent="0">
              <a:buNone/>
            </a:pPr>
            <a:r>
              <a:rPr lang="en-GB" dirty="0">
                <a:solidFill>
                  <a:srgbClr val="333333"/>
                </a:solidFill>
                <a:latin typeface="Ubuntu"/>
              </a:rPr>
              <a:t>12. </a:t>
            </a:r>
            <a:r>
              <a:rPr lang="en-GB" b="0" i="0" dirty="0">
                <a:solidFill>
                  <a:srgbClr val="333333"/>
                </a:solidFill>
                <a:effectLst/>
                <a:latin typeface="Ubuntu"/>
              </a:rPr>
              <a:t>How can you output a list of all members who have recommended another member? Ensure that there are no duplicates in the list, and that results are ordered by (surname, </a:t>
            </a:r>
            <a:r>
              <a:rPr lang="en-GB" b="0" i="0" dirty="0" err="1">
                <a:solidFill>
                  <a:srgbClr val="333333"/>
                </a:solidFill>
                <a:effectLst/>
                <a:latin typeface="Ubuntu"/>
              </a:rPr>
              <a:t>firstname</a:t>
            </a:r>
            <a:r>
              <a:rPr lang="en-GB" b="0" i="0" dirty="0">
                <a:solidFill>
                  <a:srgbClr val="333333"/>
                </a:solidFill>
                <a:effectLst/>
                <a:latin typeface="Ubuntu"/>
              </a:rPr>
              <a:t>).</a:t>
            </a:r>
            <a:endParaRPr lang="en-GB" dirty="0">
              <a:solidFill>
                <a:srgbClr val="333333"/>
              </a:solidFill>
              <a:latin typeface="Ubuntu"/>
            </a:endParaRPr>
          </a:p>
        </p:txBody>
      </p:sp>
    </p:spTree>
    <p:extLst>
      <p:ext uri="{BB962C8B-B14F-4D97-AF65-F5344CB8AC3E}">
        <p14:creationId xmlns:p14="http://schemas.microsoft.com/office/powerpoint/2010/main" val="1561901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9AC1-F8F6-44A6-B311-E049DCE39553}"/>
              </a:ext>
            </a:extLst>
          </p:cNvPr>
          <p:cNvSpPr>
            <a:spLocks noGrp="1"/>
          </p:cNvSpPr>
          <p:nvPr>
            <p:ph type="ctrTitle"/>
          </p:nvPr>
        </p:nvSpPr>
        <p:spPr/>
        <p:txBody>
          <a:bodyPr>
            <a:normAutofit/>
          </a:bodyPr>
          <a:lstStyle/>
          <a:p>
            <a:r>
              <a:rPr lang="en-US" dirty="0">
                <a:solidFill>
                  <a:schemeClr val="bg1"/>
                </a:solidFill>
              </a:rPr>
              <a:t>Grouping functions</a:t>
            </a:r>
            <a:endParaRPr lang="en-GB" dirty="0">
              <a:solidFill>
                <a:schemeClr val="bg1"/>
              </a:solidFill>
            </a:endParaRPr>
          </a:p>
        </p:txBody>
      </p:sp>
      <p:sp>
        <p:nvSpPr>
          <p:cNvPr id="3" name="Subtitle 2">
            <a:extLst>
              <a:ext uri="{FF2B5EF4-FFF2-40B4-BE49-F238E27FC236}">
                <a16:creationId xmlns:a16="http://schemas.microsoft.com/office/drawing/2014/main" id="{4D4ABFA4-3532-447F-93BD-0768B8969305}"/>
              </a:ext>
            </a:extLst>
          </p:cNvPr>
          <p:cNvSpPr>
            <a:spLocks noGrp="1"/>
          </p:cNvSpPr>
          <p:nvPr>
            <p:ph type="subTitle" idx="1"/>
          </p:nvPr>
        </p:nvSpPr>
        <p:spPr/>
        <p:txBody>
          <a:bodyPr/>
          <a:lstStyle/>
          <a:p>
            <a:r>
              <a:rPr lang="en-GB" dirty="0">
                <a:solidFill>
                  <a:schemeClr val="bg1"/>
                </a:solidFill>
              </a:rPr>
              <a:t>Max, Min, Sum, </a:t>
            </a:r>
            <a:r>
              <a:rPr lang="en-GB" dirty="0" err="1">
                <a:solidFill>
                  <a:schemeClr val="bg1"/>
                </a:solidFill>
              </a:rPr>
              <a:t>Avg</a:t>
            </a:r>
            <a:r>
              <a:rPr lang="en-GB" dirty="0">
                <a:solidFill>
                  <a:schemeClr val="bg1"/>
                </a:solidFill>
              </a:rPr>
              <a:t>, Count, </a:t>
            </a:r>
            <a:r>
              <a:rPr lang="en-GB" dirty="0" err="1">
                <a:solidFill>
                  <a:schemeClr val="bg1"/>
                </a:solidFill>
              </a:rPr>
              <a:t>String_agg</a:t>
            </a:r>
            <a:endParaRPr lang="en-GB" dirty="0">
              <a:solidFill>
                <a:schemeClr val="bg1"/>
              </a:solidFill>
            </a:endParaRPr>
          </a:p>
        </p:txBody>
      </p:sp>
    </p:spTree>
    <p:extLst>
      <p:ext uri="{BB962C8B-B14F-4D97-AF65-F5344CB8AC3E}">
        <p14:creationId xmlns:p14="http://schemas.microsoft.com/office/powerpoint/2010/main" val="4260554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1626</TotalTime>
  <Words>1449</Words>
  <Application>Microsoft Office PowerPoint</Application>
  <PresentationFormat>Widescreen</PresentationFormat>
  <Paragraphs>145</Paragraphs>
  <Slides>26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Consolas</vt:lpstr>
      <vt:lpstr>Courier New</vt:lpstr>
      <vt:lpstr>Ubuntu</vt:lpstr>
      <vt:lpstr>Wingdings</vt:lpstr>
      <vt:lpstr>Office Theme</vt:lpstr>
      <vt:lpstr>Session 3</vt:lpstr>
      <vt:lpstr>Agenda</vt:lpstr>
      <vt:lpstr>Quiz</vt:lpstr>
      <vt:lpstr>Workshop</vt:lpstr>
      <vt:lpstr>Workshop </vt:lpstr>
      <vt:lpstr>Workshop </vt:lpstr>
      <vt:lpstr>Workshop </vt:lpstr>
      <vt:lpstr>Workshop </vt:lpstr>
      <vt:lpstr>Grouping functions</vt:lpstr>
      <vt:lpstr>Grouping functions</vt:lpstr>
      <vt:lpstr>Aggregate functions</vt:lpstr>
      <vt:lpstr>Aggregate functions</vt:lpstr>
      <vt:lpstr>Aggregate functions</vt:lpstr>
      <vt:lpstr>Grouping functions - Workshop</vt:lpstr>
      <vt:lpstr>Grouping functions - Workshop</vt:lpstr>
      <vt:lpstr>Filtering by grouped data</vt:lpstr>
      <vt:lpstr>Grouping functions – filtering by grouped data</vt:lpstr>
      <vt:lpstr>Grouping functions filtering - Workshop</vt:lpstr>
      <vt:lpstr>Views</vt:lpstr>
      <vt:lpstr>View definition</vt:lpstr>
      <vt:lpstr>Views – workshop </vt:lpstr>
      <vt:lpstr> Homework 3</vt:lpstr>
      <vt:lpstr>Homework requirement 1/3</vt:lpstr>
      <vt:lpstr>Homework requirement 2/3</vt:lpstr>
      <vt:lpstr>Homework requirement 3/3</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3</dc:title>
  <dc:creator>Bojan Zdravkovski</dc:creator>
  <cp:lastModifiedBy>George Dimitrov</cp:lastModifiedBy>
  <cp:revision>59</cp:revision>
  <dcterms:created xsi:type="dcterms:W3CDTF">2021-06-15T16:15:53Z</dcterms:created>
  <dcterms:modified xsi:type="dcterms:W3CDTF">2023-05-17T18:48:59Z</dcterms:modified>
</cp:coreProperties>
</file>