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58" r:id="rId7"/>
    <p:sldId id="259" r:id="rId8"/>
    <p:sldId id="261" r:id="rId9"/>
    <p:sldId id="260" r:id="rId10"/>
    <p:sldId id="267" r:id="rId11"/>
    <p:sldId id="265" r:id="rId12"/>
    <p:sldId id="266" r:id="rId13"/>
    <p:sldId id="268" r:id="rId14"/>
    <p:sldId id="269" r:id="rId15"/>
    <p:sldId id="270" r:id="rId16"/>
    <p:sldId id="275" r:id="rId17"/>
    <p:sldId id="271" r:id="rId18"/>
    <p:sldId id="272" r:id="rId19"/>
    <p:sldId id="273" r:id="rId20"/>
    <p:sldId id="274" r:id="rId21"/>
    <p:sldId id="277" r:id="rId22"/>
    <p:sldId id="276" r:id="rId23"/>
    <p:sldId id="280" r:id="rId24"/>
    <p:sldId id="278"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7C87-D9B7-43E9-9ECA-81F496F8E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B6B99E-46A3-45AB-B3F3-0205EFB68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1455B4-A937-4513-A133-A1704F83A549}"/>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2B9C843C-A438-41D1-AE16-8A467B1849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707447-6752-4D1A-AA08-7F45D76CAF43}"/>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231955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D984-245F-4AAC-AC85-4ACC9DE65D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549452-A1B9-4D5A-9F6A-5552E42DE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5AE9D-60B2-4E33-B173-C49F76918352}"/>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F843674E-97AA-47DA-8088-425235E5F1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079ED-29FD-4FBC-8759-EFB46FA2455A}"/>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157500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FA3BE2-E0CB-4170-B9C0-7EF4A50A0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103B8C-FF23-4077-87A2-372E448895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BA9F1-3FFA-43D9-9C3B-EB3F963F7C9F}"/>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0E9C992D-E1F1-41C0-8FAA-677BEDE40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464AF7-12E9-462E-8804-5A68E032E703}"/>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206162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439F-8E50-4A32-8BA7-45013180FE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6EDB77-B458-46A5-8383-135BFA11E4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26FA1-EDDA-4EFE-B148-0198705DE1DF}"/>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E28475B4-C7B5-4752-81D6-AC93B6FD85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8B4F40-E98C-47D0-BB48-C6B6319CEE86}"/>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20272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1D46-4FE2-4F42-8818-BC52D2F0C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AFB903-8CD3-4311-B5F5-79AF9C4B1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357EC-2D77-4E73-A11A-047F64C4434D}"/>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8970841B-94DE-40E6-8E92-2B9B7B153E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F9A70A-92DC-4B8B-AD98-728E8D5C2A12}"/>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37226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ED14-E3E2-45E9-9425-DE1BD86721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15187F-48B8-4237-A814-2E01368BF3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401BD29-1588-41F6-B4C1-A6D8BF974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307E26-20F0-45DD-93AB-465AD7D5D760}"/>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6" name="Footer Placeholder 5">
            <a:extLst>
              <a:ext uri="{FF2B5EF4-FFF2-40B4-BE49-F238E27FC236}">
                <a16:creationId xmlns:a16="http://schemas.microsoft.com/office/drawing/2014/main" id="{BB476DFB-99D1-41B1-A94B-DF30B874CF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EB3A52-88EF-482F-AF9A-19ABCA6579AE}"/>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231790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8377-D373-4032-BD66-99FF647DE3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BF9B9A-39A6-47ED-8A4A-BD6CC049A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75AAF-27ED-41BF-BC86-925A680D5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72CC7CB-3989-4299-8A7B-E3211CCDA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71FE-A690-4FD7-B13E-95821253B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B35CEA-5A6E-49E4-AC2C-1560AE3D884C}"/>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8" name="Footer Placeholder 7">
            <a:extLst>
              <a:ext uri="{FF2B5EF4-FFF2-40B4-BE49-F238E27FC236}">
                <a16:creationId xmlns:a16="http://schemas.microsoft.com/office/drawing/2014/main" id="{50858E54-4FC7-4B36-8750-5F3CE7E4D7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AFBE50-D9E4-4F19-B734-5B610394D0B8}"/>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348462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1FBE-5215-4384-B93E-9F3749D1F6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84C783-9B13-4842-BA27-D9B66ECA719E}"/>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4" name="Footer Placeholder 3">
            <a:extLst>
              <a:ext uri="{FF2B5EF4-FFF2-40B4-BE49-F238E27FC236}">
                <a16:creationId xmlns:a16="http://schemas.microsoft.com/office/drawing/2014/main" id="{7CB7A133-5204-4005-93FA-723FF036E2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68B0AE-CBDC-4586-9DFC-95DC834B362D}"/>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53473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C8127-F949-4771-BDAB-D4BE75B84980}"/>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3" name="Footer Placeholder 2">
            <a:extLst>
              <a:ext uri="{FF2B5EF4-FFF2-40B4-BE49-F238E27FC236}">
                <a16:creationId xmlns:a16="http://schemas.microsoft.com/office/drawing/2014/main" id="{126F6FF2-10A2-409E-8A8A-1A7AC458E7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563F690-A9D5-4E65-BB5D-98983A7DA261}"/>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105468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69E9-250E-4FC3-8AC7-0804C9B38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98BC53-30C7-40F0-A1CD-43912887F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7EEA97-9C63-4E87-B675-FB0DFF4ED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BC6CF-8327-4953-BF28-3EC0B4C5CE8A}"/>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6" name="Footer Placeholder 5">
            <a:extLst>
              <a:ext uri="{FF2B5EF4-FFF2-40B4-BE49-F238E27FC236}">
                <a16:creationId xmlns:a16="http://schemas.microsoft.com/office/drawing/2014/main" id="{2C04C8D6-5E01-45EF-AD45-05177D8659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101923-60F7-4A58-94A6-27B65471D4BD}"/>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36136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791E-914F-4737-BC07-46F3D2F89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703303-EBED-4200-A61D-FE2FD77EF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4EABF8F-BB0E-4C0C-9E4B-3FF390010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54D47-C374-4541-9C56-17D241088773}"/>
              </a:ext>
            </a:extLst>
          </p:cNvPr>
          <p:cNvSpPr>
            <a:spLocks noGrp="1"/>
          </p:cNvSpPr>
          <p:nvPr>
            <p:ph type="dt" sz="half" idx="10"/>
          </p:nvPr>
        </p:nvSpPr>
        <p:spPr/>
        <p:txBody>
          <a:bodyPr/>
          <a:lstStyle/>
          <a:p>
            <a:fld id="{E645D7A4-BBE5-4A10-9D77-B7315CCDBE7D}" type="datetimeFigureOut">
              <a:rPr lang="en-GB" smtClean="0"/>
              <a:t>23/06/2021</a:t>
            </a:fld>
            <a:endParaRPr lang="en-GB"/>
          </a:p>
        </p:txBody>
      </p:sp>
      <p:sp>
        <p:nvSpPr>
          <p:cNvPr id="6" name="Footer Placeholder 5">
            <a:extLst>
              <a:ext uri="{FF2B5EF4-FFF2-40B4-BE49-F238E27FC236}">
                <a16:creationId xmlns:a16="http://schemas.microsoft.com/office/drawing/2014/main" id="{3172C217-A596-4766-B6D7-3DD0651B38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D9B138-999A-46B4-8C44-F9855333D6E6}"/>
              </a:ext>
            </a:extLst>
          </p:cNvPr>
          <p:cNvSpPr>
            <a:spLocks noGrp="1"/>
          </p:cNvSpPr>
          <p:nvPr>
            <p:ph type="sldNum" sz="quarter" idx="12"/>
          </p:nvPr>
        </p:nvSpPr>
        <p:spPr/>
        <p:txBody>
          <a:bodyPr/>
          <a:lstStyle/>
          <a:p>
            <a:fld id="{A96A1150-26E6-408F-B7FE-1855FB872333}" type="slidenum">
              <a:rPr lang="en-GB" smtClean="0"/>
              <a:t>‹#›</a:t>
            </a:fld>
            <a:endParaRPr lang="en-GB"/>
          </a:p>
        </p:txBody>
      </p:sp>
    </p:spTree>
    <p:extLst>
      <p:ext uri="{BB962C8B-B14F-4D97-AF65-F5344CB8AC3E}">
        <p14:creationId xmlns:p14="http://schemas.microsoft.com/office/powerpoint/2010/main" val="380248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2D994-B4FA-4A1C-AFEF-0AD6930D0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CF5486-155E-4838-BAA5-6C602498F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C3B9B2-2E3C-4FC7-8608-87D58669F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5D7A4-BBE5-4A10-9D77-B7315CCDBE7D}" type="datetimeFigureOut">
              <a:rPr lang="en-GB" smtClean="0"/>
              <a:t>23/06/2021</a:t>
            </a:fld>
            <a:endParaRPr lang="en-GB"/>
          </a:p>
        </p:txBody>
      </p:sp>
      <p:sp>
        <p:nvSpPr>
          <p:cNvPr id="5" name="Footer Placeholder 4">
            <a:extLst>
              <a:ext uri="{FF2B5EF4-FFF2-40B4-BE49-F238E27FC236}">
                <a16:creationId xmlns:a16="http://schemas.microsoft.com/office/drawing/2014/main" id="{36ACFF4B-A547-44CD-9547-A61A2348F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CB50B0-6C1F-45E8-B78E-2EA45CC7F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A1150-26E6-408F-B7FE-1855FB872333}" type="slidenum">
              <a:rPr lang="en-GB" smtClean="0"/>
              <a:t>‹#›</a:t>
            </a:fld>
            <a:endParaRPr lang="en-GB"/>
          </a:p>
        </p:txBody>
      </p:sp>
    </p:spTree>
    <p:extLst>
      <p:ext uri="{BB962C8B-B14F-4D97-AF65-F5344CB8AC3E}">
        <p14:creationId xmlns:p14="http://schemas.microsoft.com/office/powerpoint/2010/main" val="38434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Session 5</a:t>
            </a:r>
            <a:endParaRPr lang="en-GB" dirty="0">
              <a:solidFill>
                <a:schemeClr val="bg1"/>
              </a:solidFill>
            </a:endParaRP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3134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Variables and constants</a:t>
            </a: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77010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normAutofit/>
          </a:bodyPr>
          <a:lstStyle/>
          <a:p>
            <a:r>
              <a:rPr lang="en-US" sz="4400" dirty="0"/>
              <a:t>Row variables (row type)</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GB" dirty="0"/>
              <a:t>To store the whole row of a result set returned by the </a:t>
            </a:r>
            <a:r>
              <a:rPr lang="en-GB" dirty="0">
                <a:latin typeface="Consolas" panose="020B0609020204030204" pitchFamily="49" charset="0"/>
              </a:rPr>
              <a:t>select into </a:t>
            </a:r>
            <a:r>
              <a:rPr lang="en-GB" dirty="0"/>
              <a:t>statement, you use the row-type variable or row variable.</a:t>
            </a:r>
          </a:p>
          <a:p>
            <a:r>
              <a:rPr lang="en-GB" dirty="0"/>
              <a:t>You can declare a variable that has the same datatype as the datatype of the row in a table by using the following syntax:</a:t>
            </a:r>
          </a:p>
          <a:p>
            <a:endParaRPr lang="en-GB" dirty="0"/>
          </a:p>
          <a:p>
            <a:endParaRPr lang="en-GB" dirty="0"/>
          </a:p>
          <a:p>
            <a:r>
              <a:rPr lang="en-GB" dirty="0"/>
              <a:t>To access an individual field of the row variable, you use the dot notation (.) like this:</a:t>
            </a:r>
          </a:p>
          <a:p>
            <a:endParaRPr lang="en-GB" dirty="0"/>
          </a:p>
        </p:txBody>
      </p:sp>
      <p:sp>
        <p:nvSpPr>
          <p:cNvPr id="5" name="TextBox 4">
            <a:extLst>
              <a:ext uri="{FF2B5EF4-FFF2-40B4-BE49-F238E27FC236}">
                <a16:creationId xmlns:a16="http://schemas.microsoft.com/office/drawing/2014/main" id="{DB3C4DC1-3CB0-4AFE-8C21-A6B843BBED87}"/>
              </a:ext>
            </a:extLst>
          </p:cNvPr>
          <p:cNvSpPr txBox="1"/>
          <p:nvPr/>
        </p:nvSpPr>
        <p:spPr>
          <a:xfrm>
            <a:off x="1140903" y="3429000"/>
            <a:ext cx="4471332" cy="646331"/>
          </a:xfrm>
          <a:prstGeom prst="rect">
            <a:avLst/>
          </a:prstGeom>
          <a:noFill/>
        </p:spPr>
        <p:txBody>
          <a:bodyPr wrap="square" rtlCol="0">
            <a:spAutoFit/>
          </a:bodyPr>
          <a:lstStyle/>
          <a:p>
            <a:r>
              <a:rPr lang="en-GB" b="0" i="0" dirty="0" err="1">
                <a:effectLst/>
                <a:latin typeface="Consolas" panose="020B0609020204030204" pitchFamily="49" charset="0"/>
              </a:rPr>
              <a:t>row_variable</a:t>
            </a:r>
            <a:r>
              <a:rPr lang="en-GB" b="0" i="0" dirty="0">
                <a:effectLst/>
                <a:latin typeface="Consolas" panose="020B0609020204030204" pitchFamily="49" charset="0"/>
              </a:rPr>
              <a:t> </a:t>
            </a:r>
            <a:r>
              <a:rPr lang="en-GB" b="0" i="0" dirty="0" err="1">
                <a:effectLst/>
                <a:latin typeface="Consolas" panose="020B0609020204030204" pitchFamily="49" charset="0"/>
              </a:rPr>
              <a:t>table_name%</a:t>
            </a:r>
            <a:r>
              <a:rPr lang="en-GB" b="0" i="0" dirty="0" err="1">
                <a:solidFill>
                  <a:srgbClr val="0000FF"/>
                </a:solidFill>
                <a:effectLst/>
                <a:latin typeface="Consolas" panose="020B0609020204030204" pitchFamily="49" charset="0"/>
              </a:rPr>
              <a:t>ROWTYPE</a:t>
            </a:r>
            <a:r>
              <a:rPr lang="en-GB" b="0" i="0" dirty="0">
                <a:effectLst/>
                <a:latin typeface="Consolas" panose="020B0609020204030204" pitchFamily="49" charset="0"/>
              </a:rPr>
              <a:t>;</a:t>
            </a:r>
          </a:p>
          <a:p>
            <a:r>
              <a:rPr lang="en-GB" b="0" i="0" dirty="0" err="1">
                <a:effectLst/>
                <a:latin typeface="Consolas" panose="020B0609020204030204" pitchFamily="49" charset="0"/>
              </a:rPr>
              <a:t>row_variable</a:t>
            </a:r>
            <a:r>
              <a:rPr lang="en-GB" b="0" i="0" dirty="0">
                <a:effectLst/>
                <a:latin typeface="Consolas" panose="020B0609020204030204" pitchFamily="49" charset="0"/>
              </a:rPr>
              <a:t> </a:t>
            </a:r>
            <a:r>
              <a:rPr lang="en-GB" b="0" i="0" dirty="0" err="1">
                <a:effectLst/>
                <a:latin typeface="Consolas" panose="020B0609020204030204" pitchFamily="49" charset="0"/>
              </a:rPr>
              <a:t>view_name%</a:t>
            </a:r>
            <a:r>
              <a:rPr lang="en-GB" b="0" i="0" dirty="0" err="1">
                <a:solidFill>
                  <a:srgbClr val="0000FF"/>
                </a:solidFill>
                <a:effectLst/>
                <a:latin typeface="Consolas" panose="020B0609020204030204" pitchFamily="49" charset="0"/>
              </a:rPr>
              <a:t>ROWTYPE</a:t>
            </a:r>
            <a:r>
              <a:rPr lang="en-GB" b="0" i="0" dirty="0">
                <a:effectLst/>
                <a:latin typeface="Consolas" panose="020B0609020204030204" pitchFamily="49" charset="0"/>
              </a:rPr>
              <a:t>;</a:t>
            </a:r>
            <a:endParaRPr lang="en-GB" dirty="0">
              <a:latin typeface="Consolas" panose="020B0609020204030204" pitchFamily="49" charset="0"/>
            </a:endParaRPr>
          </a:p>
        </p:txBody>
      </p:sp>
      <p:sp>
        <p:nvSpPr>
          <p:cNvPr id="7" name="TextBox 6">
            <a:extLst>
              <a:ext uri="{FF2B5EF4-FFF2-40B4-BE49-F238E27FC236}">
                <a16:creationId xmlns:a16="http://schemas.microsoft.com/office/drawing/2014/main" id="{480CB89A-8620-4B96-877C-B9E36D6D2602}"/>
              </a:ext>
            </a:extLst>
          </p:cNvPr>
          <p:cNvSpPr txBox="1"/>
          <p:nvPr/>
        </p:nvSpPr>
        <p:spPr>
          <a:xfrm>
            <a:off x="1140903" y="5335398"/>
            <a:ext cx="3097323" cy="369332"/>
          </a:xfrm>
          <a:prstGeom prst="rect">
            <a:avLst/>
          </a:prstGeom>
          <a:noFill/>
        </p:spPr>
        <p:txBody>
          <a:bodyPr wrap="none" rtlCol="0">
            <a:spAutoFit/>
          </a:bodyPr>
          <a:lstStyle/>
          <a:p>
            <a:r>
              <a:rPr lang="en-GB" dirty="0" err="1">
                <a:latin typeface="Consolas" panose="020B0609020204030204" pitchFamily="49" charset="0"/>
              </a:rPr>
              <a:t>row_variable.field_name</a:t>
            </a:r>
            <a:endParaRPr lang="en-GB" dirty="0">
              <a:latin typeface="Consolas" panose="020B0609020204030204" pitchFamily="49" charset="0"/>
            </a:endParaRPr>
          </a:p>
        </p:txBody>
      </p:sp>
    </p:spTree>
    <p:extLst>
      <p:ext uri="{BB962C8B-B14F-4D97-AF65-F5344CB8AC3E}">
        <p14:creationId xmlns:p14="http://schemas.microsoft.com/office/powerpoint/2010/main" val="52316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Record types</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fontScale="92500" lnSpcReduction="10000"/>
          </a:bodyPr>
          <a:lstStyle/>
          <a:p>
            <a:r>
              <a:rPr lang="en-GB" dirty="0"/>
              <a:t>PostgreSQL provides a “type” called the record that is similar to the row-type.</a:t>
            </a:r>
          </a:p>
          <a:p>
            <a:r>
              <a:rPr lang="en-GB" dirty="0"/>
              <a:t>To declare a record variable, you use a variable name followed by the record keyword like this:</a:t>
            </a:r>
          </a:p>
          <a:p>
            <a:endParaRPr lang="en-GB" dirty="0"/>
          </a:p>
          <a:p>
            <a:r>
              <a:rPr lang="en-GB" dirty="0"/>
              <a:t>A record variable is similar to a row-type variable. It can hold only one row of a result set.</a:t>
            </a:r>
          </a:p>
          <a:p>
            <a:r>
              <a:rPr lang="en-GB" dirty="0"/>
              <a:t>Unlike a row-type variable, a record variable does not have a predefined structure. The structure of a record variable is determined when the select or for statement assigns an actual row to it.</a:t>
            </a:r>
          </a:p>
          <a:p>
            <a:r>
              <a:rPr lang="en-GB" dirty="0"/>
              <a:t>To access a field in the record, you use the dot notation (.) syntax like with row types.</a:t>
            </a:r>
          </a:p>
        </p:txBody>
      </p:sp>
      <p:sp>
        <p:nvSpPr>
          <p:cNvPr id="5" name="TextBox 4">
            <a:extLst>
              <a:ext uri="{FF2B5EF4-FFF2-40B4-BE49-F238E27FC236}">
                <a16:creationId xmlns:a16="http://schemas.microsoft.com/office/drawing/2014/main" id="{110BCA5A-89DA-42FD-8A6D-8ACC7B826103}"/>
              </a:ext>
            </a:extLst>
          </p:cNvPr>
          <p:cNvSpPr txBox="1"/>
          <p:nvPr/>
        </p:nvSpPr>
        <p:spPr>
          <a:xfrm>
            <a:off x="1098958" y="3133072"/>
            <a:ext cx="2844048" cy="369332"/>
          </a:xfrm>
          <a:prstGeom prst="rect">
            <a:avLst/>
          </a:prstGeom>
          <a:noFill/>
        </p:spPr>
        <p:txBody>
          <a:bodyPr wrap="none" rtlCol="0">
            <a:spAutoFit/>
          </a:bodyPr>
          <a:lstStyle/>
          <a:p>
            <a:r>
              <a:rPr lang="en-GB" dirty="0" err="1">
                <a:latin typeface="Consolas" panose="020B0609020204030204" pitchFamily="49" charset="0"/>
              </a:rPr>
              <a:t>variable_name</a:t>
            </a:r>
            <a:r>
              <a:rPr lang="en-GB" dirty="0">
                <a:latin typeface="Consolas" panose="020B0609020204030204" pitchFamily="49" charset="0"/>
              </a:rPr>
              <a:t> </a:t>
            </a:r>
            <a:r>
              <a:rPr lang="en-GB" dirty="0">
                <a:solidFill>
                  <a:srgbClr val="0000FF"/>
                </a:solidFill>
                <a:latin typeface="Consolas" panose="020B0609020204030204" pitchFamily="49" charset="0"/>
              </a:rPr>
              <a:t>record</a:t>
            </a:r>
            <a:r>
              <a:rPr lang="en-GB" dirty="0">
                <a:latin typeface="Consolas" panose="020B0609020204030204" pitchFamily="49" charset="0"/>
              </a:rPr>
              <a:t>;</a:t>
            </a:r>
          </a:p>
        </p:txBody>
      </p:sp>
    </p:spTree>
    <p:extLst>
      <p:ext uri="{BB962C8B-B14F-4D97-AF65-F5344CB8AC3E}">
        <p14:creationId xmlns:p14="http://schemas.microsoft.com/office/powerpoint/2010/main" val="161474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Constants</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GB" dirty="0"/>
              <a:t>Unlike a variable, the value of a constant cannot be changed once it initialized.</a:t>
            </a:r>
          </a:p>
          <a:p>
            <a:r>
              <a:rPr lang="en-GB" dirty="0"/>
              <a:t>Constants make code more readable and maintainable.</a:t>
            </a:r>
          </a:p>
          <a:p>
            <a:r>
              <a:rPr lang="en-GB" b="0" i="0" dirty="0">
                <a:solidFill>
                  <a:srgbClr val="000000"/>
                </a:solidFill>
                <a:effectLst/>
                <a:latin typeface="-apple-system"/>
              </a:rPr>
              <a:t>To define a constant in PL/</a:t>
            </a:r>
            <a:r>
              <a:rPr lang="en-GB" b="0" i="0" dirty="0" err="1">
                <a:solidFill>
                  <a:srgbClr val="000000"/>
                </a:solidFill>
                <a:effectLst/>
                <a:latin typeface="-apple-system"/>
              </a:rPr>
              <a:t>pgSQL</a:t>
            </a:r>
            <a:r>
              <a:rPr lang="en-GB" b="0" i="0" dirty="0">
                <a:solidFill>
                  <a:srgbClr val="000000"/>
                </a:solidFill>
                <a:effectLst/>
                <a:latin typeface="-apple-system"/>
              </a:rPr>
              <a:t>, you use the following syntax:</a:t>
            </a:r>
            <a:endParaRPr lang="en-GB" dirty="0"/>
          </a:p>
          <a:p>
            <a:endParaRPr lang="en-GB" dirty="0"/>
          </a:p>
        </p:txBody>
      </p:sp>
      <p:sp>
        <p:nvSpPr>
          <p:cNvPr id="4" name="TextBox 3">
            <a:extLst>
              <a:ext uri="{FF2B5EF4-FFF2-40B4-BE49-F238E27FC236}">
                <a16:creationId xmlns:a16="http://schemas.microsoft.com/office/drawing/2014/main" id="{82670065-7521-4511-8C75-E5B9A6DCF218}"/>
              </a:ext>
            </a:extLst>
          </p:cNvPr>
          <p:cNvSpPr txBox="1"/>
          <p:nvPr/>
        </p:nvSpPr>
        <p:spPr>
          <a:xfrm>
            <a:off x="1098958" y="3533537"/>
            <a:ext cx="6136616" cy="369332"/>
          </a:xfrm>
          <a:prstGeom prst="rect">
            <a:avLst/>
          </a:prstGeom>
          <a:noFill/>
        </p:spPr>
        <p:txBody>
          <a:bodyPr wrap="none" rtlCol="0">
            <a:spAutoFit/>
          </a:bodyPr>
          <a:lstStyle/>
          <a:p>
            <a:r>
              <a:rPr lang="fr-FR" dirty="0" err="1">
                <a:latin typeface="Consolas" panose="020B0609020204030204" pitchFamily="49" charset="0"/>
              </a:rPr>
              <a:t>constant_name</a:t>
            </a:r>
            <a:r>
              <a:rPr lang="fr-FR" dirty="0">
                <a:latin typeface="Consolas" panose="020B0609020204030204" pitchFamily="49" charset="0"/>
              </a:rPr>
              <a:t> </a:t>
            </a:r>
            <a:r>
              <a:rPr lang="fr-FR" dirty="0">
                <a:solidFill>
                  <a:srgbClr val="0000FF"/>
                </a:solidFill>
                <a:latin typeface="Consolas" panose="020B0609020204030204" pitchFamily="49" charset="0"/>
              </a:rPr>
              <a:t>constant</a:t>
            </a:r>
            <a:r>
              <a:rPr lang="fr-FR" dirty="0">
                <a:latin typeface="Consolas" panose="020B0609020204030204" pitchFamily="49" charset="0"/>
              </a:rPr>
              <a:t> </a:t>
            </a:r>
            <a:r>
              <a:rPr lang="fr-FR" dirty="0" err="1">
                <a:latin typeface="Consolas" panose="020B0609020204030204" pitchFamily="49" charset="0"/>
              </a:rPr>
              <a:t>data_type</a:t>
            </a:r>
            <a:r>
              <a:rPr lang="fr-FR" dirty="0">
                <a:latin typeface="Consolas" panose="020B0609020204030204" pitchFamily="49" charset="0"/>
              </a:rPr>
              <a:t> := expression;</a:t>
            </a:r>
            <a:endParaRPr lang="en-GB" dirty="0">
              <a:latin typeface="Consolas" panose="020B0609020204030204" pitchFamily="49" charset="0"/>
            </a:endParaRPr>
          </a:p>
        </p:txBody>
      </p:sp>
    </p:spTree>
    <p:extLst>
      <p:ext uri="{BB962C8B-B14F-4D97-AF65-F5344CB8AC3E}">
        <p14:creationId xmlns:p14="http://schemas.microsoft.com/office/powerpoint/2010/main" val="312809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 1/2</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457325"/>
            <a:ext cx="10515600" cy="4719638"/>
          </a:xfrm>
        </p:spPr>
        <p:txBody>
          <a:bodyPr>
            <a:normAutofit/>
          </a:bodyPr>
          <a:lstStyle/>
          <a:p>
            <a:r>
              <a:rPr lang="en-US" dirty="0"/>
              <a:t>Create a function that for a specific order returns the name of the product. Use row variables for the result sets of both the Product and </a:t>
            </a:r>
            <a:r>
              <a:rPr lang="en-US" dirty="0" err="1"/>
              <a:t>OrderDetails</a:t>
            </a:r>
            <a:r>
              <a:rPr lang="en-US" dirty="0"/>
              <a:t> tables.</a:t>
            </a:r>
          </a:p>
          <a:p>
            <a:r>
              <a:rPr lang="en-US" dirty="0"/>
              <a:t>Create a function that for a specific product ID returns all information for all customers that bought it. Store the result sets of the intermediate tables in row variables.</a:t>
            </a:r>
          </a:p>
          <a:p>
            <a:r>
              <a:rPr lang="en-US" dirty="0"/>
              <a:t>Create a function that returns all information of the product connected to a specific order ID. Use a record to store the intermediate result set.</a:t>
            </a:r>
          </a:p>
          <a:p>
            <a:endParaRPr lang="en-GB" dirty="0"/>
          </a:p>
        </p:txBody>
      </p:sp>
    </p:spTree>
    <p:extLst>
      <p:ext uri="{BB962C8B-B14F-4D97-AF65-F5344CB8AC3E}">
        <p14:creationId xmlns:p14="http://schemas.microsoft.com/office/powerpoint/2010/main" val="209807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 2/2</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US" dirty="0"/>
              <a:t>Create a function that:</a:t>
            </a:r>
          </a:p>
          <a:p>
            <a:pPr lvl="1"/>
            <a:r>
              <a:rPr lang="en-US" dirty="0"/>
              <a:t>Returns the </a:t>
            </a:r>
            <a:r>
              <a:rPr lang="en-US" dirty="0" err="1"/>
              <a:t>totalPrice</a:t>
            </a:r>
            <a:r>
              <a:rPr lang="en-US" dirty="0"/>
              <a:t> from Orders table, price from </a:t>
            </a:r>
            <a:r>
              <a:rPr lang="en-US" dirty="0" err="1"/>
              <a:t>OrderDetails</a:t>
            </a:r>
            <a:r>
              <a:rPr lang="en-US" dirty="0"/>
              <a:t> table and price from Products table for a given order ID. </a:t>
            </a:r>
          </a:p>
          <a:p>
            <a:pPr lvl="1"/>
            <a:r>
              <a:rPr lang="en-US" dirty="0"/>
              <a:t>Uses records to store the result sets. </a:t>
            </a:r>
          </a:p>
          <a:p>
            <a:pPr lvl="1"/>
            <a:r>
              <a:rPr lang="en-US" dirty="0"/>
              <a:t>Returns all three values concatenated into a string into the following format: ‘ORDER_TOTAL_PRICE: %; ORDER_DETAIL_PRICE: %; PRODUCT_PRICE: %’. </a:t>
            </a:r>
          </a:p>
          <a:p>
            <a:pPr lvl="1"/>
            <a:r>
              <a:rPr lang="en-US" dirty="0"/>
              <a:t>Each value is to be modified by a percentage, order’s total price 20%, order detail’s price by 15% and product’s price by 10%. Store all three percentages as constants. </a:t>
            </a:r>
          </a:p>
          <a:p>
            <a:endParaRPr lang="en-GB" dirty="0"/>
          </a:p>
        </p:txBody>
      </p:sp>
    </p:spTree>
    <p:extLst>
      <p:ext uri="{BB962C8B-B14F-4D97-AF65-F5344CB8AC3E}">
        <p14:creationId xmlns:p14="http://schemas.microsoft.com/office/powerpoint/2010/main" val="82126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Control structures</a:t>
            </a: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51431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If statement</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GB" dirty="0"/>
              <a:t>The </a:t>
            </a:r>
            <a:r>
              <a:rPr lang="en-GB" dirty="0">
                <a:latin typeface="Consolas" panose="020B0609020204030204" pitchFamily="49" charset="0"/>
              </a:rPr>
              <a:t>if</a:t>
            </a:r>
            <a:r>
              <a:rPr lang="en-GB" dirty="0"/>
              <a:t> statement determines which statements to execute based on the result of a </a:t>
            </a:r>
            <a:r>
              <a:rPr lang="en-GB" dirty="0" err="1"/>
              <a:t>boolean</a:t>
            </a:r>
            <a:r>
              <a:rPr lang="en-GB" dirty="0"/>
              <a:t> expression.</a:t>
            </a:r>
          </a:p>
          <a:p>
            <a:r>
              <a:rPr lang="en-GB" dirty="0"/>
              <a:t>PL/</a:t>
            </a:r>
            <a:r>
              <a:rPr lang="en-GB" dirty="0" err="1"/>
              <a:t>pgSQL</a:t>
            </a:r>
            <a:r>
              <a:rPr lang="en-GB" dirty="0"/>
              <a:t> provides you with three forms of the if statements.</a:t>
            </a:r>
          </a:p>
          <a:p>
            <a:pPr lvl="1"/>
            <a:r>
              <a:rPr lang="en-GB" dirty="0"/>
              <a:t>if then</a:t>
            </a:r>
          </a:p>
          <a:p>
            <a:pPr lvl="1"/>
            <a:r>
              <a:rPr lang="en-GB" dirty="0"/>
              <a:t>if then else</a:t>
            </a:r>
          </a:p>
          <a:p>
            <a:pPr lvl="1"/>
            <a:r>
              <a:rPr lang="en-GB" dirty="0"/>
              <a:t>if then </a:t>
            </a:r>
            <a:r>
              <a:rPr lang="en-GB" dirty="0" err="1"/>
              <a:t>elsif</a:t>
            </a:r>
            <a:endParaRPr lang="en-GB" dirty="0"/>
          </a:p>
        </p:txBody>
      </p:sp>
    </p:spTree>
    <p:extLst>
      <p:ext uri="{BB962C8B-B14F-4D97-AF65-F5344CB8AC3E}">
        <p14:creationId xmlns:p14="http://schemas.microsoft.com/office/powerpoint/2010/main" val="424934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GB" dirty="0"/>
              <a:t>if-then statement</a:t>
            </a:r>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lnSpcReduction="10000"/>
          </a:bodyPr>
          <a:lstStyle/>
          <a:p>
            <a:endParaRPr lang="en-US" dirty="0"/>
          </a:p>
          <a:p>
            <a:endParaRPr lang="en-GB" dirty="0"/>
          </a:p>
          <a:p>
            <a:r>
              <a:rPr lang="en-GB" dirty="0"/>
              <a:t>The </a:t>
            </a:r>
            <a:r>
              <a:rPr lang="en-GB" b="1" dirty="0"/>
              <a:t>if</a:t>
            </a:r>
            <a:r>
              <a:rPr lang="en-GB" dirty="0"/>
              <a:t> statement executes </a:t>
            </a:r>
            <a:r>
              <a:rPr lang="en-GB" b="1" dirty="0"/>
              <a:t>statements</a:t>
            </a:r>
            <a:r>
              <a:rPr lang="en-GB" dirty="0"/>
              <a:t> if a </a:t>
            </a:r>
            <a:r>
              <a:rPr lang="en-GB" b="1" dirty="0"/>
              <a:t>condition</a:t>
            </a:r>
            <a:r>
              <a:rPr lang="en-GB" dirty="0"/>
              <a:t> is true. If the </a:t>
            </a:r>
            <a:r>
              <a:rPr lang="en-GB" b="1" dirty="0"/>
              <a:t>condition</a:t>
            </a:r>
            <a:r>
              <a:rPr lang="en-GB" dirty="0"/>
              <a:t> evaluates to false, the control is passed to the next statement after the </a:t>
            </a:r>
            <a:r>
              <a:rPr lang="en-GB" b="1" dirty="0"/>
              <a:t>END if</a:t>
            </a:r>
            <a:r>
              <a:rPr lang="en-GB" dirty="0"/>
              <a:t> part.</a:t>
            </a:r>
          </a:p>
          <a:p>
            <a:r>
              <a:rPr lang="en-GB" dirty="0"/>
              <a:t>The </a:t>
            </a:r>
            <a:r>
              <a:rPr lang="en-GB" b="1" dirty="0"/>
              <a:t>condition</a:t>
            </a:r>
            <a:r>
              <a:rPr lang="en-GB" dirty="0"/>
              <a:t> is a </a:t>
            </a:r>
            <a:r>
              <a:rPr lang="en-GB" dirty="0" err="1"/>
              <a:t>boolean</a:t>
            </a:r>
            <a:r>
              <a:rPr lang="en-GB" dirty="0"/>
              <a:t> expression that evaluates to true or false.</a:t>
            </a:r>
          </a:p>
          <a:p>
            <a:r>
              <a:rPr lang="en-GB" dirty="0"/>
              <a:t>The </a:t>
            </a:r>
            <a:r>
              <a:rPr lang="en-GB" b="1" dirty="0"/>
              <a:t>statements</a:t>
            </a:r>
            <a:r>
              <a:rPr lang="en-GB" dirty="0"/>
              <a:t> can be one or more statements that will be executed if the </a:t>
            </a:r>
            <a:r>
              <a:rPr lang="en-GB" b="1" dirty="0"/>
              <a:t>condition</a:t>
            </a:r>
            <a:r>
              <a:rPr lang="en-GB" dirty="0"/>
              <a:t> is true. It can be any valid statement, even another </a:t>
            </a:r>
            <a:r>
              <a:rPr lang="en-GB" b="1" dirty="0"/>
              <a:t>if</a:t>
            </a:r>
            <a:r>
              <a:rPr lang="en-GB" dirty="0"/>
              <a:t> statement.</a:t>
            </a:r>
          </a:p>
          <a:p>
            <a:r>
              <a:rPr lang="en-GB" dirty="0"/>
              <a:t>When an </a:t>
            </a:r>
            <a:r>
              <a:rPr lang="en-GB" b="1" dirty="0"/>
              <a:t>if</a:t>
            </a:r>
            <a:r>
              <a:rPr lang="en-GB" dirty="0"/>
              <a:t> statement is placed inside another </a:t>
            </a:r>
            <a:r>
              <a:rPr lang="en-GB" b="1" dirty="0"/>
              <a:t>if</a:t>
            </a:r>
            <a:r>
              <a:rPr lang="en-GB" dirty="0"/>
              <a:t> statement, it is called a nested-if statement.</a:t>
            </a:r>
          </a:p>
          <a:p>
            <a:endParaRPr lang="en-GB" dirty="0"/>
          </a:p>
          <a:p>
            <a:endParaRPr lang="en-GB" dirty="0"/>
          </a:p>
        </p:txBody>
      </p:sp>
      <p:sp>
        <p:nvSpPr>
          <p:cNvPr id="4" name="TextBox 3">
            <a:extLst>
              <a:ext uri="{FF2B5EF4-FFF2-40B4-BE49-F238E27FC236}">
                <a16:creationId xmlns:a16="http://schemas.microsoft.com/office/drawing/2014/main" id="{ED28C225-E699-4481-8466-D42102E969AC}"/>
              </a:ext>
            </a:extLst>
          </p:cNvPr>
          <p:cNvSpPr txBox="1"/>
          <p:nvPr/>
        </p:nvSpPr>
        <p:spPr>
          <a:xfrm>
            <a:off x="1107347" y="1628775"/>
            <a:ext cx="2416030" cy="923330"/>
          </a:xfrm>
          <a:prstGeom prst="rect">
            <a:avLst/>
          </a:prstGeom>
          <a:noFill/>
        </p:spPr>
        <p:txBody>
          <a:bodyPr wrap="square" rtlCol="0">
            <a:spAutoFit/>
          </a:bodyPr>
          <a:lstStyle/>
          <a:p>
            <a:r>
              <a:rPr lang="en-GB" b="0" i="0" dirty="0">
                <a:solidFill>
                  <a:srgbClr val="0000FF"/>
                </a:solidFill>
                <a:effectLst/>
                <a:latin typeface="Consolas" panose="020B0609020204030204" pitchFamily="49" charset="0"/>
              </a:rPr>
              <a:t>if</a:t>
            </a:r>
            <a:r>
              <a:rPr lang="en-GB" b="0" i="0" dirty="0">
                <a:effectLst/>
                <a:latin typeface="Consolas" panose="020B0609020204030204" pitchFamily="49" charset="0"/>
              </a:rPr>
              <a:t> condition </a:t>
            </a:r>
            <a:r>
              <a:rPr lang="en-GB" b="0" i="0" dirty="0">
                <a:solidFill>
                  <a:srgbClr val="0000FF"/>
                </a:solidFill>
                <a:effectLst/>
                <a:latin typeface="Consolas" panose="020B0609020204030204" pitchFamily="49" charset="0"/>
              </a:rPr>
              <a:t>then</a:t>
            </a:r>
          </a:p>
          <a:p>
            <a:r>
              <a:rPr lang="en-GB" b="0" i="0" dirty="0">
                <a:effectLst/>
                <a:latin typeface="Consolas" panose="020B0609020204030204" pitchFamily="49" charset="0"/>
              </a:rPr>
              <a:t>   statements;</a:t>
            </a:r>
          </a:p>
          <a:p>
            <a:r>
              <a:rPr lang="en-GB" b="0" i="0" dirty="0">
                <a:solidFill>
                  <a:srgbClr val="0000FF"/>
                </a:solidFill>
                <a:effectLst/>
                <a:latin typeface="Consolas" panose="020B0609020204030204" pitchFamily="49" charset="0"/>
              </a:rPr>
              <a:t>end if</a:t>
            </a:r>
            <a:r>
              <a:rPr lang="en-GB" b="0" i="0" dirty="0">
                <a:effectLst/>
                <a:latin typeface="Consolas" panose="020B0609020204030204" pitchFamily="49" charset="0"/>
              </a:rPr>
              <a:t>;</a:t>
            </a:r>
            <a:endParaRPr lang="en-GB" dirty="0">
              <a:latin typeface="Consolas" panose="020B0609020204030204" pitchFamily="49" charset="0"/>
            </a:endParaRPr>
          </a:p>
        </p:txBody>
      </p:sp>
    </p:spTree>
    <p:extLst>
      <p:ext uri="{BB962C8B-B14F-4D97-AF65-F5344CB8AC3E}">
        <p14:creationId xmlns:p14="http://schemas.microsoft.com/office/powerpoint/2010/main" val="333901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GB" dirty="0"/>
              <a:t>if-then-else statement</a:t>
            </a:r>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endParaRPr lang="en-US" dirty="0"/>
          </a:p>
          <a:p>
            <a:endParaRPr lang="en-GB" dirty="0"/>
          </a:p>
          <a:p>
            <a:endParaRPr lang="en-GB" dirty="0"/>
          </a:p>
          <a:p>
            <a:r>
              <a:rPr lang="en-GB" dirty="0"/>
              <a:t>The </a:t>
            </a:r>
            <a:r>
              <a:rPr lang="en-GB" b="1" dirty="0"/>
              <a:t>if then else </a:t>
            </a:r>
            <a:r>
              <a:rPr lang="en-GB" dirty="0"/>
              <a:t>statement executes the statements in the </a:t>
            </a:r>
            <a:r>
              <a:rPr lang="en-GB" b="1" dirty="0"/>
              <a:t>if</a:t>
            </a:r>
            <a:r>
              <a:rPr lang="en-GB" dirty="0"/>
              <a:t> branch if the </a:t>
            </a:r>
            <a:r>
              <a:rPr lang="en-GB" b="1" dirty="0"/>
              <a:t>condition</a:t>
            </a:r>
            <a:r>
              <a:rPr lang="en-GB" dirty="0"/>
              <a:t> evaluates to true; otherwise, it executes the statements in the </a:t>
            </a:r>
            <a:r>
              <a:rPr lang="en-GB" b="1" dirty="0"/>
              <a:t>else</a:t>
            </a:r>
            <a:r>
              <a:rPr lang="en-GB" dirty="0"/>
              <a:t> branch.</a:t>
            </a:r>
          </a:p>
          <a:p>
            <a:endParaRPr lang="en-GB" dirty="0"/>
          </a:p>
          <a:p>
            <a:endParaRPr lang="en-GB" dirty="0"/>
          </a:p>
        </p:txBody>
      </p:sp>
      <p:sp>
        <p:nvSpPr>
          <p:cNvPr id="4" name="TextBox 3">
            <a:extLst>
              <a:ext uri="{FF2B5EF4-FFF2-40B4-BE49-F238E27FC236}">
                <a16:creationId xmlns:a16="http://schemas.microsoft.com/office/drawing/2014/main" id="{9CD9ED03-1E9B-47DB-9866-CA2A26CF9D05}"/>
              </a:ext>
            </a:extLst>
          </p:cNvPr>
          <p:cNvSpPr txBox="1"/>
          <p:nvPr/>
        </p:nvSpPr>
        <p:spPr>
          <a:xfrm>
            <a:off x="1106648" y="1628775"/>
            <a:ext cx="3350597" cy="1477328"/>
          </a:xfrm>
          <a:prstGeom prst="rect">
            <a:avLst/>
          </a:prstGeom>
          <a:noFill/>
        </p:spPr>
        <p:txBody>
          <a:bodyPr wrap="none" rtlCol="0">
            <a:spAutoFit/>
          </a:bodyPr>
          <a:lstStyle/>
          <a:p>
            <a:r>
              <a:rPr lang="en-GB" dirty="0">
                <a:solidFill>
                  <a:srgbClr val="0000FF"/>
                </a:solidFill>
                <a:latin typeface="Consolas" panose="020B0609020204030204" pitchFamily="49" charset="0"/>
              </a:rPr>
              <a:t>if</a:t>
            </a:r>
            <a:r>
              <a:rPr lang="en-GB" dirty="0">
                <a:latin typeface="Consolas" panose="020B0609020204030204" pitchFamily="49" charset="0"/>
              </a:rPr>
              <a:t> condition </a:t>
            </a:r>
            <a:r>
              <a:rPr lang="en-GB" dirty="0">
                <a:solidFill>
                  <a:srgbClr val="0000FF"/>
                </a:solidFill>
                <a:latin typeface="Consolas" panose="020B0609020204030204" pitchFamily="49" charset="0"/>
              </a:rPr>
              <a:t>then</a:t>
            </a:r>
          </a:p>
          <a:p>
            <a:r>
              <a:rPr lang="en-GB" dirty="0">
                <a:latin typeface="Consolas" panose="020B0609020204030204" pitchFamily="49" charset="0"/>
              </a:rPr>
              <a:t>  statements;</a:t>
            </a:r>
          </a:p>
          <a:p>
            <a:r>
              <a:rPr lang="en-GB" dirty="0">
                <a:solidFill>
                  <a:srgbClr val="0000FF"/>
                </a:solidFill>
                <a:latin typeface="Consolas" panose="020B0609020204030204" pitchFamily="49" charset="0"/>
              </a:rPr>
              <a:t>else</a:t>
            </a:r>
          </a:p>
          <a:p>
            <a:r>
              <a:rPr lang="en-GB" dirty="0">
                <a:latin typeface="Consolas" panose="020B0609020204030204" pitchFamily="49" charset="0"/>
              </a:rPr>
              <a:t>  alternative-statements;</a:t>
            </a:r>
          </a:p>
          <a:p>
            <a:r>
              <a:rPr lang="en-GB" dirty="0">
                <a:solidFill>
                  <a:srgbClr val="0000FF"/>
                </a:solidFill>
                <a:latin typeface="Consolas" panose="020B0609020204030204" pitchFamily="49" charset="0"/>
              </a:rPr>
              <a:t>END if</a:t>
            </a:r>
            <a:r>
              <a:rPr lang="en-GB" dirty="0">
                <a:latin typeface="Consolas" panose="020B0609020204030204" pitchFamily="49" charset="0"/>
              </a:rPr>
              <a:t>;</a:t>
            </a:r>
          </a:p>
        </p:txBody>
      </p:sp>
    </p:spTree>
    <p:extLst>
      <p:ext uri="{BB962C8B-B14F-4D97-AF65-F5344CB8AC3E}">
        <p14:creationId xmlns:p14="http://schemas.microsoft.com/office/powerpoint/2010/main" val="259196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lnSpcReduction="10000"/>
          </a:bodyPr>
          <a:lstStyle/>
          <a:p>
            <a:r>
              <a:rPr lang="en-US" sz="2400" u="sng" dirty="0"/>
              <a:t>Session 5</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dirty="0"/>
              <a:t>Quiz</a:t>
            </a:r>
            <a:endParaRPr lang="en-US" sz="2400" dirty="0"/>
          </a:p>
          <a:p>
            <a:pPr lvl="1">
              <a:buFont typeface="Wingdings" panose="05000000000000000000" pitchFamily="2" charset="2"/>
              <a:buChar char="§"/>
            </a:pPr>
            <a:r>
              <a:rPr lang="en-US" sz="2400" dirty="0"/>
              <a:t>Table valued functions</a:t>
            </a:r>
          </a:p>
          <a:p>
            <a:pPr lvl="2">
              <a:buFont typeface="Wingdings" panose="05000000000000000000" pitchFamily="2" charset="2"/>
              <a:buChar char="§"/>
            </a:pPr>
            <a:r>
              <a:rPr lang="en-US" sz="1700" dirty="0"/>
              <a:t>Workshop</a:t>
            </a:r>
          </a:p>
          <a:p>
            <a:pPr lvl="1">
              <a:buFont typeface="Wingdings" panose="05000000000000000000" pitchFamily="2" charset="2"/>
              <a:buChar char="§"/>
            </a:pPr>
            <a:r>
              <a:rPr lang="en-US" sz="2100" dirty="0"/>
              <a:t>Variables and constants</a:t>
            </a:r>
          </a:p>
          <a:p>
            <a:pPr lvl="2">
              <a:buFont typeface="Wingdings" panose="05000000000000000000" pitchFamily="2" charset="2"/>
              <a:buChar char="§"/>
            </a:pPr>
            <a:r>
              <a:rPr lang="en-US" sz="1700" dirty="0"/>
              <a:t>Row variables</a:t>
            </a:r>
          </a:p>
          <a:p>
            <a:pPr lvl="2">
              <a:buFont typeface="Wingdings" panose="05000000000000000000" pitchFamily="2" charset="2"/>
              <a:buChar char="§"/>
            </a:pPr>
            <a:r>
              <a:rPr lang="en-US" sz="1700" dirty="0"/>
              <a:t>Record types</a:t>
            </a:r>
          </a:p>
          <a:p>
            <a:pPr lvl="2">
              <a:buFont typeface="Wingdings" panose="05000000000000000000" pitchFamily="2" charset="2"/>
              <a:buChar char="§"/>
            </a:pPr>
            <a:r>
              <a:rPr lang="en-US" sz="1700" dirty="0"/>
              <a:t>Constants</a:t>
            </a:r>
          </a:p>
          <a:p>
            <a:pPr lvl="2">
              <a:buFont typeface="Wingdings" panose="05000000000000000000" pitchFamily="2" charset="2"/>
              <a:buChar char="§"/>
            </a:pPr>
            <a:r>
              <a:rPr lang="en-US" sz="1700" dirty="0"/>
              <a:t>Workshop</a:t>
            </a:r>
          </a:p>
          <a:p>
            <a:pPr lvl="1">
              <a:buFont typeface="Wingdings" panose="05000000000000000000" pitchFamily="2" charset="2"/>
              <a:buChar char="§"/>
            </a:pPr>
            <a:r>
              <a:rPr lang="en-US" sz="2100" dirty="0"/>
              <a:t>Control structures</a:t>
            </a:r>
          </a:p>
          <a:p>
            <a:pPr lvl="2">
              <a:buFont typeface="Wingdings" panose="05000000000000000000" pitchFamily="2" charset="2"/>
              <a:buChar char="§"/>
            </a:pPr>
            <a:r>
              <a:rPr lang="en-US" sz="1700" dirty="0"/>
              <a:t>If statement</a:t>
            </a:r>
          </a:p>
          <a:p>
            <a:pPr lvl="2">
              <a:buFont typeface="Wingdings" panose="05000000000000000000" pitchFamily="2" charset="2"/>
              <a:buChar char="§"/>
            </a:pPr>
            <a:r>
              <a:rPr lang="en-US" sz="1700" dirty="0"/>
              <a:t>Workshop</a:t>
            </a:r>
          </a:p>
          <a:p>
            <a:pPr lvl="1">
              <a:buFont typeface="Wingdings" panose="05000000000000000000" pitchFamily="2" charset="2"/>
              <a:buChar char="§"/>
            </a:pPr>
            <a:r>
              <a:rPr lang="en-US" sz="2400" dirty="0"/>
              <a:t>Knowledge check (Discussion, Homework)</a:t>
            </a:r>
            <a:endParaRPr lang="en-US" sz="2900" dirty="0"/>
          </a:p>
          <a:p>
            <a:pPr lvl="1"/>
            <a:endParaRPr lang="en-US" dirty="0"/>
          </a:p>
          <a:p>
            <a:endParaRPr lang="en-GB" dirty="0"/>
          </a:p>
        </p:txBody>
      </p:sp>
    </p:spTree>
    <p:extLst>
      <p:ext uri="{BB962C8B-B14F-4D97-AF65-F5344CB8AC3E}">
        <p14:creationId xmlns:p14="http://schemas.microsoft.com/office/powerpoint/2010/main" val="335646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GB" dirty="0"/>
              <a:t>if-then-</a:t>
            </a:r>
            <a:r>
              <a:rPr lang="en-GB" dirty="0" err="1"/>
              <a:t>elsif</a:t>
            </a:r>
            <a:r>
              <a:rPr lang="en-GB" dirty="0"/>
              <a:t> statement</a:t>
            </a:r>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endParaRPr lang="en-US" dirty="0"/>
          </a:p>
          <a:p>
            <a:endParaRPr lang="en-GB" dirty="0"/>
          </a:p>
          <a:p>
            <a:endParaRPr lang="en-GB" dirty="0"/>
          </a:p>
          <a:p>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590F690F-3B4B-42E6-B460-4804E436ACAA}"/>
              </a:ext>
            </a:extLst>
          </p:cNvPr>
          <p:cNvSpPr txBox="1"/>
          <p:nvPr/>
        </p:nvSpPr>
        <p:spPr>
          <a:xfrm>
            <a:off x="1031846" y="1628775"/>
            <a:ext cx="2970685" cy="2862322"/>
          </a:xfrm>
          <a:prstGeom prst="rect">
            <a:avLst/>
          </a:prstGeom>
          <a:noFill/>
        </p:spPr>
        <p:txBody>
          <a:bodyPr wrap="none" rtlCol="0">
            <a:spAutoFit/>
          </a:bodyPr>
          <a:lstStyle/>
          <a:p>
            <a:r>
              <a:rPr lang="en-GB" dirty="0">
                <a:solidFill>
                  <a:srgbClr val="0000FF"/>
                </a:solidFill>
                <a:latin typeface="Consolas" panose="020B0609020204030204" pitchFamily="49" charset="0"/>
              </a:rPr>
              <a:t>if</a:t>
            </a:r>
            <a:r>
              <a:rPr lang="en-GB" dirty="0">
                <a:latin typeface="Consolas" panose="020B0609020204030204" pitchFamily="49" charset="0"/>
              </a:rPr>
              <a:t> condition_1 </a:t>
            </a:r>
            <a:r>
              <a:rPr lang="en-GB" dirty="0">
                <a:solidFill>
                  <a:srgbClr val="0000FF"/>
                </a:solidFill>
                <a:latin typeface="Consolas" panose="020B0609020204030204" pitchFamily="49" charset="0"/>
              </a:rPr>
              <a:t>then</a:t>
            </a:r>
          </a:p>
          <a:p>
            <a:r>
              <a:rPr lang="en-GB" dirty="0">
                <a:latin typeface="Consolas" panose="020B0609020204030204" pitchFamily="49" charset="0"/>
              </a:rPr>
              <a:t>  statement_1;</a:t>
            </a:r>
          </a:p>
          <a:p>
            <a:r>
              <a:rPr lang="en-GB" dirty="0" err="1">
                <a:solidFill>
                  <a:srgbClr val="0000FF"/>
                </a:solidFill>
                <a:latin typeface="Consolas" panose="020B0609020204030204" pitchFamily="49" charset="0"/>
              </a:rPr>
              <a:t>elsif</a:t>
            </a:r>
            <a:r>
              <a:rPr lang="en-GB" dirty="0">
                <a:latin typeface="Consolas" panose="020B0609020204030204" pitchFamily="49" charset="0"/>
              </a:rPr>
              <a:t> condition_2 </a:t>
            </a:r>
            <a:r>
              <a:rPr lang="en-GB" dirty="0">
                <a:solidFill>
                  <a:srgbClr val="0000FF"/>
                </a:solidFill>
                <a:latin typeface="Consolas" panose="020B0609020204030204" pitchFamily="49" charset="0"/>
              </a:rPr>
              <a:t>then</a:t>
            </a:r>
          </a:p>
          <a:p>
            <a:r>
              <a:rPr lang="en-GB" dirty="0">
                <a:latin typeface="Consolas" panose="020B0609020204030204" pitchFamily="49" charset="0"/>
              </a:rPr>
              <a:t>  statement_2</a:t>
            </a:r>
          </a:p>
          <a:p>
            <a:r>
              <a:rPr lang="en-GB" dirty="0">
                <a:latin typeface="Consolas" panose="020B0609020204030204" pitchFamily="49" charset="0"/>
              </a:rPr>
              <a:t>...</a:t>
            </a:r>
          </a:p>
          <a:p>
            <a:r>
              <a:rPr lang="en-GB" dirty="0" err="1">
                <a:solidFill>
                  <a:srgbClr val="0000FF"/>
                </a:solidFill>
                <a:latin typeface="Consolas" panose="020B0609020204030204" pitchFamily="49" charset="0"/>
              </a:rPr>
              <a:t>elsif</a:t>
            </a:r>
            <a:r>
              <a:rPr lang="en-GB" dirty="0">
                <a:latin typeface="Consolas" panose="020B0609020204030204" pitchFamily="49" charset="0"/>
              </a:rPr>
              <a:t> </a:t>
            </a:r>
            <a:r>
              <a:rPr lang="en-GB" dirty="0" err="1">
                <a:latin typeface="Consolas" panose="020B0609020204030204" pitchFamily="49" charset="0"/>
              </a:rPr>
              <a:t>condition_n</a:t>
            </a:r>
            <a:r>
              <a:rPr lang="en-GB" dirty="0">
                <a:latin typeface="Consolas" panose="020B0609020204030204" pitchFamily="49" charset="0"/>
              </a:rPr>
              <a:t> </a:t>
            </a:r>
            <a:r>
              <a:rPr lang="en-GB" dirty="0">
                <a:solidFill>
                  <a:srgbClr val="0000FF"/>
                </a:solidFill>
                <a:latin typeface="Consolas" panose="020B0609020204030204" pitchFamily="49" charset="0"/>
              </a:rPr>
              <a:t>then</a:t>
            </a:r>
          </a:p>
          <a:p>
            <a:r>
              <a:rPr lang="en-GB" dirty="0">
                <a:latin typeface="Consolas" panose="020B0609020204030204" pitchFamily="49" charset="0"/>
              </a:rPr>
              <a:t>  </a:t>
            </a:r>
            <a:r>
              <a:rPr lang="en-GB" dirty="0" err="1">
                <a:latin typeface="Consolas" panose="020B0609020204030204" pitchFamily="49" charset="0"/>
              </a:rPr>
              <a:t>statement_n</a:t>
            </a:r>
            <a:r>
              <a:rPr lang="en-GB" dirty="0">
                <a:latin typeface="Consolas" panose="020B0609020204030204" pitchFamily="49" charset="0"/>
              </a:rPr>
              <a:t>;</a:t>
            </a:r>
          </a:p>
          <a:p>
            <a:r>
              <a:rPr lang="en-GB" dirty="0">
                <a:solidFill>
                  <a:srgbClr val="0000FF"/>
                </a:solidFill>
                <a:latin typeface="Consolas" panose="020B0609020204030204" pitchFamily="49" charset="0"/>
              </a:rPr>
              <a:t>else</a:t>
            </a:r>
          </a:p>
          <a:p>
            <a:r>
              <a:rPr lang="en-GB" dirty="0">
                <a:latin typeface="Consolas" panose="020B0609020204030204" pitchFamily="49" charset="0"/>
              </a:rPr>
              <a:t>  else-statement;</a:t>
            </a:r>
          </a:p>
          <a:p>
            <a:r>
              <a:rPr lang="en-GB" dirty="0">
                <a:solidFill>
                  <a:srgbClr val="0000FF"/>
                </a:solidFill>
                <a:latin typeface="Consolas" panose="020B0609020204030204" pitchFamily="49" charset="0"/>
              </a:rPr>
              <a:t>end if</a:t>
            </a:r>
            <a:r>
              <a:rPr lang="en-GB" dirty="0">
                <a:latin typeface="Consolas" panose="020B0609020204030204" pitchFamily="49" charset="0"/>
              </a:rPr>
              <a:t>;</a:t>
            </a:r>
          </a:p>
        </p:txBody>
      </p:sp>
    </p:spTree>
    <p:extLst>
      <p:ext uri="{BB962C8B-B14F-4D97-AF65-F5344CB8AC3E}">
        <p14:creationId xmlns:p14="http://schemas.microsoft.com/office/powerpoint/2010/main" val="524571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Found variable</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GB" dirty="0"/>
              <a:t>The </a:t>
            </a:r>
            <a:r>
              <a:rPr lang="en-GB" dirty="0">
                <a:latin typeface="Consolas" panose="020B0609020204030204" pitchFamily="49" charset="0"/>
              </a:rPr>
              <a:t>found</a:t>
            </a:r>
            <a:r>
              <a:rPr lang="en-GB" dirty="0"/>
              <a:t> is a global variable that is available in PL/</a:t>
            </a:r>
            <a:r>
              <a:rPr lang="en-GB" dirty="0" err="1"/>
              <a:t>pgSQL</a:t>
            </a:r>
            <a:r>
              <a:rPr lang="en-GB" dirty="0"/>
              <a:t>. If the </a:t>
            </a:r>
            <a:r>
              <a:rPr lang="en-GB" dirty="0">
                <a:latin typeface="Consolas" panose="020B0609020204030204" pitchFamily="49" charset="0"/>
              </a:rPr>
              <a:t>select into </a:t>
            </a:r>
            <a:r>
              <a:rPr lang="en-GB" dirty="0"/>
              <a:t>statement sets the found variable if a row is assigned or </a:t>
            </a:r>
            <a:r>
              <a:rPr lang="en-GB" dirty="0">
                <a:latin typeface="Consolas" panose="020B0609020204030204" pitchFamily="49" charset="0"/>
              </a:rPr>
              <a:t>false</a:t>
            </a:r>
            <a:r>
              <a:rPr lang="en-GB" dirty="0"/>
              <a:t> if no row is returned.</a:t>
            </a:r>
          </a:p>
        </p:txBody>
      </p:sp>
      <p:sp>
        <p:nvSpPr>
          <p:cNvPr id="5" name="TextBox 4">
            <a:extLst>
              <a:ext uri="{FF2B5EF4-FFF2-40B4-BE49-F238E27FC236}">
                <a16:creationId xmlns:a16="http://schemas.microsoft.com/office/drawing/2014/main" id="{8F1C0FDB-FE38-4D23-98EE-8F95FEA97919}"/>
              </a:ext>
            </a:extLst>
          </p:cNvPr>
          <p:cNvSpPr txBox="1"/>
          <p:nvPr/>
        </p:nvSpPr>
        <p:spPr>
          <a:xfrm>
            <a:off x="1065402" y="2920901"/>
            <a:ext cx="5150840" cy="2031325"/>
          </a:xfrm>
          <a:prstGeom prst="rect">
            <a:avLst/>
          </a:prstGeom>
          <a:noFill/>
        </p:spPr>
        <p:txBody>
          <a:bodyPr wrap="square" rtlCol="0">
            <a:spAutoFit/>
          </a:bodyPr>
          <a:lstStyle/>
          <a:p>
            <a:r>
              <a:rPr lang="en-GB" dirty="0">
                <a:solidFill>
                  <a:srgbClr val="0000FF"/>
                </a:solidFill>
                <a:latin typeface="Consolas" panose="020B0609020204030204" pitchFamily="49" charset="0"/>
              </a:rPr>
              <a:t>select</a:t>
            </a:r>
            <a:r>
              <a:rPr lang="en-GB" dirty="0">
                <a:latin typeface="Consolas" panose="020B0609020204030204" pitchFamily="49" charset="0"/>
              </a:rPr>
              <a:t> * </a:t>
            </a:r>
            <a:r>
              <a:rPr lang="en-GB" dirty="0">
                <a:solidFill>
                  <a:srgbClr val="0000FF"/>
                </a:solidFill>
                <a:latin typeface="Consolas" panose="020B0609020204030204" pitchFamily="49" charset="0"/>
              </a:rPr>
              <a:t>from</a:t>
            </a:r>
            <a:r>
              <a:rPr lang="en-GB" dirty="0">
                <a:latin typeface="Consolas" panose="020B0609020204030204" pitchFamily="49" charset="0"/>
              </a:rPr>
              <a:t> </a:t>
            </a:r>
            <a:r>
              <a:rPr lang="en-GB" dirty="0" err="1">
                <a:latin typeface="Consolas" panose="020B0609020204030204" pitchFamily="49" charset="0"/>
              </a:rPr>
              <a:t>table_name</a:t>
            </a:r>
            <a:endParaRPr lang="en-GB" dirty="0">
              <a:latin typeface="Consolas" panose="020B0609020204030204" pitchFamily="49" charset="0"/>
            </a:endParaRPr>
          </a:p>
          <a:p>
            <a:r>
              <a:rPr lang="en-GB" dirty="0">
                <a:latin typeface="Consolas" panose="020B0609020204030204" pitchFamily="49" charset="0"/>
              </a:rPr>
              <a:t>  </a:t>
            </a:r>
            <a:r>
              <a:rPr lang="en-GB" dirty="0">
                <a:solidFill>
                  <a:srgbClr val="0000FF"/>
                </a:solidFill>
                <a:latin typeface="Consolas" panose="020B0609020204030204" pitchFamily="49" charset="0"/>
              </a:rPr>
              <a:t>into</a:t>
            </a:r>
            <a:r>
              <a:rPr lang="en-GB" dirty="0">
                <a:latin typeface="Consolas" panose="020B0609020204030204" pitchFamily="49" charset="0"/>
              </a:rPr>
              <a:t> </a:t>
            </a:r>
            <a:r>
              <a:rPr lang="en-GB" dirty="0" err="1">
                <a:latin typeface="Consolas" panose="020B0609020204030204" pitchFamily="49" charset="0"/>
              </a:rPr>
              <a:t>table_record</a:t>
            </a:r>
            <a:endParaRPr lang="en-GB" dirty="0">
              <a:latin typeface="Consolas" panose="020B0609020204030204" pitchFamily="49" charset="0"/>
            </a:endParaRPr>
          </a:p>
          <a:p>
            <a:r>
              <a:rPr lang="en-GB" dirty="0">
                <a:latin typeface="Consolas" panose="020B0609020204030204" pitchFamily="49" charset="0"/>
              </a:rPr>
              <a:t>  </a:t>
            </a:r>
            <a:r>
              <a:rPr lang="en-GB" dirty="0">
                <a:solidFill>
                  <a:srgbClr val="0000FF"/>
                </a:solidFill>
                <a:latin typeface="Consolas" panose="020B0609020204030204" pitchFamily="49" charset="0"/>
              </a:rPr>
              <a:t>where</a:t>
            </a:r>
            <a:r>
              <a:rPr lang="en-GB" dirty="0">
                <a:latin typeface="Consolas" panose="020B0609020204030204" pitchFamily="49" charset="0"/>
              </a:rPr>
              <a:t> condition;</a:t>
            </a:r>
          </a:p>
          <a:p>
            <a:r>
              <a:rPr lang="en-GB" dirty="0">
                <a:latin typeface="Consolas" panose="020B0609020204030204" pitchFamily="49" charset="0"/>
              </a:rPr>
              <a:t>  </a:t>
            </a:r>
          </a:p>
          <a:p>
            <a:r>
              <a:rPr lang="en-GB" dirty="0">
                <a:latin typeface="Consolas" panose="020B0609020204030204" pitchFamily="49" charset="0"/>
              </a:rPr>
              <a:t>  </a:t>
            </a:r>
            <a:r>
              <a:rPr lang="en-GB" dirty="0">
                <a:solidFill>
                  <a:srgbClr val="0000FF"/>
                </a:solidFill>
                <a:latin typeface="Consolas" panose="020B0609020204030204" pitchFamily="49" charset="0"/>
              </a:rPr>
              <a:t>if not found then</a:t>
            </a:r>
          </a:p>
          <a:p>
            <a:r>
              <a:rPr lang="en-GB" dirty="0">
                <a:latin typeface="Consolas" panose="020B0609020204030204" pitchFamily="49" charset="0"/>
              </a:rPr>
              <a:t>     -- Raise an error</a:t>
            </a:r>
          </a:p>
          <a:p>
            <a:r>
              <a:rPr lang="en-GB" dirty="0">
                <a:latin typeface="Consolas" panose="020B0609020204030204" pitchFamily="49" charset="0"/>
              </a:rPr>
              <a:t>  </a:t>
            </a:r>
            <a:r>
              <a:rPr lang="en-GB" dirty="0">
                <a:solidFill>
                  <a:srgbClr val="0000FF"/>
                </a:solidFill>
                <a:latin typeface="Consolas" panose="020B0609020204030204" pitchFamily="49" charset="0"/>
              </a:rPr>
              <a:t>end if</a:t>
            </a:r>
            <a:r>
              <a:rPr lang="en-GB" dirty="0">
                <a:latin typeface="Consolas" panose="020B0609020204030204" pitchFamily="49" charset="0"/>
              </a:rPr>
              <a:t>;</a:t>
            </a:r>
          </a:p>
        </p:txBody>
      </p:sp>
    </p:spTree>
    <p:extLst>
      <p:ext uri="{BB962C8B-B14F-4D97-AF65-F5344CB8AC3E}">
        <p14:creationId xmlns:p14="http://schemas.microsoft.com/office/powerpoint/2010/main" val="167575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lnSpcReduction="10000"/>
          </a:bodyPr>
          <a:lstStyle/>
          <a:p>
            <a:r>
              <a:rPr lang="en-US" dirty="0"/>
              <a:t>Create a function that returns the name of the product for a given product ID. If a product does not exist with that ID, show a notice. Use an if statement to determine if the product exists.</a:t>
            </a:r>
          </a:p>
          <a:p>
            <a:r>
              <a:rPr lang="en-GB" dirty="0"/>
              <a:t>Create a function that returns the name of a product for a given order ID, only if the order’s total price is above 50. If it’s below than 50, raise a notice saying so. If an order with that ID does not exist, show a different message.</a:t>
            </a:r>
          </a:p>
          <a:p>
            <a:r>
              <a:rPr lang="en-GB" dirty="0"/>
              <a:t>Create a function that returns the customer’s name if an order’s quantity is less than 50, or the business entity’s name if it is higher than 50. Determine the order by providing its ID. If it does not exist, show </a:t>
            </a:r>
            <a:r>
              <a:rPr lang="en-GB"/>
              <a:t>a message.</a:t>
            </a:r>
            <a:endParaRPr lang="en-GB" dirty="0"/>
          </a:p>
          <a:p>
            <a:endParaRPr lang="en-GB" dirty="0"/>
          </a:p>
        </p:txBody>
      </p:sp>
    </p:spTree>
    <p:extLst>
      <p:ext uri="{BB962C8B-B14F-4D97-AF65-F5344CB8AC3E}">
        <p14:creationId xmlns:p14="http://schemas.microsoft.com/office/powerpoint/2010/main" val="4523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Homework 5</a:t>
            </a: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43726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Homework</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fontScale="92500"/>
          </a:bodyPr>
          <a:lstStyle/>
          <a:p>
            <a:r>
              <a:rPr lang="en-US" dirty="0"/>
              <a:t>Create a function that returns all information from the products table for a given order ID, using a row variable.</a:t>
            </a:r>
          </a:p>
          <a:p>
            <a:r>
              <a:rPr lang="en-US" dirty="0"/>
              <a:t>Create a function doing the same thing from above but using a record.</a:t>
            </a:r>
          </a:p>
          <a:p>
            <a:r>
              <a:rPr lang="en-US" dirty="0"/>
              <a:t>Create a function that will return all customers that bought a certain product, determined by the product ID, with all of their information. </a:t>
            </a:r>
          </a:p>
          <a:p>
            <a:r>
              <a:rPr lang="en-US" dirty="0"/>
              <a:t>Create a function that returns the quantity for a given order ID, only if the quantity is bigger than 50. If it is not, raise a notice. Use the if/else statement.</a:t>
            </a:r>
          </a:p>
          <a:p>
            <a:r>
              <a:rPr lang="en-US" dirty="0"/>
              <a:t>Create a function that returns all customers that bought a certain product, only if their name starts with a, e, </a:t>
            </a:r>
            <a:r>
              <a:rPr lang="en-US" dirty="0" err="1"/>
              <a:t>i</a:t>
            </a:r>
            <a:r>
              <a:rPr lang="en-US" dirty="0"/>
              <a:t>, o, u. If there are none, use an if/else statement to raise a notice.</a:t>
            </a:r>
            <a:endParaRPr lang="en-GB" dirty="0"/>
          </a:p>
        </p:txBody>
      </p:sp>
    </p:spTree>
    <p:extLst>
      <p:ext uri="{BB962C8B-B14F-4D97-AF65-F5344CB8AC3E}">
        <p14:creationId xmlns:p14="http://schemas.microsoft.com/office/powerpoint/2010/main" val="3970393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QUESTIONS</a:t>
            </a: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57119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57030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33206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782-F716-479C-8BBC-9F1D38ADC47B}"/>
              </a:ext>
            </a:extLst>
          </p:cNvPr>
          <p:cNvSpPr>
            <a:spLocks noGrp="1"/>
          </p:cNvSpPr>
          <p:nvPr>
            <p:ph type="ctrTitle"/>
          </p:nvPr>
        </p:nvSpPr>
        <p:spPr/>
        <p:txBody>
          <a:bodyPr/>
          <a:lstStyle/>
          <a:p>
            <a:r>
              <a:rPr lang="en-US" dirty="0">
                <a:solidFill>
                  <a:schemeClr val="bg1"/>
                </a:solidFill>
              </a:rPr>
              <a:t>Table valued functions</a:t>
            </a:r>
            <a:endParaRPr lang="en-GB" dirty="0">
              <a:solidFill>
                <a:schemeClr val="bg1"/>
              </a:solidFill>
            </a:endParaRPr>
          </a:p>
        </p:txBody>
      </p:sp>
      <p:sp>
        <p:nvSpPr>
          <p:cNvPr id="3" name="Subtitle 2">
            <a:extLst>
              <a:ext uri="{FF2B5EF4-FFF2-40B4-BE49-F238E27FC236}">
                <a16:creationId xmlns:a16="http://schemas.microsoft.com/office/drawing/2014/main" id="{0DAF835E-DC16-47A4-8131-B7C2C32B487F}"/>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51595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Table valued functions</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normAutofit/>
          </a:bodyPr>
          <a:lstStyle/>
          <a:p>
            <a:r>
              <a:rPr lang="en-US" sz="2400" dirty="0"/>
              <a:t>A table valued function is usually a name for functions that return a table.</a:t>
            </a:r>
          </a:p>
          <a:p>
            <a:r>
              <a:rPr lang="en-GB" sz="2400" dirty="0"/>
              <a:t>To define a function that returns a table, you use the following form of the create function statement:</a:t>
            </a:r>
          </a:p>
        </p:txBody>
      </p:sp>
      <p:sp>
        <p:nvSpPr>
          <p:cNvPr id="4" name="TextBox 3">
            <a:extLst>
              <a:ext uri="{FF2B5EF4-FFF2-40B4-BE49-F238E27FC236}">
                <a16:creationId xmlns:a16="http://schemas.microsoft.com/office/drawing/2014/main" id="{C98A6E01-DE9E-44C2-B50F-87A6A07AB061}"/>
              </a:ext>
            </a:extLst>
          </p:cNvPr>
          <p:cNvSpPr txBox="1"/>
          <p:nvPr/>
        </p:nvSpPr>
        <p:spPr>
          <a:xfrm>
            <a:off x="1091681" y="2869164"/>
            <a:ext cx="8845421" cy="3139321"/>
          </a:xfrm>
          <a:prstGeom prst="rect">
            <a:avLst/>
          </a:prstGeom>
          <a:noFill/>
        </p:spPr>
        <p:txBody>
          <a:bodyPr wrap="square" rtlCol="0">
            <a:spAutoFit/>
          </a:bodyPr>
          <a:lstStyle/>
          <a:p>
            <a:r>
              <a:rPr lang="en-GB" b="0" i="0" dirty="0">
                <a:solidFill>
                  <a:srgbClr val="0000FF"/>
                </a:solidFill>
                <a:effectLst/>
                <a:latin typeface="Consolas" panose="020B0609020204030204" pitchFamily="49" charset="0"/>
              </a:rPr>
              <a:t>create or replace function </a:t>
            </a:r>
            <a:r>
              <a:rPr lang="en-GB" b="0" i="0" dirty="0" err="1">
                <a:effectLst/>
                <a:latin typeface="Consolas" panose="020B0609020204030204" pitchFamily="49" charset="0"/>
              </a:rPr>
              <a:t>function_name</a:t>
            </a:r>
            <a:r>
              <a:rPr lang="en-GB" b="0" i="0" dirty="0">
                <a:effectLst/>
                <a:latin typeface="Consolas" panose="020B0609020204030204" pitchFamily="49" charset="0"/>
              </a:rPr>
              <a:t> (</a:t>
            </a:r>
          </a:p>
          <a:p>
            <a:r>
              <a:rPr lang="en-GB" b="0" i="0" dirty="0">
                <a:effectLst/>
                <a:latin typeface="Consolas" panose="020B0609020204030204" pitchFamily="49" charset="0"/>
              </a:rPr>
              <a:t>   </a:t>
            </a:r>
            <a:r>
              <a:rPr lang="en-GB" b="0" i="0" dirty="0" err="1">
                <a:effectLst/>
                <a:latin typeface="Consolas" panose="020B0609020204030204" pitchFamily="49" charset="0"/>
              </a:rPr>
              <a:t>parameter_list</a:t>
            </a:r>
            <a:endParaRPr lang="en-GB" b="0" i="0" dirty="0">
              <a:effectLst/>
              <a:latin typeface="Consolas" panose="020B0609020204030204" pitchFamily="49" charset="0"/>
            </a:endParaRPr>
          </a:p>
          <a:p>
            <a:r>
              <a:rPr lang="en-GB" b="0" i="0" dirty="0">
                <a:effectLst/>
                <a:latin typeface="Consolas" panose="020B0609020204030204" pitchFamily="49" charset="0"/>
              </a:rPr>
              <a:t>) </a:t>
            </a:r>
          </a:p>
          <a:p>
            <a:r>
              <a:rPr lang="en-GB" b="0" i="0" dirty="0">
                <a:solidFill>
                  <a:srgbClr val="0000FF"/>
                </a:solidFill>
                <a:effectLst/>
                <a:latin typeface="Consolas" panose="020B0609020204030204" pitchFamily="49" charset="0"/>
              </a:rPr>
              <a:t>returns table </a:t>
            </a:r>
            <a:r>
              <a:rPr lang="en-GB" b="0" i="0" dirty="0">
                <a:effectLst/>
                <a:latin typeface="Consolas" panose="020B0609020204030204" pitchFamily="49" charset="0"/>
              </a:rPr>
              <a:t>(</a:t>
            </a:r>
            <a:r>
              <a:rPr lang="en-GB" b="0" i="0" dirty="0" err="1">
                <a:effectLst/>
                <a:latin typeface="Consolas" panose="020B0609020204030204" pitchFamily="49" charset="0"/>
              </a:rPr>
              <a:t>column_list</a:t>
            </a:r>
            <a:r>
              <a:rPr lang="en-GB" b="0" i="0" dirty="0">
                <a:effectLst/>
                <a:latin typeface="Consolas" panose="020B0609020204030204" pitchFamily="49" charset="0"/>
              </a:rPr>
              <a:t>) </a:t>
            </a:r>
          </a:p>
          <a:p>
            <a:r>
              <a:rPr lang="en-GB" b="0" i="0" dirty="0">
                <a:solidFill>
                  <a:srgbClr val="0000FF"/>
                </a:solidFill>
                <a:effectLst/>
                <a:latin typeface="Consolas" panose="020B0609020204030204" pitchFamily="49" charset="0"/>
              </a:rPr>
              <a:t>language</a:t>
            </a:r>
            <a:r>
              <a:rPr lang="en-GB" b="0" i="0" dirty="0">
                <a:solidFill>
                  <a:srgbClr val="FCC28C"/>
                </a:solidFill>
                <a:effectLst/>
                <a:latin typeface="Consolas" panose="020B0609020204030204" pitchFamily="49" charset="0"/>
              </a:rPr>
              <a:t> </a:t>
            </a:r>
            <a:r>
              <a:rPr lang="en-GB" b="0" i="0" dirty="0" err="1">
                <a:effectLst/>
                <a:latin typeface="Consolas" panose="020B0609020204030204" pitchFamily="49" charset="0"/>
              </a:rPr>
              <a:t>plpgsql</a:t>
            </a:r>
            <a:endParaRPr lang="en-GB" b="0" i="0" dirty="0">
              <a:effectLst/>
              <a:latin typeface="Consolas" panose="020B0609020204030204" pitchFamily="49" charset="0"/>
            </a:endParaRPr>
          </a:p>
          <a:p>
            <a:r>
              <a:rPr lang="en-GB" b="0" i="0" dirty="0">
                <a:solidFill>
                  <a:srgbClr val="0000FF"/>
                </a:solidFill>
                <a:effectLst/>
                <a:latin typeface="Consolas" panose="020B0609020204030204" pitchFamily="49" charset="0"/>
              </a:rPr>
              <a:t>as</a:t>
            </a:r>
            <a:r>
              <a:rPr lang="en-GB" b="0" i="0" dirty="0">
                <a:solidFill>
                  <a:srgbClr val="FCC28C"/>
                </a:solidFill>
                <a:effectLst/>
                <a:latin typeface="Consolas" panose="020B0609020204030204" pitchFamily="49" charset="0"/>
              </a:rPr>
              <a:t> </a:t>
            </a:r>
            <a:r>
              <a:rPr lang="en-GB" b="0" i="0" dirty="0">
                <a:effectLst/>
                <a:latin typeface="Consolas" panose="020B0609020204030204" pitchFamily="49" charset="0"/>
              </a:rPr>
              <a:t>$$</a:t>
            </a:r>
          </a:p>
          <a:p>
            <a:r>
              <a:rPr lang="en-GB" b="0" i="0" dirty="0">
                <a:solidFill>
                  <a:srgbClr val="0000FF"/>
                </a:solidFill>
                <a:effectLst/>
                <a:latin typeface="Consolas" panose="020B0609020204030204" pitchFamily="49" charset="0"/>
              </a:rPr>
              <a:t>declare</a:t>
            </a:r>
            <a:r>
              <a:rPr lang="en-GB" b="0" i="0" dirty="0">
                <a:solidFill>
                  <a:srgbClr val="FCC28C"/>
                </a:solidFill>
                <a:effectLst/>
                <a:latin typeface="Consolas" panose="020B0609020204030204" pitchFamily="49" charset="0"/>
              </a:rPr>
              <a:t> </a:t>
            </a:r>
          </a:p>
          <a:p>
            <a:r>
              <a:rPr lang="en-GB" b="0" i="0" dirty="0">
                <a:effectLst/>
                <a:latin typeface="Consolas" panose="020B0609020204030204" pitchFamily="49" charset="0"/>
              </a:rPr>
              <a:t>-- variable declaration</a:t>
            </a:r>
          </a:p>
          <a:p>
            <a:r>
              <a:rPr lang="en-GB" b="0" i="0" dirty="0">
                <a:solidFill>
                  <a:srgbClr val="0000FF"/>
                </a:solidFill>
                <a:effectLst/>
                <a:latin typeface="Consolas" panose="020B0609020204030204" pitchFamily="49" charset="0"/>
              </a:rPr>
              <a:t>begin</a:t>
            </a:r>
          </a:p>
          <a:p>
            <a:r>
              <a:rPr lang="en-GB" b="0" i="0" dirty="0">
                <a:effectLst/>
                <a:latin typeface="Consolas" panose="020B0609020204030204" pitchFamily="49" charset="0"/>
              </a:rPr>
              <a:t>-- body</a:t>
            </a:r>
          </a:p>
          <a:p>
            <a:r>
              <a:rPr lang="en-GB" b="0" i="0" dirty="0">
                <a:solidFill>
                  <a:srgbClr val="0000FF"/>
                </a:solidFill>
                <a:effectLst/>
                <a:latin typeface="Consolas" panose="020B0609020204030204" pitchFamily="49" charset="0"/>
              </a:rPr>
              <a:t>end</a:t>
            </a:r>
            <a:r>
              <a:rPr lang="en-GB" b="0" i="0" dirty="0">
                <a:effectLst/>
                <a:latin typeface="Consolas" panose="020B0609020204030204" pitchFamily="49" charset="0"/>
              </a:rPr>
              <a:t>; $$ </a:t>
            </a:r>
            <a:endParaRPr lang="en-GB" dirty="0">
              <a:latin typeface="Consolas" panose="020B0609020204030204" pitchFamily="49" charset="0"/>
            </a:endParaRPr>
          </a:p>
        </p:txBody>
      </p:sp>
    </p:spTree>
    <p:extLst>
      <p:ext uri="{BB962C8B-B14F-4D97-AF65-F5344CB8AC3E}">
        <p14:creationId xmlns:p14="http://schemas.microsoft.com/office/powerpoint/2010/main" val="163514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 1/3</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US" dirty="0"/>
              <a:t>Create a table valued function that for a specific order returns every column of the </a:t>
            </a:r>
            <a:r>
              <a:rPr lang="en-US" dirty="0" err="1"/>
              <a:t>OrderDetails</a:t>
            </a:r>
            <a:r>
              <a:rPr lang="en-US" dirty="0"/>
              <a:t> table.</a:t>
            </a:r>
          </a:p>
          <a:p>
            <a:endParaRPr lang="en-GB" dirty="0"/>
          </a:p>
        </p:txBody>
      </p:sp>
      <p:pic>
        <p:nvPicPr>
          <p:cNvPr id="7" name="Picture 6">
            <a:extLst>
              <a:ext uri="{FF2B5EF4-FFF2-40B4-BE49-F238E27FC236}">
                <a16:creationId xmlns:a16="http://schemas.microsoft.com/office/drawing/2014/main" id="{866C4575-1A6E-46F2-ADC7-1E6C799FC072}"/>
              </a:ext>
            </a:extLst>
          </p:cNvPr>
          <p:cNvPicPr>
            <a:picLocks noChangeAspect="1"/>
          </p:cNvPicPr>
          <p:nvPr/>
        </p:nvPicPr>
        <p:blipFill>
          <a:blip r:embed="rId3"/>
          <a:stretch>
            <a:fillRect/>
          </a:stretch>
        </p:blipFill>
        <p:spPr>
          <a:xfrm>
            <a:off x="1157179" y="2482502"/>
            <a:ext cx="5734850" cy="3124636"/>
          </a:xfrm>
          <a:prstGeom prst="rect">
            <a:avLst/>
          </a:prstGeom>
        </p:spPr>
      </p:pic>
    </p:spTree>
    <p:extLst>
      <p:ext uri="{BB962C8B-B14F-4D97-AF65-F5344CB8AC3E}">
        <p14:creationId xmlns:p14="http://schemas.microsoft.com/office/powerpoint/2010/main" val="33210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 2/3</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US" dirty="0"/>
              <a:t>Create a function that returns all product table columns for a given order ID.</a:t>
            </a:r>
            <a:endParaRPr lang="en-GB" dirty="0"/>
          </a:p>
        </p:txBody>
      </p:sp>
      <p:pic>
        <p:nvPicPr>
          <p:cNvPr id="7" name="Picture 6">
            <a:extLst>
              <a:ext uri="{FF2B5EF4-FFF2-40B4-BE49-F238E27FC236}">
                <a16:creationId xmlns:a16="http://schemas.microsoft.com/office/drawing/2014/main" id="{3DCA64A3-4728-4FBB-AF1C-57D04D6BDF72}"/>
              </a:ext>
            </a:extLst>
          </p:cNvPr>
          <p:cNvPicPr>
            <a:picLocks noChangeAspect="1"/>
          </p:cNvPicPr>
          <p:nvPr/>
        </p:nvPicPr>
        <p:blipFill>
          <a:blip r:embed="rId3"/>
          <a:stretch>
            <a:fillRect/>
          </a:stretch>
        </p:blipFill>
        <p:spPr>
          <a:xfrm>
            <a:off x="1156357" y="2499800"/>
            <a:ext cx="6439799" cy="3677163"/>
          </a:xfrm>
          <a:prstGeom prst="rect">
            <a:avLst/>
          </a:prstGeom>
        </p:spPr>
      </p:pic>
    </p:spTree>
    <p:extLst>
      <p:ext uri="{BB962C8B-B14F-4D97-AF65-F5344CB8AC3E}">
        <p14:creationId xmlns:p14="http://schemas.microsoft.com/office/powerpoint/2010/main" val="267787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1DD2-511F-46E1-811B-F65E780075CE}"/>
              </a:ext>
            </a:extLst>
          </p:cNvPr>
          <p:cNvSpPr>
            <a:spLocks noGrp="1"/>
          </p:cNvSpPr>
          <p:nvPr>
            <p:ph type="title"/>
          </p:nvPr>
        </p:nvSpPr>
        <p:spPr>
          <a:xfrm>
            <a:off x="838200" y="681037"/>
            <a:ext cx="10515600" cy="776288"/>
          </a:xfrm>
        </p:spPr>
        <p:txBody>
          <a:bodyPr/>
          <a:lstStyle/>
          <a:p>
            <a:r>
              <a:rPr lang="en-US" dirty="0"/>
              <a:t>Workshop 3/3</a:t>
            </a:r>
            <a:endParaRPr lang="en-GB" dirty="0"/>
          </a:p>
        </p:txBody>
      </p:sp>
      <p:sp>
        <p:nvSpPr>
          <p:cNvPr id="3" name="Content Placeholder 2">
            <a:extLst>
              <a:ext uri="{FF2B5EF4-FFF2-40B4-BE49-F238E27FC236}">
                <a16:creationId xmlns:a16="http://schemas.microsoft.com/office/drawing/2014/main" id="{5C0FEE9E-60F6-4619-B6FD-86E9B9AE090C}"/>
              </a:ext>
            </a:extLst>
          </p:cNvPr>
          <p:cNvSpPr>
            <a:spLocks noGrp="1"/>
          </p:cNvSpPr>
          <p:nvPr>
            <p:ph idx="1"/>
          </p:nvPr>
        </p:nvSpPr>
        <p:spPr>
          <a:xfrm>
            <a:off x="838200" y="1628775"/>
            <a:ext cx="10515600" cy="4548188"/>
          </a:xfrm>
        </p:spPr>
        <p:txBody>
          <a:bodyPr/>
          <a:lstStyle/>
          <a:p>
            <a:r>
              <a:rPr lang="en-US" dirty="0"/>
              <a:t>Create a table valued function that for a specific </a:t>
            </a:r>
            <a:r>
              <a:rPr lang="en-US" dirty="0" err="1"/>
              <a:t>BusinessEntity</a:t>
            </a:r>
            <a:r>
              <a:rPr lang="en-US" dirty="0"/>
              <a:t> and Customer will return list of products sold, together with the total quantity sold and total price per product.</a:t>
            </a:r>
          </a:p>
          <a:p>
            <a:endParaRPr lang="en-GB" dirty="0"/>
          </a:p>
        </p:txBody>
      </p:sp>
      <p:pic>
        <p:nvPicPr>
          <p:cNvPr id="5" name="Picture 4">
            <a:extLst>
              <a:ext uri="{FF2B5EF4-FFF2-40B4-BE49-F238E27FC236}">
                <a16:creationId xmlns:a16="http://schemas.microsoft.com/office/drawing/2014/main" id="{2107655F-B299-491B-90CF-5B33D5289543}"/>
              </a:ext>
            </a:extLst>
          </p:cNvPr>
          <p:cNvPicPr>
            <a:picLocks noChangeAspect="1"/>
          </p:cNvPicPr>
          <p:nvPr/>
        </p:nvPicPr>
        <p:blipFill>
          <a:blip r:embed="rId3"/>
          <a:stretch>
            <a:fillRect/>
          </a:stretch>
        </p:blipFill>
        <p:spPr>
          <a:xfrm>
            <a:off x="1182466" y="2897245"/>
            <a:ext cx="8602275" cy="2724530"/>
          </a:xfrm>
          <a:prstGeom prst="rect">
            <a:avLst/>
          </a:prstGeom>
        </p:spPr>
      </p:pic>
    </p:spTree>
    <p:extLst>
      <p:ext uri="{BB962C8B-B14F-4D97-AF65-F5344CB8AC3E}">
        <p14:creationId xmlns:p14="http://schemas.microsoft.com/office/powerpoint/2010/main" val="63856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2159</TotalTime>
  <Words>1236</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Calibri Light</vt:lpstr>
      <vt:lpstr>Consolas</vt:lpstr>
      <vt:lpstr>Wingdings</vt:lpstr>
      <vt:lpstr>Office Theme</vt:lpstr>
      <vt:lpstr>Session 5</vt:lpstr>
      <vt:lpstr>Agenda</vt:lpstr>
      <vt:lpstr>Homework discussion</vt:lpstr>
      <vt:lpstr>Quiz</vt:lpstr>
      <vt:lpstr>Table valued functions</vt:lpstr>
      <vt:lpstr>Table valued functions</vt:lpstr>
      <vt:lpstr>Workshop 1/3</vt:lpstr>
      <vt:lpstr>Workshop 2/3</vt:lpstr>
      <vt:lpstr>Workshop 3/3</vt:lpstr>
      <vt:lpstr>Variables and constants</vt:lpstr>
      <vt:lpstr>Row variables (row type)</vt:lpstr>
      <vt:lpstr>Record types</vt:lpstr>
      <vt:lpstr>Constants</vt:lpstr>
      <vt:lpstr>Workshop 1/2</vt:lpstr>
      <vt:lpstr>Workshop 2/2</vt:lpstr>
      <vt:lpstr>Control structures</vt:lpstr>
      <vt:lpstr>If statement</vt:lpstr>
      <vt:lpstr>if-then statement</vt:lpstr>
      <vt:lpstr>if-then-else statement</vt:lpstr>
      <vt:lpstr>if-then-elsif statement</vt:lpstr>
      <vt:lpstr>Found variable</vt:lpstr>
      <vt:lpstr>Workshop</vt:lpstr>
      <vt:lpstr>Homework 5</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5</dc:title>
  <dc:creator>Bojan Zdravkovski</dc:creator>
  <cp:lastModifiedBy>Bojan Zdravkovski</cp:lastModifiedBy>
  <cp:revision>59</cp:revision>
  <dcterms:created xsi:type="dcterms:W3CDTF">2021-06-22T18:45:34Z</dcterms:created>
  <dcterms:modified xsi:type="dcterms:W3CDTF">2021-06-24T16:13:50Z</dcterms:modified>
</cp:coreProperties>
</file>