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6" r:id="rId6"/>
    <p:sldId id="267" r:id="rId7"/>
    <p:sldId id="268" r:id="rId8"/>
    <p:sldId id="269" r:id="rId9"/>
    <p:sldId id="270" r:id="rId10"/>
    <p:sldId id="271" r:id="rId11"/>
    <p:sldId id="274" r:id="rId12"/>
    <p:sldId id="265" r:id="rId13"/>
    <p:sldId id="263" r:id="rId14"/>
    <p:sldId id="258" r:id="rId15"/>
    <p:sldId id="259" r:id="rId16"/>
    <p:sldId id="260" r:id="rId17"/>
    <p:sldId id="264" r:id="rId18"/>
    <p:sldId id="273" r:id="rId19"/>
    <p:sldId id="277" r:id="rId20"/>
    <p:sldId id="272" r:id="rId21"/>
    <p:sldId id="278" r:id="rId22"/>
    <p:sldId id="275" r:id="rId23"/>
    <p:sldId id="280" r:id="rId24"/>
    <p:sldId id="279" r:id="rId25"/>
    <p:sldId id="276" r:id="rId26"/>
    <p:sldId id="281" r:id="rId27"/>
    <p:sldId id="282" r:id="rId28"/>
    <p:sldId id="283" r:id="rId29"/>
    <p:sldId id="284" r:id="rId30"/>
    <p:sldId id="286" r:id="rId31"/>
    <p:sldId id="285" r:id="rId32"/>
    <p:sldId id="287" r:id="rId33"/>
    <p:sldId id="290" r:id="rId34"/>
    <p:sldId id="288" r:id="rId35"/>
    <p:sldId id="289"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2E88-C653-444A-8ED3-8759A423C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B10F48-93F5-4481-9575-AD245B4D0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92C1E3-AA33-4E29-A53A-43A42ADFAFDB}"/>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204C6B0C-134D-4256-A02A-34D48791F9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6E2749-D8E3-4064-95BC-4F9AFEE0D0D2}"/>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365664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9BAE-4065-42A9-9DE4-7308169447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B3C4AC-B6B7-4398-96A6-9D2214668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1729C-A021-4BFF-8AF6-F9232652706B}"/>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3EDE135D-9FBA-446A-BA3B-67B26639CD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AA0276-9959-47A3-ACFF-AB603F9F6805}"/>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84241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46692-8DCB-458B-92FD-DDC817FEDA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1EFEC5-D63E-4543-9154-AFDAB92EB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B20D52-68C7-4D98-957F-6DE7649269E9}"/>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A6F101DF-3AD5-42DD-9E76-B41CE6198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B09C0-8BA5-4172-B967-55489A570DD9}"/>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322710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9A49-6D3B-4B56-BAFD-56E2577F8A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13873A-1594-45A9-A952-3F43B439A8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D1E836-5D37-44FD-9CB0-D3021691ACB5}"/>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F51314A6-C3D0-4C25-B843-110BB38403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EF000-3096-4EB7-ADE0-D62428E58839}"/>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41392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D365-8357-4192-9096-EC9EB8E3A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EE2FEF-C2F8-42A1-A796-54760FDB7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5F5C2-009F-4E4A-8CB1-DE2C5967A11E}"/>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94FB29B6-B7E5-46F0-B8D8-60B5096A7C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E65459-5A69-4C83-990C-D1103B24F934}"/>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80182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BA51-18BB-4893-ADFB-8CC2F89FFC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B6EF16-E689-4446-94AA-2D78A97E9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71BDD57-CAD3-4420-9F5A-96EEC8667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40A7CF-6954-4C99-ACFF-7E696C4898DB}"/>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6" name="Footer Placeholder 5">
            <a:extLst>
              <a:ext uri="{FF2B5EF4-FFF2-40B4-BE49-F238E27FC236}">
                <a16:creationId xmlns:a16="http://schemas.microsoft.com/office/drawing/2014/main" id="{516BD364-17F0-40E3-9E90-1FA390BA8D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B0CEA8-90C3-4480-A1C1-02D5D767F0F0}"/>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39043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D8D-7265-41B7-B99F-285702013F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BB91B2-9466-4160-BDE1-1F0E97235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AE16E-4CA3-4DE7-A44E-54DC095BB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51D8A7B-EA56-4078-9C66-145850A96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D62A2-B2FC-4EB8-8821-81D18039D6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F9EC62-3431-4721-A53C-597740F62EAC}"/>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8" name="Footer Placeholder 7">
            <a:extLst>
              <a:ext uri="{FF2B5EF4-FFF2-40B4-BE49-F238E27FC236}">
                <a16:creationId xmlns:a16="http://schemas.microsoft.com/office/drawing/2014/main" id="{F3628D7D-139D-4052-B13F-DF54218AC4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73ACF3-F08A-4EF2-94E2-FC747ABA5812}"/>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20305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7E5B-A088-4E55-BFC0-63F3ED20CF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8901D3-50EC-4168-AD9F-99B2238CEECE}"/>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4" name="Footer Placeholder 3">
            <a:extLst>
              <a:ext uri="{FF2B5EF4-FFF2-40B4-BE49-F238E27FC236}">
                <a16:creationId xmlns:a16="http://schemas.microsoft.com/office/drawing/2014/main" id="{A2B25C77-7FF4-42ED-A3CD-EF27D28B84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628245-7704-403B-A374-F7EF79704127}"/>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7228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FA86D-DACD-42C1-9B00-5C1BA2609601}"/>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3" name="Footer Placeholder 2">
            <a:extLst>
              <a:ext uri="{FF2B5EF4-FFF2-40B4-BE49-F238E27FC236}">
                <a16:creationId xmlns:a16="http://schemas.microsoft.com/office/drawing/2014/main" id="{6C97AF0D-B7CF-46F4-AAF0-FE55688B0B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E4CDAC-81E0-410D-8DB4-7A08C0A0F9E9}"/>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37866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FD91-4A6B-4DA7-A2F9-BC4D8076A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E78270-1A10-4A55-AB25-0A1570F55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7763F97-538C-437C-9E41-441A0BCED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F5992-70FE-4AE3-B697-C473406F8217}"/>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6" name="Footer Placeholder 5">
            <a:extLst>
              <a:ext uri="{FF2B5EF4-FFF2-40B4-BE49-F238E27FC236}">
                <a16:creationId xmlns:a16="http://schemas.microsoft.com/office/drawing/2014/main" id="{377D106B-AFD7-43F7-97BE-37AECF608C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06D9A8-00D7-4626-8836-21F8D853D3BB}"/>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373940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F0B9-691B-495D-9275-1158CCC9F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9C86EA-5C8C-4E11-9637-A023896FF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1D4DD3-75E7-4E87-8359-8D136BF7D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D9F85-2317-46DF-B48A-62FCDB8F725B}"/>
              </a:ext>
            </a:extLst>
          </p:cNvPr>
          <p:cNvSpPr>
            <a:spLocks noGrp="1"/>
          </p:cNvSpPr>
          <p:nvPr>
            <p:ph type="dt" sz="half" idx="10"/>
          </p:nvPr>
        </p:nvSpPr>
        <p:spPr/>
        <p:txBody>
          <a:bodyPr/>
          <a:lstStyle/>
          <a:p>
            <a:fld id="{0A7CE617-04E8-45BD-AE96-94A7BACEFC48}" type="datetimeFigureOut">
              <a:rPr lang="en-GB" smtClean="0"/>
              <a:t>21/06/2021</a:t>
            </a:fld>
            <a:endParaRPr lang="en-GB"/>
          </a:p>
        </p:txBody>
      </p:sp>
      <p:sp>
        <p:nvSpPr>
          <p:cNvPr id="6" name="Footer Placeholder 5">
            <a:extLst>
              <a:ext uri="{FF2B5EF4-FFF2-40B4-BE49-F238E27FC236}">
                <a16:creationId xmlns:a16="http://schemas.microsoft.com/office/drawing/2014/main" id="{567415DF-80B9-458D-B4A0-DAC044597A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CB9EA1-F7FB-484F-A20B-29701633A991}"/>
              </a:ext>
            </a:extLst>
          </p:cNvPr>
          <p:cNvSpPr>
            <a:spLocks noGrp="1"/>
          </p:cNvSpPr>
          <p:nvPr>
            <p:ph type="sldNum" sz="quarter" idx="12"/>
          </p:nvPr>
        </p:nvSpPr>
        <p:spPr/>
        <p:txBody>
          <a:bodyPr/>
          <a:lstStyle/>
          <a:p>
            <a:fld id="{EC3D50F5-2CE5-49EE-8C36-8ACE32BE0AEE}" type="slidenum">
              <a:rPr lang="en-GB" smtClean="0"/>
              <a:t>‹#›</a:t>
            </a:fld>
            <a:endParaRPr lang="en-GB"/>
          </a:p>
        </p:txBody>
      </p:sp>
    </p:spTree>
    <p:extLst>
      <p:ext uri="{BB962C8B-B14F-4D97-AF65-F5344CB8AC3E}">
        <p14:creationId xmlns:p14="http://schemas.microsoft.com/office/powerpoint/2010/main" val="151447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54ED5-441D-45F9-B8AE-AD65394D6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9D7848-3795-46CC-8F88-EE3A0D360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DC880F-F13D-4C63-8D9B-300F59E87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CE617-04E8-45BD-AE96-94A7BACEFC48}" type="datetimeFigureOut">
              <a:rPr lang="en-GB" smtClean="0"/>
              <a:t>21/06/2021</a:t>
            </a:fld>
            <a:endParaRPr lang="en-GB"/>
          </a:p>
        </p:txBody>
      </p:sp>
      <p:sp>
        <p:nvSpPr>
          <p:cNvPr id="5" name="Footer Placeholder 4">
            <a:extLst>
              <a:ext uri="{FF2B5EF4-FFF2-40B4-BE49-F238E27FC236}">
                <a16:creationId xmlns:a16="http://schemas.microsoft.com/office/drawing/2014/main" id="{C99374CE-E957-4FE2-A70E-04E7CB867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75ED25-042E-45FB-8B89-721C103C1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D50F5-2CE5-49EE-8C36-8ACE32BE0AEE}" type="slidenum">
              <a:rPr lang="en-GB" smtClean="0"/>
              <a:t>‹#›</a:t>
            </a:fld>
            <a:endParaRPr lang="en-GB"/>
          </a:p>
        </p:txBody>
      </p:sp>
    </p:spTree>
    <p:extLst>
      <p:ext uri="{BB962C8B-B14F-4D97-AF65-F5344CB8AC3E}">
        <p14:creationId xmlns:p14="http://schemas.microsoft.com/office/powerpoint/2010/main" val="298252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ysqltutorial.or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Session 4</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4360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Temporary tables</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dirty="0"/>
              <a:t>A temporary table is a short-lived table that exists for the duration of a database session. PostgreSQL automatically drops the temporary tables at the end of a session or a transaction.</a:t>
            </a:r>
          </a:p>
          <a:p>
            <a:r>
              <a:rPr lang="en-GB" dirty="0"/>
              <a:t>To create a temporary table, you use the CREATE TEMPORARY TABLE statement. </a:t>
            </a:r>
          </a:p>
          <a:p>
            <a:r>
              <a:rPr lang="en-GB" dirty="0"/>
              <a:t>The TEMP and TEMPORARY keywords are equivalent so you can use them interchangeably:</a:t>
            </a:r>
          </a:p>
          <a:p>
            <a:endParaRPr lang="en-GB" dirty="0"/>
          </a:p>
        </p:txBody>
      </p:sp>
      <p:sp>
        <p:nvSpPr>
          <p:cNvPr id="8" name="TextBox 7">
            <a:extLst>
              <a:ext uri="{FF2B5EF4-FFF2-40B4-BE49-F238E27FC236}">
                <a16:creationId xmlns:a16="http://schemas.microsoft.com/office/drawing/2014/main" id="{E289DD52-C22F-435A-AE9D-F2EFA93A39C0}"/>
              </a:ext>
            </a:extLst>
          </p:cNvPr>
          <p:cNvSpPr txBox="1"/>
          <p:nvPr/>
        </p:nvSpPr>
        <p:spPr>
          <a:xfrm>
            <a:off x="1090569" y="4499570"/>
            <a:ext cx="5123518" cy="923330"/>
          </a:xfrm>
          <a:prstGeom prst="rect">
            <a:avLst/>
          </a:prstGeom>
          <a:noFill/>
        </p:spPr>
        <p:txBody>
          <a:bodyPr wrap="none" rtlCol="0">
            <a:spAutoFit/>
          </a:bodyPr>
          <a:lstStyle/>
          <a:p>
            <a:r>
              <a:rPr lang="en-GB" dirty="0">
                <a:solidFill>
                  <a:srgbClr val="0000FF"/>
                </a:solidFill>
                <a:latin typeface="Consolas" panose="020B0609020204030204" pitchFamily="49" charset="0"/>
              </a:rPr>
              <a:t>CREATE TEMPORARY TABLE </a:t>
            </a:r>
            <a:r>
              <a:rPr lang="en-GB" dirty="0" err="1">
                <a:latin typeface="Consolas" panose="020B0609020204030204" pitchFamily="49" charset="0"/>
              </a:rPr>
              <a:t>temp_table_name</a:t>
            </a:r>
            <a:r>
              <a:rPr lang="en-GB" dirty="0">
                <a:latin typeface="Consolas" panose="020B0609020204030204" pitchFamily="49" charset="0"/>
              </a:rPr>
              <a:t>(</a:t>
            </a:r>
          </a:p>
          <a:p>
            <a:r>
              <a:rPr lang="en-GB" dirty="0">
                <a:latin typeface="Consolas" panose="020B0609020204030204" pitchFamily="49" charset="0"/>
              </a:rPr>
              <a:t>   </a:t>
            </a:r>
            <a:r>
              <a:rPr lang="en-GB" dirty="0" err="1">
                <a:latin typeface="Consolas" panose="020B0609020204030204" pitchFamily="49" charset="0"/>
              </a:rPr>
              <a:t>column_list</a:t>
            </a:r>
            <a:endParaRPr lang="en-GB" dirty="0">
              <a:latin typeface="Consolas" panose="020B0609020204030204" pitchFamily="49" charset="0"/>
            </a:endParaRPr>
          </a:p>
          <a:p>
            <a:r>
              <a:rPr lang="en-GB" dirty="0">
                <a:latin typeface="Consolas" panose="020B0609020204030204" pitchFamily="49" charset="0"/>
              </a:rPr>
              <a:t>);</a:t>
            </a:r>
          </a:p>
        </p:txBody>
      </p:sp>
    </p:spTree>
    <p:extLst>
      <p:ext uri="{BB962C8B-B14F-4D97-AF65-F5344CB8AC3E}">
        <p14:creationId xmlns:p14="http://schemas.microsoft.com/office/powerpoint/2010/main" val="70031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SELECT INTO</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dirty="0"/>
              <a:t>The PostgreSQL SELECT INTO statement can create a new table and insert data returned from a query into the table.</a:t>
            </a:r>
          </a:p>
          <a:p>
            <a:endParaRPr lang="en-GB" dirty="0"/>
          </a:p>
          <a:p>
            <a:endParaRPr lang="en-GB" dirty="0"/>
          </a:p>
          <a:p>
            <a:endParaRPr lang="en-GB" dirty="0"/>
          </a:p>
          <a:p>
            <a:endParaRPr lang="en-GB" dirty="0"/>
          </a:p>
          <a:p>
            <a:r>
              <a:rPr lang="en-GB" dirty="0"/>
              <a:t>More commonly, SELECT INTO is used to assign the values from the select statement into a variable. We will get on this later.</a:t>
            </a:r>
          </a:p>
          <a:p>
            <a:endParaRPr lang="en-GB" dirty="0"/>
          </a:p>
          <a:p>
            <a:endParaRPr lang="en-GB" dirty="0"/>
          </a:p>
          <a:p>
            <a:endParaRPr lang="en-GB" dirty="0"/>
          </a:p>
        </p:txBody>
      </p:sp>
      <p:sp>
        <p:nvSpPr>
          <p:cNvPr id="8" name="TextBox 7">
            <a:extLst>
              <a:ext uri="{FF2B5EF4-FFF2-40B4-BE49-F238E27FC236}">
                <a16:creationId xmlns:a16="http://schemas.microsoft.com/office/drawing/2014/main" id="{E99B9FBA-434D-449D-B434-964F1A97CCC2}"/>
              </a:ext>
            </a:extLst>
          </p:cNvPr>
          <p:cNvSpPr txBox="1"/>
          <p:nvPr/>
        </p:nvSpPr>
        <p:spPr>
          <a:xfrm>
            <a:off x="1089869" y="2281806"/>
            <a:ext cx="7257176" cy="2030136"/>
          </a:xfrm>
          <a:prstGeom prst="rect">
            <a:avLst/>
          </a:prstGeom>
          <a:noFill/>
        </p:spPr>
        <p:txBody>
          <a:bodyPr wrap="square" rtlCol="0">
            <a:spAutoFit/>
          </a:bodyPr>
          <a:lstStyle/>
          <a:p>
            <a:r>
              <a:rPr lang="en-GB" dirty="0">
                <a:solidFill>
                  <a:srgbClr val="0000FF"/>
                </a:solidFill>
              </a:rPr>
              <a:t>SELECT</a:t>
            </a:r>
          </a:p>
          <a:p>
            <a:r>
              <a:rPr lang="en-GB" dirty="0"/>
              <a:t>    </a:t>
            </a:r>
            <a:r>
              <a:rPr lang="en-GB" dirty="0" err="1"/>
              <a:t>select_list</a:t>
            </a:r>
            <a:endParaRPr lang="en-GB" dirty="0"/>
          </a:p>
          <a:p>
            <a:r>
              <a:rPr lang="en-GB" dirty="0">
                <a:solidFill>
                  <a:srgbClr val="0000FF"/>
                </a:solidFill>
              </a:rPr>
              <a:t>INTO TEMPORARY TABLE</a:t>
            </a:r>
            <a:r>
              <a:rPr lang="en-GB" dirty="0"/>
              <a:t> </a:t>
            </a:r>
            <a:r>
              <a:rPr lang="en-GB" dirty="0" err="1"/>
              <a:t>new_table_name</a:t>
            </a:r>
            <a:endParaRPr lang="en-GB" dirty="0"/>
          </a:p>
          <a:p>
            <a:r>
              <a:rPr lang="en-GB" dirty="0">
                <a:solidFill>
                  <a:srgbClr val="0000FF"/>
                </a:solidFill>
              </a:rPr>
              <a:t>FROM</a:t>
            </a:r>
          </a:p>
          <a:p>
            <a:r>
              <a:rPr lang="en-GB" dirty="0"/>
              <a:t>    </a:t>
            </a:r>
            <a:r>
              <a:rPr lang="en-GB" dirty="0" err="1"/>
              <a:t>table_name</a:t>
            </a:r>
            <a:endParaRPr lang="en-GB" dirty="0"/>
          </a:p>
          <a:p>
            <a:r>
              <a:rPr lang="en-GB" dirty="0">
                <a:solidFill>
                  <a:srgbClr val="0000FF"/>
                </a:solidFill>
              </a:rPr>
              <a:t>WHERE</a:t>
            </a:r>
          </a:p>
          <a:p>
            <a:r>
              <a:rPr lang="en-GB" dirty="0"/>
              <a:t>    </a:t>
            </a:r>
            <a:r>
              <a:rPr lang="en-GB" dirty="0" err="1"/>
              <a:t>search_condition</a:t>
            </a:r>
            <a:r>
              <a:rPr lang="en-GB" dirty="0"/>
              <a:t>;</a:t>
            </a:r>
          </a:p>
        </p:txBody>
      </p:sp>
    </p:spTree>
    <p:extLst>
      <p:ext uri="{BB962C8B-B14F-4D97-AF65-F5344CB8AC3E}">
        <p14:creationId xmlns:p14="http://schemas.microsoft.com/office/powerpoint/2010/main" val="111961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Built-in functions – workshop	</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92500" lnSpcReduction="20000"/>
          </a:bodyPr>
          <a:lstStyle/>
          <a:p>
            <a:r>
              <a:rPr lang="en-US" dirty="0"/>
              <a:t>Calculate “(price + cost) / weight” for all products.</a:t>
            </a:r>
          </a:p>
          <a:p>
            <a:r>
              <a:rPr lang="en-US" dirty="0"/>
              <a:t>Get a round number that is higher or equal for the costs and a round number that is lower or equal for the prices for all products.</a:t>
            </a:r>
          </a:p>
          <a:p>
            <a:r>
              <a:rPr lang="en-US" dirty="0"/>
              <a:t>Get all orders and generate a random number between 0 and 100 for every order.</a:t>
            </a:r>
          </a:p>
          <a:p>
            <a:r>
              <a:rPr lang="en-US" dirty="0"/>
              <a:t>Concatenate the name, region and </a:t>
            </a:r>
            <a:r>
              <a:rPr lang="en-US" dirty="0" err="1"/>
              <a:t>zipcode</a:t>
            </a:r>
            <a:r>
              <a:rPr lang="en-US" dirty="0"/>
              <a:t> from every business entity and add the delimiter ‘; ‘ between them.</a:t>
            </a:r>
          </a:p>
          <a:p>
            <a:r>
              <a:rPr lang="en-GB" dirty="0"/>
              <a:t>Concatenate the first and last name for every employee and show the character length for the full name.</a:t>
            </a:r>
          </a:p>
          <a:p>
            <a:r>
              <a:rPr lang="en-GB" dirty="0"/>
              <a:t>Replace every employee’s last name that ends with ‘ski’ with ‘</a:t>
            </a:r>
            <a:r>
              <a:rPr lang="en-GB" dirty="0" err="1"/>
              <a:t>ic</a:t>
            </a:r>
            <a:r>
              <a:rPr lang="en-GB" dirty="0"/>
              <a:t>’.</a:t>
            </a:r>
          </a:p>
          <a:p>
            <a:r>
              <a:rPr lang="en-GB" dirty="0"/>
              <a:t>Create a temporary table ‘Holidays’ that will contain the columns: id (PK), </a:t>
            </a:r>
            <a:r>
              <a:rPr lang="en-GB" dirty="0" err="1"/>
              <a:t>startDate</a:t>
            </a:r>
            <a:r>
              <a:rPr lang="en-GB" dirty="0"/>
              <a:t>, </a:t>
            </a:r>
            <a:r>
              <a:rPr lang="en-GB" dirty="0" err="1"/>
              <a:t>endDate</a:t>
            </a:r>
            <a:r>
              <a:rPr lang="en-GB" dirty="0"/>
              <a:t>; add some values and select them.</a:t>
            </a:r>
          </a:p>
        </p:txBody>
      </p:sp>
    </p:spTree>
    <p:extLst>
      <p:ext uri="{BB962C8B-B14F-4D97-AF65-F5344CB8AC3E}">
        <p14:creationId xmlns:p14="http://schemas.microsoft.com/office/powerpoint/2010/main" val="47293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Introduction to PL/</a:t>
            </a:r>
            <a:r>
              <a:rPr lang="en-US" dirty="0" err="1">
                <a:solidFill>
                  <a:schemeClr val="bg1"/>
                </a:solidFill>
              </a:rPr>
              <a:t>pgSQL</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306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GB" sz="3500" dirty="0"/>
              <a:t>Overview of PostgreSQL PL/</a:t>
            </a:r>
            <a:r>
              <a:rPr lang="en-GB" sz="3500" dirty="0" err="1"/>
              <a:t>pgSQL</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a:bodyPr>
          <a:lstStyle/>
          <a:p>
            <a:r>
              <a:rPr lang="en-GB" dirty="0"/>
              <a:t>PL/</a:t>
            </a:r>
            <a:r>
              <a:rPr lang="en-GB" dirty="0" err="1"/>
              <a:t>pgSQL</a:t>
            </a:r>
            <a:r>
              <a:rPr lang="en-GB" dirty="0"/>
              <a:t> is a procedural programming language for the PostgreSQL database system.</a:t>
            </a:r>
          </a:p>
          <a:p>
            <a:r>
              <a:rPr lang="en-GB" dirty="0"/>
              <a:t>PL/</a:t>
            </a:r>
            <a:r>
              <a:rPr lang="en-GB" dirty="0" err="1"/>
              <a:t>pgSQL</a:t>
            </a:r>
            <a:r>
              <a:rPr lang="en-GB" dirty="0"/>
              <a:t> allows you to extend the functionality of the PostgreSQL database server by creating server objects with complex logic.</a:t>
            </a:r>
          </a:p>
          <a:p>
            <a:r>
              <a:rPr lang="en-GB" dirty="0"/>
              <a:t>PL/</a:t>
            </a:r>
            <a:r>
              <a:rPr lang="en-GB" dirty="0" err="1"/>
              <a:t>pgSQL</a:t>
            </a:r>
            <a:r>
              <a:rPr lang="en-GB" dirty="0"/>
              <a:t> was designed to:</a:t>
            </a:r>
          </a:p>
          <a:p>
            <a:pPr lvl="1"/>
            <a:r>
              <a:rPr lang="en-GB" dirty="0"/>
              <a:t>Create user-defined functions, stored procedures, and triggers.</a:t>
            </a:r>
          </a:p>
          <a:p>
            <a:pPr lvl="1"/>
            <a:r>
              <a:rPr lang="en-GB" dirty="0"/>
              <a:t>Extend standard SQL by adding control structures such as </a:t>
            </a:r>
            <a:r>
              <a:rPr lang="en-GB" i="1" dirty="0"/>
              <a:t>if</a:t>
            </a:r>
            <a:r>
              <a:rPr lang="en-GB" dirty="0"/>
              <a:t>, </a:t>
            </a:r>
            <a:r>
              <a:rPr lang="en-GB" i="1" dirty="0"/>
              <a:t>case</a:t>
            </a:r>
            <a:r>
              <a:rPr lang="en-GB" dirty="0"/>
              <a:t>, and </a:t>
            </a:r>
            <a:r>
              <a:rPr lang="en-GB" i="1" dirty="0"/>
              <a:t>loop </a:t>
            </a:r>
            <a:r>
              <a:rPr lang="en-GB" dirty="0"/>
              <a:t>statements.</a:t>
            </a:r>
          </a:p>
          <a:p>
            <a:pPr lvl="1"/>
            <a:r>
              <a:rPr lang="en-GB" dirty="0"/>
              <a:t>Inherit all user-defined functions, operators, and types.</a:t>
            </a:r>
          </a:p>
          <a:p>
            <a:r>
              <a:rPr lang="en-GB" dirty="0"/>
              <a:t>Since PostgreSQL 9.0, PL/</a:t>
            </a:r>
            <a:r>
              <a:rPr lang="en-GB" dirty="0" err="1"/>
              <a:t>pgSQL</a:t>
            </a:r>
            <a:r>
              <a:rPr lang="en-GB" dirty="0"/>
              <a:t> is installed by default.</a:t>
            </a:r>
          </a:p>
        </p:txBody>
      </p:sp>
    </p:spTree>
    <p:extLst>
      <p:ext uri="{BB962C8B-B14F-4D97-AF65-F5344CB8AC3E}">
        <p14:creationId xmlns:p14="http://schemas.microsoft.com/office/powerpoint/2010/main" val="235138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GB" sz="3500" dirty="0"/>
              <a:t>Advantages of using PL/</a:t>
            </a:r>
            <a:r>
              <a:rPr lang="en-GB" sz="3500" dirty="0" err="1"/>
              <a:t>pgSQL</a:t>
            </a:r>
            <a:r>
              <a:rPr lang="en-GB" sz="3500" dirty="0"/>
              <a:t> 1/2</a:t>
            </a:r>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92500" lnSpcReduction="10000"/>
          </a:bodyPr>
          <a:lstStyle/>
          <a:p>
            <a:pPr algn="l"/>
            <a:r>
              <a:rPr lang="en-GB" b="0" i="0" dirty="0">
                <a:solidFill>
                  <a:srgbClr val="000000"/>
                </a:solidFill>
                <a:effectLst/>
              </a:rPr>
              <a:t>SQL is a query language that allows you to query data from the database easily. However, PostgreSQL can only execute SQL statements individually.</a:t>
            </a:r>
          </a:p>
          <a:p>
            <a:pPr algn="l"/>
            <a:r>
              <a:rPr lang="en-GB" b="0" i="0" dirty="0">
                <a:solidFill>
                  <a:srgbClr val="000000"/>
                </a:solidFill>
                <a:effectLst/>
              </a:rPr>
              <a:t>It means that you have multiple statements, you need to execute them one by one like this:</a:t>
            </a:r>
          </a:p>
          <a:p>
            <a:pPr marL="914400" lvl="1" indent="-457200">
              <a:buFont typeface="+mj-lt"/>
              <a:buAutoNum type="arabicPeriod"/>
            </a:pPr>
            <a:r>
              <a:rPr lang="en-GB" b="0" i="0" dirty="0">
                <a:solidFill>
                  <a:srgbClr val="000000"/>
                </a:solidFill>
                <a:effectLst/>
              </a:rPr>
              <a:t>Send a query to the PostgreSQL database server.</a:t>
            </a:r>
          </a:p>
          <a:p>
            <a:pPr marL="914400" lvl="1" indent="-457200">
              <a:buFont typeface="+mj-lt"/>
              <a:buAutoNum type="arabicPeriod"/>
            </a:pPr>
            <a:r>
              <a:rPr lang="en-GB" b="0" i="0" dirty="0">
                <a:solidFill>
                  <a:srgbClr val="000000"/>
                </a:solidFill>
                <a:effectLst/>
              </a:rPr>
              <a:t>Wait for it to process.</a:t>
            </a:r>
          </a:p>
          <a:p>
            <a:pPr marL="914400" lvl="1" indent="-457200">
              <a:buFont typeface="+mj-lt"/>
              <a:buAutoNum type="arabicPeriod"/>
            </a:pPr>
            <a:r>
              <a:rPr lang="en-GB" b="0" i="0" dirty="0">
                <a:solidFill>
                  <a:srgbClr val="000000"/>
                </a:solidFill>
                <a:effectLst/>
              </a:rPr>
              <a:t>Process the result set.</a:t>
            </a:r>
          </a:p>
          <a:p>
            <a:pPr marL="914400" lvl="1" indent="-457200">
              <a:buFont typeface="+mj-lt"/>
              <a:buAutoNum type="arabicPeriod"/>
            </a:pPr>
            <a:r>
              <a:rPr lang="en-GB" b="0" i="0" dirty="0">
                <a:solidFill>
                  <a:srgbClr val="000000"/>
                </a:solidFill>
                <a:effectLst/>
              </a:rPr>
              <a:t>Do some calculations.</a:t>
            </a:r>
          </a:p>
          <a:p>
            <a:pPr marL="914400" lvl="1" indent="-457200">
              <a:buFont typeface="+mj-lt"/>
              <a:buAutoNum type="arabicPeriod"/>
            </a:pPr>
            <a:r>
              <a:rPr lang="en-GB" b="0" i="0" dirty="0">
                <a:solidFill>
                  <a:srgbClr val="000000"/>
                </a:solidFill>
                <a:effectLst/>
              </a:rPr>
              <a:t>Send another query to the PostgreSQL database server and repeat this process.</a:t>
            </a:r>
          </a:p>
          <a:p>
            <a:pPr algn="l"/>
            <a:r>
              <a:rPr lang="en-GB" b="0" i="0" dirty="0">
                <a:solidFill>
                  <a:srgbClr val="000000"/>
                </a:solidFill>
                <a:effectLst/>
              </a:rPr>
              <a:t>This process creates unnecessary network overhead and is not efficient for working with complex queries containing multiple statements.</a:t>
            </a:r>
          </a:p>
          <a:p>
            <a:pPr algn="l"/>
            <a:r>
              <a:rPr lang="en-GB" b="0" i="0" dirty="0">
                <a:solidFill>
                  <a:srgbClr val="000000"/>
                </a:solidFill>
                <a:effectLst/>
              </a:rPr>
              <a:t>To resolve this issue, PostgreSQL uses PL/</a:t>
            </a:r>
            <a:r>
              <a:rPr lang="en-GB" b="0" i="0" dirty="0" err="1">
                <a:solidFill>
                  <a:srgbClr val="000000"/>
                </a:solidFill>
                <a:effectLst/>
              </a:rPr>
              <a:t>pgSQL</a:t>
            </a:r>
            <a:r>
              <a:rPr lang="en-GB" b="0" i="0" dirty="0">
                <a:solidFill>
                  <a:srgbClr val="000000"/>
                </a:solidFill>
                <a:effectLst/>
              </a:rPr>
              <a:t>.</a:t>
            </a:r>
          </a:p>
          <a:p>
            <a:pPr marL="457200" indent="-457200">
              <a:buFont typeface="+mj-lt"/>
              <a:buAutoNum type="arabicPeriod"/>
            </a:pPr>
            <a:endParaRPr lang="en-GB" b="0" i="0" dirty="0">
              <a:solidFill>
                <a:srgbClr val="000000"/>
              </a:solidFill>
              <a:effectLst/>
            </a:endParaRPr>
          </a:p>
          <a:p>
            <a:endParaRPr lang="en-GB" dirty="0"/>
          </a:p>
        </p:txBody>
      </p:sp>
    </p:spTree>
    <p:extLst>
      <p:ext uri="{BB962C8B-B14F-4D97-AF65-F5344CB8AC3E}">
        <p14:creationId xmlns:p14="http://schemas.microsoft.com/office/powerpoint/2010/main" val="259508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GB" sz="3500" dirty="0"/>
              <a:t>Advantages of using PL/</a:t>
            </a:r>
            <a:r>
              <a:rPr lang="en-GB" sz="3500" dirty="0" err="1"/>
              <a:t>pgSQL</a:t>
            </a:r>
            <a:r>
              <a:rPr lang="en-GB" sz="3500" dirty="0"/>
              <a:t> 2/2</a:t>
            </a:r>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pPr algn="l"/>
            <a:r>
              <a:rPr lang="en-GB" b="0" i="0" dirty="0">
                <a:solidFill>
                  <a:srgbClr val="000000"/>
                </a:solidFill>
                <a:effectLst/>
              </a:rPr>
              <a:t>PL/</a:t>
            </a:r>
            <a:r>
              <a:rPr lang="en-GB" b="0" i="0" dirty="0" err="1">
                <a:solidFill>
                  <a:srgbClr val="000000"/>
                </a:solidFill>
                <a:effectLst/>
              </a:rPr>
              <a:t>pgSQL</a:t>
            </a:r>
            <a:r>
              <a:rPr lang="en-GB" b="0" i="0" dirty="0">
                <a:solidFill>
                  <a:srgbClr val="000000"/>
                </a:solidFill>
                <a:effectLst/>
              </a:rPr>
              <a:t> wraps multiple statements in an object and stores it on the PostgreSQL database server.</a:t>
            </a:r>
          </a:p>
          <a:p>
            <a:pPr algn="l"/>
            <a:r>
              <a:rPr lang="en-GB" b="0" i="0" dirty="0">
                <a:solidFill>
                  <a:srgbClr val="000000"/>
                </a:solidFill>
                <a:effectLst/>
              </a:rPr>
              <a:t>So instead of sending multiple statements to the server one by one, you can send one statement to execute the object stored in the server. This allows you to:</a:t>
            </a:r>
          </a:p>
          <a:p>
            <a:pPr lvl="1"/>
            <a:r>
              <a:rPr lang="en-GB" b="0" i="0" dirty="0">
                <a:solidFill>
                  <a:srgbClr val="000000"/>
                </a:solidFill>
                <a:effectLst/>
              </a:rPr>
              <a:t>Reduce the number of round trips between the application and the PostgreSQL database server.</a:t>
            </a:r>
          </a:p>
          <a:p>
            <a:pPr lvl="1"/>
            <a:r>
              <a:rPr lang="en-GB" b="0" i="0" dirty="0">
                <a:solidFill>
                  <a:srgbClr val="000000"/>
                </a:solidFill>
                <a:effectLst/>
              </a:rPr>
              <a:t>Avoid transferring the intermediate results between the application and the server.</a:t>
            </a:r>
          </a:p>
          <a:p>
            <a:endParaRPr lang="en-GB" dirty="0"/>
          </a:p>
        </p:txBody>
      </p:sp>
    </p:spTree>
    <p:extLst>
      <p:ext uri="{BB962C8B-B14F-4D97-AF65-F5344CB8AC3E}">
        <p14:creationId xmlns:p14="http://schemas.microsoft.com/office/powerpoint/2010/main" val="128738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PostgreSQL PL/</a:t>
            </a:r>
            <a:r>
              <a:rPr lang="en-US" sz="3500" dirty="0" err="1"/>
              <a:t>pgSQL</a:t>
            </a:r>
            <a:r>
              <a:rPr lang="en-US" sz="3500" dirty="0"/>
              <a:t> disadvantages</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pPr algn="l">
              <a:buFont typeface="Arial" panose="020B0604020202020204" pitchFamily="34" charset="0"/>
              <a:buChar char="•"/>
            </a:pPr>
            <a:r>
              <a:rPr lang="en-GB" b="0" i="0" dirty="0">
                <a:solidFill>
                  <a:srgbClr val="000000"/>
                </a:solidFill>
                <a:effectLst/>
              </a:rPr>
              <a:t>Slower in software development because PL/</a:t>
            </a:r>
            <a:r>
              <a:rPr lang="en-GB" b="0" i="0" dirty="0" err="1">
                <a:solidFill>
                  <a:srgbClr val="000000"/>
                </a:solidFill>
                <a:effectLst/>
              </a:rPr>
              <a:t>pgSQL</a:t>
            </a:r>
            <a:r>
              <a:rPr lang="en-GB" b="0" i="0" dirty="0">
                <a:solidFill>
                  <a:srgbClr val="000000"/>
                </a:solidFill>
                <a:effectLst/>
              </a:rPr>
              <a:t> requires specialized skills that many developers do not possess.</a:t>
            </a:r>
          </a:p>
          <a:p>
            <a:pPr algn="l">
              <a:buFont typeface="Arial" panose="020B0604020202020204" pitchFamily="34" charset="0"/>
              <a:buChar char="•"/>
            </a:pPr>
            <a:r>
              <a:rPr lang="en-GB" b="0" i="0" dirty="0">
                <a:solidFill>
                  <a:srgbClr val="000000"/>
                </a:solidFill>
                <a:effectLst/>
              </a:rPr>
              <a:t>Difficult to manage versions and hard to debug.</a:t>
            </a:r>
          </a:p>
          <a:p>
            <a:pPr algn="l">
              <a:buFont typeface="Arial" panose="020B0604020202020204" pitchFamily="34" charset="0"/>
              <a:buChar char="•"/>
            </a:pPr>
            <a:r>
              <a:rPr lang="en-GB" b="0" i="0" dirty="0">
                <a:solidFill>
                  <a:srgbClr val="000000"/>
                </a:solidFill>
                <a:effectLst/>
              </a:rPr>
              <a:t>May not be portable to other database management systems</a:t>
            </a:r>
            <a:r>
              <a:rPr lang="en-GB" b="0" i="0" u="none" strike="noStrike" dirty="0">
                <a:solidFill>
                  <a:srgbClr val="000000"/>
                </a:solidFill>
                <a:effectLst/>
                <a:hlinkClick r:id="rId3"/>
              </a:rPr>
              <a:t>.</a:t>
            </a:r>
            <a:endParaRPr lang="en-GB" b="0" i="0" dirty="0">
              <a:solidFill>
                <a:srgbClr val="000000"/>
              </a:solidFill>
              <a:effectLst/>
            </a:endParaRPr>
          </a:p>
          <a:p>
            <a:endParaRPr lang="en-GB" dirty="0"/>
          </a:p>
        </p:txBody>
      </p:sp>
    </p:spTree>
    <p:extLst>
      <p:ext uri="{BB962C8B-B14F-4D97-AF65-F5344CB8AC3E}">
        <p14:creationId xmlns:p14="http://schemas.microsoft.com/office/powerpoint/2010/main" val="23209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Dollar-quoted string constant syntax</a:t>
            </a:r>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92500" lnSpcReduction="20000"/>
          </a:bodyPr>
          <a:lstStyle/>
          <a:p>
            <a:r>
              <a:rPr lang="en-GB" b="0" i="0" dirty="0">
                <a:solidFill>
                  <a:srgbClr val="000000"/>
                </a:solidFill>
                <a:effectLst/>
              </a:rPr>
              <a:t>In PostgreSQL, you use single quotes for a string constant like this:</a:t>
            </a:r>
          </a:p>
          <a:p>
            <a:endParaRPr lang="en-GB" dirty="0"/>
          </a:p>
          <a:p>
            <a:r>
              <a:rPr lang="en-GB" dirty="0"/>
              <a:t>When a string constant contains a single quote ('), you need to escape it by doubling up the single quote. For example:</a:t>
            </a:r>
          </a:p>
          <a:p>
            <a:endParaRPr lang="en-GB" dirty="0"/>
          </a:p>
          <a:p>
            <a:r>
              <a:rPr lang="en-GB" dirty="0"/>
              <a:t>In older versions of </a:t>
            </a:r>
            <a:r>
              <a:rPr lang="en-GB" b="0" i="0" dirty="0">
                <a:solidFill>
                  <a:srgbClr val="000000"/>
                </a:solidFill>
                <a:effectLst/>
              </a:rPr>
              <a:t>PostgreSQL, backslashes need to be escaped too.</a:t>
            </a:r>
          </a:p>
          <a:p>
            <a:pPr algn="l"/>
            <a:r>
              <a:rPr lang="en-GB" b="0" i="0" dirty="0">
                <a:solidFill>
                  <a:srgbClr val="000000"/>
                </a:solidFill>
                <a:effectLst/>
              </a:rPr>
              <a:t>The problem arises when the string constant contains many single quotes and backslashes. Doubling every single quote and backslash makes the string constant more difficult to read and maintain.</a:t>
            </a:r>
          </a:p>
          <a:p>
            <a:pPr algn="l"/>
            <a:r>
              <a:rPr lang="en-GB" dirty="0"/>
              <a:t>The dollar quoting feature gets rid of this problem. Example:</a:t>
            </a:r>
          </a:p>
          <a:p>
            <a:pPr marL="0" indent="0" algn="l">
              <a:buNone/>
            </a:pPr>
            <a:br>
              <a:rPr lang="en-GB" dirty="0"/>
            </a:br>
            <a:endParaRPr lang="en-GB" dirty="0"/>
          </a:p>
          <a:p>
            <a:endParaRPr lang="en-GB" dirty="0"/>
          </a:p>
        </p:txBody>
      </p:sp>
      <p:sp>
        <p:nvSpPr>
          <p:cNvPr id="4" name="TextBox 3">
            <a:extLst>
              <a:ext uri="{FF2B5EF4-FFF2-40B4-BE49-F238E27FC236}">
                <a16:creationId xmlns:a16="http://schemas.microsoft.com/office/drawing/2014/main" id="{CC1C4496-668D-4FAB-AF70-F90D35B07934}"/>
              </a:ext>
            </a:extLst>
          </p:cNvPr>
          <p:cNvSpPr txBox="1"/>
          <p:nvPr/>
        </p:nvSpPr>
        <p:spPr>
          <a:xfrm>
            <a:off x="1057013" y="1812638"/>
            <a:ext cx="3481431" cy="369332"/>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'String constant';</a:t>
            </a:r>
          </a:p>
        </p:txBody>
      </p:sp>
      <p:sp>
        <p:nvSpPr>
          <p:cNvPr id="9" name="TextBox 8">
            <a:extLst>
              <a:ext uri="{FF2B5EF4-FFF2-40B4-BE49-F238E27FC236}">
                <a16:creationId xmlns:a16="http://schemas.microsoft.com/office/drawing/2014/main" id="{4B687479-CE58-4B58-9A13-4DA955891185}"/>
              </a:ext>
            </a:extLst>
          </p:cNvPr>
          <p:cNvSpPr txBox="1"/>
          <p:nvPr/>
        </p:nvSpPr>
        <p:spPr>
          <a:xfrm>
            <a:off x="1057013" y="2924080"/>
            <a:ext cx="5905849" cy="369332"/>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a:t>
            </a:r>
            <a:r>
              <a:rPr lang="en-GB" dirty="0" err="1">
                <a:latin typeface="Consolas" panose="020B0609020204030204" pitchFamily="49" charset="0"/>
              </a:rPr>
              <a:t>I''m</a:t>
            </a:r>
            <a:r>
              <a:rPr lang="en-GB" dirty="0">
                <a:latin typeface="Consolas" panose="020B0609020204030204" pitchFamily="49" charset="0"/>
              </a:rPr>
              <a:t> also a string constant';</a:t>
            </a:r>
          </a:p>
        </p:txBody>
      </p:sp>
      <p:sp>
        <p:nvSpPr>
          <p:cNvPr id="10" name="TextBox 9">
            <a:extLst>
              <a:ext uri="{FF2B5EF4-FFF2-40B4-BE49-F238E27FC236}">
                <a16:creationId xmlns:a16="http://schemas.microsoft.com/office/drawing/2014/main" id="{6007FAEC-435A-4EAF-9DA4-E42AAAACF51A}"/>
              </a:ext>
            </a:extLst>
          </p:cNvPr>
          <p:cNvSpPr txBox="1"/>
          <p:nvPr/>
        </p:nvSpPr>
        <p:spPr>
          <a:xfrm>
            <a:off x="1057013" y="5053568"/>
            <a:ext cx="4446165" cy="369332"/>
          </a:xfrm>
          <a:prstGeom prst="rect">
            <a:avLst/>
          </a:prstGeom>
          <a:noFill/>
        </p:spPr>
        <p:txBody>
          <a:bodyPr wrap="square" rtlCol="0">
            <a:spAutoFit/>
          </a:bodyPr>
          <a:lstStyle/>
          <a:p>
            <a:r>
              <a:rPr lang="en-GB" b="0" i="0" dirty="0">
                <a:effectLst/>
                <a:latin typeface="Consolas" panose="020B0609020204030204" pitchFamily="49" charset="0"/>
              </a:rPr>
              <a:t>$tag$&lt;</a:t>
            </a:r>
            <a:r>
              <a:rPr lang="en-GB" b="0" i="0" dirty="0" err="1">
                <a:effectLst/>
                <a:latin typeface="Consolas" panose="020B0609020204030204" pitchFamily="49" charset="0"/>
              </a:rPr>
              <a:t>string_constant</a:t>
            </a:r>
            <a:r>
              <a:rPr lang="en-GB" b="0" i="0" dirty="0">
                <a:effectLst/>
                <a:latin typeface="Consolas" panose="020B0609020204030204" pitchFamily="49" charset="0"/>
              </a:rPr>
              <a:t>&gt;$tag$</a:t>
            </a:r>
            <a:endParaRPr lang="en-GB" dirty="0">
              <a:latin typeface="Consolas" panose="020B0609020204030204" pitchFamily="49" charset="0"/>
            </a:endParaRPr>
          </a:p>
        </p:txBody>
      </p:sp>
    </p:spTree>
    <p:extLst>
      <p:ext uri="{BB962C8B-B14F-4D97-AF65-F5344CB8AC3E}">
        <p14:creationId xmlns:p14="http://schemas.microsoft.com/office/powerpoint/2010/main" val="2840435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GB" sz="3500" dirty="0"/>
              <a:t>Using dollar-quoted string constant in anonymous blocks</a:t>
            </a:r>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a:bodyPr>
          <a:lstStyle/>
          <a:p>
            <a:r>
              <a:rPr lang="en-GB" sz="1800" b="0" i="0" dirty="0">
                <a:solidFill>
                  <a:srgbClr val="000000"/>
                </a:solidFill>
                <a:effectLst/>
              </a:rPr>
              <a:t>The following shows the anonymous block in PL/</a:t>
            </a:r>
            <a:r>
              <a:rPr lang="en-GB" sz="1800" b="0" i="0" dirty="0" err="1">
                <a:solidFill>
                  <a:srgbClr val="000000"/>
                </a:solidFill>
                <a:effectLst/>
              </a:rPr>
              <a:t>pgSQL</a:t>
            </a:r>
            <a:r>
              <a:rPr lang="en-GB" sz="1800" b="0" i="0" dirty="0">
                <a:solidFill>
                  <a:srgbClr val="000000"/>
                </a:solidFill>
                <a:effectLst/>
              </a:rPr>
              <a:t>:</a:t>
            </a:r>
          </a:p>
          <a:p>
            <a:endParaRPr lang="en-GB" sz="1800" dirty="0"/>
          </a:p>
          <a:p>
            <a:endParaRPr lang="en-GB" sz="1800" dirty="0"/>
          </a:p>
          <a:p>
            <a:endParaRPr lang="en-GB" sz="1800" dirty="0"/>
          </a:p>
          <a:p>
            <a:endParaRPr lang="en-GB" sz="1800" dirty="0"/>
          </a:p>
          <a:p>
            <a:r>
              <a:rPr lang="en-GB" sz="1800" b="0" i="0" dirty="0">
                <a:solidFill>
                  <a:srgbClr val="000000"/>
                </a:solidFill>
                <a:effectLst/>
              </a:rPr>
              <a:t>To avoid escaping every single quotes and backslashes, you can use the dollar-quoted string as follows:</a:t>
            </a:r>
            <a:endParaRPr lang="en-GB" sz="1800" dirty="0"/>
          </a:p>
        </p:txBody>
      </p:sp>
      <p:sp>
        <p:nvSpPr>
          <p:cNvPr id="4" name="TextBox 3">
            <a:extLst>
              <a:ext uri="{FF2B5EF4-FFF2-40B4-BE49-F238E27FC236}">
                <a16:creationId xmlns:a16="http://schemas.microsoft.com/office/drawing/2014/main" id="{D2C89E78-1B8C-463C-AE1D-A2B77FC61F6F}"/>
              </a:ext>
            </a:extLst>
          </p:cNvPr>
          <p:cNvSpPr txBox="1"/>
          <p:nvPr/>
        </p:nvSpPr>
        <p:spPr>
          <a:xfrm>
            <a:off x="1124125" y="1728132"/>
            <a:ext cx="7217511" cy="1569660"/>
          </a:xfrm>
          <a:prstGeom prst="rect">
            <a:avLst/>
          </a:prstGeom>
          <a:noFill/>
        </p:spPr>
        <p:txBody>
          <a:bodyPr wrap="square" rtlCol="0">
            <a:spAutoFit/>
          </a:bodyPr>
          <a:lstStyle/>
          <a:p>
            <a:r>
              <a:rPr lang="en-GB" sz="1200" b="0" i="0" dirty="0">
                <a:solidFill>
                  <a:srgbClr val="0000FF"/>
                </a:solidFill>
                <a:effectLst/>
                <a:latin typeface="Consolas" panose="020B0609020204030204" pitchFamily="49" charset="0"/>
              </a:rPr>
              <a:t>do </a:t>
            </a:r>
          </a:p>
          <a:p>
            <a:r>
              <a:rPr lang="en-GB" sz="1200" b="0" i="0" dirty="0">
                <a:solidFill>
                  <a:srgbClr val="0000FF"/>
                </a:solidFill>
                <a:effectLst/>
                <a:latin typeface="Consolas" panose="020B0609020204030204" pitchFamily="49" charset="0"/>
              </a:rPr>
              <a:t> </a:t>
            </a:r>
            <a:r>
              <a:rPr lang="en-GB" sz="1200" b="0" i="0" dirty="0">
                <a:solidFill>
                  <a:schemeClr val="accent6">
                    <a:lumMod val="60000"/>
                    <a:lumOff val="40000"/>
                  </a:schemeClr>
                </a:solidFill>
                <a:effectLst/>
                <a:latin typeface="Consolas" panose="020B0609020204030204" pitchFamily="49" charset="0"/>
              </a:rPr>
              <a:t>'declare </a:t>
            </a:r>
          </a:p>
          <a:p>
            <a:r>
              <a:rPr lang="en-GB" sz="1200" b="0" i="0" dirty="0">
                <a:solidFill>
                  <a:schemeClr val="accent6">
                    <a:lumMod val="60000"/>
                    <a:lumOff val="40000"/>
                  </a:schemeClr>
                </a:solidFill>
                <a:effectLst/>
                <a:latin typeface="Consolas" panose="020B0609020204030204" pitchFamily="49" charset="0"/>
              </a:rPr>
              <a:t>  </a:t>
            </a:r>
            <a:r>
              <a:rPr lang="en-GB" sz="1200" b="0" i="0" dirty="0" err="1">
                <a:solidFill>
                  <a:schemeClr val="accent6">
                    <a:lumMod val="60000"/>
                    <a:lumOff val="40000"/>
                  </a:schemeClr>
                </a:solidFill>
                <a:effectLst/>
                <a:latin typeface="Consolas" panose="020B0609020204030204" pitchFamily="49" charset="0"/>
              </a:rPr>
              <a:t>totalquantity</a:t>
            </a:r>
            <a:r>
              <a:rPr lang="en-GB" sz="1200" b="0" i="0" dirty="0">
                <a:solidFill>
                  <a:schemeClr val="accent6">
                    <a:lumMod val="60000"/>
                    <a:lumOff val="40000"/>
                  </a:schemeClr>
                </a:solidFill>
                <a:effectLst/>
                <a:latin typeface="Consolas" panose="020B0609020204030204" pitchFamily="49" charset="0"/>
              </a:rPr>
              <a:t> integer; </a:t>
            </a:r>
          </a:p>
          <a:p>
            <a:r>
              <a:rPr lang="en-GB" sz="1200" b="0" i="0" dirty="0">
                <a:solidFill>
                  <a:schemeClr val="accent6">
                    <a:lumMod val="60000"/>
                    <a:lumOff val="40000"/>
                  </a:schemeClr>
                </a:solidFill>
                <a:effectLst/>
                <a:latin typeface="Consolas" panose="020B0609020204030204" pitchFamily="49" charset="0"/>
              </a:rPr>
              <a:t>begin </a:t>
            </a:r>
          </a:p>
          <a:p>
            <a:r>
              <a:rPr lang="en-GB" sz="1200" b="0" i="0" dirty="0">
                <a:solidFill>
                  <a:schemeClr val="accent6">
                    <a:lumMod val="60000"/>
                    <a:lumOff val="40000"/>
                  </a:schemeClr>
                </a:solidFill>
                <a:effectLst/>
                <a:latin typeface="Consolas" panose="020B0609020204030204" pitchFamily="49" charset="0"/>
              </a:rPr>
              <a:t>  select count(quantity) into </a:t>
            </a:r>
            <a:r>
              <a:rPr lang="en-GB" sz="1200" b="0" i="0" dirty="0" err="1">
                <a:solidFill>
                  <a:schemeClr val="accent6">
                    <a:lumMod val="60000"/>
                    <a:lumOff val="40000"/>
                  </a:schemeClr>
                </a:solidFill>
                <a:effectLst/>
                <a:latin typeface="Consolas" panose="020B0609020204030204" pitchFamily="49" charset="0"/>
              </a:rPr>
              <a:t>totalquantity</a:t>
            </a:r>
            <a:r>
              <a:rPr lang="en-GB" sz="1200" b="0" i="0" dirty="0">
                <a:solidFill>
                  <a:schemeClr val="accent6">
                    <a:lumMod val="60000"/>
                    <a:lumOff val="40000"/>
                  </a:schemeClr>
                </a:solidFill>
                <a:effectLst/>
                <a:latin typeface="Consolas" panose="020B0609020204030204" pitchFamily="49" charset="0"/>
              </a:rPr>
              <a:t> from </a:t>
            </a:r>
            <a:r>
              <a:rPr lang="en-GB" sz="1200" b="0" i="0" dirty="0" err="1">
                <a:solidFill>
                  <a:schemeClr val="accent6">
                    <a:lumMod val="60000"/>
                    <a:lumOff val="40000"/>
                  </a:schemeClr>
                </a:solidFill>
                <a:effectLst/>
                <a:latin typeface="Consolas" panose="020B0609020204030204" pitchFamily="49" charset="0"/>
              </a:rPr>
              <a:t>orderdetails</a:t>
            </a:r>
            <a:r>
              <a:rPr lang="en-GB" sz="1200" b="0" i="0" dirty="0">
                <a:solidFill>
                  <a:schemeClr val="accent6">
                    <a:lumMod val="60000"/>
                    <a:lumOff val="40000"/>
                  </a:schemeClr>
                </a:solidFill>
                <a:effectLst/>
                <a:latin typeface="Consolas" panose="020B0609020204030204" pitchFamily="49" charset="0"/>
              </a:rPr>
              <a:t>; </a:t>
            </a:r>
          </a:p>
          <a:p>
            <a:r>
              <a:rPr lang="en-GB" sz="1200" b="0" i="0" dirty="0">
                <a:solidFill>
                  <a:schemeClr val="accent6">
                    <a:lumMod val="60000"/>
                    <a:lumOff val="40000"/>
                  </a:schemeClr>
                </a:solidFill>
                <a:effectLst/>
                <a:latin typeface="Consolas" panose="020B0609020204030204" pitchFamily="49" charset="0"/>
              </a:rPr>
              <a:t>  raise notice ''The total number of quantities for all orders is: %'', </a:t>
            </a:r>
            <a:r>
              <a:rPr lang="en-GB" sz="1200" b="0" i="0" dirty="0" err="1">
                <a:solidFill>
                  <a:schemeClr val="accent6">
                    <a:lumMod val="60000"/>
                    <a:lumOff val="40000"/>
                  </a:schemeClr>
                </a:solidFill>
                <a:effectLst/>
                <a:latin typeface="Consolas" panose="020B0609020204030204" pitchFamily="49" charset="0"/>
              </a:rPr>
              <a:t>totalquantity</a:t>
            </a:r>
            <a:r>
              <a:rPr lang="en-GB" sz="1200" b="0" i="0" dirty="0">
                <a:solidFill>
                  <a:schemeClr val="accent6">
                    <a:lumMod val="60000"/>
                    <a:lumOff val="40000"/>
                  </a:schemeClr>
                </a:solidFill>
                <a:effectLst/>
                <a:latin typeface="Consolas" panose="020B0609020204030204" pitchFamily="49" charset="0"/>
              </a:rPr>
              <a:t>; </a:t>
            </a:r>
          </a:p>
          <a:p>
            <a:r>
              <a:rPr lang="en-GB" sz="1200" b="0" i="0" dirty="0">
                <a:solidFill>
                  <a:schemeClr val="accent6">
                    <a:lumMod val="60000"/>
                    <a:lumOff val="40000"/>
                  </a:schemeClr>
                </a:solidFill>
                <a:effectLst/>
                <a:latin typeface="Consolas" panose="020B0609020204030204" pitchFamily="49" charset="0"/>
              </a:rPr>
              <a:t>  end;'</a:t>
            </a:r>
            <a:r>
              <a:rPr lang="en-GB" sz="1200" b="0" i="0" dirty="0">
                <a:solidFill>
                  <a:srgbClr val="00206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104742CA-9246-4C58-A5D9-A6C269E16782}"/>
              </a:ext>
            </a:extLst>
          </p:cNvPr>
          <p:cNvSpPr txBox="1"/>
          <p:nvPr/>
        </p:nvSpPr>
        <p:spPr>
          <a:xfrm>
            <a:off x="1124125" y="3599549"/>
            <a:ext cx="7376902" cy="1754326"/>
          </a:xfrm>
          <a:prstGeom prst="rect">
            <a:avLst/>
          </a:prstGeom>
          <a:noFill/>
        </p:spPr>
        <p:txBody>
          <a:bodyPr wrap="square" rtlCol="0">
            <a:spAutoFit/>
          </a:bodyPr>
          <a:lstStyle/>
          <a:p>
            <a:r>
              <a:rPr lang="en-GB" sz="1200" dirty="0">
                <a:solidFill>
                  <a:srgbClr val="0000FF"/>
                </a:solidFill>
                <a:latin typeface="Consolas" panose="020B0609020204030204" pitchFamily="49" charset="0"/>
              </a:rPr>
              <a:t>do</a:t>
            </a:r>
            <a:r>
              <a:rPr lang="en-GB" sz="1200" dirty="0">
                <a:latin typeface="Consolas" panose="020B0609020204030204" pitchFamily="49" charset="0"/>
              </a:rPr>
              <a:t> </a:t>
            </a:r>
          </a:p>
          <a:p>
            <a:r>
              <a:rPr lang="en-GB" sz="1200" dirty="0">
                <a:latin typeface="Consolas" panose="020B0609020204030204" pitchFamily="49" charset="0"/>
              </a:rPr>
              <a:t>$$ </a:t>
            </a:r>
          </a:p>
          <a:p>
            <a:r>
              <a:rPr lang="en-GB" sz="1200" dirty="0">
                <a:latin typeface="Consolas" panose="020B0609020204030204" pitchFamily="49" charset="0"/>
              </a:rPr>
              <a:t> </a:t>
            </a:r>
            <a:r>
              <a:rPr lang="en-GB" sz="1200" dirty="0">
                <a:solidFill>
                  <a:srgbClr val="0000FF"/>
                </a:solidFill>
                <a:latin typeface="Consolas" panose="020B0609020204030204" pitchFamily="49" charset="0"/>
              </a:rPr>
              <a:t>declare</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err="1">
                <a:latin typeface="Consolas" panose="020B0609020204030204" pitchFamily="49" charset="0"/>
              </a:rPr>
              <a:t>totalquantity</a:t>
            </a:r>
            <a:r>
              <a:rPr lang="en-GB" sz="1200" dirty="0">
                <a:latin typeface="Consolas" panose="020B0609020204030204" pitchFamily="49" charset="0"/>
              </a:rPr>
              <a:t> </a:t>
            </a:r>
            <a:r>
              <a:rPr lang="en-GB" sz="1200" dirty="0">
                <a:solidFill>
                  <a:srgbClr val="0000FF"/>
                </a:solidFill>
                <a:latin typeface="Consolas" panose="020B0609020204030204" pitchFamily="49" charset="0"/>
              </a:rPr>
              <a:t>integer</a:t>
            </a:r>
            <a:r>
              <a:rPr lang="en-GB" sz="1200" dirty="0">
                <a:latin typeface="Consolas" panose="020B0609020204030204" pitchFamily="49" charset="0"/>
              </a:rPr>
              <a:t>; </a:t>
            </a:r>
          </a:p>
          <a:p>
            <a:r>
              <a:rPr lang="en-GB" sz="1200" dirty="0">
                <a:solidFill>
                  <a:srgbClr val="0000FF"/>
                </a:solidFill>
                <a:latin typeface="Consolas" panose="020B0609020204030204" pitchFamily="49" charset="0"/>
              </a:rPr>
              <a:t>begin</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a:solidFill>
                  <a:srgbClr val="0000FF"/>
                </a:solidFill>
                <a:latin typeface="Consolas" panose="020B0609020204030204" pitchFamily="49" charset="0"/>
              </a:rPr>
              <a:t>select count</a:t>
            </a:r>
            <a:r>
              <a:rPr lang="en-GB" sz="1200" dirty="0">
                <a:latin typeface="Consolas" panose="020B0609020204030204" pitchFamily="49" charset="0"/>
              </a:rPr>
              <a:t>(quantity) </a:t>
            </a:r>
            <a:r>
              <a:rPr lang="en-GB" sz="1200" dirty="0">
                <a:solidFill>
                  <a:srgbClr val="0000FF"/>
                </a:solidFill>
                <a:latin typeface="Consolas" panose="020B0609020204030204" pitchFamily="49" charset="0"/>
              </a:rPr>
              <a:t>into</a:t>
            </a:r>
            <a:r>
              <a:rPr lang="en-GB" sz="1200" dirty="0">
                <a:latin typeface="Consolas" panose="020B0609020204030204" pitchFamily="49" charset="0"/>
              </a:rPr>
              <a:t> </a:t>
            </a:r>
            <a:r>
              <a:rPr lang="en-GB" sz="1200" dirty="0" err="1">
                <a:latin typeface="Consolas" panose="020B0609020204030204" pitchFamily="49" charset="0"/>
              </a:rPr>
              <a:t>totalquantity</a:t>
            </a:r>
            <a:r>
              <a:rPr lang="en-GB" sz="1200" dirty="0">
                <a:latin typeface="Consolas" panose="020B0609020204030204" pitchFamily="49" charset="0"/>
              </a:rPr>
              <a:t> </a:t>
            </a:r>
            <a:r>
              <a:rPr lang="en-GB" sz="1200" dirty="0">
                <a:solidFill>
                  <a:srgbClr val="0000FF"/>
                </a:solidFill>
                <a:latin typeface="Consolas" panose="020B0609020204030204" pitchFamily="49" charset="0"/>
              </a:rPr>
              <a:t>from</a:t>
            </a:r>
            <a:r>
              <a:rPr lang="en-GB" sz="1200" dirty="0">
                <a:latin typeface="Consolas" panose="020B0609020204030204" pitchFamily="49" charset="0"/>
              </a:rPr>
              <a:t> </a:t>
            </a:r>
            <a:r>
              <a:rPr lang="en-GB" sz="1200" dirty="0" err="1">
                <a:latin typeface="Consolas" panose="020B0609020204030204" pitchFamily="49" charset="0"/>
              </a:rPr>
              <a:t>orderdetails</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a:solidFill>
                  <a:srgbClr val="0000FF"/>
                </a:solidFill>
                <a:latin typeface="Consolas" panose="020B0609020204030204" pitchFamily="49" charset="0"/>
              </a:rPr>
              <a:t>raise notice </a:t>
            </a:r>
            <a:r>
              <a:rPr lang="en-GB" sz="1200" dirty="0">
                <a:latin typeface="Consolas" panose="020B0609020204030204" pitchFamily="49" charset="0"/>
              </a:rPr>
              <a:t>'The total number of quantities for all orders is: %', </a:t>
            </a:r>
            <a:r>
              <a:rPr lang="en-GB" sz="1200" dirty="0" err="1">
                <a:solidFill>
                  <a:srgbClr val="0000FF"/>
                </a:solidFill>
                <a:latin typeface="Consolas" panose="020B0609020204030204" pitchFamily="49" charset="0"/>
              </a:rPr>
              <a:t>totalquantity</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a:solidFill>
                  <a:srgbClr val="0000FF"/>
                </a:solidFill>
                <a:latin typeface="Consolas" panose="020B0609020204030204" pitchFamily="49" charset="0"/>
              </a:rPr>
              <a:t>end</a:t>
            </a:r>
            <a:r>
              <a:rPr lang="en-GB" sz="1200" dirty="0">
                <a:latin typeface="Consolas" panose="020B0609020204030204" pitchFamily="49" charset="0"/>
              </a:rPr>
              <a:t>; $$;</a:t>
            </a:r>
          </a:p>
          <a:p>
            <a:endParaRPr lang="en-GB" sz="1200" dirty="0">
              <a:latin typeface="Consolas" panose="020B0609020204030204" pitchFamily="49" charset="0"/>
            </a:endParaRPr>
          </a:p>
        </p:txBody>
      </p:sp>
    </p:spTree>
    <p:extLst>
      <p:ext uri="{BB962C8B-B14F-4D97-AF65-F5344CB8AC3E}">
        <p14:creationId xmlns:p14="http://schemas.microsoft.com/office/powerpoint/2010/main" val="333097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2800" dirty="0"/>
              <a:t>Agenda</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62500" lnSpcReduction="20000"/>
          </a:bodyPr>
          <a:lstStyle/>
          <a:p>
            <a:r>
              <a:rPr lang="en-US" sz="2400" u="sng" dirty="0"/>
              <a:t>Session 4</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dirty="0"/>
              <a:t>Quiz</a:t>
            </a:r>
          </a:p>
          <a:p>
            <a:pPr lvl="1">
              <a:buFont typeface="Wingdings" panose="05000000000000000000" pitchFamily="2" charset="2"/>
              <a:buChar char="§"/>
            </a:pPr>
            <a:r>
              <a:rPr lang="en-US" dirty="0"/>
              <a:t>Built-in functions and operators</a:t>
            </a:r>
          </a:p>
          <a:p>
            <a:pPr lvl="2">
              <a:buFont typeface="Wingdings" panose="05000000000000000000" pitchFamily="2" charset="2"/>
              <a:buChar char="§"/>
            </a:pPr>
            <a:r>
              <a:rPr lang="en-US" dirty="0"/>
              <a:t>Mathematical functions and operators</a:t>
            </a:r>
          </a:p>
          <a:p>
            <a:pPr lvl="2">
              <a:buFont typeface="Wingdings" panose="05000000000000000000" pitchFamily="2" charset="2"/>
              <a:buChar char="§"/>
            </a:pPr>
            <a:r>
              <a:rPr lang="en-US" dirty="0"/>
              <a:t>String functions and operators</a:t>
            </a:r>
          </a:p>
          <a:p>
            <a:pPr lvl="2">
              <a:buFont typeface="Wingdings" panose="05000000000000000000" pitchFamily="2" charset="2"/>
              <a:buChar char="§"/>
            </a:pPr>
            <a:r>
              <a:rPr lang="en-US" dirty="0"/>
              <a:t>Temporary tables</a:t>
            </a:r>
          </a:p>
          <a:p>
            <a:pPr lvl="2">
              <a:buFont typeface="Wingdings" panose="05000000000000000000" pitchFamily="2" charset="2"/>
              <a:buChar char="§"/>
            </a:pPr>
            <a:r>
              <a:rPr lang="en-US" dirty="0"/>
              <a:t>SELECT INTO</a:t>
            </a:r>
          </a:p>
          <a:p>
            <a:pPr lvl="2">
              <a:buFont typeface="Wingdings" panose="05000000000000000000" pitchFamily="2" charset="2"/>
              <a:buChar char="§"/>
            </a:pPr>
            <a:r>
              <a:rPr lang="en-US" dirty="0"/>
              <a:t>Workshop</a:t>
            </a:r>
          </a:p>
          <a:p>
            <a:pPr lvl="1">
              <a:buFont typeface="Wingdings" panose="05000000000000000000" pitchFamily="2" charset="2"/>
              <a:buChar char="§"/>
            </a:pPr>
            <a:r>
              <a:rPr lang="en-US" sz="2400" dirty="0"/>
              <a:t>Introduction to PL/</a:t>
            </a:r>
            <a:r>
              <a:rPr lang="en-US" sz="2400" dirty="0" err="1"/>
              <a:t>pgSQL</a:t>
            </a:r>
            <a:endParaRPr lang="en-US" sz="2400" dirty="0"/>
          </a:p>
          <a:p>
            <a:pPr lvl="2">
              <a:buFont typeface="Wingdings" panose="05000000000000000000" pitchFamily="2" charset="2"/>
              <a:buChar char="§"/>
            </a:pPr>
            <a:r>
              <a:rPr lang="en-US" dirty="0"/>
              <a:t>Overview of PL/</a:t>
            </a:r>
            <a:r>
              <a:rPr lang="en-US" dirty="0" err="1"/>
              <a:t>pgSQL</a:t>
            </a:r>
            <a:endParaRPr lang="en-US" dirty="0"/>
          </a:p>
          <a:p>
            <a:pPr lvl="2">
              <a:buFont typeface="Wingdings" panose="05000000000000000000" pitchFamily="2" charset="2"/>
              <a:buChar char="§"/>
            </a:pPr>
            <a:r>
              <a:rPr lang="en-US" dirty="0"/>
              <a:t>Advantages and disadvantages of PL/</a:t>
            </a:r>
            <a:r>
              <a:rPr lang="en-US" dirty="0" err="1"/>
              <a:t>pgSQL</a:t>
            </a:r>
            <a:endParaRPr lang="en-US" dirty="0"/>
          </a:p>
          <a:p>
            <a:pPr lvl="2">
              <a:buFont typeface="Wingdings" panose="05000000000000000000" pitchFamily="2" charset="2"/>
              <a:buChar char="§"/>
            </a:pPr>
            <a:r>
              <a:rPr lang="en-US" sz="2000" dirty="0"/>
              <a:t>Dollar-quoted string constant</a:t>
            </a:r>
          </a:p>
          <a:p>
            <a:pPr lvl="2">
              <a:buFont typeface="Wingdings" panose="05000000000000000000" pitchFamily="2" charset="2"/>
              <a:buChar char="§"/>
            </a:pPr>
            <a:r>
              <a:rPr lang="en-US" dirty="0"/>
              <a:t>Variables in PL/</a:t>
            </a:r>
            <a:r>
              <a:rPr lang="en-US" dirty="0" err="1"/>
              <a:t>pgSQL</a:t>
            </a:r>
            <a:endParaRPr lang="en-US" dirty="0"/>
          </a:p>
          <a:p>
            <a:pPr lvl="2">
              <a:buFont typeface="Wingdings" panose="05000000000000000000" pitchFamily="2" charset="2"/>
              <a:buChar char="§"/>
            </a:pPr>
            <a:r>
              <a:rPr lang="en-US" dirty="0"/>
              <a:t>Workshop</a:t>
            </a:r>
          </a:p>
          <a:p>
            <a:pPr lvl="1">
              <a:buFont typeface="Wingdings" panose="05000000000000000000" pitchFamily="2" charset="2"/>
              <a:buChar char="§"/>
            </a:pPr>
            <a:r>
              <a:rPr lang="en-US" sz="2400" dirty="0"/>
              <a:t>User-defined functions</a:t>
            </a:r>
          </a:p>
          <a:p>
            <a:pPr lvl="2">
              <a:buFont typeface="Wingdings" panose="05000000000000000000" pitchFamily="2" charset="2"/>
              <a:buChar char="§"/>
            </a:pPr>
            <a:r>
              <a:rPr lang="en-US" dirty="0"/>
              <a:t>Creating functions</a:t>
            </a:r>
          </a:p>
          <a:p>
            <a:pPr lvl="2">
              <a:buFont typeface="Wingdings" panose="05000000000000000000" pitchFamily="2" charset="2"/>
              <a:buChar char="§"/>
            </a:pPr>
            <a:r>
              <a:rPr lang="en-US" dirty="0"/>
              <a:t>Calling functions</a:t>
            </a:r>
          </a:p>
          <a:p>
            <a:pPr lvl="2">
              <a:buFont typeface="Wingdings" panose="05000000000000000000" pitchFamily="2" charset="2"/>
              <a:buChar char="§"/>
            </a:pPr>
            <a:r>
              <a:rPr lang="en-US" dirty="0"/>
              <a:t>Workshop</a:t>
            </a:r>
          </a:p>
          <a:p>
            <a:pPr lvl="1">
              <a:buFont typeface="Wingdings" panose="05000000000000000000" pitchFamily="2" charset="2"/>
              <a:buChar char="§"/>
            </a:pPr>
            <a:r>
              <a:rPr lang="en-US" sz="2400" dirty="0"/>
              <a:t>Knowledge check (Workshop, Homework)</a:t>
            </a:r>
            <a:endParaRPr lang="en-US" sz="2900" dirty="0"/>
          </a:p>
          <a:p>
            <a:pPr lvl="1"/>
            <a:endParaRPr lang="en-US" dirty="0"/>
          </a:p>
          <a:p>
            <a:endParaRPr lang="en-GB" dirty="0"/>
          </a:p>
        </p:txBody>
      </p:sp>
    </p:spTree>
    <p:extLst>
      <p:ext uri="{BB962C8B-B14F-4D97-AF65-F5344CB8AC3E}">
        <p14:creationId xmlns:p14="http://schemas.microsoft.com/office/powerpoint/2010/main" val="261752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Variables in PL/</a:t>
            </a:r>
            <a:r>
              <a:rPr lang="en-US" sz="3500" dirty="0" err="1"/>
              <a:t>pgSQL</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302445"/>
            <a:ext cx="10515600" cy="4351338"/>
          </a:xfrm>
        </p:spPr>
        <p:txBody>
          <a:bodyPr/>
          <a:lstStyle/>
          <a:p>
            <a:r>
              <a:rPr lang="en-GB" sz="2400" dirty="0"/>
              <a:t>A variable is a meaningful name of a memory location. A variable holds a value that can be changed through the block. A variable is always associated with a particular data type.</a:t>
            </a:r>
          </a:p>
          <a:p>
            <a:r>
              <a:rPr lang="en-GB" sz="2400" dirty="0"/>
              <a:t>Before using a variable, you must declare it in the declaration section of the PL/</a:t>
            </a:r>
            <a:r>
              <a:rPr lang="en-GB" sz="2400" dirty="0" err="1"/>
              <a:t>pgSQL</a:t>
            </a:r>
            <a:r>
              <a:rPr lang="en-GB" sz="2400" dirty="0"/>
              <a:t> block.</a:t>
            </a:r>
          </a:p>
          <a:p>
            <a:endParaRPr lang="en-GB" sz="2400" dirty="0"/>
          </a:p>
          <a:p>
            <a:r>
              <a:rPr lang="en-GB" sz="2400" dirty="0"/>
              <a:t>Example:</a:t>
            </a:r>
          </a:p>
          <a:p>
            <a:endParaRPr lang="en-GB" dirty="0"/>
          </a:p>
        </p:txBody>
      </p:sp>
      <p:sp>
        <p:nvSpPr>
          <p:cNvPr id="4" name="TextBox 3">
            <a:extLst>
              <a:ext uri="{FF2B5EF4-FFF2-40B4-BE49-F238E27FC236}">
                <a16:creationId xmlns:a16="http://schemas.microsoft.com/office/drawing/2014/main" id="{4E43A9BE-3873-4197-B7F9-1D6E7112388F}"/>
              </a:ext>
            </a:extLst>
          </p:cNvPr>
          <p:cNvSpPr txBox="1"/>
          <p:nvPr/>
        </p:nvSpPr>
        <p:spPr>
          <a:xfrm>
            <a:off x="1073790" y="3293448"/>
            <a:ext cx="5889071" cy="369332"/>
          </a:xfrm>
          <a:prstGeom prst="rect">
            <a:avLst/>
          </a:prstGeom>
          <a:noFill/>
        </p:spPr>
        <p:txBody>
          <a:bodyPr wrap="square" rtlCol="0">
            <a:spAutoFit/>
          </a:bodyPr>
          <a:lstStyle/>
          <a:p>
            <a:r>
              <a:rPr lang="en-GB" b="0" i="0" dirty="0" err="1">
                <a:effectLst/>
                <a:latin typeface="Consolas" panose="020B0609020204030204" pitchFamily="49" charset="0"/>
              </a:rPr>
              <a:t>variable_name</a:t>
            </a:r>
            <a:r>
              <a:rPr lang="en-GB" b="0" i="0" dirty="0">
                <a:effectLst/>
                <a:latin typeface="Consolas" panose="020B0609020204030204" pitchFamily="49" charset="0"/>
              </a:rPr>
              <a:t> </a:t>
            </a:r>
            <a:r>
              <a:rPr lang="en-GB" b="0" i="0" dirty="0" err="1">
                <a:effectLst/>
                <a:latin typeface="Consolas" panose="020B0609020204030204" pitchFamily="49" charset="0"/>
              </a:rPr>
              <a:t>data_type</a:t>
            </a:r>
            <a:r>
              <a:rPr lang="en-GB" b="0" i="0" dirty="0">
                <a:effectLst/>
                <a:latin typeface="Consolas" panose="020B0609020204030204" pitchFamily="49" charset="0"/>
              </a:rPr>
              <a:t> [:= expression];</a:t>
            </a:r>
            <a:endParaRPr lang="en-GB" dirty="0">
              <a:latin typeface="Consolas" panose="020B0609020204030204" pitchFamily="49" charset="0"/>
            </a:endParaRPr>
          </a:p>
        </p:txBody>
      </p:sp>
      <p:sp>
        <p:nvSpPr>
          <p:cNvPr id="6" name="TextBox 5">
            <a:extLst>
              <a:ext uri="{FF2B5EF4-FFF2-40B4-BE49-F238E27FC236}">
                <a16:creationId xmlns:a16="http://schemas.microsoft.com/office/drawing/2014/main" id="{F494A230-C291-4583-9424-6892F5EF0854}"/>
              </a:ext>
            </a:extLst>
          </p:cNvPr>
          <p:cNvSpPr txBox="1"/>
          <p:nvPr/>
        </p:nvSpPr>
        <p:spPr>
          <a:xfrm>
            <a:off x="1073790" y="4053305"/>
            <a:ext cx="8388991" cy="2123658"/>
          </a:xfrm>
          <a:prstGeom prst="rect">
            <a:avLst/>
          </a:prstGeom>
          <a:noFill/>
        </p:spPr>
        <p:txBody>
          <a:bodyPr wrap="square" rtlCol="0">
            <a:spAutoFit/>
          </a:bodyPr>
          <a:lstStyle/>
          <a:p>
            <a:r>
              <a:rPr lang="en-GB" sz="1200" dirty="0">
                <a:solidFill>
                  <a:srgbClr val="0000FF"/>
                </a:solidFill>
                <a:latin typeface="Consolas" panose="020B0609020204030204" pitchFamily="49" charset="0"/>
              </a:rPr>
              <a:t>do</a:t>
            </a:r>
            <a:r>
              <a:rPr lang="en-GB" sz="1200" dirty="0">
                <a:latin typeface="Consolas" panose="020B0609020204030204" pitchFamily="49" charset="0"/>
              </a:rPr>
              <a:t> $$ </a:t>
            </a:r>
          </a:p>
          <a:p>
            <a:r>
              <a:rPr lang="en-GB" sz="1200" dirty="0">
                <a:solidFill>
                  <a:srgbClr val="0000FF"/>
                </a:solidFill>
                <a:latin typeface="Consolas" panose="020B0609020204030204" pitchFamily="49" charset="0"/>
              </a:rPr>
              <a:t>declare</a:t>
            </a:r>
          </a:p>
          <a:p>
            <a:r>
              <a:rPr lang="en-GB" sz="1200" dirty="0">
                <a:latin typeface="Consolas" panose="020B0609020204030204" pitchFamily="49" charset="0"/>
              </a:rPr>
              <a:t>   </a:t>
            </a:r>
            <a:r>
              <a:rPr lang="en-GB" sz="1200" dirty="0" err="1">
                <a:latin typeface="Consolas" panose="020B0609020204030204" pitchFamily="49" charset="0"/>
              </a:rPr>
              <a:t>first_name</a:t>
            </a:r>
            <a:r>
              <a:rPr lang="en-GB" sz="1200" dirty="0">
                <a:latin typeface="Consolas" panose="020B0609020204030204" pitchFamily="49" charset="0"/>
              </a:rPr>
              <a:t> </a:t>
            </a:r>
            <a:r>
              <a:rPr lang="en-GB" sz="1200" dirty="0">
                <a:solidFill>
                  <a:srgbClr val="0000FF"/>
                </a:solidFill>
                <a:latin typeface="Consolas" panose="020B0609020204030204" pitchFamily="49" charset="0"/>
              </a:rPr>
              <a:t>varchar</a:t>
            </a:r>
            <a:r>
              <a:rPr lang="en-GB" sz="1200" dirty="0">
                <a:latin typeface="Consolas" panose="020B0609020204030204" pitchFamily="49" charset="0"/>
              </a:rPr>
              <a:t>(50) := 'John';</a:t>
            </a:r>
          </a:p>
          <a:p>
            <a:r>
              <a:rPr lang="en-GB" sz="1200" dirty="0">
                <a:latin typeface="Consolas" panose="020B0609020204030204" pitchFamily="49" charset="0"/>
              </a:rPr>
              <a:t>   </a:t>
            </a:r>
            <a:r>
              <a:rPr lang="en-GB" sz="1200" dirty="0" err="1">
                <a:latin typeface="Consolas" panose="020B0609020204030204" pitchFamily="49" charset="0"/>
              </a:rPr>
              <a:t>last_name</a:t>
            </a:r>
            <a:r>
              <a:rPr lang="en-GB" sz="1200" dirty="0">
                <a:latin typeface="Consolas" panose="020B0609020204030204" pitchFamily="49" charset="0"/>
              </a:rPr>
              <a:t>  </a:t>
            </a:r>
            <a:r>
              <a:rPr lang="en-GB" sz="1200" dirty="0">
                <a:solidFill>
                  <a:srgbClr val="0000FF"/>
                </a:solidFill>
                <a:latin typeface="Consolas" panose="020B0609020204030204" pitchFamily="49" charset="0"/>
              </a:rPr>
              <a:t>varchar</a:t>
            </a:r>
            <a:r>
              <a:rPr lang="en-GB" sz="1200" dirty="0">
                <a:latin typeface="Consolas" panose="020B0609020204030204" pitchFamily="49" charset="0"/>
              </a:rPr>
              <a:t>(50) := 'Doe';</a:t>
            </a:r>
          </a:p>
          <a:p>
            <a:r>
              <a:rPr lang="en-GB" sz="1200" dirty="0">
                <a:latin typeface="Consolas" panose="020B0609020204030204" pitchFamily="49" charset="0"/>
              </a:rPr>
              <a:t>   payment    </a:t>
            </a:r>
            <a:r>
              <a:rPr lang="en-GB" sz="1200" dirty="0">
                <a:solidFill>
                  <a:srgbClr val="0000FF"/>
                </a:solidFill>
                <a:latin typeface="Consolas" panose="020B0609020204030204" pitchFamily="49" charset="0"/>
              </a:rPr>
              <a:t>numeric</a:t>
            </a:r>
            <a:r>
              <a:rPr lang="en-GB" sz="1200" dirty="0">
                <a:latin typeface="Consolas" panose="020B0609020204030204" pitchFamily="49" charset="0"/>
              </a:rPr>
              <a:t>(11,2) := 20.5;</a:t>
            </a:r>
          </a:p>
          <a:p>
            <a:r>
              <a:rPr lang="en-GB" sz="1200" dirty="0">
                <a:solidFill>
                  <a:srgbClr val="0000FF"/>
                </a:solidFill>
                <a:latin typeface="Consolas" panose="020B0609020204030204" pitchFamily="49" charset="0"/>
              </a:rPr>
              <a:t>begin</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a:solidFill>
                  <a:srgbClr val="0000FF"/>
                </a:solidFill>
                <a:latin typeface="Consolas" panose="020B0609020204030204" pitchFamily="49" charset="0"/>
              </a:rPr>
              <a:t>raise notice </a:t>
            </a:r>
            <a:r>
              <a:rPr lang="en-GB" sz="1200" dirty="0">
                <a:solidFill>
                  <a:schemeClr val="accent6">
                    <a:lumMod val="75000"/>
                  </a:schemeClr>
                </a:solidFill>
                <a:latin typeface="Consolas" panose="020B0609020204030204" pitchFamily="49" charset="0"/>
              </a:rPr>
              <a:t>'% % has been paid % USD'</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err="1">
                <a:latin typeface="Consolas" panose="020B0609020204030204" pitchFamily="49" charset="0"/>
              </a:rPr>
              <a:t>first_name</a:t>
            </a:r>
            <a:r>
              <a:rPr lang="en-GB" sz="1200" dirty="0">
                <a:latin typeface="Consolas" panose="020B0609020204030204" pitchFamily="49" charset="0"/>
              </a:rPr>
              <a:t>, </a:t>
            </a:r>
          </a:p>
          <a:p>
            <a:r>
              <a:rPr lang="en-GB" sz="1200" dirty="0">
                <a:latin typeface="Consolas" panose="020B0609020204030204" pitchFamily="49" charset="0"/>
              </a:rPr>
              <a:t>	   </a:t>
            </a:r>
            <a:r>
              <a:rPr lang="en-GB" sz="1200" dirty="0" err="1">
                <a:latin typeface="Consolas" panose="020B0609020204030204" pitchFamily="49" charset="0"/>
              </a:rPr>
              <a:t>last_name</a:t>
            </a:r>
            <a:r>
              <a:rPr lang="en-GB" sz="1200" dirty="0">
                <a:latin typeface="Consolas" panose="020B0609020204030204" pitchFamily="49" charset="0"/>
              </a:rPr>
              <a:t>, </a:t>
            </a:r>
          </a:p>
          <a:p>
            <a:r>
              <a:rPr lang="en-GB" sz="1200" dirty="0">
                <a:latin typeface="Consolas" panose="020B0609020204030204" pitchFamily="49" charset="0"/>
              </a:rPr>
              <a:t>	   payment;</a:t>
            </a:r>
          </a:p>
          <a:p>
            <a:r>
              <a:rPr lang="en-GB" sz="1200" dirty="0">
                <a:solidFill>
                  <a:srgbClr val="0000FF"/>
                </a:solidFill>
                <a:latin typeface="Consolas" panose="020B0609020204030204" pitchFamily="49" charset="0"/>
              </a:rPr>
              <a:t>end</a:t>
            </a:r>
            <a:r>
              <a:rPr lang="en-GB" sz="1200" dirty="0">
                <a:latin typeface="Consolas" panose="020B0609020204030204" pitchFamily="49" charset="0"/>
              </a:rPr>
              <a:t> $$;</a:t>
            </a:r>
          </a:p>
        </p:txBody>
      </p:sp>
    </p:spTree>
    <p:extLst>
      <p:ext uri="{BB962C8B-B14F-4D97-AF65-F5344CB8AC3E}">
        <p14:creationId xmlns:p14="http://schemas.microsoft.com/office/powerpoint/2010/main" val="260974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User-defined functions</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442449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CREATE FUNCTION 1/2</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dirty="0"/>
              <a:t>The CREATE FUNCTION statement allows you to define a new user-defined function.</a:t>
            </a:r>
          </a:p>
          <a:p>
            <a:r>
              <a:rPr lang="en-GB" dirty="0"/>
              <a:t>The following illustrates the syntax of the create function statement:</a:t>
            </a:r>
          </a:p>
          <a:p>
            <a:endParaRPr lang="en-GB" dirty="0"/>
          </a:p>
        </p:txBody>
      </p:sp>
      <p:sp>
        <p:nvSpPr>
          <p:cNvPr id="5" name="TextBox 4">
            <a:extLst>
              <a:ext uri="{FF2B5EF4-FFF2-40B4-BE49-F238E27FC236}">
                <a16:creationId xmlns:a16="http://schemas.microsoft.com/office/drawing/2014/main" id="{DB4AE0A5-B794-46F4-B866-1CFF603BAE98}"/>
              </a:ext>
            </a:extLst>
          </p:cNvPr>
          <p:cNvSpPr txBox="1"/>
          <p:nvPr/>
        </p:nvSpPr>
        <p:spPr>
          <a:xfrm>
            <a:off x="1073792" y="2835479"/>
            <a:ext cx="7023076" cy="3139321"/>
          </a:xfrm>
          <a:prstGeom prst="rect">
            <a:avLst/>
          </a:prstGeom>
          <a:noFill/>
        </p:spPr>
        <p:txBody>
          <a:bodyPr wrap="none" rtlCol="0">
            <a:spAutoFit/>
          </a:bodyPr>
          <a:lstStyle/>
          <a:p>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or</a:t>
            </a:r>
            <a:r>
              <a:rPr lang="en-GB" dirty="0">
                <a:latin typeface="Consolas" panose="020B0609020204030204" pitchFamily="49" charset="0"/>
              </a:rPr>
              <a:t> </a:t>
            </a:r>
            <a:r>
              <a:rPr lang="en-GB" dirty="0">
                <a:solidFill>
                  <a:srgbClr val="0000FF"/>
                </a:solidFill>
                <a:latin typeface="Consolas" panose="020B0609020204030204" pitchFamily="49" charset="0"/>
              </a:rPr>
              <a:t>replace</a:t>
            </a:r>
            <a:r>
              <a:rPr lang="en-GB" dirty="0">
                <a:latin typeface="Consolas" panose="020B0609020204030204" pitchFamily="49" charset="0"/>
              </a:rPr>
              <a:t>] </a:t>
            </a:r>
            <a:r>
              <a:rPr lang="en-GB" dirty="0">
                <a:solidFill>
                  <a:srgbClr val="0000FF"/>
                </a:solidFill>
                <a:latin typeface="Consolas" panose="020B0609020204030204" pitchFamily="49" charset="0"/>
              </a:rPr>
              <a:t>function</a:t>
            </a:r>
            <a:r>
              <a:rPr lang="en-GB" dirty="0">
                <a:latin typeface="Consolas" panose="020B0609020204030204" pitchFamily="49" charset="0"/>
              </a:rPr>
              <a:t> </a:t>
            </a:r>
            <a:r>
              <a:rPr lang="en-GB" dirty="0" err="1">
                <a:latin typeface="Consolas" panose="020B0609020204030204" pitchFamily="49" charset="0"/>
              </a:rPr>
              <a:t>function_name</a:t>
            </a:r>
            <a:r>
              <a:rPr lang="en-GB" dirty="0">
                <a:latin typeface="Consolas" panose="020B0609020204030204" pitchFamily="49" charset="0"/>
              </a:rPr>
              <a:t>(</a:t>
            </a:r>
            <a:r>
              <a:rPr lang="en-GB" dirty="0" err="1">
                <a:latin typeface="Consolas" panose="020B0609020204030204" pitchFamily="49" charset="0"/>
              </a:rPr>
              <a:t>param_list</a:t>
            </a:r>
            <a:r>
              <a:rPr lang="en-GB" dirty="0">
                <a:latin typeface="Consolas" panose="020B0609020204030204" pitchFamily="49" charset="0"/>
              </a:rPr>
              <a:t>)</a:t>
            </a:r>
          </a:p>
          <a:p>
            <a:r>
              <a:rPr lang="en-GB" dirty="0">
                <a:latin typeface="Consolas" panose="020B0609020204030204" pitchFamily="49" charset="0"/>
              </a:rPr>
              <a:t>   </a:t>
            </a:r>
            <a:r>
              <a:rPr lang="en-GB" dirty="0">
                <a:solidFill>
                  <a:srgbClr val="0000FF"/>
                </a:solidFill>
                <a:latin typeface="Consolas" panose="020B0609020204030204" pitchFamily="49" charset="0"/>
              </a:rPr>
              <a:t>returns</a:t>
            </a:r>
            <a:r>
              <a:rPr lang="en-GB" dirty="0">
                <a:latin typeface="Consolas" panose="020B0609020204030204" pitchFamily="49" charset="0"/>
              </a:rPr>
              <a:t> </a:t>
            </a:r>
            <a:r>
              <a:rPr lang="en-GB" dirty="0" err="1">
                <a:latin typeface="Consolas" panose="020B0609020204030204" pitchFamily="49" charset="0"/>
              </a:rPr>
              <a:t>return_type</a:t>
            </a:r>
            <a:r>
              <a:rPr lang="en-GB" dirty="0">
                <a:latin typeface="Consolas" panose="020B0609020204030204" pitchFamily="49" charset="0"/>
              </a:rPr>
              <a:t> </a:t>
            </a:r>
          </a:p>
          <a:p>
            <a:r>
              <a:rPr lang="en-GB" dirty="0">
                <a:latin typeface="Consolas" panose="020B0609020204030204" pitchFamily="49" charset="0"/>
              </a:rPr>
              <a:t>   </a:t>
            </a:r>
            <a:r>
              <a:rPr lang="en-GB" dirty="0">
                <a:solidFill>
                  <a:srgbClr val="0000FF"/>
                </a:solidFill>
                <a:latin typeface="Consolas" panose="020B0609020204030204" pitchFamily="49" charset="0"/>
              </a:rPr>
              <a:t>language</a:t>
            </a:r>
            <a:r>
              <a:rPr lang="en-GB" dirty="0">
                <a:latin typeface="Consolas" panose="020B0609020204030204" pitchFamily="49" charset="0"/>
              </a:rPr>
              <a:t> </a:t>
            </a:r>
            <a:r>
              <a:rPr lang="en-GB" dirty="0" err="1">
                <a:latin typeface="Consolas" panose="020B0609020204030204" pitchFamily="49" charset="0"/>
              </a:rPr>
              <a:t>plpgsql</a:t>
            </a:r>
            <a:endParaRPr lang="en-GB" dirty="0">
              <a:latin typeface="Consolas" panose="020B0609020204030204" pitchFamily="49" charset="0"/>
            </a:endParaRPr>
          </a:p>
          <a:p>
            <a:r>
              <a:rPr lang="en-GB" dirty="0">
                <a:latin typeface="Consolas" panose="020B0609020204030204" pitchFamily="49" charset="0"/>
              </a:rPr>
              <a:t>  </a:t>
            </a:r>
            <a:r>
              <a:rPr lang="en-GB" dirty="0">
                <a:solidFill>
                  <a:srgbClr val="0000FF"/>
                </a:solidFill>
                <a:latin typeface="Consolas" panose="020B0609020204030204" pitchFamily="49" charset="0"/>
              </a:rPr>
              <a:t>as</a:t>
            </a:r>
          </a:p>
          <a:p>
            <a:r>
              <a:rPr lang="en-GB" dirty="0">
                <a:latin typeface="Consolas" panose="020B0609020204030204" pitchFamily="49" charset="0"/>
              </a:rPr>
              <a:t>$$</a:t>
            </a:r>
          </a:p>
          <a:p>
            <a:r>
              <a:rPr lang="en-GB" dirty="0">
                <a:solidFill>
                  <a:srgbClr val="0000FF"/>
                </a:solidFill>
                <a:latin typeface="Consolas" panose="020B0609020204030204" pitchFamily="49" charset="0"/>
              </a:rPr>
              <a:t>declare</a:t>
            </a:r>
            <a:r>
              <a:rPr lang="en-GB" dirty="0">
                <a:latin typeface="Consolas" panose="020B0609020204030204" pitchFamily="49" charset="0"/>
              </a:rPr>
              <a:t> </a:t>
            </a:r>
          </a:p>
          <a:p>
            <a:r>
              <a:rPr lang="en-GB" dirty="0">
                <a:latin typeface="Consolas" panose="020B0609020204030204" pitchFamily="49" charset="0"/>
              </a:rPr>
              <a:t>-- variable declaration</a:t>
            </a:r>
          </a:p>
          <a:p>
            <a:r>
              <a:rPr lang="en-GB" dirty="0">
                <a:solidFill>
                  <a:srgbClr val="0000FF"/>
                </a:solidFill>
                <a:latin typeface="Consolas" panose="020B0609020204030204" pitchFamily="49" charset="0"/>
              </a:rPr>
              <a:t>begin</a:t>
            </a:r>
          </a:p>
          <a:p>
            <a:r>
              <a:rPr lang="en-GB" dirty="0">
                <a:latin typeface="Consolas" panose="020B0609020204030204" pitchFamily="49" charset="0"/>
              </a:rPr>
              <a:t> -- logic</a:t>
            </a:r>
          </a:p>
          <a:p>
            <a:r>
              <a:rPr lang="en-GB" dirty="0">
                <a:solidFill>
                  <a:srgbClr val="0000FF"/>
                </a:solidFill>
                <a:latin typeface="Consolas" panose="020B0609020204030204" pitchFamily="49" charset="0"/>
              </a:rPr>
              <a:t>end</a:t>
            </a:r>
            <a:r>
              <a:rPr lang="en-GB" dirty="0">
                <a:latin typeface="Consolas" panose="020B0609020204030204" pitchFamily="49" charset="0"/>
              </a:rPr>
              <a:t>;</a:t>
            </a:r>
          </a:p>
          <a:p>
            <a:r>
              <a:rPr lang="en-GB" dirty="0">
                <a:latin typeface="Consolas" panose="020B0609020204030204" pitchFamily="49" charset="0"/>
              </a:rPr>
              <a:t>$$</a:t>
            </a:r>
          </a:p>
        </p:txBody>
      </p:sp>
    </p:spTree>
    <p:extLst>
      <p:ext uri="{BB962C8B-B14F-4D97-AF65-F5344CB8AC3E}">
        <p14:creationId xmlns:p14="http://schemas.microsoft.com/office/powerpoint/2010/main" val="242304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CREATE FUNCTION 2/2</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92500"/>
          </a:bodyPr>
          <a:lstStyle/>
          <a:p>
            <a:r>
              <a:rPr lang="en-GB" dirty="0"/>
              <a:t>First, specify the name of the function after the create function keywords. If you want to replace the existing function, you can use the or replace keywords.</a:t>
            </a:r>
          </a:p>
          <a:p>
            <a:r>
              <a:rPr lang="en-GB" dirty="0"/>
              <a:t>Then, specify the function parameter list surrounded by parentheses after the function name. A function can have zero or many parameters.</a:t>
            </a:r>
          </a:p>
          <a:p>
            <a:r>
              <a:rPr lang="en-GB" dirty="0"/>
              <a:t>Next, specify the datatype of the returned value after the returns keyword.</a:t>
            </a:r>
          </a:p>
          <a:p>
            <a:r>
              <a:rPr lang="en-GB" dirty="0"/>
              <a:t>After that, use the language </a:t>
            </a:r>
            <a:r>
              <a:rPr lang="en-GB" dirty="0" err="1"/>
              <a:t>plpgsql</a:t>
            </a:r>
            <a:r>
              <a:rPr lang="en-GB" dirty="0"/>
              <a:t> to specify the procedural language of the function. Note that PostgreSQL supports many procedural languages, not just </a:t>
            </a:r>
            <a:r>
              <a:rPr lang="en-GB" dirty="0" err="1"/>
              <a:t>plpgsql</a:t>
            </a:r>
            <a:r>
              <a:rPr lang="en-GB" dirty="0"/>
              <a:t>.</a:t>
            </a:r>
          </a:p>
          <a:p>
            <a:r>
              <a:rPr lang="en-GB" dirty="0"/>
              <a:t>Finally, place a block in the dollar-quoted string constant.</a:t>
            </a:r>
          </a:p>
        </p:txBody>
      </p:sp>
    </p:spTree>
    <p:extLst>
      <p:ext uri="{BB962C8B-B14F-4D97-AF65-F5344CB8AC3E}">
        <p14:creationId xmlns:p14="http://schemas.microsoft.com/office/powerpoint/2010/main" val="390071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a:t>Calling a user-defined function</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pPr algn="l"/>
            <a:r>
              <a:rPr lang="en-GB" b="0" i="0" dirty="0">
                <a:solidFill>
                  <a:srgbClr val="000000"/>
                </a:solidFill>
                <a:effectLst/>
                <a:latin typeface="-apple-system"/>
              </a:rPr>
              <a:t>PostgreSQL provides you with three ways to call a user-defined function:</a:t>
            </a:r>
          </a:p>
          <a:p>
            <a:pPr lvl="1"/>
            <a:r>
              <a:rPr lang="en-GB" b="0" i="0" dirty="0">
                <a:solidFill>
                  <a:srgbClr val="000000"/>
                </a:solidFill>
                <a:effectLst/>
                <a:latin typeface="-apple-system"/>
              </a:rPr>
              <a:t>Using positional notation</a:t>
            </a:r>
          </a:p>
          <a:p>
            <a:pPr lvl="1"/>
            <a:r>
              <a:rPr lang="en-GB" b="0" i="0" dirty="0">
                <a:solidFill>
                  <a:srgbClr val="000000"/>
                </a:solidFill>
                <a:effectLst/>
                <a:latin typeface="-apple-system"/>
              </a:rPr>
              <a:t>Using named notation</a:t>
            </a:r>
          </a:p>
          <a:p>
            <a:pPr lvl="1"/>
            <a:r>
              <a:rPr lang="en-GB" b="0" i="0" dirty="0">
                <a:solidFill>
                  <a:srgbClr val="000000"/>
                </a:solidFill>
                <a:effectLst/>
                <a:latin typeface="-apple-system"/>
              </a:rPr>
              <a:t>Using the mixed notation</a:t>
            </a:r>
          </a:p>
          <a:p>
            <a:endParaRPr lang="en-GB" dirty="0"/>
          </a:p>
        </p:txBody>
      </p:sp>
      <p:pic>
        <p:nvPicPr>
          <p:cNvPr id="5" name="Picture 4">
            <a:extLst>
              <a:ext uri="{FF2B5EF4-FFF2-40B4-BE49-F238E27FC236}">
                <a16:creationId xmlns:a16="http://schemas.microsoft.com/office/drawing/2014/main" id="{E8AB8B3A-97B1-4025-B7EC-29253769944F}"/>
              </a:ext>
            </a:extLst>
          </p:cNvPr>
          <p:cNvPicPr>
            <a:picLocks noChangeAspect="1"/>
          </p:cNvPicPr>
          <p:nvPr/>
        </p:nvPicPr>
        <p:blipFill>
          <a:blip r:embed="rId3"/>
          <a:stretch>
            <a:fillRect/>
          </a:stretch>
        </p:blipFill>
        <p:spPr>
          <a:xfrm>
            <a:off x="5070544" y="1901173"/>
            <a:ext cx="6489485" cy="3419191"/>
          </a:xfrm>
          <a:prstGeom prst="rect">
            <a:avLst/>
          </a:prstGeom>
        </p:spPr>
      </p:pic>
    </p:spTree>
    <p:extLst>
      <p:ext uri="{BB962C8B-B14F-4D97-AF65-F5344CB8AC3E}">
        <p14:creationId xmlns:p14="http://schemas.microsoft.com/office/powerpoint/2010/main" val="1067690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Calling a user-defined function using positional notation</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b="0" i="0" dirty="0">
                <a:solidFill>
                  <a:srgbClr val="000000"/>
                </a:solidFill>
                <a:effectLst/>
                <a:latin typeface="-apple-system"/>
              </a:rPr>
              <a:t>To call a function using the positional notation, you need to specify the arguments in the same order as parameters. For example:</a:t>
            </a:r>
            <a:endParaRPr lang="en-GB" dirty="0"/>
          </a:p>
        </p:txBody>
      </p:sp>
      <p:sp>
        <p:nvSpPr>
          <p:cNvPr id="4" name="TextBox 3">
            <a:extLst>
              <a:ext uri="{FF2B5EF4-FFF2-40B4-BE49-F238E27FC236}">
                <a16:creationId xmlns:a16="http://schemas.microsoft.com/office/drawing/2014/main" id="{E751F29F-5D74-4598-BF6A-9B744F8F4848}"/>
              </a:ext>
            </a:extLst>
          </p:cNvPr>
          <p:cNvSpPr txBox="1"/>
          <p:nvPr/>
        </p:nvSpPr>
        <p:spPr>
          <a:xfrm>
            <a:off x="1031846" y="2382473"/>
            <a:ext cx="7390701" cy="369332"/>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a:t>
            </a:r>
            <a:r>
              <a:rPr lang="en-GB" dirty="0" err="1">
                <a:latin typeface="Consolas" panose="020B0609020204030204" pitchFamily="49" charset="0"/>
              </a:rPr>
              <a:t>get_product_count_by_weight</a:t>
            </a:r>
            <a:r>
              <a:rPr lang="en-GB" dirty="0">
                <a:latin typeface="Consolas" panose="020B0609020204030204" pitchFamily="49" charset="0"/>
              </a:rPr>
              <a:t>(40, 90);</a:t>
            </a:r>
          </a:p>
        </p:txBody>
      </p:sp>
    </p:spTree>
    <p:extLst>
      <p:ext uri="{BB962C8B-B14F-4D97-AF65-F5344CB8AC3E}">
        <p14:creationId xmlns:p14="http://schemas.microsoft.com/office/powerpoint/2010/main" val="353394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Calling a user-defined function using named notation</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dirty="0"/>
              <a:t>In the named notation, you use the =&gt; to separate the argument’s name and its value.</a:t>
            </a:r>
          </a:p>
        </p:txBody>
      </p:sp>
      <p:sp>
        <p:nvSpPr>
          <p:cNvPr id="5" name="TextBox 4">
            <a:extLst>
              <a:ext uri="{FF2B5EF4-FFF2-40B4-BE49-F238E27FC236}">
                <a16:creationId xmlns:a16="http://schemas.microsoft.com/office/drawing/2014/main" id="{F12DFF6F-CACA-438A-B713-B89F7289F20C}"/>
              </a:ext>
            </a:extLst>
          </p:cNvPr>
          <p:cNvSpPr txBox="1"/>
          <p:nvPr/>
        </p:nvSpPr>
        <p:spPr>
          <a:xfrm>
            <a:off x="1098259" y="2362942"/>
            <a:ext cx="7039062" cy="1200329"/>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a:t>
            </a:r>
            <a:r>
              <a:rPr lang="en-GB" dirty="0" err="1">
                <a:latin typeface="Consolas" panose="020B0609020204030204" pitchFamily="49" charset="0"/>
              </a:rPr>
              <a:t>get_product_count_by_weight</a:t>
            </a:r>
            <a:r>
              <a:rPr lang="en-GB" dirty="0">
                <a:latin typeface="Consolas" panose="020B0609020204030204" pitchFamily="49" charset="0"/>
              </a:rPr>
              <a:t>(</a:t>
            </a:r>
          </a:p>
          <a:p>
            <a:r>
              <a:rPr lang="en-GB" dirty="0">
                <a:latin typeface="Consolas" panose="020B0609020204030204" pitchFamily="49" charset="0"/>
              </a:rPr>
              <a:t>    </a:t>
            </a:r>
            <a:r>
              <a:rPr lang="en-GB" dirty="0" err="1">
                <a:latin typeface="Consolas" panose="020B0609020204030204" pitchFamily="49" charset="0"/>
              </a:rPr>
              <a:t>min_weight</a:t>
            </a:r>
            <a:r>
              <a:rPr lang="en-GB" dirty="0">
                <a:latin typeface="Consolas" panose="020B0609020204030204" pitchFamily="49" charset="0"/>
              </a:rPr>
              <a:t> =&gt; 40, </a:t>
            </a:r>
          </a:p>
          <a:p>
            <a:r>
              <a:rPr lang="en-GB" dirty="0">
                <a:latin typeface="Consolas" panose="020B0609020204030204" pitchFamily="49" charset="0"/>
              </a:rPr>
              <a:t>    </a:t>
            </a:r>
            <a:r>
              <a:rPr lang="en-GB" dirty="0" err="1">
                <a:latin typeface="Consolas" panose="020B0609020204030204" pitchFamily="49" charset="0"/>
              </a:rPr>
              <a:t>max_weight</a:t>
            </a:r>
            <a:r>
              <a:rPr lang="en-GB" dirty="0">
                <a:latin typeface="Consolas" panose="020B0609020204030204" pitchFamily="49" charset="0"/>
              </a:rPr>
              <a:t> =&gt; 90</a:t>
            </a:r>
          </a:p>
          <a:p>
            <a:r>
              <a:rPr lang="en-GB" dirty="0">
                <a:latin typeface="Consolas" panose="020B0609020204030204" pitchFamily="49" charset="0"/>
              </a:rPr>
              <a:t>);</a:t>
            </a:r>
          </a:p>
        </p:txBody>
      </p:sp>
    </p:spTree>
    <p:extLst>
      <p:ext uri="{BB962C8B-B14F-4D97-AF65-F5344CB8AC3E}">
        <p14:creationId xmlns:p14="http://schemas.microsoft.com/office/powerpoint/2010/main" val="300144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Calling a user-defined function using mixed notation</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GB" b="0" i="0" dirty="0">
                <a:solidFill>
                  <a:srgbClr val="000000"/>
                </a:solidFill>
                <a:effectLst/>
              </a:rPr>
              <a:t>The mixed notation is the combination of positional and named notations. For example:</a:t>
            </a:r>
          </a:p>
          <a:p>
            <a:endParaRPr lang="en-GB" dirty="0">
              <a:solidFill>
                <a:srgbClr val="000000"/>
              </a:solidFill>
            </a:endParaRPr>
          </a:p>
          <a:p>
            <a:r>
              <a:rPr lang="en-GB" b="1" i="0" dirty="0">
                <a:solidFill>
                  <a:srgbClr val="000000"/>
                </a:solidFill>
                <a:effectLst/>
              </a:rPr>
              <a:t>Note that you cannot use the named arguments before positional arguments like this:</a:t>
            </a:r>
          </a:p>
          <a:p>
            <a:endParaRPr lang="en-GB" dirty="0"/>
          </a:p>
        </p:txBody>
      </p:sp>
      <p:sp>
        <p:nvSpPr>
          <p:cNvPr id="4" name="TextBox 3">
            <a:extLst>
              <a:ext uri="{FF2B5EF4-FFF2-40B4-BE49-F238E27FC236}">
                <a16:creationId xmlns:a16="http://schemas.microsoft.com/office/drawing/2014/main" id="{8B050538-5BD9-4F8E-8CEE-FF7C0971E307}"/>
              </a:ext>
            </a:extLst>
          </p:cNvPr>
          <p:cNvSpPr txBox="1"/>
          <p:nvPr/>
        </p:nvSpPr>
        <p:spPr>
          <a:xfrm>
            <a:off x="1089870" y="2362942"/>
            <a:ext cx="8263855" cy="369332"/>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a:t>
            </a:r>
            <a:r>
              <a:rPr lang="en-GB" dirty="0" err="1">
                <a:latin typeface="Consolas" panose="020B0609020204030204" pitchFamily="49" charset="0"/>
              </a:rPr>
              <a:t>get_product_count_by_weight</a:t>
            </a:r>
            <a:r>
              <a:rPr lang="en-GB" dirty="0">
                <a:latin typeface="Consolas" panose="020B0609020204030204" pitchFamily="49" charset="0"/>
              </a:rPr>
              <a:t>(40, </a:t>
            </a:r>
            <a:r>
              <a:rPr lang="en-GB" dirty="0" err="1">
                <a:latin typeface="Consolas" panose="020B0609020204030204" pitchFamily="49" charset="0"/>
              </a:rPr>
              <a:t>max_weight</a:t>
            </a:r>
            <a:r>
              <a:rPr lang="en-GB" dirty="0">
                <a:latin typeface="Consolas" panose="020B0609020204030204" pitchFamily="49" charset="0"/>
              </a:rPr>
              <a:t> =&gt; 90);</a:t>
            </a:r>
          </a:p>
        </p:txBody>
      </p:sp>
      <p:sp>
        <p:nvSpPr>
          <p:cNvPr id="5" name="TextBox 4">
            <a:extLst>
              <a:ext uri="{FF2B5EF4-FFF2-40B4-BE49-F238E27FC236}">
                <a16:creationId xmlns:a16="http://schemas.microsoft.com/office/drawing/2014/main" id="{6FA4EA63-DE83-4A97-B946-7BA8FE16AD86}"/>
              </a:ext>
            </a:extLst>
          </p:cNvPr>
          <p:cNvSpPr txBox="1"/>
          <p:nvPr/>
        </p:nvSpPr>
        <p:spPr>
          <a:xfrm>
            <a:off x="1089870" y="3756395"/>
            <a:ext cx="8128932" cy="369332"/>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a:t>
            </a:r>
            <a:r>
              <a:rPr lang="en-GB" dirty="0" err="1">
                <a:latin typeface="Consolas" panose="020B0609020204030204" pitchFamily="49" charset="0"/>
              </a:rPr>
              <a:t>get_product_count_by_weight</a:t>
            </a:r>
            <a:r>
              <a:rPr lang="en-GB" dirty="0">
                <a:latin typeface="Consolas" panose="020B0609020204030204" pitchFamily="49" charset="0"/>
              </a:rPr>
              <a:t>(</a:t>
            </a:r>
            <a:r>
              <a:rPr lang="en-GB" dirty="0" err="1">
                <a:latin typeface="Consolas" panose="020B0609020204030204" pitchFamily="49" charset="0"/>
              </a:rPr>
              <a:t>min_weight</a:t>
            </a:r>
            <a:r>
              <a:rPr lang="en-GB" dirty="0">
                <a:latin typeface="Consolas" panose="020B0609020204030204" pitchFamily="49" charset="0"/>
              </a:rPr>
              <a:t> =&gt; 40, 90);</a:t>
            </a:r>
          </a:p>
        </p:txBody>
      </p:sp>
    </p:spTree>
    <p:extLst>
      <p:ext uri="{BB962C8B-B14F-4D97-AF65-F5344CB8AC3E}">
        <p14:creationId xmlns:p14="http://schemas.microsoft.com/office/powerpoint/2010/main" val="169841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User-defined functions – workshop		</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US" dirty="0"/>
              <a:t>Declare function (</a:t>
            </a:r>
            <a:r>
              <a:rPr lang="en-US" dirty="0" err="1"/>
              <a:t>format_product_name</a:t>
            </a:r>
            <a:r>
              <a:rPr lang="en-US" dirty="0"/>
              <a:t>) for retrieving the Product description for specific </a:t>
            </a:r>
            <a:r>
              <a:rPr lang="en-US" dirty="0" err="1"/>
              <a:t>ProductId</a:t>
            </a:r>
            <a:r>
              <a:rPr lang="en-US" dirty="0"/>
              <a:t> in the following format:</a:t>
            </a:r>
          </a:p>
          <a:p>
            <a:pPr lvl="1"/>
            <a:r>
              <a:rPr lang="en-US" dirty="0"/>
              <a:t>First and second character from the Code</a:t>
            </a:r>
          </a:p>
          <a:p>
            <a:pPr lvl="1"/>
            <a:r>
              <a:rPr lang="en-US" dirty="0"/>
              <a:t>Last three characters from the Name</a:t>
            </a:r>
          </a:p>
          <a:p>
            <a:pPr lvl="1"/>
            <a:r>
              <a:rPr lang="en-US" dirty="0"/>
              <a:t>Product Price</a:t>
            </a:r>
          </a:p>
          <a:p>
            <a:r>
              <a:rPr lang="en-US" dirty="0"/>
              <a:t>Divide the three different values with a dash (‘-’);</a:t>
            </a:r>
          </a:p>
        </p:txBody>
      </p:sp>
    </p:spTree>
    <p:extLst>
      <p:ext uri="{BB962C8B-B14F-4D97-AF65-F5344CB8AC3E}">
        <p14:creationId xmlns:p14="http://schemas.microsoft.com/office/powerpoint/2010/main" val="197634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User-defined functions – workshop		</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US" dirty="0"/>
              <a:t>Declare function (</a:t>
            </a:r>
            <a:r>
              <a:rPr lang="en-US" dirty="0" err="1"/>
              <a:t>get_customer_orders</a:t>
            </a:r>
            <a:r>
              <a:rPr lang="en-US" dirty="0"/>
              <a:t>) that returns the orders for a certain customer based on their </a:t>
            </a:r>
            <a:r>
              <a:rPr lang="en-US" dirty="0" err="1"/>
              <a:t>customerId</a:t>
            </a:r>
            <a:r>
              <a:rPr lang="en-US" dirty="0"/>
              <a:t>. Return a separate column for:</a:t>
            </a:r>
          </a:p>
          <a:p>
            <a:pPr lvl="1"/>
            <a:r>
              <a:rPr lang="en-US" dirty="0"/>
              <a:t>The customer’s name</a:t>
            </a:r>
            <a:r>
              <a:rPr lang="en-GB" dirty="0"/>
              <a:t> and account number divided by a space character</a:t>
            </a:r>
          </a:p>
          <a:p>
            <a:pPr lvl="1"/>
            <a:r>
              <a:rPr lang="en-US" dirty="0"/>
              <a:t>The customer’s city’s first three characters together with their region’s first three characters, divided by a backwards slash (‘/’)</a:t>
            </a:r>
          </a:p>
          <a:p>
            <a:pPr lvl="1"/>
            <a:r>
              <a:rPr lang="en-US" dirty="0"/>
              <a:t>The order id and its price, divided by a dash (‘-’)</a:t>
            </a:r>
          </a:p>
        </p:txBody>
      </p:sp>
    </p:spTree>
    <p:extLst>
      <p:ext uri="{BB962C8B-B14F-4D97-AF65-F5344CB8AC3E}">
        <p14:creationId xmlns:p14="http://schemas.microsoft.com/office/powerpoint/2010/main" val="265568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744677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Homework 4</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36535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Homework requirement 1/3</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lnSpcReduction="10000"/>
          </a:bodyPr>
          <a:lstStyle/>
          <a:p>
            <a:r>
              <a:rPr lang="en-US" dirty="0"/>
              <a:t>Calculate “(price + cost) / weight” for all products.</a:t>
            </a:r>
          </a:p>
          <a:p>
            <a:r>
              <a:rPr lang="en-US" dirty="0"/>
              <a:t>Get a round number that is higher or equal for the costs and a round number that is lower or equal for the prices for all products.</a:t>
            </a:r>
          </a:p>
          <a:p>
            <a:r>
              <a:rPr lang="en-US" dirty="0"/>
              <a:t>Get all orders and generate a random number between 0 and 100 for every order.</a:t>
            </a:r>
          </a:p>
          <a:p>
            <a:r>
              <a:rPr lang="en-US" dirty="0"/>
              <a:t>Concatenate the name, region and </a:t>
            </a:r>
            <a:r>
              <a:rPr lang="en-US" dirty="0" err="1"/>
              <a:t>zipcode</a:t>
            </a:r>
            <a:r>
              <a:rPr lang="en-US" dirty="0"/>
              <a:t> from every business entity and add the delimiter ‘; ‘ between them.</a:t>
            </a:r>
          </a:p>
          <a:p>
            <a:r>
              <a:rPr lang="en-US" dirty="0"/>
              <a:t>Declare temp table that will contain </a:t>
            </a:r>
            <a:r>
              <a:rPr lang="en-US" dirty="0" err="1"/>
              <a:t>LastName</a:t>
            </a:r>
            <a:r>
              <a:rPr lang="en-US" dirty="0"/>
              <a:t> and </a:t>
            </a:r>
            <a:r>
              <a:rPr lang="en-US" dirty="0" err="1"/>
              <a:t>HireDate</a:t>
            </a:r>
            <a:r>
              <a:rPr lang="en-US" dirty="0"/>
              <a:t> columns. The </a:t>
            </a:r>
            <a:r>
              <a:rPr lang="en-US" dirty="0" err="1"/>
              <a:t>HireDate</a:t>
            </a:r>
            <a:r>
              <a:rPr lang="en-US" dirty="0"/>
              <a:t> column must not allow dates after 01.01.2010. Insert 5 rows of dummy data and display every row inserted.</a:t>
            </a:r>
          </a:p>
          <a:p>
            <a:endParaRPr lang="en-GB" dirty="0"/>
          </a:p>
        </p:txBody>
      </p:sp>
    </p:spTree>
    <p:extLst>
      <p:ext uri="{BB962C8B-B14F-4D97-AF65-F5344CB8AC3E}">
        <p14:creationId xmlns:p14="http://schemas.microsoft.com/office/powerpoint/2010/main" val="72726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Homework requirement 2/3</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US" dirty="0"/>
              <a:t>Create a function (</a:t>
            </a:r>
            <a:r>
              <a:rPr lang="en-US" dirty="0" err="1"/>
              <a:t>get_employees_hired_later_than</a:t>
            </a:r>
            <a:r>
              <a:rPr lang="en-US" dirty="0"/>
              <a:t>) that will return all employees that were hired after a provided date. Return the following columns:</a:t>
            </a:r>
          </a:p>
          <a:p>
            <a:pPr lvl="1"/>
            <a:r>
              <a:rPr lang="en-US" dirty="0"/>
              <a:t>The first and last name concatenated into one column with a space between them. The column should be named “Full name”.</a:t>
            </a:r>
          </a:p>
          <a:p>
            <a:pPr lvl="1"/>
            <a:r>
              <a:rPr lang="en-US" dirty="0"/>
              <a:t>The age that the employee was at the time he was employed. Column should be named “Age of employee on hiring”.</a:t>
            </a:r>
          </a:p>
          <a:p>
            <a:pPr lvl="1"/>
            <a:r>
              <a:rPr lang="en-US" dirty="0"/>
              <a:t>The national ID number concatenated with the gender, with a ‘; ‘ delimiter between them.</a:t>
            </a:r>
          </a:p>
        </p:txBody>
      </p:sp>
    </p:spTree>
    <p:extLst>
      <p:ext uri="{BB962C8B-B14F-4D97-AF65-F5344CB8AC3E}">
        <p14:creationId xmlns:p14="http://schemas.microsoft.com/office/powerpoint/2010/main" val="231723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Homework requirement 3/3</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lstStyle/>
          <a:p>
            <a:r>
              <a:rPr lang="en-US" dirty="0"/>
              <a:t>Create a function (</a:t>
            </a:r>
            <a:r>
              <a:rPr lang="en-US" dirty="0" err="1"/>
              <a:t>get_employee_orders</a:t>
            </a:r>
            <a:r>
              <a:rPr lang="en-US" dirty="0"/>
              <a:t>) that will return all orders done by a specific employee. Return the following columns:</a:t>
            </a:r>
          </a:p>
          <a:p>
            <a:pPr lvl="1"/>
            <a:r>
              <a:rPr lang="en-US" dirty="0"/>
              <a:t>The first 3 letters of the name, the last 3 characters of the code and the full description concatenated delimited with the character ‘; ‘ of the product for which the order was made.</a:t>
            </a:r>
          </a:p>
          <a:p>
            <a:pPr lvl="1"/>
            <a:r>
              <a:rPr lang="en-US" dirty="0"/>
              <a:t>The quantity of the order.</a:t>
            </a:r>
          </a:p>
          <a:p>
            <a:pPr lvl="1"/>
            <a:r>
              <a:rPr lang="en-US" dirty="0"/>
              <a:t>The business entity name for which the order was made.</a:t>
            </a:r>
          </a:p>
          <a:p>
            <a:pPr lvl="1"/>
            <a:endParaRPr lang="en-US" dirty="0"/>
          </a:p>
        </p:txBody>
      </p:sp>
    </p:spTree>
    <p:extLst>
      <p:ext uri="{BB962C8B-B14F-4D97-AF65-F5344CB8AC3E}">
        <p14:creationId xmlns:p14="http://schemas.microsoft.com/office/powerpoint/2010/main" val="2666697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QUESTIONS</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72915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Workshop</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794093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Workshop</a:t>
            </a:r>
            <a:endParaRPr lang="en-GB" sz="3500" dirty="0"/>
          </a:p>
        </p:txBody>
      </p:sp>
      <p:sp>
        <p:nvSpPr>
          <p:cNvPr id="3" name="Content Placeholder 2">
            <a:extLst>
              <a:ext uri="{FF2B5EF4-FFF2-40B4-BE49-F238E27FC236}">
                <a16:creationId xmlns:a16="http://schemas.microsoft.com/office/drawing/2014/main" id="{CA989A61-EF79-46AB-AE0D-5E9913D420C2}"/>
              </a:ext>
            </a:extLst>
          </p:cNvPr>
          <p:cNvSpPr>
            <a:spLocks noGrp="1"/>
          </p:cNvSpPr>
          <p:nvPr>
            <p:ph idx="1"/>
          </p:nvPr>
        </p:nvSpPr>
        <p:spPr>
          <a:xfrm>
            <a:off x="838200" y="1435100"/>
            <a:ext cx="10515600" cy="4351338"/>
          </a:xfrm>
        </p:spPr>
        <p:txBody>
          <a:bodyPr>
            <a:normAutofit fontScale="92500" lnSpcReduction="20000"/>
          </a:bodyPr>
          <a:lstStyle/>
          <a:p>
            <a:r>
              <a:rPr lang="en-GB" dirty="0"/>
              <a:t>Produce a list of the total number of slots booked per facility in the month of September 2012. Produce an output table consisting of facility id and slots, sorted by the number of slots.</a:t>
            </a:r>
          </a:p>
          <a:p>
            <a:r>
              <a:rPr lang="en-GB" dirty="0"/>
              <a:t>Produce a list of the total number of slots booked per facility per month in the year of 2012. Produce an output table consisting of facility id and slots, sorted by the id and month.</a:t>
            </a:r>
          </a:p>
          <a:p>
            <a:r>
              <a:rPr lang="en-GB" dirty="0"/>
              <a:t>How can you output a list of all members, including the individual who recommended them (if any)? Ensure that results are ordered by (surname, </a:t>
            </a:r>
            <a:r>
              <a:rPr lang="en-GB" dirty="0" err="1"/>
              <a:t>firstname</a:t>
            </a:r>
            <a:r>
              <a:rPr lang="en-GB" dirty="0"/>
              <a:t>).</a:t>
            </a:r>
          </a:p>
          <a:p>
            <a:r>
              <a:rPr lang="en-GB" dirty="0"/>
              <a:t>How can you produce a list of all members who have used a tennis court? Include in your output the name of the court, and the name of the member formatted as a single column. Ensure no duplicate data, and order by the member name followed by the facility name.</a:t>
            </a:r>
            <a:endParaRPr lang="en-US" dirty="0"/>
          </a:p>
        </p:txBody>
      </p:sp>
    </p:spTree>
    <p:extLst>
      <p:ext uri="{BB962C8B-B14F-4D97-AF65-F5344CB8AC3E}">
        <p14:creationId xmlns:p14="http://schemas.microsoft.com/office/powerpoint/2010/main" val="193960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41547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FF7-3E82-443C-889F-E480407B1AAD}"/>
              </a:ext>
            </a:extLst>
          </p:cNvPr>
          <p:cNvSpPr>
            <a:spLocks noGrp="1"/>
          </p:cNvSpPr>
          <p:nvPr>
            <p:ph type="ctrTitle"/>
          </p:nvPr>
        </p:nvSpPr>
        <p:spPr/>
        <p:txBody>
          <a:bodyPr/>
          <a:lstStyle/>
          <a:p>
            <a:r>
              <a:rPr lang="en-US" dirty="0">
                <a:solidFill>
                  <a:schemeClr val="bg1"/>
                </a:solidFill>
              </a:rPr>
              <a:t>Built-In functions and operators</a:t>
            </a:r>
            <a:endParaRPr lang="en-GB" dirty="0">
              <a:solidFill>
                <a:schemeClr val="bg1"/>
              </a:solidFill>
            </a:endParaRPr>
          </a:p>
        </p:txBody>
      </p:sp>
      <p:sp>
        <p:nvSpPr>
          <p:cNvPr id="3" name="Subtitle 2">
            <a:extLst>
              <a:ext uri="{FF2B5EF4-FFF2-40B4-BE49-F238E27FC236}">
                <a16:creationId xmlns:a16="http://schemas.microsoft.com/office/drawing/2014/main" id="{8E3C17EB-80D2-4970-9897-E8CD3C49916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72267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Built-In functions – Mathematical operators</a:t>
            </a:r>
            <a:endParaRPr lang="en-GB" sz="3500" dirty="0"/>
          </a:p>
        </p:txBody>
      </p:sp>
      <p:graphicFrame>
        <p:nvGraphicFramePr>
          <p:cNvPr id="5" name="Table 5">
            <a:extLst>
              <a:ext uri="{FF2B5EF4-FFF2-40B4-BE49-F238E27FC236}">
                <a16:creationId xmlns:a16="http://schemas.microsoft.com/office/drawing/2014/main" id="{5DFE5DDC-FBC7-4011-ADF0-B1E5661CE501}"/>
              </a:ext>
            </a:extLst>
          </p:cNvPr>
          <p:cNvGraphicFramePr>
            <a:graphicFrameLocks noGrp="1"/>
          </p:cNvGraphicFramePr>
          <p:nvPr>
            <p:ph idx="1"/>
            <p:extLst>
              <p:ext uri="{D42A27DB-BD31-4B8C-83A1-F6EECF244321}">
                <p14:modId xmlns:p14="http://schemas.microsoft.com/office/powerpoint/2010/main" val="1450126438"/>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3510469999"/>
                    </a:ext>
                  </a:extLst>
                </a:gridCol>
                <a:gridCol w="6736702">
                  <a:extLst>
                    <a:ext uri="{9D8B030D-6E8A-4147-A177-3AD203B41FA5}">
                      <a16:colId xmlns:a16="http://schemas.microsoft.com/office/drawing/2014/main" val="651020647"/>
                    </a:ext>
                  </a:extLst>
                </a:gridCol>
                <a:gridCol w="1352939">
                  <a:extLst>
                    <a:ext uri="{9D8B030D-6E8A-4147-A177-3AD203B41FA5}">
                      <a16:colId xmlns:a16="http://schemas.microsoft.com/office/drawing/2014/main" val="954720431"/>
                    </a:ext>
                  </a:extLst>
                </a:gridCol>
                <a:gridCol w="1174102">
                  <a:extLst>
                    <a:ext uri="{9D8B030D-6E8A-4147-A177-3AD203B41FA5}">
                      <a16:colId xmlns:a16="http://schemas.microsoft.com/office/drawing/2014/main" val="487622816"/>
                    </a:ext>
                  </a:extLst>
                </a:gridCol>
              </a:tblGrid>
              <a:tr h="370840">
                <a:tc>
                  <a:txBody>
                    <a:bodyPr/>
                    <a:lstStyle/>
                    <a:p>
                      <a:r>
                        <a:rPr lang="en-US" dirty="0"/>
                        <a:t>Operator</a:t>
                      </a:r>
                      <a:endParaRPr lang="en-GB" dirty="0"/>
                    </a:p>
                  </a:txBody>
                  <a:tcPr/>
                </a:tc>
                <a:tc>
                  <a:txBody>
                    <a:bodyPr/>
                    <a:lstStyle/>
                    <a:p>
                      <a:r>
                        <a:rPr lang="en-US" dirty="0"/>
                        <a:t>Description</a:t>
                      </a:r>
                      <a:endParaRPr lang="en-GB" dirty="0"/>
                    </a:p>
                  </a:txBody>
                  <a:tcPr/>
                </a:tc>
                <a:tc>
                  <a:txBody>
                    <a:bodyPr/>
                    <a:lstStyle/>
                    <a:p>
                      <a:r>
                        <a:rPr lang="en-US" dirty="0"/>
                        <a:t>Example</a:t>
                      </a:r>
                      <a:endParaRPr lang="en-GB" dirty="0"/>
                    </a:p>
                  </a:txBody>
                  <a:tcPr/>
                </a:tc>
                <a:tc>
                  <a:txBody>
                    <a:bodyPr/>
                    <a:lstStyle/>
                    <a:p>
                      <a:r>
                        <a:rPr lang="en-US" dirty="0"/>
                        <a:t>Result</a:t>
                      </a:r>
                      <a:endParaRPr lang="en-GB" dirty="0"/>
                    </a:p>
                  </a:txBody>
                  <a:tcPr/>
                </a:tc>
                <a:extLst>
                  <a:ext uri="{0D108BD9-81ED-4DB2-BD59-A6C34878D82A}">
                    <a16:rowId xmlns:a16="http://schemas.microsoft.com/office/drawing/2014/main" val="3079216489"/>
                  </a:ext>
                </a:extLst>
              </a:tr>
              <a:tr h="370840">
                <a:tc>
                  <a:txBody>
                    <a:bodyPr/>
                    <a:lstStyle/>
                    <a:p>
                      <a:r>
                        <a:rPr lang="en-US" dirty="0"/>
                        <a:t>+</a:t>
                      </a:r>
                      <a:endParaRPr lang="en-GB" dirty="0"/>
                    </a:p>
                  </a:txBody>
                  <a:tcPr/>
                </a:tc>
                <a:tc>
                  <a:txBody>
                    <a:bodyPr/>
                    <a:lstStyle/>
                    <a:p>
                      <a:r>
                        <a:rPr lang="en-US" dirty="0"/>
                        <a:t>Addition</a:t>
                      </a:r>
                      <a:endParaRPr lang="en-GB" dirty="0"/>
                    </a:p>
                  </a:txBody>
                  <a:tcPr/>
                </a:tc>
                <a:tc>
                  <a:txBody>
                    <a:bodyPr/>
                    <a:lstStyle/>
                    <a:p>
                      <a:r>
                        <a:rPr lang="en-US" dirty="0"/>
                        <a:t>2 + 3</a:t>
                      </a:r>
                      <a:endParaRPr lang="en-GB" dirty="0"/>
                    </a:p>
                  </a:txBody>
                  <a:tcPr/>
                </a:tc>
                <a:tc>
                  <a:txBody>
                    <a:bodyPr/>
                    <a:lstStyle/>
                    <a:p>
                      <a:r>
                        <a:rPr lang="en-US" dirty="0"/>
                        <a:t>5</a:t>
                      </a:r>
                      <a:endParaRPr lang="en-GB" dirty="0"/>
                    </a:p>
                  </a:txBody>
                  <a:tcPr/>
                </a:tc>
                <a:extLst>
                  <a:ext uri="{0D108BD9-81ED-4DB2-BD59-A6C34878D82A}">
                    <a16:rowId xmlns:a16="http://schemas.microsoft.com/office/drawing/2014/main" val="1054165964"/>
                  </a:ext>
                </a:extLst>
              </a:tr>
              <a:tr h="370840">
                <a:tc>
                  <a:txBody>
                    <a:bodyPr/>
                    <a:lstStyle/>
                    <a:p>
                      <a:r>
                        <a:rPr lang="en-US" dirty="0"/>
                        <a:t>- </a:t>
                      </a:r>
                      <a:endParaRPr lang="en-GB" dirty="0"/>
                    </a:p>
                  </a:txBody>
                  <a:tcPr/>
                </a:tc>
                <a:tc>
                  <a:txBody>
                    <a:bodyPr/>
                    <a:lstStyle/>
                    <a:p>
                      <a:r>
                        <a:rPr lang="en-US" dirty="0"/>
                        <a:t>Subtraction</a:t>
                      </a:r>
                      <a:endParaRPr lang="en-GB" dirty="0"/>
                    </a:p>
                  </a:txBody>
                  <a:tcPr/>
                </a:tc>
                <a:tc>
                  <a:txBody>
                    <a:bodyPr/>
                    <a:lstStyle/>
                    <a:p>
                      <a:r>
                        <a:rPr lang="en-US" dirty="0"/>
                        <a:t>3 - 2</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1699326712"/>
                  </a:ext>
                </a:extLst>
              </a:tr>
              <a:tr h="370840">
                <a:tc>
                  <a:txBody>
                    <a:bodyPr/>
                    <a:lstStyle/>
                    <a:p>
                      <a:r>
                        <a:rPr lang="en-US" dirty="0"/>
                        <a:t>*</a:t>
                      </a:r>
                      <a:endParaRPr lang="en-GB" dirty="0"/>
                    </a:p>
                  </a:txBody>
                  <a:tcPr/>
                </a:tc>
                <a:tc>
                  <a:txBody>
                    <a:bodyPr/>
                    <a:lstStyle/>
                    <a:p>
                      <a:r>
                        <a:rPr lang="en-US" dirty="0"/>
                        <a:t>Multiplication</a:t>
                      </a:r>
                      <a:endParaRPr lang="en-GB" dirty="0"/>
                    </a:p>
                  </a:txBody>
                  <a:tcPr/>
                </a:tc>
                <a:tc>
                  <a:txBody>
                    <a:bodyPr/>
                    <a:lstStyle/>
                    <a:p>
                      <a:r>
                        <a:rPr lang="en-US" dirty="0"/>
                        <a:t>2 * 3</a:t>
                      </a:r>
                      <a:endParaRPr lang="en-GB" dirty="0"/>
                    </a:p>
                  </a:txBody>
                  <a:tcPr/>
                </a:tc>
                <a:tc>
                  <a:txBody>
                    <a:bodyPr/>
                    <a:lstStyle/>
                    <a:p>
                      <a:r>
                        <a:rPr lang="en-US" dirty="0"/>
                        <a:t>6</a:t>
                      </a:r>
                      <a:endParaRPr lang="en-GB" dirty="0"/>
                    </a:p>
                  </a:txBody>
                  <a:tcPr/>
                </a:tc>
                <a:extLst>
                  <a:ext uri="{0D108BD9-81ED-4DB2-BD59-A6C34878D82A}">
                    <a16:rowId xmlns:a16="http://schemas.microsoft.com/office/drawing/2014/main" val="3206681776"/>
                  </a:ext>
                </a:extLst>
              </a:tr>
              <a:tr h="370840">
                <a:tc>
                  <a:txBody>
                    <a:bodyPr/>
                    <a:lstStyle/>
                    <a:p>
                      <a:r>
                        <a:rPr lang="en-US" dirty="0"/>
                        <a:t>/</a:t>
                      </a:r>
                      <a:endParaRPr lang="en-GB" dirty="0"/>
                    </a:p>
                  </a:txBody>
                  <a:tcPr/>
                </a:tc>
                <a:tc>
                  <a:txBody>
                    <a:bodyPr/>
                    <a:lstStyle/>
                    <a:p>
                      <a:r>
                        <a:rPr lang="en-US" dirty="0"/>
                        <a:t>Division </a:t>
                      </a:r>
                      <a:r>
                        <a:rPr lang="en-GB" dirty="0"/>
                        <a:t>(integer division truncates the result)</a:t>
                      </a:r>
                    </a:p>
                  </a:txBody>
                  <a:tcPr/>
                </a:tc>
                <a:tc>
                  <a:txBody>
                    <a:bodyPr/>
                    <a:lstStyle/>
                    <a:p>
                      <a:r>
                        <a:rPr lang="en-US" dirty="0"/>
                        <a:t>4 / 2</a:t>
                      </a:r>
                      <a:endParaRPr lang="en-GB" dirty="0"/>
                    </a:p>
                  </a:txBody>
                  <a:tcPr/>
                </a:tc>
                <a:tc>
                  <a:txBody>
                    <a:bodyPr/>
                    <a:lstStyle/>
                    <a:p>
                      <a:r>
                        <a:rPr lang="en-US" dirty="0"/>
                        <a:t>2</a:t>
                      </a:r>
                      <a:endParaRPr lang="en-GB" dirty="0"/>
                    </a:p>
                  </a:txBody>
                  <a:tcPr/>
                </a:tc>
                <a:extLst>
                  <a:ext uri="{0D108BD9-81ED-4DB2-BD59-A6C34878D82A}">
                    <a16:rowId xmlns:a16="http://schemas.microsoft.com/office/drawing/2014/main" val="3699415266"/>
                  </a:ext>
                </a:extLst>
              </a:tr>
              <a:tr h="370840">
                <a:tc>
                  <a:txBody>
                    <a:bodyPr/>
                    <a:lstStyle/>
                    <a:p>
                      <a:r>
                        <a:rPr lang="en-US" dirty="0"/>
                        <a:t>^</a:t>
                      </a:r>
                      <a:endParaRPr lang="en-GB" dirty="0"/>
                    </a:p>
                  </a:txBody>
                  <a:tcPr/>
                </a:tc>
                <a:tc>
                  <a:txBody>
                    <a:bodyPr/>
                    <a:lstStyle/>
                    <a:p>
                      <a:r>
                        <a:rPr lang="en-US" dirty="0"/>
                        <a:t>Exponentiation</a:t>
                      </a:r>
                      <a:endParaRPr lang="en-GB" dirty="0"/>
                    </a:p>
                  </a:txBody>
                  <a:tcPr/>
                </a:tc>
                <a:tc>
                  <a:txBody>
                    <a:bodyPr/>
                    <a:lstStyle/>
                    <a:p>
                      <a:r>
                        <a:rPr lang="en-US" dirty="0"/>
                        <a:t>2 ^ 3</a:t>
                      </a:r>
                      <a:endParaRPr lang="en-GB" dirty="0"/>
                    </a:p>
                  </a:txBody>
                  <a:tcPr/>
                </a:tc>
                <a:tc>
                  <a:txBody>
                    <a:bodyPr/>
                    <a:lstStyle/>
                    <a:p>
                      <a:r>
                        <a:rPr lang="en-US" dirty="0"/>
                        <a:t>8</a:t>
                      </a:r>
                      <a:endParaRPr lang="en-GB" dirty="0"/>
                    </a:p>
                  </a:txBody>
                  <a:tcPr/>
                </a:tc>
                <a:extLst>
                  <a:ext uri="{0D108BD9-81ED-4DB2-BD59-A6C34878D82A}">
                    <a16:rowId xmlns:a16="http://schemas.microsoft.com/office/drawing/2014/main" val="2306710087"/>
                  </a:ext>
                </a:extLst>
              </a:tr>
              <a:tr h="370840">
                <a:tc>
                  <a:txBody>
                    <a:bodyPr/>
                    <a:lstStyle/>
                    <a:p>
                      <a:r>
                        <a:rPr lang="en-US" dirty="0"/>
                        <a:t>@</a:t>
                      </a:r>
                      <a:endParaRPr lang="en-GB" dirty="0"/>
                    </a:p>
                  </a:txBody>
                  <a:tcPr/>
                </a:tc>
                <a:tc>
                  <a:txBody>
                    <a:bodyPr/>
                    <a:lstStyle/>
                    <a:p>
                      <a:r>
                        <a:rPr lang="en-US" dirty="0"/>
                        <a:t>Absolute value</a:t>
                      </a:r>
                      <a:endParaRPr lang="en-GB" dirty="0"/>
                    </a:p>
                  </a:txBody>
                  <a:tcPr/>
                </a:tc>
                <a:tc>
                  <a:txBody>
                    <a:bodyPr/>
                    <a:lstStyle/>
                    <a:p>
                      <a:r>
                        <a:rPr lang="en-US" dirty="0"/>
                        <a:t>@ -5</a:t>
                      </a:r>
                      <a:endParaRPr lang="en-GB" dirty="0"/>
                    </a:p>
                  </a:txBody>
                  <a:tcPr/>
                </a:tc>
                <a:tc>
                  <a:txBody>
                    <a:bodyPr/>
                    <a:lstStyle/>
                    <a:p>
                      <a:r>
                        <a:rPr lang="en-US" dirty="0"/>
                        <a:t>5</a:t>
                      </a:r>
                      <a:endParaRPr lang="en-GB" dirty="0"/>
                    </a:p>
                  </a:txBody>
                  <a:tcPr/>
                </a:tc>
                <a:extLst>
                  <a:ext uri="{0D108BD9-81ED-4DB2-BD59-A6C34878D82A}">
                    <a16:rowId xmlns:a16="http://schemas.microsoft.com/office/drawing/2014/main" val="25109137"/>
                  </a:ext>
                </a:extLst>
              </a:tr>
            </a:tbl>
          </a:graphicData>
        </a:graphic>
      </p:graphicFrame>
    </p:spTree>
    <p:extLst>
      <p:ext uri="{BB962C8B-B14F-4D97-AF65-F5344CB8AC3E}">
        <p14:creationId xmlns:p14="http://schemas.microsoft.com/office/powerpoint/2010/main" val="204539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Built-In functions – Mathematical functions</a:t>
            </a:r>
            <a:endParaRPr lang="en-GB" sz="3500" dirty="0"/>
          </a:p>
        </p:txBody>
      </p:sp>
      <p:graphicFrame>
        <p:nvGraphicFramePr>
          <p:cNvPr id="4" name="Table 4">
            <a:extLst>
              <a:ext uri="{FF2B5EF4-FFF2-40B4-BE49-F238E27FC236}">
                <a16:creationId xmlns:a16="http://schemas.microsoft.com/office/drawing/2014/main" id="{62B93D90-7627-4AFE-A27F-82022E83F6DD}"/>
              </a:ext>
            </a:extLst>
          </p:cNvPr>
          <p:cNvGraphicFramePr>
            <a:graphicFrameLocks noGrp="1"/>
          </p:cNvGraphicFramePr>
          <p:nvPr>
            <p:ph idx="1"/>
            <p:extLst>
              <p:ext uri="{D42A27DB-BD31-4B8C-83A1-F6EECF244321}">
                <p14:modId xmlns:p14="http://schemas.microsoft.com/office/powerpoint/2010/main" val="3462254938"/>
              </p:ext>
            </p:extLst>
          </p:nvPr>
        </p:nvGraphicFramePr>
        <p:xfrm>
          <a:off x="838200" y="1825625"/>
          <a:ext cx="10442510" cy="2225040"/>
        </p:xfrm>
        <a:graphic>
          <a:graphicData uri="http://schemas.openxmlformats.org/drawingml/2006/table">
            <a:tbl>
              <a:tblPr firstRow="1" bandRow="1">
                <a:tableStyleId>{5C22544A-7EE6-4342-B048-85BDC9FD1C3A}</a:tableStyleId>
              </a:tblPr>
              <a:tblGrid>
                <a:gridCol w="2082282">
                  <a:extLst>
                    <a:ext uri="{9D8B030D-6E8A-4147-A177-3AD203B41FA5}">
                      <a16:colId xmlns:a16="http://schemas.microsoft.com/office/drawing/2014/main" val="1089599565"/>
                    </a:ext>
                  </a:extLst>
                </a:gridCol>
                <a:gridCol w="5102336">
                  <a:extLst>
                    <a:ext uri="{9D8B030D-6E8A-4147-A177-3AD203B41FA5}">
                      <a16:colId xmlns:a16="http://schemas.microsoft.com/office/drawing/2014/main" val="1943240372"/>
                    </a:ext>
                  </a:extLst>
                </a:gridCol>
                <a:gridCol w="1850116">
                  <a:extLst>
                    <a:ext uri="{9D8B030D-6E8A-4147-A177-3AD203B41FA5}">
                      <a16:colId xmlns:a16="http://schemas.microsoft.com/office/drawing/2014/main" val="550383274"/>
                    </a:ext>
                  </a:extLst>
                </a:gridCol>
                <a:gridCol w="1407776">
                  <a:extLst>
                    <a:ext uri="{9D8B030D-6E8A-4147-A177-3AD203B41FA5}">
                      <a16:colId xmlns:a16="http://schemas.microsoft.com/office/drawing/2014/main" val="857468053"/>
                    </a:ext>
                  </a:extLst>
                </a:gridCol>
              </a:tblGrid>
              <a:tr h="370840">
                <a:tc>
                  <a:txBody>
                    <a:bodyPr/>
                    <a:lstStyle/>
                    <a:p>
                      <a:r>
                        <a:rPr lang="en-US" dirty="0"/>
                        <a:t>Function</a:t>
                      </a:r>
                      <a:endParaRPr lang="en-GB" dirty="0"/>
                    </a:p>
                  </a:txBody>
                  <a:tcPr/>
                </a:tc>
                <a:tc>
                  <a:txBody>
                    <a:bodyPr/>
                    <a:lstStyle/>
                    <a:p>
                      <a:r>
                        <a:rPr lang="en-US" dirty="0"/>
                        <a:t>Description</a:t>
                      </a:r>
                      <a:endParaRPr lang="en-GB" dirty="0"/>
                    </a:p>
                  </a:txBody>
                  <a:tcPr/>
                </a:tc>
                <a:tc>
                  <a:txBody>
                    <a:bodyPr/>
                    <a:lstStyle/>
                    <a:p>
                      <a:r>
                        <a:rPr lang="en-US" dirty="0"/>
                        <a:t>Example</a:t>
                      </a:r>
                      <a:endParaRPr lang="en-GB" dirty="0"/>
                    </a:p>
                  </a:txBody>
                  <a:tcPr/>
                </a:tc>
                <a:tc>
                  <a:txBody>
                    <a:bodyPr/>
                    <a:lstStyle/>
                    <a:p>
                      <a:r>
                        <a:rPr lang="en-US" dirty="0"/>
                        <a:t>Result</a:t>
                      </a:r>
                      <a:endParaRPr lang="en-GB" dirty="0"/>
                    </a:p>
                  </a:txBody>
                  <a:tcPr/>
                </a:tc>
                <a:extLst>
                  <a:ext uri="{0D108BD9-81ED-4DB2-BD59-A6C34878D82A}">
                    <a16:rowId xmlns:a16="http://schemas.microsoft.com/office/drawing/2014/main" val="3628003426"/>
                  </a:ext>
                </a:extLst>
              </a:tr>
              <a:tr h="370840">
                <a:tc>
                  <a:txBody>
                    <a:bodyPr/>
                    <a:lstStyle/>
                    <a:p>
                      <a:r>
                        <a:rPr lang="en-US" dirty="0">
                          <a:latin typeface="Consolas" panose="020B0609020204030204" pitchFamily="49" charset="0"/>
                        </a:rPr>
                        <a:t>abs(x)</a:t>
                      </a:r>
                      <a:endParaRPr lang="en-GB" dirty="0">
                        <a:latin typeface="Consolas" panose="020B0609020204030204" pitchFamily="49" charset="0"/>
                      </a:endParaRPr>
                    </a:p>
                  </a:txBody>
                  <a:tcPr/>
                </a:tc>
                <a:tc>
                  <a:txBody>
                    <a:bodyPr/>
                    <a:lstStyle/>
                    <a:p>
                      <a:r>
                        <a:rPr lang="en-US" dirty="0"/>
                        <a:t>Absolute value</a:t>
                      </a:r>
                      <a:endParaRPr lang="en-GB" dirty="0"/>
                    </a:p>
                  </a:txBody>
                  <a:tcPr/>
                </a:tc>
                <a:tc>
                  <a:txBody>
                    <a:bodyPr/>
                    <a:lstStyle/>
                    <a:p>
                      <a:r>
                        <a:rPr lang="en-US" dirty="0">
                          <a:latin typeface="Consolas" panose="020B0609020204030204" pitchFamily="49" charset="0"/>
                        </a:rPr>
                        <a:t>abs(-13.2)</a:t>
                      </a:r>
                      <a:endParaRPr lang="en-GB" dirty="0">
                        <a:latin typeface="Consolas" panose="020B0609020204030204" pitchFamily="49" charset="0"/>
                      </a:endParaRPr>
                    </a:p>
                  </a:txBody>
                  <a:tcPr/>
                </a:tc>
                <a:tc>
                  <a:txBody>
                    <a:bodyPr/>
                    <a:lstStyle/>
                    <a:p>
                      <a:r>
                        <a:rPr lang="en-US" dirty="0">
                          <a:latin typeface="Consolas" panose="020B0609020204030204" pitchFamily="49" charset="0"/>
                        </a:rPr>
                        <a:t>13.2</a:t>
                      </a:r>
                      <a:endParaRPr lang="en-GB" dirty="0">
                        <a:latin typeface="Consolas" panose="020B0609020204030204" pitchFamily="49" charset="0"/>
                      </a:endParaRPr>
                    </a:p>
                  </a:txBody>
                  <a:tcPr/>
                </a:tc>
                <a:extLst>
                  <a:ext uri="{0D108BD9-81ED-4DB2-BD59-A6C34878D82A}">
                    <a16:rowId xmlns:a16="http://schemas.microsoft.com/office/drawing/2014/main" val="330009851"/>
                  </a:ext>
                </a:extLst>
              </a:tr>
              <a:tr h="370840">
                <a:tc>
                  <a:txBody>
                    <a:bodyPr/>
                    <a:lstStyle/>
                    <a:p>
                      <a:r>
                        <a:rPr lang="en-US" dirty="0">
                          <a:latin typeface="Consolas" panose="020B0609020204030204" pitchFamily="49" charset="0"/>
                        </a:rPr>
                        <a:t>ceil(x)</a:t>
                      </a:r>
                      <a:endParaRPr lang="en-GB" dirty="0">
                        <a:latin typeface="Consolas" panose="020B0609020204030204" pitchFamily="49" charset="0"/>
                      </a:endParaRPr>
                    </a:p>
                  </a:txBody>
                  <a:tcPr/>
                </a:tc>
                <a:tc>
                  <a:txBody>
                    <a:bodyPr/>
                    <a:lstStyle/>
                    <a:p>
                      <a:r>
                        <a:rPr lang="en-US" dirty="0"/>
                        <a:t>Nearest integer greater than or equal to argument </a:t>
                      </a:r>
                      <a:endParaRPr lang="en-GB" dirty="0"/>
                    </a:p>
                  </a:txBody>
                  <a:tcPr/>
                </a:tc>
                <a:tc>
                  <a:txBody>
                    <a:bodyPr/>
                    <a:lstStyle/>
                    <a:p>
                      <a:r>
                        <a:rPr lang="en-US" dirty="0">
                          <a:latin typeface="Consolas" panose="020B0609020204030204" pitchFamily="49" charset="0"/>
                        </a:rPr>
                        <a:t>ceil(13.2)</a:t>
                      </a:r>
                      <a:endParaRPr lang="en-GB" dirty="0">
                        <a:latin typeface="Consolas" panose="020B0609020204030204" pitchFamily="49" charset="0"/>
                      </a:endParaRPr>
                    </a:p>
                  </a:txBody>
                  <a:tcPr/>
                </a:tc>
                <a:tc>
                  <a:txBody>
                    <a:bodyPr/>
                    <a:lstStyle/>
                    <a:p>
                      <a:r>
                        <a:rPr lang="en-US" dirty="0">
                          <a:latin typeface="Consolas" panose="020B0609020204030204" pitchFamily="49" charset="0"/>
                        </a:rPr>
                        <a:t>14</a:t>
                      </a:r>
                      <a:endParaRPr lang="en-GB" dirty="0">
                        <a:latin typeface="Consolas" panose="020B0609020204030204" pitchFamily="49" charset="0"/>
                      </a:endParaRPr>
                    </a:p>
                  </a:txBody>
                  <a:tcPr/>
                </a:tc>
                <a:extLst>
                  <a:ext uri="{0D108BD9-81ED-4DB2-BD59-A6C34878D82A}">
                    <a16:rowId xmlns:a16="http://schemas.microsoft.com/office/drawing/2014/main" val="1391097330"/>
                  </a:ext>
                </a:extLst>
              </a:tr>
              <a:tr h="370840">
                <a:tc>
                  <a:txBody>
                    <a:bodyPr/>
                    <a:lstStyle/>
                    <a:p>
                      <a:r>
                        <a:rPr lang="en-US" dirty="0">
                          <a:latin typeface="Consolas" panose="020B0609020204030204" pitchFamily="49" charset="0"/>
                        </a:rPr>
                        <a:t>floor(x)</a:t>
                      </a:r>
                      <a:endParaRPr lang="en-GB" dirty="0">
                        <a:latin typeface="Consolas" panose="020B0609020204030204" pitchFamily="49" charset="0"/>
                      </a:endParaRPr>
                    </a:p>
                  </a:txBody>
                  <a:tcPr/>
                </a:tc>
                <a:tc>
                  <a:txBody>
                    <a:bodyPr/>
                    <a:lstStyle/>
                    <a:p>
                      <a:r>
                        <a:rPr lang="en-US" dirty="0"/>
                        <a:t>Nearest integer less than or equal to argument</a:t>
                      </a:r>
                      <a:endParaRPr lang="en-GB" dirty="0"/>
                    </a:p>
                  </a:txBody>
                  <a:tcPr/>
                </a:tc>
                <a:tc>
                  <a:txBody>
                    <a:bodyPr/>
                    <a:lstStyle/>
                    <a:p>
                      <a:r>
                        <a:rPr lang="en-US" dirty="0">
                          <a:latin typeface="Consolas" panose="020B0609020204030204" pitchFamily="49" charset="0"/>
                        </a:rPr>
                        <a:t>floor(13.8)</a:t>
                      </a:r>
                      <a:endParaRPr lang="en-GB" dirty="0">
                        <a:latin typeface="Consolas" panose="020B0609020204030204" pitchFamily="49" charset="0"/>
                      </a:endParaRPr>
                    </a:p>
                  </a:txBody>
                  <a:tcPr/>
                </a:tc>
                <a:tc>
                  <a:txBody>
                    <a:bodyPr/>
                    <a:lstStyle/>
                    <a:p>
                      <a:r>
                        <a:rPr lang="en-US" dirty="0">
                          <a:latin typeface="Consolas" panose="020B0609020204030204" pitchFamily="49" charset="0"/>
                        </a:rPr>
                        <a:t>13</a:t>
                      </a:r>
                      <a:endParaRPr lang="en-GB" dirty="0">
                        <a:latin typeface="Consolas" panose="020B0609020204030204" pitchFamily="49" charset="0"/>
                      </a:endParaRPr>
                    </a:p>
                  </a:txBody>
                  <a:tcPr/>
                </a:tc>
                <a:extLst>
                  <a:ext uri="{0D108BD9-81ED-4DB2-BD59-A6C34878D82A}">
                    <a16:rowId xmlns:a16="http://schemas.microsoft.com/office/drawing/2014/main" val="3078361292"/>
                  </a:ext>
                </a:extLst>
              </a:tr>
              <a:tr h="370840">
                <a:tc>
                  <a:txBody>
                    <a:bodyPr/>
                    <a:lstStyle/>
                    <a:p>
                      <a:r>
                        <a:rPr lang="en-US" dirty="0">
                          <a:latin typeface="Consolas" panose="020B0609020204030204" pitchFamily="49" charset="0"/>
                        </a:rPr>
                        <a:t>round(x)</a:t>
                      </a:r>
                      <a:endParaRPr lang="en-GB" dirty="0">
                        <a:latin typeface="Consolas" panose="020B0609020204030204" pitchFamily="49" charset="0"/>
                      </a:endParaRPr>
                    </a:p>
                  </a:txBody>
                  <a:tcPr/>
                </a:tc>
                <a:tc>
                  <a:txBody>
                    <a:bodyPr/>
                    <a:lstStyle/>
                    <a:p>
                      <a:r>
                        <a:rPr lang="en-US" dirty="0"/>
                        <a:t>Round to nearest integer</a:t>
                      </a:r>
                      <a:endParaRPr lang="en-GB" dirty="0"/>
                    </a:p>
                  </a:txBody>
                  <a:tcPr/>
                </a:tc>
                <a:tc>
                  <a:txBody>
                    <a:bodyPr/>
                    <a:lstStyle/>
                    <a:p>
                      <a:r>
                        <a:rPr lang="en-US" dirty="0">
                          <a:latin typeface="Consolas" panose="020B0609020204030204" pitchFamily="49" charset="0"/>
                        </a:rPr>
                        <a:t>round(14.8)</a:t>
                      </a:r>
                      <a:endParaRPr lang="en-GB" dirty="0">
                        <a:latin typeface="Consolas" panose="020B0609020204030204" pitchFamily="49" charset="0"/>
                      </a:endParaRPr>
                    </a:p>
                  </a:txBody>
                  <a:tcPr/>
                </a:tc>
                <a:tc>
                  <a:txBody>
                    <a:bodyPr/>
                    <a:lstStyle/>
                    <a:p>
                      <a:r>
                        <a:rPr lang="en-US" dirty="0">
                          <a:latin typeface="Consolas" panose="020B0609020204030204" pitchFamily="49" charset="0"/>
                        </a:rPr>
                        <a:t>15</a:t>
                      </a:r>
                      <a:endParaRPr lang="en-GB" dirty="0">
                        <a:latin typeface="Consolas" panose="020B0609020204030204" pitchFamily="49" charset="0"/>
                      </a:endParaRPr>
                    </a:p>
                  </a:txBody>
                  <a:tcPr/>
                </a:tc>
                <a:extLst>
                  <a:ext uri="{0D108BD9-81ED-4DB2-BD59-A6C34878D82A}">
                    <a16:rowId xmlns:a16="http://schemas.microsoft.com/office/drawing/2014/main" val="772010079"/>
                  </a:ext>
                </a:extLst>
              </a:tr>
              <a:tr h="370840">
                <a:tc>
                  <a:txBody>
                    <a:bodyPr/>
                    <a:lstStyle/>
                    <a:p>
                      <a:r>
                        <a:rPr lang="en-US" dirty="0">
                          <a:latin typeface="Consolas" panose="020B0609020204030204" pitchFamily="49" charset="0"/>
                        </a:rPr>
                        <a:t>random(x)</a:t>
                      </a:r>
                      <a:endParaRPr lang="en-GB" dirty="0">
                        <a:latin typeface="Consolas" panose="020B0609020204030204" pitchFamily="49" charset="0"/>
                      </a:endParaRPr>
                    </a:p>
                  </a:txBody>
                  <a:tcPr/>
                </a:tc>
                <a:tc>
                  <a:txBody>
                    <a:bodyPr/>
                    <a:lstStyle/>
                    <a:p>
                      <a:r>
                        <a:rPr lang="en-GB" dirty="0"/>
                        <a:t>Random value in the range 0.0 &lt;= x &lt; 1.0</a:t>
                      </a:r>
                    </a:p>
                  </a:txBody>
                  <a:tcPr/>
                </a:tc>
                <a:tc>
                  <a:txBody>
                    <a:bodyPr/>
                    <a:lstStyle/>
                    <a:p>
                      <a:r>
                        <a:rPr lang="en-US" dirty="0">
                          <a:latin typeface="Consolas" panose="020B0609020204030204" pitchFamily="49" charset="0"/>
                        </a:rPr>
                        <a:t>random()</a:t>
                      </a:r>
                      <a:endParaRPr lang="en-GB" dirty="0">
                        <a:latin typeface="Consolas" panose="020B0609020204030204" pitchFamily="49" charset="0"/>
                      </a:endParaRPr>
                    </a:p>
                  </a:txBody>
                  <a:tcPr/>
                </a:tc>
                <a:tc>
                  <a:txBody>
                    <a:bodyPr/>
                    <a:lstStyle/>
                    <a:p>
                      <a:r>
                        <a:rPr lang="en-US" dirty="0">
                          <a:latin typeface="Consolas" panose="020B0609020204030204" pitchFamily="49" charset="0"/>
                        </a:rPr>
                        <a:t>0.12514…</a:t>
                      </a:r>
                      <a:endParaRPr lang="en-GB" dirty="0">
                        <a:latin typeface="Consolas" panose="020B0609020204030204" pitchFamily="49" charset="0"/>
                      </a:endParaRPr>
                    </a:p>
                  </a:txBody>
                  <a:tcPr/>
                </a:tc>
                <a:extLst>
                  <a:ext uri="{0D108BD9-81ED-4DB2-BD59-A6C34878D82A}">
                    <a16:rowId xmlns:a16="http://schemas.microsoft.com/office/drawing/2014/main" val="4294948770"/>
                  </a:ext>
                </a:extLst>
              </a:tr>
            </a:tbl>
          </a:graphicData>
        </a:graphic>
      </p:graphicFrame>
    </p:spTree>
    <p:extLst>
      <p:ext uri="{BB962C8B-B14F-4D97-AF65-F5344CB8AC3E}">
        <p14:creationId xmlns:p14="http://schemas.microsoft.com/office/powerpoint/2010/main" val="309286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Built-In functions – String functions and operators 1/2</a:t>
            </a:r>
            <a:endParaRPr lang="en-GB" sz="3500" dirty="0"/>
          </a:p>
        </p:txBody>
      </p:sp>
      <p:graphicFrame>
        <p:nvGraphicFramePr>
          <p:cNvPr id="4" name="Table 4">
            <a:extLst>
              <a:ext uri="{FF2B5EF4-FFF2-40B4-BE49-F238E27FC236}">
                <a16:creationId xmlns:a16="http://schemas.microsoft.com/office/drawing/2014/main" id="{788FE11D-F34C-405C-9813-ED40230EA240}"/>
              </a:ext>
            </a:extLst>
          </p:cNvPr>
          <p:cNvGraphicFramePr>
            <a:graphicFrameLocks noGrp="1"/>
          </p:cNvGraphicFramePr>
          <p:nvPr>
            <p:ph idx="1"/>
            <p:extLst>
              <p:ext uri="{D42A27DB-BD31-4B8C-83A1-F6EECF244321}">
                <p14:modId xmlns:p14="http://schemas.microsoft.com/office/powerpoint/2010/main" val="2434411366"/>
              </p:ext>
            </p:extLst>
          </p:nvPr>
        </p:nvGraphicFramePr>
        <p:xfrm>
          <a:off x="143070" y="1306512"/>
          <a:ext cx="11893421" cy="4165600"/>
        </p:xfrm>
        <a:graphic>
          <a:graphicData uri="http://schemas.openxmlformats.org/drawingml/2006/table">
            <a:tbl>
              <a:tblPr firstRow="1" bandRow="1">
                <a:tableStyleId>{5C22544A-7EE6-4342-B048-85BDC9FD1C3A}</a:tableStyleId>
              </a:tblPr>
              <a:tblGrid>
                <a:gridCol w="3225281">
                  <a:extLst>
                    <a:ext uri="{9D8B030D-6E8A-4147-A177-3AD203B41FA5}">
                      <a16:colId xmlns:a16="http://schemas.microsoft.com/office/drawing/2014/main" val="295038891"/>
                    </a:ext>
                  </a:extLst>
                </a:gridCol>
                <a:gridCol w="4073764">
                  <a:extLst>
                    <a:ext uri="{9D8B030D-6E8A-4147-A177-3AD203B41FA5}">
                      <a16:colId xmlns:a16="http://schemas.microsoft.com/office/drawing/2014/main" val="805255513"/>
                    </a:ext>
                  </a:extLst>
                </a:gridCol>
                <a:gridCol w="2733138">
                  <a:extLst>
                    <a:ext uri="{9D8B030D-6E8A-4147-A177-3AD203B41FA5}">
                      <a16:colId xmlns:a16="http://schemas.microsoft.com/office/drawing/2014/main" val="223068642"/>
                    </a:ext>
                  </a:extLst>
                </a:gridCol>
                <a:gridCol w="1861238">
                  <a:extLst>
                    <a:ext uri="{9D8B030D-6E8A-4147-A177-3AD203B41FA5}">
                      <a16:colId xmlns:a16="http://schemas.microsoft.com/office/drawing/2014/main" val="1364154160"/>
                    </a:ext>
                  </a:extLst>
                </a:gridCol>
              </a:tblGrid>
              <a:tr h="370840">
                <a:tc>
                  <a:txBody>
                    <a:bodyPr/>
                    <a:lstStyle/>
                    <a:p>
                      <a:r>
                        <a:rPr lang="en-US" dirty="0"/>
                        <a:t>Function</a:t>
                      </a:r>
                      <a:endParaRPr lang="en-GB" dirty="0"/>
                    </a:p>
                  </a:txBody>
                  <a:tcPr/>
                </a:tc>
                <a:tc>
                  <a:txBody>
                    <a:bodyPr/>
                    <a:lstStyle/>
                    <a:p>
                      <a:r>
                        <a:rPr lang="en-US" dirty="0"/>
                        <a:t>Description</a:t>
                      </a:r>
                      <a:endParaRPr lang="en-GB" dirty="0"/>
                    </a:p>
                  </a:txBody>
                  <a:tcPr/>
                </a:tc>
                <a:tc>
                  <a:txBody>
                    <a:bodyPr/>
                    <a:lstStyle/>
                    <a:p>
                      <a:r>
                        <a:rPr lang="en-US" dirty="0"/>
                        <a:t>Example</a:t>
                      </a:r>
                      <a:endParaRPr lang="en-GB" dirty="0"/>
                    </a:p>
                  </a:txBody>
                  <a:tcPr/>
                </a:tc>
                <a:tc>
                  <a:txBody>
                    <a:bodyPr/>
                    <a:lstStyle/>
                    <a:p>
                      <a:r>
                        <a:rPr lang="en-US" dirty="0"/>
                        <a:t>Result</a:t>
                      </a:r>
                      <a:endParaRPr lang="en-GB" dirty="0"/>
                    </a:p>
                  </a:txBody>
                  <a:tcPr/>
                </a:tc>
                <a:extLst>
                  <a:ext uri="{0D108BD9-81ED-4DB2-BD59-A6C34878D82A}">
                    <a16:rowId xmlns:a16="http://schemas.microsoft.com/office/drawing/2014/main" val="2897499472"/>
                  </a:ext>
                </a:extLst>
              </a:tr>
              <a:tr h="370840">
                <a:tc>
                  <a:txBody>
                    <a:bodyPr/>
                    <a:lstStyle/>
                    <a:p>
                      <a:r>
                        <a:rPr lang="en-US" sz="1600" dirty="0">
                          <a:latin typeface="Consolas" panose="020B0609020204030204" pitchFamily="49" charset="0"/>
                        </a:rPr>
                        <a:t>string || string</a:t>
                      </a:r>
                      <a:endParaRPr lang="en-GB" sz="1600" dirty="0">
                        <a:latin typeface="Consolas" panose="020B0609020204030204" pitchFamily="49" charset="0"/>
                      </a:endParaRPr>
                    </a:p>
                  </a:txBody>
                  <a:tcPr/>
                </a:tc>
                <a:tc>
                  <a:txBody>
                    <a:bodyPr/>
                    <a:lstStyle/>
                    <a:p>
                      <a:r>
                        <a:rPr lang="en-US" dirty="0"/>
                        <a:t>String concatenation</a:t>
                      </a:r>
                      <a:endParaRPr lang="en-GB" dirty="0"/>
                    </a:p>
                  </a:txBody>
                  <a:tcPr/>
                </a:tc>
                <a:tc>
                  <a:txBody>
                    <a:bodyPr/>
                    <a:lstStyle/>
                    <a:p>
                      <a:r>
                        <a:rPr lang="en-US" sz="1600" dirty="0">
                          <a:latin typeface="Consolas" panose="020B0609020204030204" pitchFamily="49" charset="0"/>
                        </a:rPr>
                        <a:t>‘Post’ || ‘</a:t>
                      </a:r>
                      <a:r>
                        <a:rPr lang="en-US" sz="1600" dirty="0" err="1">
                          <a:latin typeface="Consolas" panose="020B0609020204030204" pitchFamily="49" charset="0"/>
                        </a:rPr>
                        <a:t>greSQL</a:t>
                      </a:r>
                      <a:r>
                        <a:rPr lang="en-US" sz="1600" dirty="0">
                          <a:latin typeface="Consolas" panose="020B0609020204030204" pitchFamily="49" charset="0"/>
                        </a:rPr>
                        <a:t>’</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PostgreSQL</a:t>
                      </a:r>
                      <a:endParaRPr lang="en-GB" sz="1600" dirty="0">
                        <a:latin typeface="Consolas" panose="020B0609020204030204" pitchFamily="49" charset="0"/>
                      </a:endParaRPr>
                    </a:p>
                  </a:txBody>
                  <a:tcPr/>
                </a:tc>
                <a:extLst>
                  <a:ext uri="{0D108BD9-81ED-4DB2-BD59-A6C34878D82A}">
                    <a16:rowId xmlns:a16="http://schemas.microsoft.com/office/drawing/2014/main" val="3836216184"/>
                  </a:ext>
                </a:extLst>
              </a:tr>
              <a:tr h="397776">
                <a:tc>
                  <a:txBody>
                    <a:bodyPr/>
                    <a:lstStyle/>
                    <a:p>
                      <a:r>
                        <a:rPr lang="en-GB" sz="1600" dirty="0">
                          <a:latin typeface="Consolas" panose="020B0609020204030204" pitchFamily="49" charset="0"/>
                        </a:rPr>
                        <a:t>string || non-string </a:t>
                      </a:r>
                      <a:r>
                        <a:rPr lang="en-GB" sz="1600" b="1" dirty="0">
                          <a:latin typeface="Consolas" panose="020B0609020204030204" pitchFamily="49" charset="0"/>
                        </a:rPr>
                        <a:t>or</a:t>
                      </a:r>
                      <a:r>
                        <a:rPr lang="en-GB" sz="1600" dirty="0">
                          <a:latin typeface="Consolas" panose="020B0609020204030204" pitchFamily="49" charset="0"/>
                        </a:rPr>
                        <a:t> non-string || string</a:t>
                      </a:r>
                    </a:p>
                  </a:txBody>
                  <a:tcPr/>
                </a:tc>
                <a:tc>
                  <a:txBody>
                    <a:bodyPr/>
                    <a:lstStyle/>
                    <a:p>
                      <a:r>
                        <a:rPr lang="en-US" dirty="0"/>
                        <a:t>String concatenation with one non-string input</a:t>
                      </a:r>
                      <a:endParaRPr lang="en-GB" dirty="0"/>
                    </a:p>
                  </a:txBody>
                  <a:tcPr/>
                </a:tc>
                <a:tc>
                  <a:txBody>
                    <a:bodyPr/>
                    <a:lstStyle/>
                    <a:p>
                      <a:r>
                        <a:rPr lang="en-US" sz="1600" dirty="0">
                          <a:latin typeface="Consolas" panose="020B0609020204030204" pitchFamily="49" charset="0"/>
                        </a:rPr>
                        <a:t>‘Value: ‘ || 42</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Value: 42</a:t>
                      </a:r>
                      <a:endParaRPr lang="en-GB" sz="1600" dirty="0">
                        <a:latin typeface="Consolas" panose="020B0609020204030204" pitchFamily="49" charset="0"/>
                      </a:endParaRPr>
                    </a:p>
                  </a:txBody>
                  <a:tcPr/>
                </a:tc>
                <a:extLst>
                  <a:ext uri="{0D108BD9-81ED-4DB2-BD59-A6C34878D82A}">
                    <a16:rowId xmlns:a16="http://schemas.microsoft.com/office/drawing/2014/main" val="1962107021"/>
                  </a:ext>
                </a:extLst>
              </a:tr>
              <a:tr h="370840">
                <a:tc>
                  <a:txBody>
                    <a:bodyPr/>
                    <a:lstStyle/>
                    <a:p>
                      <a:r>
                        <a:rPr lang="en-GB" sz="1600" dirty="0" err="1">
                          <a:latin typeface="Consolas" panose="020B0609020204030204" pitchFamily="49" charset="0"/>
                        </a:rPr>
                        <a:t>char_length</a:t>
                      </a:r>
                      <a:r>
                        <a:rPr lang="en-GB" sz="1600" dirty="0">
                          <a:latin typeface="Consolas" panose="020B0609020204030204" pitchFamily="49" charset="0"/>
                        </a:rPr>
                        <a:t>(string) </a:t>
                      </a:r>
                      <a:r>
                        <a:rPr lang="en-GB" sz="1600" b="1" dirty="0">
                          <a:latin typeface="Consolas" panose="020B0609020204030204" pitchFamily="49" charset="0"/>
                        </a:rPr>
                        <a:t>or</a:t>
                      </a:r>
                      <a:r>
                        <a:rPr lang="en-GB" sz="1600" dirty="0">
                          <a:latin typeface="Consolas" panose="020B0609020204030204" pitchFamily="49" charset="0"/>
                        </a:rPr>
                        <a:t> </a:t>
                      </a:r>
                      <a:r>
                        <a:rPr lang="en-GB" sz="1600" dirty="0" err="1">
                          <a:latin typeface="Consolas" panose="020B0609020204030204" pitchFamily="49" charset="0"/>
                        </a:rPr>
                        <a:t>character_length</a:t>
                      </a:r>
                      <a:r>
                        <a:rPr lang="en-GB" sz="1600" dirty="0">
                          <a:latin typeface="Consolas" panose="020B0609020204030204" pitchFamily="49" charset="0"/>
                        </a:rPr>
                        <a:t>(string) </a:t>
                      </a:r>
                      <a:r>
                        <a:rPr lang="en-GB" sz="1600" b="1" dirty="0">
                          <a:latin typeface="Consolas" panose="020B0609020204030204" pitchFamily="49" charset="0"/>
                        </a:rPr>
                        <a:t>or</a:t>
                      </a:r>
                    </a:p>
                    <a:p>
                      <a:r>
                        <a:rPr lang="en-GB" sz="1600" b="0" dirty="0">
                          <a:latin typeface="Consolas" panose="020B0609020204030204" pitchFamily="49" charset="0"/>
                        </a:rPr>
                        <a:t>length(string)</a:t>
                      </a:r>
                    </a:p>
                  </a:txBody>
                  <a:tcPr/>
                </a:tc>
                <a:tc>
                  <a:txBody>
                    <a:bodyPr/>
                    <a:lstStyle/>
                    <a:p>
                      <a:r>
                        <a:rPr lang="en-US" dirty="0"/>
                        <a:t>Number of characters in a string</a:t>
                      </a:r>
                      <a:endParaRPr lang="en-GB" dirty="0"/>
                    </a:p>
                  </a:txBody>
                  <a:tcPr/>
                </a:tc>
                <a:tc>
                  <a:txBody>
                    <a:bodyPr/>
                    <a:lstStyle/>
                    <a:p>
                      <a:r>
                        <a:rPr lang="en-US" sz="1600" dirty="0" err="1">
                          <a:latin typeface="Consolas" panose="020B0609020204030204" pitchFamily="49" charset="0"/>
                        </a:rPr>
                        <a:t>char_length</a:t>
                      </a:r>
                      <a:r>
                        <a:rPr lang="en-US" sz="1600" dirty="0">
                          <a:latin typeface="Consolas" panose="020B0609020204030204" pitchFamily="49" charset="0"/>
                        </a:rPr>
                        <a:t>(‘</a:t>
                      </a:r>
                      <a:r>
                        <a:rPr lang="en-US" sz="1600" dirty="0" err="1">
                          <a:latin typeface="Consolas" panose="020B0609020204030204" pitchFamily="49" charset="0"/>
                        </a:rPr>
                        <a:t>bojan</a:t>
                      </a:r>
                      <a:r>
                        <a:rPr lang="en-US" sz="1600" dirty="0">
                          <a:latin typeface="Consolas" panose="020B0609020204030204" pitchFamily="49" charset="0"/>
                        </a:rPr>
                        <a:t>’)</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5</a:t>
                      </a:r>
                      <a:endParaRPr lang="en-GB" sz="1600" dirty="0">
                        <a:latin typeface="Consolas" panose="020B0609020204030204" pitchFamily="49" charset="0"/>
                      </a:endParaRPr>
                    </a:p>
                  </a:txBody>
                  <a:tcPr/>
                </a:tc>
                <a:extLst>
                  <a:ext uri="{0D108BD9-81ED-4DB2-BD59-A6C34878D82A}">
                    <a16:rowId xmlns:a16="http://schemas.microsoft.com/office/drawing/2014/main" val="2737628217"/>
                  </a:ext>
                </a:extLst>
              </a:tr>
              <a:tr h="370840">
                <a:tc>
                  <a:txBody>
                    <a:bodyPr/>
                    <a:lstStyle/>
                    <a:p>
                      <a:r>
                        <a:rPr lang="en-US" sz="1600" dirty="0">
                          <a:latin typeface="Consolas" panose="020B0609020204030204" pitchFamily="49" charset="0"/>
                        </a:rPr>
                        <a:t>lower(string)</a:t>
                      </a:r>
                      <a:endParaRPr lang="en-GB" sz="1600" dirty="0">
                        <a:latin typeface="Consolas" panose="020B0609020204030204" pitchFamily="49" charset="0"/>
                      </a:endParaRPr>
                    </a:p>
                  </a:txBody>
                  <a:tcPr/>
                </a:tc>
                <a:tc>
                  <a:txBody>
                    <a:bodyPr/>
                    <a:lstStyle/>
                    <a:p>
                      <a:r>
                        <a:rPr lang="en-US" dirty="0"/>
                        <a:t>Convert string to lower case</a:t>
                      </a:r>
                      <a:endParaRPr lang="en-GB" dirty="0"/>
                    </a:p>
                  </a:txBody>
                  <a:tcPr/>
                </a:tc>
                <a:tc>
                  <a:txBody>
                    <a:bodyPr/>
                    <a:lstStyle/>
                    <a:p>
                      <a:r>
                        <a:rPr lang="en-US" sz="1600" dirty="0">
                          <a:latin typeface="Consolas" panose="020B0609020204030204" pitchFamily="49" charset="0"/>
                        </a:rPr>
                        <a:t>lower(‘BOJAN’)</a:t>
                      </a:r>
                      <a:endParaRPr lang="en-GB" sz="1600" dirty="0">
                        <a:latin typeface="Consolas" panose="020B0609020204030204" pitchFamily="49" charset="0"/>
                      </a:endParaRPr>
                    </a:p>
                  </a:txBody>
                  <a:tcPr/>
                </a:tc>
                <a:tc>
                  <a:txBody>
                    <a:bodyPr/>
                    <a:lstStyle/>
                    <a:p>
                      <a:r>
                        <a:rPr lang="en-US" sz="1600" dirty="0" err="1">
                          <a:latin typeface="Consolas" panose="020B0609020204030204" pitchFamily="49" charset="0"/>
                        </a:rPr>
                        <a:t>bojan</a:t>
                      </a:r>
                      <a:endParaRPr lang="en-GB" sz="1600" dirty="0">
                        <a:latin typeface="Consolas" panose="020B0609020204030204" pitchFamily="49" charset="0"/>
                      </a:endParaRPr>
                    </a:p>
                  </a:txBody>
                  <a:tcPr/>
                </a:tc>
                <a:extLst>
                  <a:ext uri="{0D108BD9-81ED-4DB2-BD59-A6C34878D82A}">
                    <a16:rowId xmlns:a16="http://schemas.microsoft.com/office/drawing/2014/main" val="175018096"/>
                  </a:ext>
                </a:extLst>
              </a:tr>
              <a:tr h="370840">
                <a:tc>
                  <a:txBody>
                    <a:bodyPr/>
                    <a:lstStyle/>
                    <a:p>
                      <a:r>
                        <a:rPr lang="en-US" sz="1600" dirty="0">
                          <a:latin typeface="Consolas" panose="020B0609020204030204" pitchFamily="49" charset="0"/>
                        </a:rPr>
                        <a:t>position(substring in string)</a:t>
                      </a:r>
                      <a:endParaRPr lang="en-GB" sz="1600" dirty="0">
                        <a:latin typeface="Consolas" panose="020B0609020204030204" pitchFamily="49" charset="0"/>
                      </a:endParaRPr>
                    </a:p>
                  </a:txBody>
                  <a:tcPr/>
                </a:tc>
                <a:tc>
                  <a:txBody>
                    <a:bodyPr/>
                    <a:lstStyle/>
                    <a:p>
                      <a:r>
                        <a:rPr lang="en-US" dirty="0"/>
                        <a:t>Location in string of specified substring</a:t>
                      </a:r>
                      <a:endParaRPr lang="en-GB" dirty="0"/>
                    </a:p>
                  </a:txBody>
                  <a:tcPr/>
                </a:tc>
                <a:tc>
                  <a:txBody>
                    <a:bodyPr/>
                    <a:lstStyle/>
                    <a:p>
                      <a:r>
                        <a:rPr lang="en-US" sz="1600" dirty="0">
                          <a:latin typeface="Consolas" panose="020B0609020204030204" pitchFamily="49" charset="0"/>
                        </a:rPr>
                        <a:t>position(‘an’ in ‘Bojan’)</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4</a:t>
                      </a:r>
                      <a:endParaRPr lang="en-GB" sz="1600" dirty="0">
                        <a:latin typeface="Consolas" panose="020B0609020204030204" pitchFamily="49" charset="0"/>
                      </a:endParaRPr>
                    </a:p>
                  </a:txBody>
                  <a:tcPr/>
                </a:tc>
                <a:extLst>
                  <a:ext uri="{0D108BD9-81ED-4DB2-BD59-A6C34878D82A}">
                    <a16:rowId xmlns:a16="http://schemas.microsoft.com/office/drawing/2014/main" val="306141609"/>
                  </a:ext>
                </a:extLst>
              </a:tr>
              <a:tr h="0">
                <a:tc>
                  <a:txBody>
                    <a:bodyPr/>
                    <a:lstStyle/>
                    <a:p>
                      <a:r>
                        <a:rPr lang="en-GB" sz="1600" dirty="0">
                          <a:effectLst/>
                          <a:latin typeface="Consolas" panose="020B0609020204030204" pitchFamily="49" charset="0"/>
                        </a:rPr>
                        <a:t>substring(string text </a:t>
                      </a:r>
                      <a:r>
                        <a:rPr lang="en-GB" sz="1600" b="1" dirty="0">
                          <a:effectLst/>
                          <a:latin typeface="Consolas" panose="020B0609020204030204" pitchFamily="49" charset="0"/>
                        </a:rPr>
                        <a:t>from</a:t>
                      </a:r>
                      <a:r>
                        <a:rPr lang="en-GB" sz="1600" dirty="0">
                          <a:effectLst/>
                          <a:latin typeface="Consolas" panose="020B0609020204030204" pitchFamily="49" charset="0"/>
                        </a:rPr>
                        <a:t> N int </a:t>
                      </a:r>
                      <a:r>
                        <a:rPr lang="en-GB" sz="1600" b="1" dirty="0">
                          <a:effectLst/>
                          <a:latin typeface="Consolas" panose="020B0609020204030204" pitchFamily="49" charset="0"/>
                        </a:rPr>
                        <a:t>for</a:t>
                      </a:r>
                      <a:r>
                        <a:rPr lang="en-GB" sz="1600" dirty="0">
                          <a:effectLst/>
                          <a:latin typeface="Consolas" panose="020B0609020204030204" pitchFamily="49" charset="0"/>
                        </a:rPr>
                        <a:t> </a:t>
                      </a:r>
                      <a:r>
                        <a:rPr lang="en-GB" sz="1600" b="0" dirty="0">
                          <a:effectLst/>
                          <a:latin typeface="Consolas" panose="020B0609020204030204" pitchFamily="49" charset="0"/>
                        </a:rPr>
                        <a:t>M </a:t>
                      </a:r>
                      <a:r>
                        <a:rPr lang="en-GB" sz="1600" dirty="0">
                          <a:effectLst/>
                          <a:latin typeface="Consolas" panose="020B0609020204030204" pitchFamily="49" charset="0"/>
                        </a:rPr>
                        <a:t>int)</a:t>
                      </a:r>
                    </a:p>
                  </a:txBody>
                  <a:tcPr anchor="ctr"/>
                </a:tc>
                <a:tc>
                  <a:txBody>
                    <a:bodyPr/>
                    <a:lstStyle/>
                    <a:p>
                      <a:r>
                        <a:rPr lang="en-US" dirty="0"/>
                        <a:t>Extract substring </a:t>
                      </a:r>
                      <a:r>
                        <a:rPr lang="en-US" b="1" dirty="0"/>
                        <a:t>from</a:t>
                      </a:r>
                      <a:r>
                        <a:rPr lang="en-US" dirty="0"/>
                        <a:t> n-</a:t>
                      </a:r>
                      <a:r>
                        <a:rPr lang="en-US" dirty="0" err="1"/>
                        <a:t>th</a:t>
                      </a:r>
                      <a:r>
                        <a:rPr lang="en-US" dirty="0"/>
                        <a:t> position </a:t>
                      </a:r>
                      <a:r>
                        <a:rPr lang="en-US" b="1" dirty="0"/>
                        <a:t>for</a:t>
                      </a:r>
                      <a:r>
                        <a:rPr lang="en-US" dirty="0"/>
                        <a:t> m number of characters</a:t>
                      </a:r>
                      <a:endParaRPr lang="en-GB" dirty="0"/>
                    </a:p>
                  </a:txBody>
                  <a:tcPr/>
                </a:tc>
                <a:tc>
                  <a:txBody>
                    <a:bodyPr/>
                    <a:lstStyle/>
                    <a:p>
                      <a:r>
                        <a:rPr lang="en-US" sz="1600" dirty="0">
                          <a:latin typeface="Consolas" panose="020B0609020204030204" pitchFamily="49" charset="0"/>
                        </a:rPr>
                        <a:t>substring(‘</a:t>
                      </a:r>
                      <a:r>
                        <a:rPr lang="en-US" sz="1600" dirty="0" err="1">
                          <a:latin typeface="Consolas" panose="020B0609020204030204" pitchFamily="49" charset="0"/>
                        </a:rPr>
                        <a:t>Seavus</a:t>
                      </a:r>
                      <a:r>
                        <a:rPr lang="en-US" sz="1600" dirty="0">
                          <a:latin typeface="Consolas" panose="020B0609020204030204" pitchFamily="49" charset="0"/>
                        </a:rPr>
                        <a:t>’ from 2 for 3)</a:t>
                      </a:r>
                      <a:endParaRPr lang="en-GB" sz="1600" dirty="0">
                        <a:latin typeface="Consolas" panose="020B0609020204030204" pitchFamily="49" charset="0"/>
                      </a:endParaRPr>
                    </a:p>
                  </a:txBody>
                  <a:tcPr/>
                </a:tc>
                <a:tc>
                  <a:txBody>
                    <a:bodyPr/>
                    <a:lstStyle/>
                    <a:p>
                      <a:r>
                        <a:rPr lang="en-US" sz="1600" dirty="0" err="1">
                          <a:latin typeface="Consolas" panose="020B0609020204030204" pitchFamily="49" charset="0"/>
                        </a:rPr>
                        <a:t>eav</a:t>
                      </a:r>
                      <a:endParaRPr lang="en-GB" sz="1600" dirty="0">
                        <a:latin typeface="Consolas" panose="020B0609020204030204" pitchFamily="49" charset="0"/>
                      </a:endParaRPr>
                    </a:p>
                  </a:txBody>
                  <a:tcPr/>
                </a:tc>
                <a:extLst>
                  <a:ext uri="{0D108BD9-81ED-4DB2-BD59-A6C34878D82A}">
                    <a16:rowId xmlns:a16="http://schemas.microsoft.com/office/drawing/2014/main" val="2988497016"/>
                  </a:ext>
                </a:extLst>
              </a:tr>
              <a:tr h="370840">
                <a:tc>
                  <a:txBody>
                    <a:bodyPr/>
                    <a:lstStyle/>
                    <a:p>
                      <a:r>
                        <a:rPr lang="en-US" sz="1600" dirty="0">
                          <a:latin typeface="Consolas" panose="020B0609020204030204" pitchFamily="49" charset="0"/>
                        </a:rPr>
                        <a:t>upper(string)</a:t>
                      </a:r>
                      <a:endParaRPr lang="en-GB" sz="1600" dirty="0">
                        <a:latin typeface="Consolas" panose="020B0609020204030204" pitchFamily="49" charset="0"/>
                      </a:endParaRPr>
                    </a:p>
                  </a:txBody>
                  <a:tcPr/>
                </a:tc>
                <a:tc>
                  <a:txBody>
                    <a:bodyPr/>
                    <a:lstStyle/>
                    <a:p>
                      <a:r>
                        <a:rPr lang="en-US" dirty="0"/>
                        <a:t>Convert string to upper case</a:t>
                      </a:r>
                      <a:endParaRPr lang="en-GB" dirty="0"/>
                    </a:p>
                  </a:txBody>
                  <a:tcPr/>
                </a:tc>
                <a:tc>
                  <a:txBody>
                    <a:bodyPr/>
                    <a:lstStyle/>
                    <a:p>
                      <a:r>
                        <a:rPr lang="en-US" sz="1600" dirty="0">
                          <a:latin typeface="Consolas" panose="020B0609020204030204" pitchFamily="49" charset="0"/>
                        </a:rPr>
                        <a:t>upper(‘</a:t>
                      </a:r>
                      <a:r>
                        <a:rPr lang="en-US" sz="1600" dirty="0" err="1">
                          <a:latin typeface="Consolas" panose="020B0609020204030204" pitchFamily="49" charset="0"/>
                        </a:rPr>
                        <a:t>bojan</a:t>
                      </a:r>
                      <a:r>
                        <a:rPr lang="en-US" sz="1600" dirty="0">
                          <a:latin typeface="Consolas" panose="020B0609020204030204" pitchFamily="49" charset="0"/>
                        </a:rPr>
                        <a:t>’)</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BOJAN</a:t>
                      </a:r>
                      <a:endParaRPr lang="en-GB" sz="1600" dirty="0">
                        <a:latin typeface="Consolas" panose="020B0609020204030204" pitchFamily="49" charset="0"/>
                      </a:endParaRPr>
                    </a:p>
                  </a:txBody>
                  <a:tcPr/>
                </a:tc>
                <a:extLst>
                  <a:ext uri="{0D108BD9-81ED-4DB2-BD59-A6C34878D82A}">
                    <a16:rowId xmlns:a16="http://schemas.microsoft.com/office/drawing/2014/main" val="2091824685"/>
                  </a:ext>
                </a:extLst>
              </a:tr>
            </a:tbl>
          </a:graphicData>
        </a:graphic>
      </p:graphicFrame>
    </p:spTree>
    <p:extLst>
      <p:ext uri="{BB962C8B-B14F-4D97-AF65-F5344CB8AC3E}">
        <p14:creationId xmlns:p14="http://schemas.microsoft.com/office/powerpoint/2010/main" val="225885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FF2-51A5-463E-BE4F-FD173E1B0AC0}"/>
              </a:ext>
            </a:extLst>
          </p:cNvPr>
          <p:cNvSpPr>
            <a:spLocks noGrp="1"/>
          </p:cNvSpPr>
          <p:nvPr>
            <p:ph type="title"/>
          </p:nvPr>
        </p:nvSpPr>
        <p:spPr>
          <a:xfrm>
            <a:off x="838200" y="681037"/>
            <a:ext cx="10515600" cy="625475"/>
          </a:xfrm>
        </p:spPr>
        <p:txBody>
          <a:bodyPr>
            <a:normAutofit/>
          </a:bodyPr>
          <a:lstStyle/>
          <a:p>
            <a:r>
              <a:rPr lang="en-US" sz="3500" dirty="0"/>
              <a:t>Built-In functions – String functions and operators 2/2</a:t>
            </a:r>
            <a:endParaRPr lang="en-GB" sz="3500" dirty="0"/>
          </a:p>
        </p:txBody>
      </p:sp>
      <p:graphicFrame>
        <p:nvGraphicFramePr>
          <p:cNvPr id="4" name="Table 4">
            <a:extLst>
              <a:ext uri="{FF2B5EF4-FFF2-40B4-BE49-F238E27FC236}">
                <a16:creationId xmlns:a16="http://schemas.microsoft.com/office/drawing/2014/main" id="{9C784387-0D1C-4D3F-B021-94E96441037C}"/>
              </a:ext>
            </a:extLst>
          </p:cNvPr>
          <p:cNvGraphicFramePr>
            <a:graphicFrameLocks noGrp="1"/>
          </p:cNvGraphicFramePr>
          <p:nvPr>
            <p:ph idx="1"/>
            <p:extLst>
              <p:ext uri="{D42A27DB-BD31-4B8C-83A1-F6EECF244321}">
                <p14:modId xmlns:p14="http://schemas.microsoft.com/office/powerpoint/2010/main" val="876042319"/>
              </p:ext>
            </p:extLst>
          </p:nvPr>
        </p:nvGraphicFramePr>
        <p:xfrm>
          <a:off x="838200" y="1825625"/>
          <a:ext cx="10515600" cy="3545840"/>
        </p:xfrm>
        <a:graphic>
          <a:graphicData uri="http://schemas.openxmlformats.org/drawingml/2006/table">
            <a:tbl>
              <a:tblPr firstRow="1" bandRow="1">
                <a:tableStyleId>{5C22544A-7EE6-4342-B048-85BDC9FD1C3A}</a:tableStyleId>
              </a:tblPr>
              <a:tblGrid>
                <a:gridCol w="2128935">
                  <a:extLst>
                    <a:ext uri="{9D8B030D-6E8A-4147-A177-3AD203B41FA5}">
                      <a16:colId xmlns:a16="http://schemas.microsoft.com/office/drawing/2014/main" val="3373701595"/>
                    </a:ext>
                  </a:extLst>
                </a:gridCol>
                <a:gridCol w="4637314">
                  <a:extLst>
                    <a:ext uri="{9D8B030D-6E8A-4147-A177-3AD203B41FA5}">
                      <a16:colId xmlns:a16="http://schemas.microsoft.com/office/drawing/2014/main" val="113429930"/>
                    </a:ext>
                  </a:extLst>
                </a:gridCol>
                <a:gridCol w="2108718">
                  <a:extLst>
                    <a:ext uri="{9D8B030D-6E8A-4147-A177-3AD203B41FA5}">
                      <a16:colId xmlns:a16="http://schemas.microsoft.com/office/drawing/2014/main" val="2049791627"/>
                    </a:ext>
                  </a:extLst>
                </a:gridCol>
                <a:gridCol w="1640633">
                  <a:extLst>
                    <a:ext uri="{9D8B030D-6E8A-4147-A177-3AD203B41FA5}">
                      <a16:colId xmlns:a16="http://schemas.microsoft.com/office/drawing/2014/main" val="2105811539"/>
                    </a:ext>
                  </a:extLst>
                </a:gridCol>
              </a:tblGrid>
              <a:tr h="370840">
                <a:tc>
                  <a:txBody>
                    <a:bodyPr/>
                    <a:lstStyle/>
                    <a:p>
                      <a:r>
                        <a:rPr lang="en-US" dirty="0"/>
                        <a:t>Function</a:t>
                      </a:r>
                      <a:endParaRPr lang="en-GB" dirty="0"/>
                    </a:p>
                  </a:txBody>
                  <a:tcPr/>
                </a:tc>
                <a:tc>
                  <a:txBody>
                    <a:bodyPr/>
                    <a:lstStyle/>
                    <a:p>
                      <a:r>
                        <a:rPr lang="en-US" dirty="0"/>
                        <a:t>Description</a:t>
                      </a:r>
                      <a:endParaRPr lang="en-GB" dirty="0"/>
                    </a:p>
                  </a:txBody>
                  <a:tcPr/>
                </a:tc>
                <a:tc>
                  <a:txBody>
                    <a:bodyPr/>
                    <a:lstStyle/>
                    <a:p>
                      <a:r>
                        <a:rPr lang="en-US" dirty="0"/>
                        <a:t>Example</a:t>
                      </a:r>
                      <a:endParaRPr lang="en-GB" dirty="0"/>
                    </a:p>
                  </a:txBody>
                  <a:tcPr/>
                </a:tc>
                <a:tc>
                  <a:txBody>
                    <a:bodyPr/>
                    <a:lstStyle/>
                    <a:p>
                      <a:r>
                        <a:rPr lang="en-US" dirty="0"/>
                        <a:t>Result</a:t>
                      </a:r>
                      <a:endParaRPr lang="en-GB" dirty="0"/>
                    </a:p>
                  </a:txBody>
                  <a:tcPr/>
                </a:tc>
                <a:extLst>
                  <a:ext uri="{0D108BD9-81ED-4DB2-BD59-A6C34878D82A}">
                    <a16:rowId xmlns:a16="http://schemas.microsoft.com/office/drawing/2014/main" val="1332672466"/>
                  </a:ext>
                </a:extLst>
              </a:tr>
              <a:tr h="370840">
                <a:tc>
                  <a:txBody>
                    <a:bodyPr/>
                    <a:lstStyle/>
                    <a:p>
                      <a:r>
                        <a:rPr lang="en-US" sz="1600" dirty="0" err="1">
                          <a:latin typeface="Consolas" panose="020B0609020204030204" pitchFamily="49" charset="0"/>
                        </a:rPr>
                        <a:t>concat</a:t>
                      </a:r>
                      <a:r>
                        <a:rPr lang="en-US" sz="1600" dirty="0">
                          <a:latin typeface="Consolas" panose="020B0609020204030204" pitchFamily="49" charset="0"/>
                        </a:rPr>
                        <a:t>(string1, string2, ...)</a:t>
                      </a:r>
                      <a:endParaRPr lang="en-GB" sz="1600" dirty="0">
                        <a:latin typeface="Consolas" panose="020B0609020204030204" pitchFamily="49" charset="0"/>
                      </a:endParaRPr>
                    </a:p>
                  </a:txBody>
                  <a:tcPr/>
                </a:tc>
                <a:tc>
                  <a:txBody>
                    <a:bodyPr/>
                    <a:lstStyle/>
                    <a:p>
                      <a:r>
                        <a:rPr lang="en-US" dirty="0"/>
                        <a:t>Concatenate all arguments. Null arguments are ignored.</a:t>
                      </a:r>
                      <a:endParaRPr lang="en-GB" dirty="0"/>
                    </a:p>
                  </a:txBody>
                  <a:tcPr/>
                </a:tc>
                <a:tc>
                  <a:txBody>
                    <a:bodyPr/>
                    <a:lstStyle/>
                    <a:p>
                      <a:r>
                        <a:rPr lang="en-US" sz="1600" dirty="0" err="1">
                          <a:latin typeface="Consolas" panose="020B0609020204030204" pitchFamily="49" charset="0"/>
                        </a:rPr>
                        <a:t>concat</a:t>
                      </a:r>
                      <a:r>
                        <a:rPr lang="en-US" sz="1600" dirty="0">
                          <a:latin typeface="Consolas" panose="020B0609020204030204" pitchFamily="49" charset="0"/>
                        </a:rPr>
                        <a:t>(‘Bojan’, 2, NULL, ‘Zdravkovski’)</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Bojan2Zdravkovski</a:t>
                      </a:r>
                      <a:endParaRPr lang="en-GB" sz="1600" dirty="0">
                        <a:latin typeface="Consolas" panose="020B0609020204030204" pitchFamily="49" charset="0"/>
                      </a:endParaRPr>
                    </a:p>
                  </a:txBody>
                  <a:tcPr/>
                </a:tc>
                <a:extLst>
                  <a:ext uri="{0D108BD9-81ED-4DB2-BD59-A6C34878D82A}">
                    <a16:rowId xmlns:a16="http://schemas.microsoft.com/office/drawing/2014/main" val="2713629186"/>
                  </a:ext>
                </a:extLst>
              </a:tr>
              <a:tr h="370840">
                <a:tc>
                  <a:txBody>
                    <a:bodyPr/>
                    <a:lstStyle/>
                    <a:p>
                      <a:r>
                        <a:rPr lang="en-GB" sz="1600" dirty="0">
                          <a:latin typeface="Consolas" panose="020B0609020204030204" pitchFamily="49" charset="0"/>
                        </a:rPr>
                        <a:t>left(str text, n int)</a:t>
                      </a:r>
                    </a:p>
                  </a:txBody>
                  <a:tcPr/>
                </a:tc>
                <a:tc>
                  <a:txBody>
                    <a:bodyPr/>
                    <a:lstStyle/>
                    <a:p>
                      <a:r>
                        <a:rPr lang="en-GB" dirty="0"/>
                        <a:t>Return first n characters in the string. </a:t>
                      </a:r>
                    </a:p>
                  </a:txBody>
                  <a:tcPr/>
                </a:tc>
                <a:tc>
                  <a:txBody>
                    <a:bodyPr/>
                    <a:lstStyle/>
                    <a:p>
                      <a:r>
                        <a:rPr lang="en-US" sz="1600" dirty="0">
                          <a:latin typeface="Consolas" panose="020B0609020204030204" pitchFamily="49" charset="0"/>
                        </a:rPr>
                        <a:t>left(‘Bojan’, 2)</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Bo</a:t>
                      </a:r>
                      <a:endParaRPr lang="en-GB" sz="1600" dirty="0">
                        <a:latin typeface="Consolas" panose="020B0609020204030204" pitchFamily="49" charset="0"/>
                      </a:endParaRPr>
                    </a:p>
                  </a:txBody>
                  <a:tcPr/>
                </a:tc>
                <a:extLst>
                  <a:ext uri="{0D108BD9-81ED-4DB2-BD59-A6C34878D82A}">
                    <a16:rowId xmlns:a16="http://schemas.microsoft.com/office/drawing/2014/main" val="3875407704"/>
                  </a:ext>
                </a:extLst>
              </a:tr>
              <a:tr h="370840">
                <a:tc>
                  <a:txBody>
                    <a:bodyPr/>
                    <a:lstStyle/>
                    <a:p>
                      <a:r>
                        <a:rPr lang="en-GB" sz="1600" dirty="0">
                          <a:latin typeface="Consolas" panose="020B0609020204030204" pitchFamily="49" charset="0"/>
                        </a:rPr>
                        <a:t>replace(string text, from text, to text)</a:t>
                      </a:r>
                    </a:p>
                  </a:txBody>
                  <a:tcPr/>
                </a:tc>
                <a:tc>
                  <a:txBody>
                    <a:bodyPr/>
                    <a:lstStyle/>
                    <a:p>
                      <a:r>
                        <a:rPr lang="en-GB" dirty="0"/>
                        <a:t>Replace all occurrences in string of substring </a:t>
                      </a:r>
                      <a:r>
                        <a:rPr lang="en-GB" b="1" dirty="0"/>
                        <a:t>from</a:t>
                      </a:r>
                      <a:r>
                        <a:rPr lang="en-GB" dirty="0"/>
                        <a:t> with substring </a:t>
                      </a:r>
                      <a:r>
                        <a:rPr lang="en-GB" b="1" dirty="0"/>
                        <a:t>to.</a:t>
                      </a:r>
                    </a:p>
                  </a:txBody>
                  <a:tcPr/>
                </a:tc>
                <a:tc>
                  <a:txBody>
                    <a:bodyPr/>
                    <a:lstStyle/>
                    <a:p>
                      <a:r>
                        <a:rPr lang="en-US" sz="1600" dirty="0">
                          <a:latin typeface="Consolas" panose="020B0609020204030204" pitchFamily="49" charset="0"/>
                        </a:rPr>
                        <a:t>replace(‘123ab123cd123ef’, ‘123, ‘XX’)</a:t>
                      </a:r>
                      <a:endParaRPr lang="en-GB" sz="1600" dirty="0">
                        <a:latin typeface="Consolas" panose="020B0609020204030204" pitchFamily="49" charset="0"/>
                      </a:endParaRPr>
                    </a:p>
                  </a:txBody>
                  <a:tcPr/>
                </a:tc>
                <a:tc>
                  <a:txBody>
                    <a:bodyPr/>
                    <a:lstStyle/>
                    <a:p>
                      <a:r>
                        <a:rPr lang="en-US" sz="1600" dirty="0" err="1">
                          <a:latin typeface="Consolas" panose="020B0609020204030204" pitchFamily="49" charset="0"/>
                        </a:rPr>
                        <a:t>XXabXXcdXXef</a:t>
                      </a:r>
                      <a:endParaRPr lang="en-GB" sz="1600" dirty="0">
                        <a:latin typeface="Consolas" panose="020B0609020204030204" pitchFamily="49" charset="0"/>
                      </a:endParaRPr>
                    </a:p>
                  </a:txBody>
                  <a:tcPr/>
                </a:tc>
                <a:extLst>
                  <a:ext uri="{0D108BD9-81ED-4DB2-BD59-A6C34878D82A}">
                    <a16:rowId xmlns:a16="http://schemas.microsoft.com/office/drawing/2014/main" val="1871577502"/>
                  </a:ext>
                </a:extLst>
              </a:tr>
              <a:tr h="370840">
                <a:tc>
                  <a:txBody>
                    <a:bodyPr/>
                    <a:lstStyle/>
                    <a:p>
                      <a:r>
                        <a:rPr lang="en-GB" sz="1600" dirty="0">
                          <a:latin typeface="Consolas" panose="020B0609020204030204" pitchFamily="49" charset="0"/>
                        </a:rPr>
                        <a:t>reverse(str)</a:t>
                      </a:r>
                    </a:p>
                  </a:txBody>
                  <a:tcPr/>
                </a:tc>
                <a:tc>
                  <a:txBody>
                    <a:bodyPr/>
                    <a:lstStyle/>
                    <a:p>
                      <a:r>
                        <a:rPr lang="en-GB" dirty="0"/>
                        <a:t>Return reversed string.</a:t>
                      </a:r>
                    </a:p>
                  </a:txBody>
                  <a:tcPr/>
                </a:tc>
                <a:tc>
                  <a:txBody>
                    <a:bodyPr/>
                    <a:lstStyle/>
                    <a:p>
                      <a:r>
                        <a:rPr lang="en-US" sz="1600" dirty="0">
                          <a:latin typeface="Consolas" panose="020B0609020204030204" pitchFamily="49" charset="0"/>
                        </a:rPr>
                        <a:t>reverse(‘Bojan’)</a:t>
                      </a:r>
                      <a:endParaRPr lang="en-GB" sz="1600" dirty="0">
                        <a:latin typeface="Consolas" panose="020B0609020204030204" pitchFamily="49" charset="0"/>
                      </a:endParaRPr>
                    </a:p>
                  </a:txBody>
                  <a:tcPr/>
                </a:tc>
                <a:tc>
                  <a:txBody>
                    <a:bodyPr/>
                    <a:lstStyle/>
                    <a:p>
                      <a:r>
                        <a:rPr lang="en-US" sz="1600" dirty="0" err="1">
                          <a:latin typeface="Consolas" panose="020B0609020204030204" pitchFamily="49" charset="0"/>
                        </a:rPr>
                        <a:t>najoB</a:t>
                      </a:r>
                      <a:endParaRPr lang="en-GB" sz="1600" dirty="0">
                        <a:latin typeface="Consolas" panose="020B0609020204030204" pitchFamily="49" charset="0"/>
                      </a:endParaRPr>
                    </a:p>
                  </a:txBody>
                  <a:tcPr/>
                </a:tc>
                <a:extLst>
                  <a:ext uri="{0D108BD9-81ED-4DB2-BD59-A6C34878D82A}">
                    <a16:rowId xmlns:a16="http://schemas.microsoft.com/office/drawing/2014/main" val="2099320418"/>
                  </a:ext>
                </a:extLst>
              </a:tr>
              <a:tr h="370840">
                <a:tc>
                  <a:txBody>
                    <a:bodyPr/>
                    <a:lstStyle/>
                    <a:p>
                      <a:r>
                        <a:rPr lang="en-GB" sz="1600" dirty="0">
                          <a:latin typeface="Consolas" panose="020B0609020204030204" pitchFamily="49" charset="0"/>
                        </a:rPr>
                        <a:t>right(str text, n int)</a:t>
                      </a:r>
                    </a:p>
                  </a:txBody>
                  <a:tcPr/>
                </a:tc>
                <a:tc>
                  <a:txBody>
                    <a:bodyPr/>
                    <a:lstStyle/>
                    <a:p>
                      <a:r>
                        <a:rPr lang="en-GB" dirty="0"/>
                        <a:t>Return last n characters in the string.</a:t>
                      </a:r>
                    </a:p>
                  </a:txBody>
                  <a:tcPr/>
                </a:tc>
                <a:tc>
                  <a:txBody>
                    <a:bodyPr/>
                    <a:lstStyle/>
                    <a:p>
                      <a:r>
                        <a:rPr lang="en-US" sz="1600" dirty="0">
                          <a:latin typeface="Consolas" panose="020B0609020204030204" pitchFamily="49" charset="0"/>
                        </a:rPr>
                        <a:t>right(‘Bojan’, 2)</a:t>
                      </a:r>
                      <a:endParaRPr lang="en-GB" sz="1600" dirty="0">
                        <a:latin typeface="Consolas" panose="020B0609020204030204" pitchFamily="49" charset="0"/>
                      </a:endParaRPr>
                    </a:p>
                  </a:txBody>
                  <a:tcPr/>
                </a:tc>
                <a:tc>
                  <a:txBody>
                    <a:bodyPr/>
                    <a:lstStyle/>
                    <a:p>
                      <a:r>
                        <a:rPr lang="en-US" sz="1600" dirty="0">
                          <a:latin typeface="Consolas" panose="020B0609020204030204" pitchFamily="49" charset="0"/>
                        </a:rPr>
                        <a:t>an</a:t>
                      </a:r>
                      <a:endParaRPr lang="en-GB" sz="1600" dirty="0">
                        <a:latin typeface="Consolas" panose="020B0609020204030204" pitchFamily="49" charset="0"/>
                      </a:endParaRPr>
                    </a:p>
                  </a:txBody>
                  <a:tcPr/>
                </a:tc>
                <a:extLst>
                  <a:ext uri="{0D108BD9-81ED-4DB2-BD59-A6C34878D82A}">
                    <a16:rowId xmlns:a16="http://schemas.microsoft.com/office/drawing/2014/main" val="344143742"/>
                  </a:ext>
                </a:extLst>
              </a:tr>
            </a:tbl>
          </a:graphicData>
        </a:graphic>
      </p:graphicFrame>
    </p:spTree>
    <p:extLst>
      <p:ext uri="{BB962C8B-B14F-4D97-AF65-F5344CB8AC3E}">
        <p14:creationId xmlns:p14="http://schemas.microsoft.com/office/powerpoint/2010/main" val="311148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2477</Words>
  <Application>Microsoft Office PowerPoint</Application>
  <PresentationFormat>Widescreen</PresentationFormat>
  <Paragraphs>323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vt:lpstr>
      <vt:lpstr>Calibri</vt:lpstr>
      <vt:lpstr>Calibri Light</vt:lpstr>
      <vt:lpstr>Consolas</vt:lpstr>
      <vt:lpstr>Wingdings</vt:lpstr>
      <vt:lpstr>Office Theme</vt:lpstr>
      <vt:lpstr>Session 4</vt:lpstr>
      <vt:lpstr>Agenda</vt:lpstr>
      <vt:lpstr>Homework discussion</vt:lpstr>
      <vt:lpstr>Quiz</vt:lpstr>
      <vt:lpstr>Built-In functions and operators</vt:lpstr>
      <vt:lpstr>Built-In functions – Mathematical operators</vt:lpstr>
      <vt:lpstr>Built-In functions – Mathematical functions</vt:lpstr>
      <vt:lpstr>Built-In functions – String functions and operators 1/2</vt:lpstr>
      <vt:lpstr>Built-In functions – String functions and operators 2/2</vt:lpstr>
      <vt:lpstr>Temporary tables</vt:lpstr>
      <vt:lpstr>SELECT INTO</vt:lpstr>
      <vt:lpstr>Built-in functions – workshop </vt:lpstr>
      <vt:lpstr>Introduction to PL/pgSQL</vt:lpstr>
      <vt:lpstr>Overview of PostgreSQL PL/pgSQL</vt:lpstr>
      <vt:lpstr>Advantages of using PL/pgSQL 1/2</vt:lpstr>
      <vt:lpstr>Advantages of using PL/pgSQL 2/2</vt:lpstr>
      <vt:lpstr>PostgreSQL PL/pgSQL disadvantages</vt:lpstr>
      <vt:lpstr>Dollar-quoted string constant syntax</vt:lpstr>
      <vt:lpstr>Using dollar-quoted string constant in anonymous blocks</vt:lpstr>
      <vt:lpstr>Variables in PL/pgSQL</vt:lpstr>
      <vt:lpstr>User-defined functions</vt:lpstr>
      <vt:lpstr>CREATE FUNCTION 1/2</vt:lpstr>
      <vt:lpstr>CREATE FUNCTION 2/2</vt:lpstr>
      <vt:lpstr>Calling a user-defined function</vt:lpstr>
      <vt:lpstr>Calling a user-defined function using positional notation</vt:lpstr>
      <vt:lpstr>Calling a user-defined function using named notation</vt:lpstr>
      <vt:lpstr>Calling a user-defined function using mixed notation</vt:lpstr>
      <vt:lpstr>User-defined functions – workshop  </vt:lpstr>
      <vt:lpstr>User-defined functions – workshop  </vt:lpstr>
      <vt:lpstr>Homework 4</vt:lpstr>
      <vt:lpstr>Homework requirement 1/3</vt:lpstr>
      <vt:lpstr>Homework requirement 2/3</vt:lpstr>
      <vt:lpstr>Homework requirement 3/3</vt:lpstr>
      <vt:lpstr>QUESTIONS</vt:lpstr>
      <vt:lpstr>Workshop</vt:lpstr>
      <vt:lpstr>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4</dc:title>
  <dc:creator>Bojan Zdravkovski</dc:creator>
  <cp:lastModifiedBy>Bojan Zdravkovski</cp:lastModifiedBy>
  <cp:revision>84</cp:revision>
  <dcterms:created xsi:type="dcterms:W3CDTF">2021-06-19T23:00:41Z</dcterms:created>
  <dcterms:modified xsi:type="dcterms:W3CDTF">2021-06-21T20:30:57Z</dcterms:modified>
</cp:coreProperties>
</file>