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58" r:id="rId7"/>
    <p:sldId id="259" r:id="rId8"/>
    <p:sldId id="260" r:id="rId9"/>
    <p:sldId id="261" r:id="rId10"/>
    <p:sldId id="262" r:id="rId11"/>
    <p:sldId id="268" r:id="rId12"/>
    <p:sldId id="269" r:id="rId13"/>
    <p:sldId id="267" r:id="rId14"/>
    <p:sldId id="263" r:id="rId15"/>
    <p:sldId id="270" r:id="rId16"/>
    <p:sldId id="271" r:id="rId17"/>
    <p:sldId id="274" r:id="rId18"/>
    <p:sldId id="272" r:id="rId19"/>
    <p:sldId id="275" r:id="rId20"/>
    <p:sldId id="276" r:id="rId21"/>
    <p:sldId id="278" r:id="rId22"/>
    <p:sldId id="277" r:id="rId23"/>
    <p:sldId id="280" r:id="rId24"/>
    <p:sldId id="279"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2345-E477-4CCC-9D15-0EEE13F2C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3D746F-C73D-438A-BAE2-E75BA6BAA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5E8221-5B09-4E9D-B3EB-7F32BF87EF1A}"/>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5" name="Footer Placeholder 4">
            <a:extLst>
              <a:ext uri="{FF2B5EF4-FFF2-40B4-BE49-F238E27FC236}">
                <a16:creationId xmlns:a16="http://schemas.microsoft.com/office/drawing/2014/main" id="{F33B5A2B-1B95-41CE-9EDF-CB1A937F1A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C47F94-D55F-445B-B9D9-909DDB24B861}"/>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222686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E3AD-AF46-4D4A-A37B-4998F85970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F855D7-D0F5-4723-9CF0-2E30D9863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6D2262-FDB3-4F2D-B380-3B8201C72031}"/>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5" name="Footer Placeholder 4">
            <a:extLst>
              <a:ext uri="{FF2B5EF4-FFF2-40B4-BE49-F238E27FC236}">
                <a16:creationId xmlns:a16="http://schemas.microsoft.com/office/drawing/2014/main" id="{2499C3EE-3728-4570-9FC7-98693EC45D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43473-4890-424B-AE28-34765C241375}"/>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143502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F21C8-EA85-4DB2-9E31-1C8592961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E04727-19D0-4653-99EA-316314C9F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2E5A76-2484-4D2E-86B6-FC2C8AC3201B}"/>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5" name="Footer Placeholder 4">
            <a:extLst>
              <a:ext uri="{FF2B5EF4-FFF2-40B4-BE49-F238E27FC236}">
                <a16:creationId xmlns:a16="http://schemas.microsoft.com/office/drawing/2014/main" id="{1A643CDF-6175-4630-9677-B756126B61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7086FE-774E-4C02-BC5A-C50F11127A0F}"/>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415972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92F5-0838-450A-AA24-1CFEB9C6DB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4B15A7-07C9-4CB7-B757-030FBF7C7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FB7C94-4A54-4A87-99EE-D435125E8800}"/>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5" name="Footer Placeholder 4">
            <a:extLst>
              <a:ext uri="{FF2B5EF4-FFF2-40B4-BE49-F238E27FC236}">
                <a16:creationId xmlns:a16="http://schemas.microsoft.com/office/drawing/2014/main" id="{70815D87-735C-4AC9-9ECC-F1AE2F0D47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B796F8-60B6-4014-B3DF-1196D1871228}"/>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32358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8AF5-07FC-4621-BF97-402354E9A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FD089B-D3CD-484F-B1A8-D6B8299F8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D26EB-76CB-4FD5-B1EF-02794BB69B2C}"/>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5" name="Footer Placeholder 4">
            <a:extLst>
              <a:ext uri="{FF2B5EF4-FFF2-40B4-BE49-F238E27FC236}">
                <a16:creationId xmlns:a16="http://schemas.microsoft.com/office/drawing/2014/main" id="{CCC0D971-0FCE-4D8E-8F0D-F342313E10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DA8DE6-134F-4FFA-B85A-BC624F016A7E}"/>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421990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B2DF1-B61E-4A56-A94C-CB6108A48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1E920F-17FE-4822-8FEC-2651D1300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58B532B-EE7E-41A1-A30A-5C92C2AC6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B7850B-42BD-4F41-B505-CACA3E23E493}"/>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6" name="Footer Placeholder 5">
            <a:extLst>
              <a:ext uri="{FF2B5EF4-FFF2-40B4-BE49-F238E27FC236}">
                <a16:creationId xmlns:a16="http://schemas.microsoft.com/office/drawing/2014/main" id="{0451E63C-B4F6-4602-B1BB-BAC382EF9E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7F1F38-0D5C-44E2-9E29-A54BC55AD4A3}"/>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328415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AB62-9169-4A68-AC7A-CA729A4E33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265A30-954C-4A89-BC28-D5BFB2835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8F9AD-674C-4939-A0E2-7EEC04647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CB944D-FB77-4990-93FA-470210F47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81FAA-CECA-4E78-A1DB-3EF7C1329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8F77C8-24DF-415B-AF17-4F2354476C40}"/>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8" name="Footer Placeholder 7">
            <a:extLst>
              <a:ext uri="{FF2B5EF4-FFF2-40B4-BE49-F238E27FC236}">
                <a16:creationId xmlns:a16="http://schemas.microsoft.com/office/drawing/2014/main" id="{C2DF58BD-8F52-4546-BF0C-637BDE815A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B0B39AD-D2AA-4CFD-AD66-227523BEB303}"/>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343165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2034-4CA5-45D5-BBB7-7D9BE0F33E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82AE9E-E81B-49FB-AE75-A87BFD01A1B4}"/>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4" name="Footer Placeholder 3">
            <a:extLst>
              <a:ext uri="{FF2B5EF4-FFF2-40B4-BE49-F238E27FC236}">
                <a16:creationId xmlns:a16="http://schemas.microsoft.com/office/drawing/2014/main" id="{F6925081-417A-432B-9761-1917A3FAB12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77ACE1-6EA8-4E1D-B8E8-D797833A498D}"/>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372469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E7BC9-47DE-434E-B5C2-11812671D536}"/>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3" name="Footer Placeholder 2">
            <a:extLst>
              <a:ext uri="{FF2B5EF4-FFF2-40B4-BE49-F238E27FC236}">
                <a16:creationId xmlns:a16="http://schemas.microsoft.com/office/drawing/2014/main" id="{ECFCCFEC-4830-4A47-A7D4-96FE8029FC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9D2B35-4CF8-4BE4-8B74-4584699FA043}"/>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200400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6726-D714-49A6-9C2A-30384A96C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5074939-61EE-4221-A898-08C1851CD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F1D5F5-0664-4865-907B-1C5FD2D57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80315-BA8E-4EC6-A3CB-FAAA50F60130}"/>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6" name="Footer Placeholder 5">
            <a:extLst>
              <a:ext uri="{FF2B5EF4-FFF2-40B4-BE49-F238E27FC236}">
                <a16:creationId xmlns:a16="http://schemas.microsoft.com/office/drawing/2014/main" id="{AA4C6088-F4FE-4410-A8F7-760D2B2172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A33A1C-05E4-48F5-BA86-9F862EB22886}"/>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365518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941C-47D4-450E-843E-8ECCF6680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FB78EF-680F-4A4D-94F0-77EA88B67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8518F60-E1D2-44D9-9355-E9B91D704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47B3C-25EB-426A-924E-77C5BBEB01E5}"/>
              </a:ext>
            </a:extLst>
          </p:cNvPr>
          <p:cNvSpPr>
            <a:spLocks noGrp="1"/>
          </p:cNvSpPr>
          <p:nvPr>
            <p:ph type="dt" sz="half" idx="10"/>
          </p:nvPr>
        </p:nvSpPr>
        <p:spPr/>
        <p:txBody>
          <a:bodyPr/>
          <a:lstStyle/>
          <a:p>
            <a:fld id="{45404CE5-B576-4868-8496-9FD476AFD526}" type="datetimeFigureOut">
              <a:rPr lang="en-GB" smtClean="0"/>
              <a:t>25/06/2021</a:t>
            </a:fld>
            <a:endParaRPr lang="en-GB"/>
          </a:p>
        </p:txBody>
      </p:sp>
      <p:sp>
        <p:nvSpPr>
          <p:cNvPr id="6" name="Footer Placeholder 5">
            <a:extLst>
              <a:ext uri="{FF2B5EF4-FFF2-40B4-BE49-F238E27FC236}">
                <a16:creationId xmlns:a16="http://schemas.microsoft.com/office/drawing/2014/main" id="{B26D59F2-D59C-423C-9AE1-4A3F54E9DE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83044C-BCF8-45B6-8497-50BE5FB457AF}"/>
              </a:ext>
            </a:extLst>
          </p:cNvPr>
          <p:cNvSpPr>
            <a:spLocks noGrp="1"/>
          </p:cNvSpPr>
          <p:nvPr>
            <p:ph type="sldNum" sz="quarter" idx="12"/>
          </p:nvPr>
        </p:nvSpPr>
        <p:spPr/>
        <p:txBody>
          <a:bodyPr/>
          <a:lstStyle/>
          <a:p>
            <a:fld id="{10820EC0-9A8A-4E7D-A068-2FF273E05BBC}" type="slidenum">
              <a:rPr lang="en-GB" smtClean="0"/>
              <a:t>‹#›</a:t>
            </a:fld>
            <a:endParaRPr lang="en-GB"/>
          </a:p>
        </p:txBody>
      </p:sp>
    </p:spTree>
    <p:extLst>
      <p:ext uri="{BB962C8B-B14F-4D97-AF65-F5344CB8AC3E}">
        <p14:creationId xmlns:p14="http://schemas.microsoft.com/office/powerpoint/2010/main" val="87267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3331F-24FB-4FBE-A47E-8703CDC51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F360905-FECD-4C5D-BE05-964E043A3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9B4217-23CB-45BB-9746-6436357A5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04CE5-B576-4868-8496-9FD476AFD526}" type="datetimeFigureOut">
              <a:rPr lang="en-GB" smtClean="0"/>
              <a:t>25/06/2021</a:t>
            </a:fld>
            <a:endParaRPr lang="en-GB"/>
          </a:p>
        </p:txBody>
      </p:sp>
      <p:sp>
        <p:nvSpPr>
          <p:cNvPr id="5" name="Footer Placeholder 4">
            <a:extLst>
              <a:ext uri="{FF2B5EF4-FFF2-40B4-BE49-F238E27FC236}">
                <a16:creationId xmlns:a16="http://schemas.microsoft.com/office/drawing/2014/main" id="{FA3891DF-13A4-4F28-9C54-1F295745C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54D3D4-28EF-4A82-AAB0-8AF1B21D8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20EC0-9A8A-4E7D-A068-2FF273E05BBC}" type="slidenum">
              <a:rPr lang="en-GB" smtClean="0"/>
              <a:t>‹#›</a:t>
            </a:fld>
            <a:endParaRPr lang="en-GB"/>
          </a:p>
        </p:txBody>
      </p:sp>
    </p:spTree>
    <p:extLst>
      <p:ext uri="{BB962C8B-B14F-4D97-AF65-F5344CB8AC3E}">
        <p14:creationId xmlns:p14="http://schemas.microsoft.com/office/powerpoint/2010/main" val="1497803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Session 6</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65952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CREATE TRIGGER 3/3</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GB" dirty="0"/>
              <a:t>The CREATE TRIGGER statement creates a new trigger. The following illustrates the basic syntax of the CREATE TRIGGER statement:</a:t>
            </a:r>
          </a:p>
        </p:txBody>
      </p:sp>
      <p:sp>
        <p:nvSpPr>
          <p:cNvPr id="5" name="TextBox 4">
            <a:extLst>
              <a:ext uri="{FF2B5EF4-FFF2-40B4-BE49-F238E27FC236}">
                <a16:creationId xmlns:a16="http://schemas.microsoft.com/office/drawing/2014/main" id="{80E6F4DE-A4CE-4FFF-8612-1FDB6425CC34}"/>
              </a:ext>
            </a:extLst>
          </p:cNvPr>
          <p:cNvSpPr txBox="1"/>
          <p:nvPr/>
        </p:nvSpPr>
        <p:spPr>
          <a:xfrm>
            <a:off x="1054360" y="2348272"/>
            <a:ext cx="10702211" cy="1754326"/>
          </a:xfrm>
          <a:prstGeom prst="rect">
            <a:avLst/>
          </a:prstGeom>
          <a:noFill/>
        </p:spPr>
        <p:txBody>
          <a:bodyPr wrap="square" rtlCol="0">
            <a:spAutoFit/>
          </a:bodyPr>
          <a:lstStyle/>
          <a:p>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TRIGGER</a:t>
            </a:r>
            <a:r>
              <a:rPr lang="en-GB" dirty="0">
                <a:latin typeface="Consolas" panose="020B0609020204030204" pitchFamily="49" charset="0"/>
              </a:rPr>
              <a:t> </a:t>
            </a:r>
            <a:r>
              <a:rPr lang="en-GB" dirty="0" err="1">
                <a:latin typeface="Consolas" panose="020B0609020204030204" pitchFamily="49" charset="0"/>
              </a:rPr>
              <a:t>trigger_name</a:t>
            </a:r>
            <a:r>
              <a:rPr lang="en-GB" dirty="0">
                <a:latin typeface="Consolas" panose="020B0609020204030204" pitchFamily="49" charset="0"/>
              </a:rPr>
              <a:t> -- specify trigger name</a:t>
            </a:r>
          </a:p>
          <a:p>
            <a:r>
              <a:rPr lang="en-GB" dirty="0">
                <a:latin typeface="Consolas" panose="020B0609020204030204" pitchFamily="49" charset="0"/>
              </a:rPr>
              <a:t>   {</a:t>
            </a:r>
            <a:r>
              <a:rPr lang="en-GB" dirty="0">
                <a:solidFill>
                  <a:srgbClr val="0000FF"/>
                </a:solidFill>
                <a:latin typeface="Consolas" panose="020B0609020204030204" pitchFamily="49" charset="0"/>
              </a:rPr>
              <a:t>BEFORE</a:t>
            </a:r>
            <a:r>
              <a:rPr lang="en-GB" dirty="0">
                <a:latin typeface="Consolas" panose="020B0609020204030204" pitchFamily="49" charset="0"/>
              </a:rPr>
              <a:t> | </a:t>
            </a:r>
            <a:r>
              <a:rPr lang="en-GB" dirty="0">
                <a:solidFill>
                  <a:srgbClr val="0000FF"/>
                </a:solidFill>
                <a:latin typeface="Consolas" panose="020B0609020204030204" pitchFamily="49" charset="0"/>
              </a:rPr>
              <a:t>AFTER</a:t>
            </a:r>
            <a:r>
              <a:rPr lang="en-GB" dirty="0">
                <a:latin typeface="Consolas" panose="020B0609020204030204" pitchFamily="49" charset="0"/>
              </a:rPr>
              <a:t>} { </a:t>
            </a:r>
            <a:r>
              <a:rPr lang="en-GB" dirty="0">
                <a:solidFill>
                  <a:srgbClr val="0000FF"/>
                </a:solidFill>
                <a:latin typeface="Consolas" panose="020B0609020204030204" pitchFamily="49" charset="0"/>
              </a:rPr>
              <a:t>event</a:t>
            </a:r>
            <a:r>
              <a:rPr lang="en-GB" dirty="0">
                <a:latin typeface="Consolas" panose="020B0609020204030204" pitchFamily="49" charset="0"/>
              </a:rPr>
              <a:t> } -- fire before or after event and specify the event</a:t>
            </a:r>
          </a:p>
          <a:p>
            <a:r>
              <a:rPr lang="en-GB" dirty="0">
                <a:latin typeface="Consolas" panose="020B0609020204030204" pitchFamily="49" charset="0"/>
              </a:rPr>
              <a:t>				 -- (INSERT, DELETE, UPDATE, TRUNCATE)</a:t>
            </a:r>
          </a:p>
          <a:p>
            <a:r>
              <a:rPr lang="en-GB" dirty="0">
                <a:latin typeface="Consolas" panose="020B0609020204030204" pitchFamily="49" charset="0"/>
              </a:rPr>
              <a:t>   </a:t>
            </a:r>
            <a:r>
              <a:rPr lang="en-GB" dirty="0">
                <a:solidFill>
                  <a:srgbClr val="0000FF"/>
                </a:solidFill>
                <a:latin typeface="Consolas" panose="020B0609020204030204" pitchFamily="49" charset="0"/>
              </a:rPr>
              <a:t>ON</a:t>
            </a:r>
            <a:r>
              <a:rPr lang="en-GB" dirty="0">
                <a:latin typeface="Consolas" panose="020B0609020204030204" pitchFamily="49" charset="0"/>
              </a:rPr>
              <a:t> </a:t>
            </a:r>
            <a:r>
              <a:rPr lang="en-GB" dirty="0" err="1">
                <a:latin typeface="Consolas" panose="020B0609020204030204" pitchFamily="49" charset="0"/>
              </a:rPr>
              <a:t>table_name</a:t>
            </a:r>
            <a:r>
              <a:rPr lang="en-GB" dirty="0">
                <a:latin typeface="Consolas" panose="020B0609020204030204" pitchFamily="49" charset="0"/>
              </a:rPr>
              <a:t> -- specify associated table</a:t>
            </a:r>
          </a:p>
          <a:p>
            <a:r>
              <a:rPr lang="en-GB" dirty="0">
                <a:latin typeface="Consolas" panose="020B0609020204030204" pitchFamily="49" charset="0"/>
              </a:rPr>
              <a:t>   [</a:t>
            </a:r>
            <a:r>
              <a:rPr lang="en-GB" dirty="0">
                <a:solidFill>
                  <a:srgbClr val="0000FF"/>
                </a:solidFill>
                <a:latin typeface="Consolas" panose="020B0609020204030204" pitchFamily="49" charset="0"/>
              </a:rPr>
              <a:t>FOR</a:t>
            </a:r>
            <a:r>
              <a:rPr lang="en-GB" dirty="0">
                <a:latin typeface="Consolas" panose="020B0609020204030204" pitchFamily="49" charset="0"/>
              </a:rPr>
              <a:t> [</a:t>
            </a:r>
            <a:r>
              <a:rPr lang="en-GB" dirty="0">
                <a:solidFill>
                  <a:srgbClr val="0000FF"/>
                </a:solidFill>
                <a:latin typeface="Consolas" panose="020B0609020204030204" pitchFamily="49" charset="0"/>
              </a:rPr>
              <a:t>EACH</a:t>
            </a:r>
            <a:r>
              <a:rPr lang="en-GB" dirty="0">
                <a:latin typeface="Consolas" panose="020B0609020204030204" pitchFamily="49" charset="0"/>
              </a:rPr>
              <a:t>] { </a:t>
            </a:r>
            <a:r>
              <a:rPr lang="en-GB" dirty="0">
                <a:solidFill>
                  <a:srgbClr val="0000FF"/>
                </a:solidFill>
                <a:latin typeface="Consolas" panose="020B0609020204030204" pitchFamily="49" charset="0"/>
              </a:rPr>
              <a:t>ROW</a:t>
            </a:r>
            <a:r>
              <a:rPr lang="en-GB" dirty="0">
                <a:latin typeface="Consolas" panose="020B0609020204030204" pitchFamily="49" charset="0"/>
              </a:rPr>
              <a:t> | </a:t>
            </a:r>
            <a:r>
              <a:rPr lang="en-GB" dirty="0">
                <a:solidFill>
                  <a:srgbClr val="0000FF"/>
                </a:solidFill>
                <a:latin typeface="Consolas" panose="020B0609020204030204" pitchFamily="49" charset="0"/>
              </a:rPr>
              <a:t>STATEMENT</a:t>
            </a:r>
            <a:r>
              <a:rPr lang="en-GB" dirty="0">
                <a:latin typeface="Consolas" panose="020B0609020204030204" pitchFamily="49" charset="0"/>
              </a:rPr>
              <a:t> }] -- type of trigger (for each row/statement)	</a:t>
            </a:r>
          </a:p>
          <a:p>
            <a:r>
              <a:rPr lang="en-GB" dirty="0">
                <a:latin typeface="Consolas" panose="020B0609020204030204" pitchFamily="49" charset="0"/>
              </a:rPr>
              <a:t>       </a:t>
            </a:r>
            <a:r>
              <a:rPr lang="en-GB" dirty="0">
                <a:solidFill>
                  <a:srgbClr val="0000FF"/>
                </a:solidFill>
                <a:latin typeface="Consolas" panose="020B0609020204030204" pitchFamily="49" charset="0"/>
              </a:rPr>
              <a:t>EXECUTE</a:t>
            </a:r>
            <a:r>
              <a:rPr lang="en-GB" dirty="0">
                <a:latin typeface="Consolas" panose="020B0609020204030204" pitchFamily="49" charset="0"/>
              </a:rPr>
              <a:t> </a:t>
            </a:r>
            <a:r>
              <a:rPr lang="en-GB" dirty="0">
                <a:solidFill>
                  <a:srgbClr val="0000FF"/>
                </a:solidFill>
                <a:latin typeface="Consolas" panose="020B0609020204030204" pitchFamily="49" charset="0"/>
              </a:rPr>
              <a:t>PROCEDURE</a:t>
            </a:r>
            <a:r>
              <a:rPr lang="en-GB" dirty="0">
                <a:latin typeface="Consolas" panose="020B0609020204030204" pitchFamily="49" charset="0"/>
              </a:rPr>
              <a:t> </a:t>
            </a:r>
            <a:r>
              <a:rPr lang="en-GB" dirty="0" err="1">
                <a:latin typeface="Consolas" panose="020B0609020204030204" pitchFamily="49" charset="0"/>
              </a:rPr>
              <a:t>trigger_function</a:t>
            </a:r>
            <a:r>
              <a:rPr lang="en-GB" dirty="0">
                <a:latin typeface="Consolas" panose="020B0609020204030204" pitchFamily="49" charset="0"/>
              </a:rPr>
              <a:t> -- name of function</a:t>
            </a:r>
          </a:p>
        </p:txBody>
      </p:sp>
    </p:spTree>
    <p:extLst>
      <p:ext uri="{BB962C8B-B14F-4D97-AF65-F5344CB8AC3E}">
        <p14:creationId xmlns:p14="http://schemas.microsoft.com/office/powerpoint/2010/main" val="34203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Workshop</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US" dirty="0"/>
              <a:t>Create new table called </a:t>
            </a:r>
            <a:r>
              <a:rPr lang="en-US" dirty="0" err="1"/>
              <a:t>OrderDetailsAudits</a:t>
            </a:r>
            <a:r>
              <a:rPr lang="en-US" dirty="0"/>
              <a:t> (id, </a:t>
            </a:r>
            <a:r>
              <a:rPr lang="en-US" dirty="0" err="1"/>
              <a:t>orderId</a:t>
            </a:r>
            <a:r>
              <a:rPr lang="en-US" dirty="0"/>
              <a:t>, </a:t>
            </a:r>
            <a:r>
              <a:rPr lang="en-US" dirty="0" err="1"/>
              <a:t>orderDetailId</a:t>
            </a:r>
            <a:r>
              <a:rPr lang="en-US" dirty="0"/>
              <a:t>, </a:t>
            </a:r>
            <a:r>
              <a:rPr lang="en-US" dirty="0" err="1"/>
              <a:t>oldQuantity</a:t>
            </a:r>
            <a:r>
              <a:rPr lang="en-US" dirty="0"/>
              <a:t>, </a:t>
            </a:r>
            <a:r>
              <a:rPr lang="en-US" dirty="0" err="1"/>
              <a:t>oldPrice</a:t>
            </a:r>
            <a:r>
              <a:rPr lang="en-US" dirty="0"/>
              <a:t>, </a:t>
            </a:r>
            <a:r>
              <a:rPr lang="en-US" dirty="0" err="1"/>
              <a:t>newQuantity</a:t>
            </a:r>
            <a:r>
              <a:rPr lang="en-US" dirty="0"/>
              <a:t>, </a:t>
            </a:r>
            <a:r>
              <a:rPr lang="en-US" dirty="0" err="1"/>
              <a:t>newPrice</a:t>
            </a:r>
            <a:r>
              <a:rPr lang="en-US" dirty="0"/>
              <a:t>, </a:t>
            </a:r>
            <a:r>
              <a:rPr lang="en-US" dirty="0" err="1"/>
              <a:t>changedOn</a:t>
            </a:r>
            <a:r>
              <a:rPr lang="en-US" dirty="0"/>
              <a:t>)</a:t>
            </a:r>
          </a:p>
          <a:p>
            <a:r>
              <a:rPr lang="en-US" dirty="0"/>
              <a:t>Whenever the table </a:t>
            </a:r>
            <a:r>
              <a:rPr lang="en-US" dirty="0" err="1"/>
              <a:t>orderDetail</a:t>
            </a:r>
            <a:r>
              <a:rPr lang="en-US" dirty="0"/>
              <a:t> gets updated, fill the </a:t>
            </a:r>
            <a:r>
              <a:rPr lang="en-US" dirty="0" err="1"/>
              <a:t>OrderDetailsAudits</a:t>
            </a:r>
            <a:r>
              <a:rPr lang="en-US" dirty="0"/>
              <a:t> with the relevant values. Check if the quantity or price values actually changed.</a:t>
            </a:r>
          </a:p>
          <a:p>
            <a:r>
              <a:rPr lang="en-US" dirty="0"/>
              <a:t>Create another trigger to fill the </a:t>
            </a:r>
            <a:r>
              <a:rPr lang="en-US" dirty="0" err="1"/>
              <a:t>OrderDetailsAudits</a:t>
            </a:r>
            <a:r>
              <a:rPr lang="en-US" dirty="0"/>
              <a:t> table when an order detail gets added, setting the </a:t>
            </a:r>
            <a:r>
              <a:rPr lang="en-US" dirty="0" err="1"/>
              <a:t>oldquantity</a:t>
            </a:r>
            <a:r>
              <a:rPr lang="en-US" dirty="0"/>
              <a:t> and </a:t>
            </a:r>
            <a:r>
              <a:rPr lang="en-US" dirty="0" err="1"/>
              <a:t>oldprice</a:t>
            </a:r>
            <a:r>
              <a:rPr lang="en-US" dirty="0"/>
              <a:t> columns to -1.</a:t>
            </a:r>
          </a:p>
          <a:p>
            <a:r>
              <a:rPr lang="en-US" dirty="0"/>
              <a:t>Create a trigger that fires when a row from </a:t>
            </a:r>
            <a:r>
              <a:rPr lang="en-US" dirty="0" err="1"/>
              <a:t>OrderDetails</a:t>
            </a:r>
            <a:r>
              <a:rPr lang="en-US" dirty="0"/>
              <a:t> gets deleted. Check if there are any rows in </a:t>
            </a:r>
            <a:r>
              <a:rPr lang="en-US" dirty="0" err="1"/>
              <a:t>OrderDetailsAudits</a:t>
            </a:r>
            <a:r>
              <a:rPr lang="en-US" dirty="0"/>
              <a:t> for the ID of the row being deleted and set all columns to -1.</a:t>
            </a:r>
          </a:p>
        </p:txBody>
      </p:sp>
    </p:spTree>
    <p:extLst>
      <p:ext uri="{BB962C8B-B14F-4D97-AF65-F5344CB8AC3E}">
        <p14:creationId xmlns:p14="http://schemas.microsoft.com/office/powerpoint/2010/main" val="260554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Indexes</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11215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Introduction to indexes 1/2	</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GB" dirty="0"/>
              <a:t>PostgreSQL indexes are effective tools to enhance database performance. Indexes help the database server find specific rows much faster than it could do without indexes. </a:t>
            </a:r>
          </a:p>
          <a:p>
            <a:r>
              <a:rPr lang="en-GB" b="0" i="0" dirty="0">
                <a:solidFill>
                  <a:srgbClr val="000000"/>
                </a:solidFill>
                <a:effectLst/>
              </a:rPr>
              <a:t>However, indexes add write and storage overheads to the database system. Therefore, using them appropriately is very important. </a:t>
            </a:r>
            <a:endParaRPr lang="en-GB" dirty="0"/>
          </a:p>
        </p:txBody>
      </p:sp>
    </p:spTree>
    <p:extLst>
      <p:ext uri="{BB962C8B-B14F-4D97-AF65-F5344CB8AC3E}">
        <p14:creationId xmlns:p14="http://schemas.microsoft.com/office/powerpoint/2010/main" val="408075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Introduction to indexes 2/2</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fontScale="92500" lnSpcReduction="10000"/>
          </a:bodyPr>
          <a:lstStyle/>
          <a:p>
            <a:r>
              <a:rPr lang="en-GB" dirty="0"/>
              <a:t>Assuming that you need to look up for John Doe’s phone number on a phone book. With the understanding that names on the phone book are in alphabetically order, you first look for the page where the last name is Doe, then look for first name John, and finally get his phone number.</a:t>
            </a:r>
          </a:p>
          <a:p>
            <a:r>
              <a:rPr lang="en-GB" dirty="0"/>
              <a:t>Suppose the names on the phone book were not ordered alphabetically, you would have to go through all pages, check every name until you find John Doe’s phone number. This is called sequential scan which you go over all entries until you find the one that you are looking for.</a:t>
            </a:r>
          </a:p>
          <a:p>
            <a:r>
              <a:rPr lang="en-GB" dirty="0"/>
              <a:t>Similar to a phonebook, the data stored in the table should be organized in a particular order to speed up various searches. This is why indexes come into play.</a:t>
            </a:r>
          </a:p>
          <a:p>
            <a:r>
              <a:rPr lang="en-GB" dirty="0"/>
              <a:t>An index is a separated data structure that speeds up the data retrieval on a table at the cost of additional writes and storage to maintain it.</a:t>
            </a:r>
          </a:p>
        </p:txBody>
      </p:sp>
    </p:spTree>
    <p:extLst>
      <p:ext uri="{BB962C8B-B14F-4D97-AF65-F5344CB8AC3E}">
        <p14:creationId xmlns:p14="http://schemas.microsoft.com/office/powerpoint/2010/main" val="148952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Create index</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fontScale="85000" lnSpcReduction="20000"/>
          </a:bodyPr>
          <a:lstStyle/>
          <a:p>
            <a:endParaRPr lang="en-GB" dirty="0"/>
          </a:p>
          <a:p>
            <a:endParaRPr lang="en-GB" dirty="0"/>
          </a:p>
          <a:p>
            <a:endParaRPr lang="en-GB" dirty="0"/>
          </a:p>
          <a:p>
            <a:endParaRPr lang="en-GB" dirty="0"/>
          </a:p>
          <a:p>
            <a:r>
              <a:rPr lang="en-GB" dirty="0"/>
              <a:t>Specify the index name after the CREATE INDEX clause. The index name should be meaningful and easy to remember.</a:t>
            </a:r>
          </a:p>
          <a:p>
            <a:r>
              <a:rPr lang="en-GB" dirty="0"/>
              <a:t>Specify the name of the table to which the index belongs.</a:t>
            </a:r>
          </a:p>
          <a:p>
            <a:r>
              <a:rPr lang="en-GB" dirty="0"/>
              <a:t>Optionally, specify the index method such as </a:t>
            </a:r>
            <a:r>
              <a:rPr lang="en-GB" dirty="0" err="1"/>
              <a:t>btree</a:t>
            </a:r>
            <a:r>
              <a:rPr lang="en-GB" dirty="0"/>
              <a:t>, hash, gist, </a:t>
            </a:r>
            <a:r>
              <a:rPr lang="en-GB" dirty="0" err="1"/>
              <a:t>spgist</a:t>
            </a:r>
            <a:r>
              <a:rPr lang="en-GB" dirty="0"/>
              <a:t>, gin, and brin. PostgreSQL uses </a:t>
            </a:r>
            <a:r>
              <a:rPr lang="en-GB" dirty="0" err="1"/>
              <a:t>btree</a:t>
            </a:r>
            <a:r>
              <a:rPr lang="en-GB" dirty="0"/>
              <a:t> by default.</a:t>
            </a:r>
          </a:p>
          <a:p>
            <a:r>
              <a:rPr lang="en-GB" dirty="0"/>
              <a:t>Lastly, list one or more columns that need to be stored in the index. The ASC and DESC specify the sort order. ASC is the default. NULLS FIRST or NULLS LAST specifies nulls sort before or after non-nulls. The NULLS FIRST is the default when DESC is specified and NULLS LAST is the default when DESC is not specified.</a:t>
            </a:r>
          </a:p>
        </p:txBody>
      </p:sp>
      <p:sp>
        <p:nvSpPr>
          <p:cNvPr id="7" name="TextBox 6">
            <a:extLst>
              <a:ext uri="{FF2B5EF4-FFF2-40B4-BE49-F238E27FC236}">
                <a16:creationId xmlns:a16="http://schemas.microsoft.com/office/drawing/2014/main" id="{85FD492A-1809-49A6-9FCC-9C31054CF32E}"/>
              </a:ext>
            </a:extLst>
          </p:cNvPr>
          <p:cNvSpPr txBox="1"/>
          <p:nvPr/>
        </p:nvSpPr>
        <p:spPr>
          <a:xfrm>
            <a:off x="838200" y="1360941"/>
            <a:ext cx="6097554" cy="1477328"/>
          </a:xfrm>
          <a:prstGeom prst="rect">
            <a:avLst/>
          </a:prstGeom>
          <a:noFill/>
        </p:spPr>
        <p:txBody>
          <a:bodyPr wrap="square">
            <a:spAutoFit/>
          </a:bodyPr>
          <a:lstStyle/>
          <a:p>
            <a:r>
              <a:rPr lang="en-GB" dirty="0">
                <a:solidFill>
                  <a:srgbClr val="0000FF"/>
                </a:solidFill>
              </a:rPr>
              <a:t>CREATE</a:t>
            </a:r>
            <a:r>
              <a:rPr lang="en-GB" dirty="0"/>
              <a:t> </a:t>
            </a:r>
            <a:r>
              <a:rPr lang="en-GB" dirty="0">
                <a:solidFill>
                  <a:srgbClr val="0000FF"/>
                </a:solidFill>
              </a:rPr>
              <a:t>INDEX</a:t>
            </a:r>
            <a:r>
              <a:rPr lang="en-GB" dirty="0"/>
              <a:t> </a:t>
            </a:r>
            <a:r>
              <a:rPr lang="en-GB" dirty="0" err="1"/>
              <a:t>index_name</a:t>
            </a:r>
            <a:r>
              <a:rPr lang="en-GB" dirty="0"/>
              <a:t> </a:t>
            </a:r>
            <a:r>
              <a:rPr lang="en-GB" dirty="0">
                <a:solidFill>
                  <a:srgbClr val="0000FF"/>
                </a:solidFill>
              </a:rPr>
              <a:t>ON</a:t>
            </a:r>
            <a:r>
              <a:rPr lang="en-GB" dirty="0"/>
              <a:t> </a:t>
            </a:r>
            <a:r>
              <a:rPr lang="en-GB" dirty="0" err="1"/>
              <a:t>table_name</a:t>
            </a:r>
            <a:r>
              <a:rPr lang="en-GB" dirty="0"/>
              <a:t> [</a:t>
            </a:r>
            <a:r>
              <a:rPr lang="en-GB" dirty="0">
                <a:solidFill>
                  <a:srgbClr val="0000FF"/>
                </a:solidFill>
              </a:rPr>
              <a:t>USING</a:t>
            </a:r>
            <a:r>
              <a:rPr lang="en-GB" dirty="0"/>
              <a:t> method]</a:t>
            </a:r>
          </a:p>
          <a:p>
            <a:r>
              <a:rPr lang="en-GB" dirty="0"/>
              <a:t>(</a:t>
            </a:r>
          </a:p>
          <a:p>
            <a:r>
              <a:rPr lang="en-GB" dirty="0"/>
              <a:t>    </a:t>
            </a:r>
            <a:r>
              <a:rPr lang="en-GB" dirty="0" err="1"/>
              <a:t>column_name</a:t>
            </a:r>
            <a:r>
              <a:rPr lang="en-GB" dirty="0"/>
              <a:t> [</a:t>
            </a:r>
            <a:r>
              <a:rPr lang="en-GB" dirty="0">
                <a:solidFill>
                  <a:srgbClr val="0000FF"/>
                </a:solidFill>
              </a:rPr>
              <a:t>ASC</a:t>
            </a:r>
            <a:r>
              <a:rPr lang="en-GB" dirty="0"/>
              <a:t> | </a:t>
            </a:r>
            <a:r>
              <a:rPr lang="en-GB" dirty="0">
                <a:solidFill>
                  <a:srgbClr val="0000FF"/>
                </a:solidFill>
              </a:rPr>
              <a:t>DESC</a:t>
            </a:r>
            <a:r>
              <a:rPr lang="en-GB" dirty="0"/>
              <a:t>] [</a:t>
            </a:r>
            <a:r>
              <a:rPr lang="en-GB" dirty="0">
                <a:solidFill>
                  <a:srgbClr val="0000FF"/>
                </a:solidFill>
              </a:rPr>
              <a:t>NULLS</a:t>
            </a:r>
            <a:r>
              <a:rPr lang="en-GB" dirty="0"/>
              <a:t> {</a:t>
            </a:r>
            <a:r>
              <a:rPr lang="en-GB" dirty="0">
                <a:solidFill>
                  <a:srgbClr val="0000FF"/>
                </a:solidFill>
              </a:rPr>
              <a:t>FIRST</a:t>
            </a:r>
            <a:r>
              <a:rPr lang="en-GB" dirty="0"/>
              <a:t> | </a:t>
            </a:r>
            <a:r>
              <a:rPr lang="en-GB" dirty="0">
                <a:solidFill>
                  <a:srgbClr val="0000FF"/>
                </a:solidFill>
              </a:rPr>
              <a:t>LAST</a:t>
            </a:r>
            <a:r>
              <a:rPr lang="en-GB" dirty="0"/>
              <a:t> }],</a:t>
            </a:r>
          </a:p>
          <a:p>
            <a:r>
              <a:rPr lang="en-GB" dirty="0"/>
              <a:t>    ...</a:t>
            </a:r>
          </a:p>
          <a:p>
            <a:r>
              <a:rPr lang="en-GB" dirty="0"/>
              <a:t>);</a:t>
            </a:r>
          </a:p>
        </p:txBody>
      </p:sp>
    </p:spTree>
    <p:extLst>
      <p:ext uri="{BB962C8B-B14F-4D97-AF65-F5344CB8AC3E}">
        <p14:creationId xmlns:p14="http://schemas.microsoft.com/office/powerpoint/2010/main" val="427603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Workshop</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US" dirty="0"/>
              <a:t>Create an index for products table on phone number column.</a:t>
            </a:r>
          </a:p>
          <a:p>
            <a:r>
              <a:rPr lang="en-US" dirty="0"/>
              <a:t>Create an index for orders table on total price column.</a:t>
            </a:r>
          </a:p>
          <a:p>
            <a:r>
              <a:rPr lang="en-US" dirty="0"/>
              <a:t>Investigate using EXPLAIN whether select queries use the index.</a:t>
            </a:r>
            <a:endParaRPr lang="en-GB" dirty="0"/>
          </a:p>
        </p:txBody>
      </p:sp>
    </p:spTree>
    <p:extLst>
      <p:ext uri="{BB962C8B-B14F-4D97-AF65-F5344CB8AC3E}">
        <p14:creationId xmlns:p14="http://schemas.microsoft.com/office/powerpoint/2010/main" val="409793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Stored procedures</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26646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Transactions</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fontScale="92500" lnSpcReduction="20000"/>
          </a:bodyPr>
          <a:lstStyle/>
          <a:p>
            <a:r>
              <a:rPr lang="en-GB" dirty="0"/>
              <a:t>A database transaction is a single unit of work that consists of one or more operations.</a:t>
            </a:r>
          </a:p>
          <a:p>
            <a:r>
              <a:rPr lang="en-GB" dirty="0"/>
              <a:t>A classical example of a transaction is a bank transfer from one account to another. A complete transaction must ensure a balance between the sender and receiver accounts. It means that if the sender account transfers X amount, the receiver receives X amount, no more or no less.</a:t>
            </a:r>
          </a:p>
          <a:p>
            <a:r>
              <a:rPr lang="en-GB" dirty="0"/>
              <a:t>A PostgreSQL transaction is atomic, consistent, isolated, and durable. These properties are often referred to as ACID:</a:t>
            </a:r>
          </a:p>
          <a:p>
            <a:pPr lvl="1"/>
            <a:r>
              <a:rPr lang="en-GB" dirty="0"/>
              <a:t>Atomicity guarantees that the transaction completes in an all-or-nothing manner.</a:t>
            </a:r>
          </a:p>
          <a:p>
            <a:pPr lvl="1"/>
            <a:r>
              <a:rPr lang="en-GB" dirty="0"/>
              <a:t>Consistency ensures the change to data written to the database must be valid and follow predefined rules.</a:t>
            </a:r>
          </a:p>
          <a:p>
            <a:pPr lvl="1"/>
            <a:r>
              <a:rPr lang="en-GB" dirty="0"/>
              <a:t>Isolation determines how transaction integrity is visible to other transactions.</a:t>
            </a:r>
          </a:p>
          <a:p>
            <a:pPr lvl="1"/>
            <a:r>
              <a:rPr lang="en-GB" dirty="0"/>
              <a:t>Durability makes sure that transactions that have been committed will be stored in the database permanently.</a:t>
            </a:r>
          </a:p>
        </p:txBody>
      </p:sp>
    </p:spTree>
    <p:extLst>
      <p:ext uri="{BB962C8B-B14F-4D97-AF65-F5344CB8AC3E}">
        <p14:creationId xmlns:p14="http://schemas.microsoft.com/office/powerpoint/2010/main" val="345139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Transaction statements</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US" dirty="0">
                <a:latin typeface="Consolas" panose="020B0609020204030204" pitchFamily="49" charset="0"/>
              </a:rPr>
              <a:t>BEGIN TRANSACTION;</a:t>
            </a:r>
            <a:r>
              <a:rPr lang="en-US" dirty="0"/>
              <a:t> or </a:t>
            </a:r>
            <a:r>
              <a:rPr lang="en-US" dirty="0">
                <a:latin typeface="Consolas" panose="020B0609020204030204" pitchFamily="49" charset="0"/>
              </a:rPr>
              <a:t>BEGIN WORK;</a:t>
            </a:r>
            <a:r>
              <a:rPr lang="en-US" dirty="0"/>
              <a:t> or </a:t>
            </a:r>
            <a:r>
              <a:rPr lang="en-US" dirty="0">
                <a:latin typeface="Consolas" panose="020B0609020204030204" pitchFamily="49" charset="0"/>
              </a:rPr>
              <a:t>BEGIN;</a:t>
            </a:r>
          </a:p>
          <a:p>
            <a:pPr lvl="1"/>
            <a:r>
              <a:rPr lang="en-US" dirty="0"/>
              <a:t>To start the transaction, you could use the above statements. Once a transaction has started, it needs to be ended by using the commit or rollback statements.</a:t>
            </a:r>
          </a:p>
          <a:p>
            <a:r>
              <a:rPr lang="en-US" dirty="0">
                <a:latin typeface="Consolas" panose="020B0609020204030204" pitchFamily="49" charset="0"/>
              </a:rPr>
              <a:t>COMMIT WORK;</a:t>
            </a:r>
            <a:r>
              <a:rPr lang="en-US" dirty="0"/>
              <a:t> or </a:t>
            </a:r>
            <a:r>
              <a:rPr lang="en-US" dirty="0">
                <a:latin typeface="Consolas" panose="020B0609020204030204" pitchFamily="49" charset="0"/>
              </a:rPr>
              <a:t>COMMIT TRANSACTION;</a:t>
            </a:r>
            <a:r>
              <a:rPr lang="en-US" dirty="0"/>
              <a:t> or </a:t>
            </a:r>
            <a:r>
              <a:rPr lang="en-US" dirty="0">
                <a:latin typeface="Consolas" panose="020B0609020204030204" pitchFamily="49" charset="0"/>
              </a:rPr>
              <a:t>COMMIT;</a:t>
            </a:r>
            <a:endParaRPr lang="en-GB" dirty="0">
              <a:latin typeface="Consolas" panose="020B0609020204030204" pitchFamily="49" charset="0"/>
            </a:endParaRPr>
          </a:p>
          <a:p>
            <a:pPr lvl="1"/>
            <a:r>
              <a:rPr lang="en-US" dirty="0"/>
              <a:t>To make the change visible to other sessions i.e., commit it (save it), you use the commit statement. </a:t>
            </a:r>
            <a:r>
              <a:rPr lang="en-GB" dirty="0"/>
              <a:t>After executing the COMMIT statement, PostgreSQL also guarantees that the change will be durable if a crash happens.</a:t>
            </a:r>
          </a:p>
          <a:p>
            <a:r>
              <a:rPr lang="en-GB" dirty="0">
                <a:latin typeface="Consolas" panose="020B0609020204030204" pitchFamily="49" charset="0"/>
              </a:rPr>
              <a:t>ROLLBACK WORK;</a:t>
            </a:r>
            <a:r>
              <a:rPr lang="en-GB" dirty="0"/>
              <a:t> or </a:t>
            </a:r>
            <a:r>
              <a:rPr lang="en-GB" dirty="0">
                <a:latin typeface="Consolas" panose="020B0609020204030204" pitchFamily="49" charset="0"/>
              </a:rPr>
              <a:t>ROLLBACK TRANSACTION;</a:t>
            </a:r>
            <a:r>
              <a:rPr lang="en-GB" dirty="0"/>
              <a:t> or </a:t>
            </a:r>
            <a:r>
              <a:rPr lang="en-GB" dirty="0">
                <a:latin typeface="Consolas" panose="020B0609020204030204" pitchFamily="49" charset="0"/>
              </a:rPr>
              <a:t>ROLLBACK;</a:t>
            </a:r>
          </a:p>
          <a:p>
            <a:pPr lvl="1"/>
            <a:r>
              <a:rPr lang="en-GB" dirty="0"/>
              <a:t>To roll back or undo the change of the current transaction, you use any of the above statements.</a:t>
            </a:r>
          </a:p>
        </p:txBody>
      </p:sp>
    </p:spTree>
    <p:extLst>
      <p:ext uri="{BB962C8B-B14F-4D97-AF65-F5344CB8AC3E}">
        <p14:creationId xmlns:p14="http://schemas.microsoft.com/office/powerpoint/2010/main" val="70344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Agenda</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fontScale="92500" lnSpcReduction="10000"/>
          </a:bodyPr>
          <a:lstStyle/>
          <a:p>
            <a:r>
              <a:rPr lang="en-GB" dirty="0"/>
              <a:t>Session 6</a:t>
            </a:r>
          </a:p>
          <a:p>
            <a:pPr lvl="1"/>
            <a:r>
              <a:rPr lang="en-GB" dirty="0"/>
              <a:t>Quiz</a:t>
            </a:r>
          </a:p>
          <a:p>
            <a:pPr lvl="1"/>
            <a:r>
              <a:rPr lang="en-GB" dirty="0"/>
              <a:t>Homework discussion</a:t>
            </a:r>
          </a:p>
          <a:p>
            <a:pPr lvl="1"/>
            <a:r>
              <a:rPr lang="en-GB" dirty="0"/>
              <a:t>Triggers</a:t>
            </a:r>
          </a:p>
          <a:p>
            <a:pPr lvl="2"/>
            <a:r>
              <a:rPr lang="en-GB" dirty="0"/>
              <a:t>Create trigger</a:t>
            </a:r>
          </a:p>
          <a:p>
            <a:pPr lvl="2"/>
            <a:r>
              <a:rPr lang="en-GB" dirty="0"/>
              <a:t>Workshop</a:t>
            </a:r>
          </a:p>
          <a:p>
            <a:pPr lvl="1"/>
            <a:r>
              <a:rPr lang="en-GB" dirty="0"/>
              <a:t>Indexes</a:t>
            </a:r>
          </a:p>
          <a:p>
            <a:pPr lvl="2"/>
            <a:r>
              <a:rPr lang="en-GB" dirty="0"/>
              <a:t>Create index</a:t>
            </a:r>
          </a:p>
          <a:p>
            <a:pPr lvl="2"/>
            <a:r>
              <a:rPr lang="en-GB" dirty="0"/>
              <a:t>Workshop</a:t>
            </a:r>
          </a:p>
          <a:p>
            <a:pPr lvl="1"/>
            <a:r>
              <a:rPr lang="en-GB" dirty="0"/>
              <a:t>Stored procedures</a:t>
            </a:r>
          </a:p>
          <a:p>
            <a:pPr lvl="2"/>
            <a:r>
              <a:rPr lang="en-GB" dirty="0"/>
              <a:t>Transactions</a:t>
            </a:r>
          </a:p>
          <a:p>
            <a:pPr lvl="2"/>
            <a:r>
              <a:rPr lang="en-GB" dirty="0"/>
              <a:t>Create procedure</a:t>
            </a:r>
          </a:p>
          <a:p>
            <a:pPr lvl="2"/>
            <a:r>
              <a:rPr lang="en-GB" dirty="0"/>
              <a:t>Workshop</a:t>
            </a:r>
          </a:p>
          <a:p>
            <a:pPr lvl="1"/>
            <a:r>
              <a:rPr lang="en-GB" dirty="0"/>
              <a:t>Knowledge check (Discussion, Homework)</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614142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Create procedure</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a:bodyPr>
          <a:lstStyle/>
          <a:p>
            <a:r>
              <a:rPr lang="en-GB" sz="2400" dirty="0"/>
              <a:t>A drawback of user-defined functions is that they cannot execute transactions. In other words, inside a user-defined function, you cannot start a transaction, and commit or rollback it.</a:t>
            </a:r>
          </a:p>
          <a:p>
            <a:r>
              <a:rPr lang="en-GB" sz="2400" dirty="0"/>
              <a:t>PostgreSQL 11 introduced stored procedures that support transactions.</a:t>
            </a:r>
          </a:p>
          <a:p>
            <a:r>
              <a:rPr lang="en-GB" sz="2400" dirty="0"/>
              <a:t>To define a new stored procedure, you use the create procedure statement.</a:t>
            </a:r>
          </a:p>
        </p:txBody>
      </p:sp>
      <p:sp>
        <p:nvSpPr>
          <p:cNvPr id="5" name="TextBox 4">
            <a:extLst>
              <a:ext uri="{FF2B5EF4-FFF2-40B4-BE49-F238E27FC236}">
                <a16:creationId xmlns:a16="http://schemas.microsoft.com/office/drawing/2014/main" id="{A4DA33E9-F11D-46C5-9C0F-797F68AEF622}"/>
              </a:ext>
            </a:extLst>
          </p:cNvPr>
          <p:cNvSpPr txBox="1"/>
          <p:nvPr/>
        </p:nvSpPr>
        <p:spPr>
          <a:xfrm>
            <a:off x="1110343" y="3429000"/>
            <a:ext cx="7782900" cy="2308324"/>
          </a:xfrm>
          <a:prstGeom prst="rect">
            <a:avLst/>
          </a:prstGeom>
          <a:noFill/>
        </p:spPr>
        <p:txBody>
          <a:bodyPr wrap="none" rtlCol="0">
            <a:spAutoFit/>
          </a:bodyPr>
          <a:lstStyle/>
          <a:p>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or</a:t>
            </a:r>
            <a:r>
              <a:rPr lang="en-GB" dirty="0">
                <a:latin typeface="Consolas" panose="020B0609020204030204" pitchFamily="49" charset="0"/>
              </a:rPr>
              <a:t> </a:t>
            </a:r>
            <a:r>
              <a:rPr lang="en-GB" dirty="0">
                <a:solidFill>
                  <a:srgbClr val="0000FF"/>
                </a:solidFill>
                <a:latin typeface="Consolas" panose="020B0609020204030204" pitchFamily="49" charset="0"/>
              </a:rPr>
              <a:t>replace</a:t>
            </a:r>
            <a:r>
              <a:rPr lang="en-GB" dirty="0">
                <a:latin typeface="Consolas" panose="020B0609020204030204" pitchFamily="49" charset="0"/>
              </a:rPr>
              <a:t>] </a:t>
            </a:r>
            <a:r>
              <a:rPr lang="en-GB" dirty="0">
                <a:solidFill>
                  <a:srgbClr val="0000FF"/>
                </a:solidFill>
                <a:latin typeface="Consolas" panose="020B0609020204030204" pitchFamily="49" charset="0"/>
              </a:rPr>
              <a:t>procedure</a:t>
            </a:r>
            <a:r>
              <a:rPr lang="en-GB" dirty="0">
                <a:latin typeface="Consolas" panose="020B0609020204030204" pitchFamily="49" charset="0"/>
              </a:rPr>
              <a:t> </a:t>
            </a:r>
            <a:r>
              <a:rPr lang="en-GB" dirty="0" err="1">
                <a:latin typeface="Consolas" panose="020B0609020204030204" pitchFamily="49" charset="0"/>
              </a:rPr>
              <a:t>procedure_name</a:t>
            </a:r>
            <a:r>
              <a:rPr lang="en-GB" dirty="0">
                <a:latin typeface="Consolas" panose="020B0609020204030204" pitchFamily="49" charset="0"/>
              </a:rPr>
              <a:t>(</a:t>
            </a:r>
            <a:r>
              <a:rPr lang="en-GB" dirty="0" err="1">
                <a:latin typeface="Consolas" panose="020B0609020204030204" pitchFamily="49" charset="0"/>
              </a:rPr>
              <a:t>parameter_list</a:t>
            </a:r>
            <a:r>
              <a:rPr lang="en-GB" dirty="0">
                <a:latin typeface="Consolas" panose="020B0609020204030204" pitchFamily="49" charset="0"/>
              </a:rPr>
              <a:t>)</a:t>
            </a:r>
          </a:p>
          <a:p>
            <a:r>
              <a:rPr lang="en-GB" dirty="0">
                <a:solidFill>
                  <a:srgbClr val="0000FF"/>
                </a:solidFill>
                <a:latin typeface="Consolas" panose="020B0609020204030204" pitchFamily="49" charset="0"/>
              </a:rPr>
              <a:t>language</a:t>
            </a:r>
            <a:r>
              <a:rPr lang="en-GB" dirty="0">
                <a:latin typeface="Consolas" panose="020B0609020204030204" pitchFamily="49" charset="0"/>
              </a:rPr>
              <a:t> </a:t>
            </a:r>
            <a:r>
              <a:rPr lang="en-GB" dirty="0" err="1">
                <a:latin typeface="Consolas" panose="020B0609020204030204" pitchFamily="49" charset="0"/>
              </a:rPr>
              <a:t>plpgsql</a:t>
            </a:r>
            <a:endParaRPr lang="en-GB" dirty="0">
              <a:latin typeface="Consolas" panose="020B0609020204030204" pitchFamily="49" charset="0"/>
            </a:endParaRPr>
          </a:p>
          <a:p>
            <a:r>
              <a:rPr lang="en-GB" dirty="0">
                <a:solidFill>
                  <a:srgbClr val="0000FF"/>
                </a:solidFill>
                <a:latin typeface="Consolas" panose="020B0609020204030204" pitchFamily="49" charset="0"/>
              </a:rPr>
              <a:t>as</a:t>
            </a:r>
            <a:r>
              <a:rPr lang="en-GB" dirty="0">
                <a:latin typeface="Consolas" panose="020B0609020204030204" pitchFamily="49" charset="0"/>
              </a:rPr>
              <a:t> $$</a:t>
            </a:r>
          </a:p>
          <a:p>
            <a:r>
              <a:rPr lang="en-GB" dirty="0">
                <a:solidFill>
                  <a:srgbClr val="0000FF"/>
                </a:solidFill>
                <a:latin typeface="Consolas" panose="020B0609020204030204" pitchFamily="49" charset="0"/>
              </a:rPr>
              <a:t>declare</a:t>
            </a:r>
          </a:p>
          <a:p>
            <a:r>
              <a:rPr lang="en-GB" dirty="0">
                <a:latin typeface="Consolas" panose="020B0609020204030204" pitchFamily="49" charset="0"/>
              </a:rPr>
              <a:t>-- variable declaration</a:t>
            </a:r>
          </a:p>
          <a:p>
            <a:r>
              <a:rPr lang="en-GB" dirty="0">
                <a:solidFill>
                  <a:srgbClr val="0000FF"/>
                </a:solidFill>
                <a:latin typeface="Consolas" panose="020B0609020204030204" pitchFamily="49" charset="0"/>
              </a:rPr>
              <a:t>begin</a:t>
            </a:r>
          </a:p>
          <a:p>
            <a:r>
              <a:rPr lang="en-GB" dirty="0">
                <a:latin typeface="Consolas" panose="020B0609020204030204" pitchFamily="49" charset="0"/>
              </a:rPr>
              <a:t>-- stored procedure body</a:t>
            </a:r>
          </a:p>
          <a:p>
            <a:r>
              <a:rPr lang="en-GB" dirty="0">
                <a:solidFill>
                  <a:srgbClr val="0000FF"/>
                </a:solidFill>
                <a:latin typeface="Consolas" panose="020B0609020204030204" pitchFamily="49" charset="0"/>
              </a:rPr>
              <a:t>end</a:t>
            </a:r>
            <a:r>
              <a:rPr lang="en-GB" dirty="0">
                <a:latin typeface="Consolas" panose="020B0609020204030204" pitchFamily="49" charset="0"/>
              </a:rPr>
              <a:t>; $$</a:t>
            </a:r>
          </a:p>
        </p:txBody>
      </p:sp>
    </p:spTree>
    <p:extLst>
      <p:ext uri="{BB962C8B-B14F-4D97-AF65-F5344CB8AC3E}">
        <p14:creationId xmlns:p14="http://schemas.microsoft.com/office/powerpoint/2010/main" val="103480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Create procedure</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GB" dirty="0"/>
              <a:t>Parameters in stored procedures can have the in and </a:t>
            </a:r>
            <a:r>
              <a:rPr lang="en-GB" dirty="0" err="1"/>
              <a:t>inout</a:t>
            </a:r>
            <a:r>
              <a:rPr lang="en-GB" dirty="0"/>
              <a:t> modes. They cannot have the out mode.</a:t>
            </a:r>
          </a:p>
          <a:p>
            <a:r>
              <a:rPr lang="en-GB" dirty="0"/>
              <a:t>A stored procedure does not return a value. You cannot use the return statement with a value inside a store procedure like this:</a:t>
            </a:r>
          </a:p>
          <a:p>
            <a:pPr marL="0" indent="0">
              <a:buNone/>
            </a:pPr>
            <a:r>
              <a:rPr lang="en-GB" dirty="0">
                <a:latin typeface="Consolas" panose="020B0609020204030204" pitchFamily="49" charset="0"/>
              </a:rPr>
              <a:t>	return expression;</a:t>
            </a:r>
          </a:p>
          <a:p>
            <a:r>
              <a:rPr lang="en-GB" dirty="0"/>
              <a:t>However, you can use the return statement without the expression to stop the stored procedure immediately:</a:t>
            </a:r>
          </a:p>
          <a:p>
            <a:pPr marL="0" indent="0">
              <a:buNone/>
            </a:pPr>
            <a:r>
              <a:rPr lang="en-GB" dirty="0"/>
              <a:t>	</a:t>
            </a:r>
            <a:r>
              <a:rPr lang="en-GB" dirty="0">
                <a:latin typeface="Consolas" panose="020B0609020204030204" pitchFamily="49" charset="0"/>
              </a:rPr>
              <a:t>return;</a:t>
            </a:r>
          </a:p>
          <a:p>
            <a:endParaRPr lang="en-GB" dirty="0">
              <a:latin typeface="Consolas" panose="020B0609020204030204" pitchFamily="49" charset="0"/>
            </a:endParaRPr>
          </a:p>
          <a:p>
            <a:endParaRPr lang="en-GB" dirty="0">
              <a:latin typeface="Consolas" panose="020B0609020204030204" pitchFamily="49" charset="0"/>
            </a:endParaRPr>
          </a:p>
        </p:txBody>
      </p:sp>
    </p:spTree>
    <p:extLst>
      <p:ext uri="{BB962C8B-B14F-4D97-AF65-F5344CB8AC3E}">
        <p14:creationId xmlns:p14="http://schemas.microsoft.com/office/powerpoint/2010/main" val="3502846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Workshop</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US" dirty="0"/>
              <a:t>Create a procedure that calculates a discount for a given order ID and updates the orders table accordingly. The discount is also provided.</a:t>
            </a:r>
          </a:p>
          <a:p>
            <a:r>
              <a:rPr lang="en-US" dirty="0"/>
              <a:t>Create a procedure that inserts a business entity by providing a name, region and </a:t>
            </a:r>
            <a:r>
              <a:rPr lang="en-US" dirty="0" err="1"/>
              <a:t>zipcode</a:t>
            </a:r>
            <a:r>
              <a:rPr lang="en-US" dirty="0"/>
              <a:t>. Only insert a record if a business entity with that name does not exist. Define an </a:t>
            </a:r>
            <a:r>
              <a:rPr lang="en-US" dirty="0" err="1"/>
              <a:t>inout</a:t>
            </a:r>
            <a:r>
              <a:rPr lang="en-US" dirty="0"/>
              <a:t> parameter that gets populated with the new business entity ID.</a:t>
            </a:r>
          </a:p>
          <a:p>
            <a:r>
              <a:rPr lang="en-GB" dirty="0"/>
              <a:t>Create a procedure that inserts an order. Insert a record in Order table and </a:t>
            </a:r>
            <a:r>
              <a:rPr lang="en-GB" dirty="0" err="1"/>
              <a:t>OrderDetails</a:t>
            </a:r>
            <a:r>
              <a:rPr lang="en-GB" dirty="0"/>
              <a:t> table. The parameters required are </a:t>
            </a:r>
            <a:r>
              <a:rPr lang="en-GB" dirty="0" err="1"/>
              <a:t>employeeId</a:t>
            </a:r>
            <a:r>
              <a:rPr lang="en-GB" dirty="0"/>
              <a:t>, </a:t>
            </a:r>
            <a:r>
              <a:rPr lang="en-GB" dirty="0" err="1"/>
              <a:t>totalPrice</a:t>
            </a:r>
            <a:r>
              <a:rPr lang="en-GB" dirty="0"/>
              <a:t>, quantity and </a:t>
            </a:r>
            <a:r>
              <a:rPr lang="en-GB" dirty="0" err="1"/>
              <a:t>productId</a:t>
            </a:r>
            <a:r>
              <a:rPr lang="en-GB" dirty="0"/>
              <a:t>. After inserting a row in Order table, check if a product with the given </a:t>
            </a:r>
            <a:r>
              <a:rPr lang="en-GB" dirty="0" err="1"/>
              <a:t>productId</a:t>
            </a:r>
            <a:r>
              <a:rPr lang="en-GB" dirty="0"/>
              <a:t> exists. If not, rollback the transaction.</a:t>
            </a:r>
            <a:endParaRPr lang="en-US" dirty="0"/>
          </a:p>
        </p:txBody>
      </p:sp>
    </p:spTree>
    <p:extLst>
      <p:ext uri="{BB962C8B-B14F-4D97-AF65-F5344CB8AC3E}">
        <p14:creationId xmlns:p14="http://schemas.microsoft.com/office/powerpoint/2010/main" val="315751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Homework</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57429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Homework 1/2</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lnSpcReduction="10000"/>
          </a:bodyPr>
          <a:lstStyle/>
          <a:p>
            <a:r>
              <a:rPr lang="en-US" dirty="0"/>
              <a:t>Homework prerequisite: create a new table called </a:t>
            </a:r>
            <a:r>
              <a:rPr lang="en-US" dirty="0" err="1"/>
              <a:t>ProductHistory</a:t>
            </a:r>
            <a:r>
              <a:rPr lang="en-US" dirty="0"/>
              <a:t>. Columns should be (id serial, </a:t>
            </a:r>
            <a:r>
              <a:rPr lang="en-US" dirty="0" err="1"/>
              <a:t>oldPrice</a:t>
            </a:r>
            <a:r>
              <a:rPr lang="en-US" dirty="0"/>
              <a:t> real, </a:t>
            </a:r>
            <a:r>
              <a:rPr lang="en-US" dirty="0" err="1"/>
              <a:t>oldCost</a:t>
            </a:r>
            <a:r>
              <a:rPr lang="en-US" dirty="0"/>
              <a:t> real, </a:t>
            </a:r>
            <a:r>
              <a:rPr lang="en-US" dirty="0" err="1"/>
              <a:t>newPrice</a:t>
            </a:r>
            <a:r>
              <a:rPr lang="en-US" dirty="0"/>
              <a:t> real, </a:t>
            </a:r>
            <a:r>
              <a:rPr lang="en-US" dirty="0" err="1"/>
              <a:t>newCost</a:t>
            </a:r>
            <a:r>
              <a:rPr lang="en-US" dirty="0"/>
              <a:t> real, </a:t>
            </a:r>
            <a:r>
              <a:rPr lang="en-US" dirty="0" err="1"/>
              <a:t>changedOn</a:t>
            </a:r>
            <a:r>
              <a:rPr lang="en-US" dirty="0"/>
              <a:t> date, </a:t>
            </a:r>
            <a:r>
              <a:rPr lang="en-US" dirty="0" err="1"/>
              <a:t>orderedOn</a:t>
            </a:r>
            <a:r>
              <a:rPr lang="en-US" dirty="0"/>
              <a:t> date, </a:t>
            </a:r>
            <a:r>
              <a:rPr lang="en-US" dirty="0" err="1"/>
              <a:t>orderedQuantity</a:t>
            </a:r>
            <a:r>
              <a:rPr lang="en-US" dirty="0"/>
              <a:t> int).</a:t>
            </a:r>
          </a:p>
          <a:p>
            <a:r>
              <a:rPr lang="en-US" dirty="0"/>
              <a:t>Create a trigger that after the Product table gets updated, the trigger inserts a row in the </a:t>
            </a:r>
            <a:r>
              <a:rPr lang="en-US" dirty="0" err="1"/>
              <a:t>ProductHistory</a:t>
            </a:r>
            <a:r>
              <a:rPr lang="en-US" dirty="0"/>
              <a:t>. with the old and new price and cost. Set the current date to the </a:t>
            </a:r>
            <a:r>
              <a:rPr lang="en-US" dirty="0" err="1"/>
              <a:t>changedOn</a:t>
            </a:r>
            <a:r>
              <a:rPr lang="en-US" dirty="0"/>
              <a:t> column. Leave the other columns null.</a:t>
            </a:r>
          </a:p>
          <a:p>
            <a:r>
              <a:rPr lang="en-US" dirty="0"/>
              <a:t>Create a trigger that after the </a:t>
            </a:r>
            <a:r>
              <a:rPr lang="en-US" dirty="0" err="1"/>
              <a:t>OrderDetails</a:t>
            </a:r>
            <a:r>
              <a:rPr lang="en-US" dirty="0"/>
              <a:t> table gets a record added, the trigger inserts a row in the </a:t>
            </a:r>
            <a:r>
              <a:rPr lang="en-US" dirty="0" err="1"/>
              <a:t>ProductHistory</a:t>
            </a:r>
            <a:r>
              <a:rPr lang="en-US" dirty="0"/>
              <a:t> table. Set the </a:t>
            </a:r>
            <a:r>
              <a:rPr lang="en-US" dirty="0" err="1"/>
              <a:t>orderedOn</a:t>
            </a:r>
            <a:r>
              <a:rPr lang="en-US" dirty="0"/>
              <a:t> column to the current date and the </a:t>
            </a:r>
            <a:r>
              <a:rPr lang="en-US" dirty="0" err="1"/>
              <a:t>orderedQuantity</a:t>
            </a:r>
            <a:r>
              <a:rPr lang="en-US" dirty="0"/>
              <a:t> with the quantity coming from the new </a:t>
            </a:r>
            <a:r>
              <a:rPr lang="en-US" dirty="0" err="1"/>
              <a:t>OrderDetails</a:t>
            </a:r>
            <a:r>
              <a:rPr lang="en-US" dirty="0"/>
              <a:t> record.</a:t>
            </a:r>
            <a:endParaRPr lang="en-GB" dirty="0"/>
          </a:p>
        </p:txBody>
      </p:sp>
    </p:spTree>
    <p:extLst>
      <p:ext uri="{BB962C8B-B14F-4D97-AF65-F5344CB8AC3E}">
        <p14:creationId xmlns:p14="http://schemas.microsoft.com/office/powerpoint/2010/main" val="324101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Homework 2/2</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lstStyle/>
          <a:p>
            <a:r>
              <a:rPr lang="en-US" dirty="0"/>
              <a:t>Create a procedure that inserts an order. The procedure takes in a business entity ID, an employee ID, a product ID and the quantity.</a:t>
            </a:r>
            <a:endParaRPr lang="en-GB" dirty="0"/>
          </a:p>
          <a:p>
            <a:pPr marL="914400" lvl="1" indent="-457200">
              <a:buFont typeface="+mj-lt"/>
              <a:buAutoNum type="arabicPeriod"/>
            </a:pPr>
            <a:r>
              <a:rPr lang="en-GB" dirty="0"/>
              <a:t>Insert a record in Order table. Set the </a:t>
            </a:r>
            <a:r>
              <a:rPr lang="en-GB" dirty="0" err="1"/>
              <a:t>orderDate</a:t>
            </a:r>
            <a:r>
              <a:rPr lang="en-GB" dirty="0"/>
              <a:t> to the current date. Set the </a:t>
            </a:r>
            <a:r>
              <a:rPr lang="en-GB" dirty="0" err="1"/>
              <a:t>totalPrice</a:t>
            </a:r>
            <a:r>
              <a:rPr lang="en-GB" dirty="0"/>
              <a:t> by getting the product with the given product ID, by calculating (</a:t>
            </a:r>
            <a:r>
              <a:rPr lang="en-GB" dirty="0" err="1"/>
              <a:t>product.price</a:t>
            </a:r>
            <a:r>
              <a:rPr lang="en-GB" dirty="0"/>
              <a:t> - </a:t>
            </a:r>
            <a:r>
              <a:rPr lang="en-GB" dirty="0" err="1"/>
              <a:t>product.cost</a:t>
            </a:r>
            <a:r>
              <a:rPr lang="en-GB" dirty="0"/>
              <a:t>). Set the status to 0.</a:t>
            </a:r>
          </a:p>
          <a:p>
            <a:pPr marL="914400" lvl="1" indent="-457200">
              <a:buFont typeface="+mj-lt"/>
              <a:buAutoNum type="arabicPeriod"/>
            </a:pPr>
            <a:r>
              <a:rPr lang="en-GB" dirty="0"/>
              <a:t>Insert a record in </a:t>
            </a:r>
            <a:r>
              <a:rPr lang="en-GB" dirty="0" err="1"/>
              <a:t>OrderDetails</a:t>
            </a:r>
            <a:r>
              <a:rPr lang="en-GB" dirty="0"/>
              <a:t> table. The order ID should be the ID of the record that just got inserted. The product ID and quantity are given as parameters. The price should come from the newly inserted row in the Order table. </a:t>
            </a:r>
          </a:p>
          <a:p>
            <a:pPr marL="0" indent="0">
              <a:buNone/>
            </a:pPr>
            <a:endParaRPr lang="en-US" dirty="0"/>
          </a:p>
        </p:txBody>
      </p:sp>
    </p:spTree>
    <p:extLst>
      <p:ext uri="{BB962C8B-B14F-4D97-AF65-F5344CB8AC3E}">
        <p14:creationId xmlns:p14="http://schemas.microsoft.com/office/powerpoint/2010/main" val="314467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97510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Homework discussion</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16649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9F1-7A73-4271-83F4-6CA294776683}"/>
              </a:ext>
            </a:extLst>
          </p:cNvPr>
          <p:cNvSpPr>
            <a:spLocks noGrp="1"/>
          </p:cNvSpPr>
          <p:nvPr>
            <p:ph type="ctrTitle"/>
          </p:nvPr>
        </p:nvSpPr>
        <p:spPr/>
        <p:txBody>
          <a:bodyPr/>
          <a:lstStyle/>
          <a:p>
            <a:r>
              <a:rPr lang="en-US" dirty="0">
                <a:solidFill>
                  <a:schemeClr val="bg1"/>
                </a:solidFill>
              </a:rPr>
              <a:t>Triggers</a:t>
            </a:r>
            <a:endParaRPr lang="en-GB" dirty="0">
              <a:solidFill>
                <a:schemeClr val="bg1"/>
              </a:solidFill>
            </a:endParaRPr>
          </a:p>
        </p:txBody>
      </p:sp>
      <p:sp>
        <p:nvSpPr>
          <p:cNvPr id="3" name="Subtitle 2">
            <a:extLst>
              <a:ext uri="{FF2B5EF4-FFF2-40B4-BE49-F238E27FC236}">
                <a16:creationId xmlns:a16="http://schemas.microsoft.com/office/drawing/2014/main" id="{876683DE-5E49-473A-B091-91FDAAF29E01}"/>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35613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Introduction to Triggers 1/2</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618653"/>
          </a:xfrm>
        </p:spPr>
        <p:txBody>
          <a:bodyPr>
            <a:normAutofit fontScale="92500" lnSpcReduction="10000"/>
          </a:bodyPr>
          <a:lstStyle/>
          <a:p>
            <a:r>
              <a:rPr lang="en-GB" dirty="0"/>
              <a:t>A PostgreSQL trigger is a function invoked automatically whenever an event such as insert, update, or delete occurs.</a:t>
            </a:r>
          </a:p>
          <a:p>
            <a:r>
              <a:rPr lang="en-GB" dirty="0"/>
              <a:t>A trigger is a special user-defined function associated with a table. To create a new trigger, you define a trigger function first, and then bind this trigger function to a table. The difference between a trigger and a user-defined function is that a trigger is automatically invoked when a triggering event occurs.</a:t>
            </a:r>
          </a:p>
          <a:p>
            <a:r>
              <a:rPr lang="en-GB" dirty="0"/>
              <a:t>PostgreSQL provides two main types of triggers: row and statement-level triggers. The differences between the two kinds are how many times the trigger is invoked and at what time.</a:t>
            </a:r>
          </a:p>
          <a:p>
            <a:r>
              <a:rPr lang="en-GB" dirty="0"/>
              <a:t>For example, if you issue an UPDATE statement that affects 20 rows, the row-level trigger will be invoked 20 times, while the statement level trigger will be invoked 1 time.</a:t>
            </a:r>
          </a:p>
        </p:txBody>
      </p:sp>
    </p:spTree>
    <p:extLst>
      <p:ext uri="{BB962C8B-B14F-4D97-AF65-F5344CB8AC3E}">
        <p14:creationId xmlns:p14="http://schemas.microsoft.com/office/powerpoint/2010/main" val="248344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Introduction to Triggers 2/2</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fontScale="85000" lnSpcReduction="20000"/>
          </a:bodyPr>
          <a:lstStyle/>
          <a:p>
            <a:r>
              <a:rPr lang="en-GB" dirty="0"/>
              <a:t>You can specify whether the trigger is invoked before or after an event. If the trigger is invoked before an event, it can skip the operation for the current row or even change the row being updated or inserted. In case the trigger is invoked after the event, all changes are available to the trigger.</a:t>
            </a:r>
          </a:p>
          <a:p>
            <a:r>
              <a:rPr lang="en-GB" dirty="0"/>
              <a:t>Triggers are useful in case the database is accessed by various applications, and you want to keep the cross-functionality within the database that runs automatically whenever the data of the table is modified. For example, if you want to keep the history of data without requiring the application to have logic to check for every event such as INSERT or UDPATE.</a:t>
            </a:r>
          </a:p>
          <a:p>
            <a:r>
              <a:rPr lang="en-GB" dirty="0"/>
              <a:t>You can also use triggers to maintain complex data integrity rules which you cannot implement elsewhere except at the database level.  For example, when a new row is added into the customer table, other rows must be also created in tables of banks and credits.</a:t>
            </a:r>
          </a:p>
          <a:p>
            <a:r>
              <a:rPr lang="en-GB" dirty="0"/>
              <a:t>The main drawback of using a trigger is that you must know the trigger exists and understand its logic to figure it out the effects when data changes.</a:t>
            </a:r>
          </a:p>
        </p:txBody>
      </p:sp>
    </p:spTree>
    <p:extLst>
      <p:ext uri="{BB962C8B-B14F-4D97-AF65-F5344CB8AC3E}">
        <p14:creationId xmlns:p14="http://schemas.microsoft.com/office/powerpoint/2010/main" val="79201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CREATE TRIGGER 1/3</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a:bodyPr>
          <a:lstStyle/>
          <a:p>
            <a:r>
              <a:rPr lang="en-GB" sz="2400" dirty="0"/>
              <a:t>To create a new trigger in PostgreSQL, you follow these steps:</a:t>
            </a:r>
          </a:p>
          <a:p>
            <a:pPr lvl="1"/>
            <a:r>
              <a:rPr lang="en-GB" sz="2000" dirty="0"/>
              <a:t>First, create a trigger function using CREATE FUNCTION statement.</a:t>
            </a:r>
          </a:p>
          <a:p>
            <a:pPr lvl="1"/>
            <a:r>
              <a:rPr lang="en-GB" sz="2000" dirty="0"/>
              <a:t>Second, bind the trigger function to a table by using CREATE TRIGGER statement.</a:t>
            </a:r>
          </a:p>
          <a:p>
            <a:r>
              <a:rPr lang="en-GB" sz="2400" dirty="0"/>
              <a:t>A trigger function is similar to a regular user-defined function. However, a trigger function does not take any arguments and has a return value with the type trigger.</a:t>
            </a:r>
          </a:p>
        </p:txBody>
      </p:sp>
      <p:sp>
        <p:nvSpPr>
          <p:cNvPr id="10" name="TextBox 9">
            <a:extLst>
              <a:ext uri="{FF2B5EF4-FFF2-40B4-BE49-F238E27FC236}">
                <a16:creationId xmlns:a16="http://schemas.microsoft.com/office/drawing/2014/main" id="{8476687A-BA14-4729-87D2-1EF6C41889AE}"/>
              </a:ext>
            </a:extLst>
          </p:cNvPr>
          <p:cNvSpPr txBox="1"/>
          <p:nvPr/>
        </p:nvSpPr>
        <p:spPr>
          <a:xfrm>
            <a:off x="1096348" y="3825600"/>
            <a:ext cx="6097554" cy="2308324"/>
          </a:xfrm>
          <a:prstGeom prst="rect">
            <a:avLst/>
          </a:prstGeom>
          <a:noFill/>
        </p:spPr>
        <p:txBody>
          <a:bodyPr wrap="square">
            <a:spAutoFit/>
          </a:bodyPr>
          <a:lstStyle/>
          <a:p>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FUNCTION</a:t>
            </a:r>
            <a:r>
              <a:rPr lang="en-GB" dirty="0">
                <a:latin typeface="Consolas" panose="020B0609020204030204" pitchFamily="49" charset="0"/>
              </a:rPr>
              <a:t> </a:t>
            </a:r>
            <a:r>
              <a:rPr lang="en-GB" dirty="0" err="1">
                <a:latin typeface="Consolas" panose="020B0609020204030204" pitchFamily="49" charset="0"/>
              </a:rPr>
              <a:t>trigger_function</a:t>
            </a:r>
            <a:r>
              <a:rPr lang="en-GB" dirty="0">
                <a:latin typeface="Consolas" panose="020B0609020204030204" pitchFamily="49" charset="0"/>
              </a:rPr>
              <a:t>() </a:t>
            </a:r>
          </a:p>
          <a:p>
            <a:r>
              <a:rPr lang="en-GB" dirty="0">
                <a:latin typeface="Consolas" panose="020B0609020204030204" pitchFamily="49" charset="0"/>
              </a:rPr>
              <a:t>   </a:t>
            </a:r>
            <a:r>
              <a:rPr lang="en-GB" dirty="0">
                <a:solidFill>
                  <a:srgbClr val="0000FF"/>
                </a:solidFill>
                <a:latin typeface="Consolas" panose="020B0609020204030204" pitchFamily="49" charset="0"/>
              </a:rPr>
              <a:t>RETURNS</a:t>
            </a:r>
            <a:r>
              <a:rPr lang="en-GB" dirty="0">
                <a:latin typeface="Consolas" panose="020B0609020204030204" pitchFamily="49" charset="0"/>
              </a:rPr>
              <a:t> </a:t>
            </a:r>
            <a:r>
              <a:rPr lang="en-GB" dirty="0">
                <a:solidFill>
                  <a:srgbClr val="0000FF"/>
                </a:solidFill>
                <a:latin typeface="Consolas" panose="020B0609020204030204" pitchFamily="49" charset="0"/>
              </a:rPr>
              <a:t>TRIGGER</a:t>
            </a:r>
            <a:r>
              <a:rPr lang="en-GB" dirty="0">
                <a:latin typeface="Consolas" panose="020B0609020204030204" pitchFamily="49" charset="0"/>
              </a:rPr>
              <a:t> </a:t>
            </a:r>
          </a:p>
          <a:p>
            <a:r>
              <a:rPr lang="en-GB" dirty="0">
                <a:latin typeface="Consolas" panose="020B0609020204030204" pitchFamily="49" charset="0"/>
              </a:rPr>
              <a:t>   </a:t>
            </a:r>
            <a:r>
              <a:rPr lang="en-GB" dirty="0">
                <a:solidFill>
                  <a:srgbClr val="0000FF"/>
                </a:solidFill>
                <a:latin typeface="Consolas" panose="020B0609020204030204" pitchFamily="49" charset="0"/>
              </a:rPr>
              <a:t>LANGUAGE</a:t>
            </a:r>
            <a:r>
              <a:rPr lang="en-GB" dirty="0">
                <a:latin typeface="Consolas" panose="020B0609020204030204" pitchFamily="49" charset="0"/>
              </a:rPr>
              <a:t> PLPGSQL</a:t>
            </a:r>
          </a:p>
          <a:p>
            <a:r>
              <a:rPr lang="en-GB" dirty="0">
                <a:solidFill>
                  <a:srgbClr val="0000FF"/>
                </a:solidFill>
                <a:latin typeface="Consolas" panose="020B0609020204030204" pitchFamily="49" charset="0"/>
              </a:rPr>
              <a:t>AS</a:t>
            </a:r>
            <a:r>
              <a:rPr lang="en-GB" dirty="0">
                <a:latin typeface="Consolas" panose="020B0609020204030204" pitchFamily="49" charset="0"/>
              </a:rPr>
              <a:t> $$</a:t>
            </a:r>
          </a:p>
          <a:p>
            <a:r>
              <a:rPr lang="en-GB" dirty="0">
                <a:solidFill>
                  <a:srgbClr val="0000FF"/>
                </a:solidFill>
                <a:latin typeface="Consolas" panose="020B0609020204030204" pitchFamily="49" charset="0"/>
              </a:rPr>
              <a:t>BEGIN</a:t>
            </a:r>
          </a:p>
          <a:p>
            <a:r>
              <a:rPr lang="en-GB" dirty="0">
                <a:latin typeface="Consolas" panose="020B0609020204030204" pitchFamily="49" charset="0"/>
              </a:rPr>
              <a:t>   -- Trigger logic</a:t>
            </a:r>
          </a:p>
          <a:p>
            <a:r>
              <a:rPr lang="en-GB" dirty="0">
                <a:solidFill>
                  <a:srgbClr val="0000FF"/>
                </a:solidFill>
                <a:latin typeface="Consolas" panose="020B0609020204030204" pitchFamily="49" charset="0"/>
              </a:rPr>
              <a:t>END</a:t>
            </a:r>
            <a:r>
              <a:rPr lang="en-GB" dirty="0">
                <a:latin typeface="Consolas" panose="020B0609020204030204" pitchFamily="49" charset="0"/>
              </a:rPr>
              <a:t>;</a:t>
            </a:r>
          </a:p>
          <a:p>
            <a:r>
              <a:rPr lang="en-GB" dirty="0">
                <a:latin typeface="Consolas" panose="020B0609020204030204" pitchFamily="49" charset="0"/>
              </a:rPr>
              <a:t>$$</a:t>
            </a:r>
          </a:p>
        </p:txBody>
      </p:sp>
    </p:spTree>
    <p:extLst>
      <p:ext uri="{BB962C8B-B14F-4D97-AF65-F5344CB8AC3E}">
        <p14:creationId xmlns:p14="http://schemas.microsoft.com/office/powerpoint/2010/main" val="336480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EE7-29AA-48A8-A23D-8DAAEAEF12E6}"/>
              </a:ext>
            </a:extLst>
          </p:cNvPr>
          <p:cNvSpPr>
            <a:spLocks noGrp="1"/>
          </p:cNvSpPr>
          <p:nvPr>
            <p:ph type="title"/>
          </p:nvPr>
        </p:nvSpPr>
        <p:spPr>
          <a:xfrm>
            <a:off x="838200" y="681037"/>
            <a:ext cx="10515600" cy="679904"/>
          </a:xfrm>
        </p:spPr>
        <p:txBody>
          <a:bodyPr>
            <a:normAutofit fontScale="90000"/>
          </a:bodyPr>
          <a:lstStyle/>
          <a:p>
            <a:r>
              <a:rPr lang="en-US" dirty="0"/>
              <a:t>CREATE TRIGGER 2/3</a:t>
            </a:r>
            <a:endParaRPr lang="en-GB" dirty="0"/>
          </a:p>
        </p:txBody>
      </p:sp>
      <p:sp>
        <p:nvSpPr>
          <p:cNvPr id="3" name="Content Placeholder 2">
            <a:extLst>
              <a:ext uri="{FF2B5EF4-FFF2-40B4-BE49-F238E27FC236}">
                <a16:creationId xmlns:a16="http://schemas.microsoft.com/office/drawing/2014/main" id="{B6B27291-FB11-4B0A-8417-AC1572361DAE}"/>
              </a:ext>
            </a:extLst>
          </p:cNvPr>
          <p:cNvSpPr>
            <a:spLocks noGrp="1"/>
          </p:cNvSpPr>
          <p:nvPr>
            <p:ph idx="1"/>
          </p:nvPr>
        </p:nvSpPr>
        <p:spPr>
          <a:xfrm>
            <a:off x="838200" y="1474237"/>
            <a:ext cx="10515600" cy="4702726"/>
          </a:xfrm>
        </p:spPr>
        <p:txBody>
          <a:bodyPr>
            <a:normAutofit/>
          </a:bodyPr>
          <a:lstStyle/>
          <a:p>
            <a:r>
              <a:rPr lang="en-GB" dirty="0"/>
              <a:t>A trigger function receives data about its calling environment through a special structure called </a:t>
            </a:r>
            <a:r>
              <a:rPr lang="en-GB" dirty="0" err="1"/>
              <a:t>TriggerData</a:t>
            </a:r>
            <a:r>
              <a:rPr lang="en-GB" dirty="0"/>
              <a:t> which contains a set of local variables.</a:t>
            </a:r>
          </a:p>
          <a:p>
            <a:r>
              <a:rPr lang="en-GB" dirty="0"/>
              <a:t>For example, OLD and NEW represent the states of the row in the table before or after the triggering event.</a:t>
            </a:r>
          </a:p>
          <a:p>
            <a:r>
              <a:rPr lang="en-GB" dirty="0"/>
              <a:t>PostgreSQL also provides other local variables preceded by TG_ such as TG_WHEN, and TG_TABLE_NAME.</a:t>
            </a:r>
          </a:p>
          <a:p>
            <a:r>
              <a:rPr lang="en-GB" dirty="0"/>
              <a:t>Once you define a trigger function, you can bind it to one or more trigger events such as INSERT, UPDATE, and DELETE.</a:t>
            </a:r>
          </a:p>
        </p:txBody>
      </p:sp>
    </p:spTree>
    <p:extLst>
      <p:ext uri="{BB962C8B-B14F-4D97-AF65-F5344CB8AC3E}">
        <p14:creationId xmlns:p14="http://schemas.microsoft.com/office/powerpoint/2010/main" val="1484902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2038</Words>
  <Application>Microsoft Office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Session 6</vt:lpstr>
      <vt:lpstr>Agenda</vt:lpstr>
      <vt:lpstr>Quiz</vt:lpstr>
      <vt:lpstr>Homework discussion</vt:lpstr>
      <vt:lpstr>Triggers</vt:lpstr>
      <vt:lpstr>Introduction to Triggers 1/2</vt:lpstr>
      <vt:lpstr>Introduction to Triggers 2/2</vt:lpstr>
      <vt:lpstr>CREATE TRIGGER 1/3</vt:lpstr>
      <vt:lpstr>CREATE TRIGGER 2/3</vt:lpstr>
      <vt:lpstr>CREATE TRIGGER 3/3</vt:lpstr>
      <vt:lpstr>Workshop</vt:lpstr>
      <vt:lpstr>Indexes</vt:lpstr>
      <vt:lpstr>Introduction to indexes 1/2 </vt:lpstr>
      <vt:lpstr>Introduction to indexes 2/2</vt:lpstr>
      <vt:lpstr>Create index</vt:lpstr>
      <vt:lpstr>Workshop</vt:lpstr>
      <vt:lpstr>Stored procedures</vt:lpstr>
      <vt:lpstr>Transactions</vt:lpstr>
      <vt:lpstr>Transaction statements</vt:lpstr>
      <vt:lpstr>Create procedure</vt:lpstr>
      <vt:lpstr>Create procedure</vt:lpstr>
      <vt:lpstr>Workshop</vt:lpstr>
      <vt:lpstr>Homework</vt:lpstr>
      <vt:lpstr>Homework 1/2</vt:lpstr>
      <vt:lpstr>Homework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6</dc:title>
  <dc:creator>Bojan Zdravkovski</dc:creator>
  <cp:lastModifiedBy>Bojan Zdravkovski</cp:lastModifiedBy>
  <cp:revision>49</cp:revision>
  <dcterms:created xsi:type="dcterms:W3CDTF">2021-06-24T19:24:54Z</dcterms:created>
  <dcterms:modified xsi:type="dcterms:W3CDTF">2021-06-26T00:23:23Z</dcterms:modified>
</cp:coreProperties>
</file>