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or Micev" initials="IM" lastIdx="13" clrIdx="0">
    <p:extLst>
      <p:ext uri="{19B8F6BF-5375-455C-9EA6-DF929625EA0E}">
        <p15:presenceInfo xmlns:p15="http://schemas.microsoft.com/office/powerpoint/2012/main" userId="S-1-5-21-824639158-3175646058-4171138280-241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6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847164"/>
            <a:ext cx="8915399" cy="2262781"/>
          </a:xfrm>
        </p:spPr>
        <p:txBody>
          <a:bodyPr/>
          <a:lstStyle/>
          <a:p>
            <a:r>
              <a:rPr lang="en-US" dirty="0" smtClean="0"/>
              <a:t>C# Advanced – Class 14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589213" y="4746899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Trainer:	</a:t>
            </a:r>
            <a:r>
              <a:rPr lang="en-US" b="1" dirty="0" err="1" smtClean="0"/>
              <a:t>Marjan</a:t>
            </a:r>
            <a:r>
              <a:rPr lang="en-US" b="1" dirty="0" smtClean="0"/>
              <a:t> </a:t>
            </a:r>
            <a:r>
              <a:rPr lang="en-US" b="1" dirty="0" err="1" smtClean="0"/>
              <a:t>Pushev</a:t>
            </a:r>
            <a:endParaRPr lang="en-US" b="1" dirty="0" smtClean="0"/>
          </a:p>
          <a:p>
            <a:r>
              <a:rPr lang="en-US" b="1" dirty="0" smtClean="0"/>
              <a:t>Assistant</a:t>
            </a:r>
            <a:r>
              <a:rPr lang="en-US" b="1" dirty="0" smtClean="0"/>
              <a:t>: </a:t>
            </a:r>
            <a:r>
              <a:rPr lang="en-US" b="1" dirty="0" err="1" smtClean="0"/>
              <a:t>Dejan</a:t>
            </a:r>
            <a:r>
              <a:rPr lang="en-US" b="1" dirty="0" smtClean="0"/>
              <a:t> </a:t>
            </a:r>
            <a:r>
              <a:rPr lang="en-US" b="1" dirty="0" err="1" smtClean="0"/>
              <a:t>Blazheski</a:t>
            </a:r>
            <a:endParaRPr lang="en-US" dirty="0"/>
          </a:p>
        </p:txBody>
      </p:sp>
      <p:pic>
        <p:nvPicPr>
          <p:cNvPr id="6" name="Picture 2" descr="http://www.sedc.mk/wp-content/uploads/2016/05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3" y="5873182"/>
            <a:ext cx="2657475" cy="5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80148" y="6073232"/>
            <a:ext cx="7897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Code academy @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Skopje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286489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3764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93669"/>
            <a:ext cx="8915400" cy="4317553"/>
          </a:xfrm>
        </p:spPr>
        <p:txBody>
          <a:bodyPr/>
          <a:lstStyle/>
          <a:p>
            <a:r>
              <a:rPr lang="en-US" dirty="0" smtClean="0"/>
              <a:t>SOLID Principles:</a:t>
            </a:r>
          </a:p>
          <a:p>
            <a:pPr lvl="1"/>
            <a:r>
              <a:rPr lang="en-US" b="1" dirty="0" smtClean="0"/>
              <a:t>S</a:t>
            </a:r>
            <a:r>
              <a:rPr lang="en-US" dirty="0" smtClean="0"/>
              <a:t>ingle responsibility principle</a:t>
            </a:r>
          </a:p>
          <a:p>
            <a:pPr lvl="1"/>
            <a:r>
              <a:rPr lang="en-US" b="1" dirty="0" smtClean="0"/>
              <a:t>O</a:t>
            </a:r>
            <a:r>
              <a:rPr lang="en-US" dirty="0" smtClean="0"/>
              <a:t>pen-Closed principle</a:t>
            </a:r>
          </a:p>
          <a:p>
            <a:pPr lvl="1"/>
            <a:r>
              <a:rPr lang="en-US" b="1" dirty="0" smtClean="0"/>
              <a:t>L</a:t>
            </a:r>
            <a:r>
              <a:rPr lang="en-US" dirty="0" smtClean="0"/>
              <a:t>iskov substitution principle</a:t>
            </a:r>
          </a:p>
          <a:p>
            <a:pPr lvl="1"/>
            <a:r>
              <a:rPr lang="en-US" b="1" dirty="0" smtClean="0"/>
              <a:t>I</a:t>
            </a:r>
            <a:r>
              <a:rPr lang="en-US" dirty="0" smtClean="0"/>
              <a:t>nterface segregation principle</a:t>
            </a:r>
          </a:p>
          <a:p>
            <a:pPr lvl="1"/>
            <a:r>
              <a:rPr lang="en-US" b="1" dirty="0" smtClean="0"/>
              <a:t>D</a:t>
            </a:r>
            <a:r>
              <a:rPr lang="en-US" dirty="0" smtClean="0"/>
              <a:t>ependency inversion principle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075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82473"/>
          </a:xfrm>
        </p:spPr>
        <p:txBody>
          <a:bodyPr/>
          <a:lstStyle/>
          <a:p>
            <a:r>
              <a:rPr lang="en-US" dirty="0" smtClean="0"/>
              <a:t>The SOLID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80754"/>
            <a:ext cx="8915400" cy="4230468"/>
          </a:xfrm>
        </p:spPr>
        <p:txBody>
          <a:bodyPr>
            <a:normAutofit/>
          </a:bodyPr>
          <a:lstStyle/>
          <a:p>
            <a:r>
              <a:rPr lang="en-US" u="sng" dirty="0"/>
              <a:t>Single Responsibility Principle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class should only have one responsibility and it should be able to execute it well</a:t>
            </a:r>
            <a:r>
              <a:rPr lang="en-US" dirty="0" smtClean="0"/>
              <a:t>. This </a:t>
            </a:r>
            <a:r>
              <a:rPr lang="en-US" dirty="0"/>
              <a:t>doesn't mean that a class should have only one method. It can have more methods, but the major </a:t>
            </a:r>
            <a:r>
              <a:rPr lang="en-US" dirty="0" smtClean="0"/>
              <a:t>responsibility of </a:t>
            </a:r>
            <a:r>
              <a:rPr lang="en-US" dirty="0"/>
              <a:t>the objects of that class is strictly </a:t>
            </a:r>
            <a:r>
              <a:rPr lang="en-US" dirty="0" smtClean="0"/>
              <a:t>known.</a:t>
            </a:r>
          </a:p>
          <a:p>
            <a:r>
              <a:rPr lang="en-US" u="sng" dirty="0" smtClean="0"/>
              <a:t>Open </a:t>
            </a:r>
            <a:r>
              <a:rPr lang="en-US" u="sng" dirty="0"/>
              <a:t>/ Closed Principle (OCP</a:t>
            </a:r>
            <a:r>
              <a:rPr lang="en-US" u="sng" dirty="0" smtClean="0"/>
              <a:t>): </a:t>
            </a:r>
          </a:p>
          <a:p>
            <a:pPr lvl="1"/>
            <a:r>
              <a:rPr lang="en-US" dirty="0" smtClean="0"/>
              <a:t>It states </a:t>
            </a:r>
            <a:r>
              <a:rPr lang="en-US" dirty="0"/>
              <a:t>that classes should be open for extension but closed for modification</a:t>
            </a:r>
            <a:r>
              <a:rPr lang="en-US" dirty="0" smtClean="0"/>
              <a:t>. "</a:t>
            </a:r>
            <a:r>
              <a:rPr lang="en-US" dirty="0"/>
              <a:t>Open to extension" means that you should design your classes so that new functionality can be added as </a:t>
            </a:r>
            <a:r>
              <a:rPr lang="en-US" dirty="0" smtClean="0"/>
              <a:t>new requirements </a:t>
            </a:r>
            <a:r>
              <a:rPr lang="en-US" dirty="0"/>
              <a:t>are generated. "Closed for modification" means that once you have developed a class you should </a:t>
            </a:r>
            <a:r>
              <a:rPr lang="en-US" dirty="0" smtClean="0"/>
              <a:t>never modify </a:t>
            </a:r>
            <a:r>
              <a:rPr lang="en-US" dirty="0"/>
              <a:t>it, except to correct bugs.</a:t>
            </a:r>
          </a:p>
        </p:txBody>
      </p:sp>
    </p:spTree>
    <p:extLst>
      <p:ext uri="{BB962C8B-B14F-4D97-AF65-F5344CB8AC3E}">
        <p14:creationId xmlns:p14="http://schemas.microsoft.com/office/powerpoint/2010/main" val="2034307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1844"/>
          </a:xfrm>
        </p:spPr>
        <p:txBody>
          <a:bodyPr/>
          <a:lstStyle/>
          <a:p>
            <a:r>
              <a:rPr lang="en-US" dirty="0"/>
              <a:t>The SOLID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89166"/>
            <a:ext cx="8915400" cy="4422056"/>
          </a:xfrm>
        </p:spPr>
        <p:txBody>
          <a:bodyPr>
            <a:normAutofit/>
          </a:bodyPr>
          <a:lstStyle/>
          <a:p>
            <a:r>
              <a:rPr lang="en-US" u="sng" dirty="0"/>
              <a:t>Liskov substitution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Definition </a:t>
            </a:r>
            <a:r>
              <a:rPr lang="en-US" dirty="0"/>
              <a:t>1: A child class must be able to completely substitute and act-in for it’s base(parent) class.     </a:t>
            </a:r>
          </a:p>
          <a:p>
            <a:pPr lvl="1"/>
            <a:r>
              <a:rPr lang="en-US" dirty="0"/>
              <a:t>Definition</a:t>
            </a:r>
            <a:r>
              <a:rPr lang="en-US" dirty="0" smtClean="0"/>
              <a:t> </a:t>
            </a:r>
            <a:r>
              <a:rPr lang="en-US" dirty="0"/>
              <a:t>2: A code that uses a base class must be able to substitute a subclass without knowing it.</a:t>
            </a:r>
          </a:p>
          <a:p>
            <a:pPr lvl="1"/>
            <a:r>
              <a:rPr lang="en-US" dirty="0"/>
              <a:t>Definition</a:t>
            </a:r>
            <a:r>
              <a:rPr lang="en-US" dirty="0" smtClean="0"/>
              <a:t> </a:t>
            </a:r>
            <a:r>
              <a:rPr lang="en-US" dirty="0"/>
              <a:t>3: Functions that use pointers or references to base classes must be able to use objects of derived </a:t>
            </a:r>
            <a:r>
              <a:rPr lang="en-US" dirty="0" smtClean="0"/>
              <a:t>classes </a:t>
            </a:r>
            <a:r>
              <a:rPr lang="en-US" dirty="0"/>
              <a:t>without knowing it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u="sng" dirty="0" smtClean="0"/>
              <a:t>Interface Segregation principle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client should never be forced to implement a function that it does not </a:t>
            </a:r>
            <a:r>
              <a:rPr lang="en-US" dirty="0" smtClean="0"/>
              <a:t>require. Instead </a:t>
            </a:r>
            <a:r>
              <a:rPr lang="en-US" dirty="0"/>
              <a:t>of having bloated interfaces, segregate them based on roles</a:t>
            </a:r>
            <a:r>
              <a:rPr lang="en-US" dirty="0" smtClean="0"/>
              <a:t>. This </a:t>
            </a:r>
            <a:r>
              <a:rPr lang="en-US" dirty="0"/>
              <a:t>rule means that when one class depends upon another, the number of members in the </a:t>
            </a:r>
            <a:r>
              <a:rPr lang="en-US" dirty="0" smtClean="0"/>
              <a:t>interface </a:t>
            </a:r>
            <a:r>
              <a:rPr lang="en-US" dirty="0"/>
              <a:t>that is visible to the dependent class should be </a:t>
            </a:r>
            <a:r>
              <a:rPr lang="en-US" dirty="0" smtClean="0"/>
              <a:t>minimized.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113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6679"/>
          </a:xfrm>
        </p:spPr>
        <p:txBody>
          <a:bodyPr/>
          <a:lstStyle/>
          <a:p>
            <a:r>
              <a:rPr lang="en-US" dirty="0"/>
              <a:t>The SOLID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41417"/>
            <a:ext cx="8915400" cy="4369805"/>
          </a:xfrm>
        </p:spPr>
        <p:txBody>
          <a:bodyPr/>
          <a:lstStyle/>
          <a:p>
            <a:r>
              <a:rPr lang="en-US" u="sng" dirty="0" smtClean="0"/>
              <a:t>Dependency Inversion principle:</a:t>
            </a:r>
          </a:p>
          <a:p>
            <a:pPr lvl="1"/>
            <a:r>
              <a:rPr lang="en-US" dirty="0" smtClean="0"/>
              <a:t>Entities </a:t>
            </a:r>
            <a:r>
              <a:rPr lang="en-US" dirty="0"/>
              <a:t>must depend on abstractions instead of concretions. Instead of using direct references from a high-level </a:t>
            </a:r>
            <a:r>
              <a:rPr lang="en-US" dirty="0" smtClean="0"/>
              <a:t>module </a:t>
            </a:r>
            <a:r>
              <a:rPr lang="en-US" dirty="0"/>
              <a:t>to a low-level module, use abstractions</a:t>
            </a:r>
            <a:r>
              <a:rPr lang="en-US" dirty="0" smtClean="0"/>
              <a:t>. </a:t>
            </a:r>
            <a:endParaRPr lang="en-US" dirty="0"/>
          </a:p>
          <a:p>
            <a:pPr lvl="1"/>
            <a:r>
              <a:rPr lang="en-US" dirty="0" smtClean="0"/>
              <a:t>High </a:t>
            </a:r>
            <a:r>
              <a:rPr lang="en-US" dirty="0"/>
              <a:t>level modules should not depend upon low level modules. Both should depend upon abstractions. </a:t>
            </a:r>
            <a:r>
              <a:rPr lang="en-US" dirty="0" smtClean="0"/>
              <a:t>Abstractions </a:t>
            </a:r>
            <a:r>
              <a:rPr lang="en-US" dirty="0"/>
              <a:t>should not depend on details. Details should depend on abstractions.</a:t>
            </a:r>
          </a:p>
        </p:txBody>
      </p:sp>
    </p:spTree>
    <p:extLst>
      <p:ext uri="{BB962C8B-B14F-4D97-AF65-F5344CB8AC3E}">
        <p14:creationId xmlns:p14="http://schemas.microsoft.com/office/powerpoint/2010/main" val="336783746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368</TotalTime>
  <Words>354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C# Advanced – Class 14</vt:lpstr>
      <vt:lpstr>Agenda</vt:lpstr>
      <vt:lpstr>The SOLID principles</vt:lpstr>
      <vt:lpstr>The SOLID principles</vt:lpstr>
      <vt:lpstr>The SOLID principles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Micev</dc:creator>
  <cp:lastModifiedBy>Igor Mitkovski</cp:lastModifiedBy>
  <cp:revision>41</cp:revision>
  <dcterms:created xsi:type="dcterms:W3CDTF">2019-03-24T10:00:46Z</dcterms:created>
  <dcterms:modified xsi:type="dcterms:W3CDTF">2019-05-08T18:57:27Z</dcterms:modified>
</cp:coreProperties>
</file>