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0" r:id="rId4"/>
    <p:sldId id="279" r:id="rId5"/>
    <p:sldId id="290" r:id="rId6"/>
    <p:sldId id="291" r:id="rId7"/>
    <p:sldId id="263" r:id="rId8"/>
    <p:sldId id="292" r:id="rId9"/>
    <p:sldId id="293" r:id="rId10"/>
    <p:sldId id="294" r:id="rId11"/>
    <p:sldId id="295" r:id="rId12"/>
    <p:sldId id="264" r:id="rId13"/>
    <p:sldId id="296" r:id="rId14"/>
    <p:sldId id="297" r:id="rId15"/>
    <p:sldId id="298" r:id="rId16"/>
    <p:sldId id="299" r:id="rId17"/>
    <p:sldId id="305" r:id="rId18"/>
    <p:sldId id="300" r:id="rId19"/>
    <p:sldId id="304" r:id="rId20"/>
    <p:sldId id="301" r:id="rId21"/>
    <p:sldId id="302" r:id="rId22"/>
    <p:sldId id="266" r:id="rId23"/>
    <p:sldId id="303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Panovski" userId="76903ef157e24a9f" providerId="Windows Live" clId="Web-{C3755924-9D10-46E5-BBC8-715B64913C29}"/>
    <pc:docChg chg="modSld sldOrd">
      <pc:chgData name="Martin Panovski" userId="76903ef157e24a9f" providerId="Windows Live" clId="Web-{C3755924-9D10-46E5-BBC8-715B64913C29}" dt="2019-05-02T17:54:31.175" v="160"/>
      <pc:docMkLst>
        <pc:docMk/>
      </pc:docMkLst>
      <pc:sldChg chg="modSp">
        <pc:chgData name="Martin Panovski" userId="76903ef157e24a9f" providerId="Windows Live" clId="Web-{C3755924-9D10-46E5-BBC8-715B64913C29}" dt="2019-05-02T14:55:20.248" v="157" actId="20577"/>
        <pc:sldMkLst>
          <pc:docMk/>
          <pc:sldMk cId="0" sldId="256"/>
        </pc:sldMkLst>
        <pc:spChg chg="mod">
          <ac:chgData name="Martin Panovski" userId="76903ef157e24a9f" providerId="Windows Live" clId="Web-{C3755924-9D10-46E5-BBC8-715B64913C29}" dt="2019-05-02T14:55:20.248" v="157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Martin Panovski" userId="76903ef157e24a9f" providerId="Windows Live" clId="Web-{C3755924-9D10-46E5-BBC8-715B64913C29}" dt="2019-04-27T11:48:23.627" v="0" actId="1076"/>
        <pc:sldMkLst>
          <pc:docMk/>
          <pc:sldMk cId="0" sldId="280"/>
        </pc:sldMkLst>
        <pc:picChg chg="mod">
          <ac:chgData name="Martin Panovski" userId="76903ef157e24a9f" providerId="Windows Live" clId="Web-{C3755924-9D10-46E5-BBC8-715B64913C29}" dt="2019-04-27T11:48:23.627" v="0" actId="1076"/>
          <ac:picMkLst>
            <pc:docMk/>
            <pc:sldMk cId="0" sldId="280"/>
            <ac:picMk id="5" creationId="{00000000-0000-0000-0000-000000000000}"/>
          </ac:picMkLst>
        </pc:picChg>
      </pc:sldChg>
      <pc:sldChg chg="ord">
        <pc:chgData name="Martin Panovski" userId="76903ef157e24a9f" providerId="Windows Live" clId="Web-{C3755924-9D10-46E5-BBC8-715B64913C29}" dt="2019-05-02T17:54:31.175" v="160"/>
        <pc:sldMkLst>
          <pc:docMk/>
          <pc:sldMk cId="1447795454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05/02/2019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/>
              <a:t>C# Advanced </a:t>
            </a:r>
            <a:r>
              <a:rPr lang="en-US"/>
              <a:t>– Class13</a:t>
            </a:r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Trainer/Assistant: </a:t>
            </a:r>
            <a:r>
              <a:rPr lang="en-US"/>
              <a:t>Martin Panovski – panovski.martin93@gmail.com</a:t>
            </a:r>
            <a:endParaRPr lang="en-US" dirty="0"/>
          </a:p>
          <a:p>
            <a:r>
              <a:rPr lang="en-US" b="1" dirty="0"/>
              <a:t>Trainer/Assistent: </a:t>
            </a:r>
            <a:r>
              <a:rPr lang="en-US" dirty="0"/>
              <a:t>Dejan Jovanov</a:t>
            </a:r>
            <a:r>
              <a:rPr lang="en-US" b="1" dirty="0"/>
              <a:t> </a:t>
            </a:r>
            <a:r>
              <a:rPr lang="en-US"/>
              <a:t>– djovanov92@gmail.com</a:t>
            </a:r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350" y="1532877"/>
            <a:ext cx="8915400" cy="600975"/>
          </a:xfrm>
        </p:spPr>
        <p:txBody>
          <a:bodyPr>
            <a:normAutofit/>
          </a:bodyPr>
          <a:lstStyle/>
          <a:p>
            <a:r>
              <a:rPr lang="en-US" sz="2800" dirty="0"/>
              <a:t>Client – Server architecture</a:t>
            </a:r>
          </a:p>
        </p:txBody>
      </p:sp>
      <p:pic>
        <p:nvPicPr>
          <p:cNvPr id="2050" name="Picture 2" descr="Image result for client server sync async">
            <a:extLst>
              <a:ext uri="{FF2B5EF4-FFF2-40B4-BE49-F238E27FC236}">
                <a16:creationId xmlns:a16="http://schemas.microsoft.com/office/drawing/2014/main" id="{39F06A73-C384-445C-A619-A562452E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50" y="2527492"/>
            <a:ext cx="5271948" cy="39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ient server architecture">
            <a:extLst>
              <a:ext uri="{FF2B5EF4-FFF2-40B4-BE49-F238E27FC236}">
                <a16:creationId xmlns:a16="http://schemas.microsoft.com/office/drawing/2014/main" id="{927FFBF4-630D-4F0C-91CB-06C06892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91" y="3343765"/>
            <a:ext cx="4669549" cy="213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78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228" y="1959007"/>
            <a:ext cx="9448908" cy="3944643"/>
          </a:xfrm>
        </p:spPr>
        <p:txBody>
          <a:bodyPr>
            <a:normAutofit/>
          </a:bodyPr>
          <a:lstStyle/>
          <a:p>
            <a:r>
              <a:rPr lang="en-US" sz="2800" dirty="0"/>
              <a:t>Asynchronous Programming Models</a:t>
            </a:r>
          </a:p>
          <a:p>
            <a:endParaRPr lang="en-US" sz="3000" dirty="0"/>
          </a:p>
          <a:p>
            <a:pPr lvl="1"/>
            <a:r>
              <a:rPr lang="en-US" sz="2400" dirty="0"/>
              <a:t>Traditional approach</a:t>
            </a:r>
          </a:p>
          <a:p>
            <a:pPr lvl="2"/>
            <a:r>
              <a:rPr lang="en-US" sz="2400" dirty="0"/>
              <a:t>Multi - threading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Task – based asynchronous approach (.NET 4.5)</a:t>
            </a:r>
          </a:p>
          <a:p>
            <a:pPr lvl="2"/>
            <a:r>
              <a:rPr lang="en-US" sz="2400" dirty="0"/>
              <a:t>Async/Await (introduced in C# 5)</a:t>
            </a:r>
          </a:p>
        </p:txBody>
      </p:sp>
    </p:spTree>
    <p:extLst>
      <p:ext uri="{BB962C8B-B14F-4D97-AF65-F5344CB8AC3E}">
        <p14:creationId xmlns:p14="http://schemas.microsoft.com/office/powerpoint/2010/main" val="171208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4"/>
            <a:ext cx="8669832" cy="2916357"/>
          </a:xfrm>
        </p:spPr>
        <p:txBody>
          <a:bodyPr/>
          <a:lstStyle/>
          <a:p>
            <a:r>
              <a:rPr lang="en-US" sz="2000" dirty="0"/>
              <a:t>An application consists of </a:t>
            </a:r>
            <a:r>
              <a:rPr lang="en-US" sz="2000" u="sng" dirty="0"/>
              <a:t>one or more processes</a:t>
            </a:r>
            <a:r>
              <a:rPr lang="en-US" sz="2000" dirty="0"/>
              <a:t>.</a:t>
            </a:r>
          </a:p>
          <a:p>
            <a:r>
              <a:rPr lang="en-US" sz="2000" dirty="0"/>
              <a:t>A </a:t>
            </a:r>
            <a:r>
              <a:rPr lang="en-US" sz="2000" b="1" i="1" u="sng" dirty="0"/>
              <a:t>process</a:t>
            </a:r>
            <a:r>
              <a:rPr lang="en-US" sz="2000" i="1" dirty="0"/>
              <a:t> </a:t>
            </a:r>
            <a:r>
              <a:rPr lang="en-US" sz="2000" dirty="0"/>
              <a:t>is an </a:t>
            </a:r>
            <a:r>
              <a:rPr lang="en-US" sz="2000" b="1" dirty="0"/>
              <a:t>executing program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What is a Thread?</a:t>
            </a:r>
          </a:p>
          <a:p>
            <a:pPr lvl="1"/>
            <a:r>
              <a:rPr lang="en-US" sz="1800" dirty="0"/>
              <a:t>A </a:t>
            </a:r>
            <a:r>
              <a:rPr lang="en-US" sz="1800" b="1" dirty="0"/>
              <a:t>thread</a:t>
            </a:r>
            <a:r>
              <a:rPr lang="en-US" sz="1800" dirty="0"/>
              <a:t> is the </a:t>
            </a:r>
            <a:r>
              <a:rPr lang="en-US" sz="1800" b="1" dirty="0"/>
              <a:t>basic unit</a:t>
            </a:r>
            <a:r>
              <a:rPr lang="en-US" sz="1800" dirty="0"/>
              <a:t> to which the operating system </a:t>
            </a:r>
            <a:r>
              <a:rPr lang="en-US" sz="1800" u="sng" dirty="0"/>
              <a:t>allocates processor time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 </a:t>
            </a:r>
            <a:r>
              <a:rPr lang="en-US" sz="1800" b="1" dirty="0"/>
              <a:t>thread</a:t>
            </a:r>
            <a:r>
              <a:rPr lang="en-US" sz="1800" dirty="0"/>
              <a:t> is defined as </a:t>
            </a:r>
            <a:r>
              <a:rPr lang="en-US" sz="1800" u="sng" dirty="0"/>
              <a:t>the execution path of a program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F380-6787-4600-8FB8-8C1FB071BCED}"/>
              </a:ext>
            </a:extLst>
          </p:cNvPr>
          <p:cNvSpPr/>
          <p:nvPr/>
        </p:nvSpPr>
        <p:spPr>
          <a:xfrm>
            <a:off x="2998677" y="478694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System.Threading;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27BD6-DFC8-4BED-BAE8-7B4D6E46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82" y="5335711"/>
            <a:ext cx="5348638" cy="1120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8" y="1691154"/>
            <a:ext cx="9664131" cy="4452194"/>
          </a:xfrm>
        </p:spPr>
        <p:txBody>
          <a:bodyPr>
            <a:normAutofit/>
          </a:bodyPr>
          <a:lstStyle/>
          <a:p>
            <a:r>
              <a:rPr lang="en-US" sz="2400" dirty="0"/>
              <a:t>Single - threaded vs. Multi - threaded program</a:t>
            </a:r>
          </a:p>
          <a:p>
            <a:endParaRPr lang="en-US" sz="2400" dirty="0"/>
          </a:p>
          <a:p>
            <a:r>
              <a:rPr lang="en-US" sz="2400" dirty="0"/>
              <a:t>Single - threaded </a:t>
            </a:r>
          </a:p>
          <a:p>
            <a:pPr lvl="1"/>
            <a:r>
              <a:rPr lang="en-US" sz="2000" dirty="0"/>
              <a:t>Can be understand as </a:t>
            </a:r>
            <a:r>
              <a:rPr lang="en-US" sz="2000" b="1" dirty="0"/>
              <a:t>one thread</a:t>
            </a:r>
            <a:r>
              <a:rPr lang="en-US" sz="2000" dirty="0"/>
              <a:t> with full </a:t>
            </a:r>
            <a:r>
              <a:rPr lang="en-US" sz="2000" b="1" dirty="0"/>
              <a:t>access to the process</a:t>
            </a:r>
            <a:r>
              <a:rPr lang="en-US" sz="2000" dirty="0"/>
              <a:t>.</a:t>
            </a:r>
            <a:endParaRPr lang="en-US" sz="2000" b="1" dirty="0"/>
          </a:p>
          <a:p>
            <a:endParaRPr lang="en-US" sz="2400" dirty="0"/>
          </a:p>
          <a:p>
            <a:r>
              <a:rPr lang="en-US" sz="2400" dirty="0"/>
              <a:t>Multi - threaded</a:t>
            </a:r>
          </a:p>
          <a:p>
            <a:pPr lvl="1"/>
            <a:r>
              <a:rPr lang="en-US" sz="2000" dirty="0"/>
              <a:t>In </a:t>
            </a:r>
            <a:r>
              <a:rPr lang="en-US" sz="2000" b="1" dirty="0"/>
              <a:t>one process</a:t>
            </a:r>
            <a:r>
              <a:rPr lang="en-US" sz="2000" dirty="0"/>
              <a:t> can live and coexists </a:t>
            </a:r>
            <a:r>
              <a:rPr lang="en-US" sz="2000" b="1" dirty="0"/>
              <a:t>multiple threads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Threads are </a:t>
            </a:r>
            <a:r>
              <a:rPr lang="en-US" sz="2000" b="1" dirty="0"/>
              <a:t>executed independently</a:t>
            </a:r>
            <a:r>
              <a:rPr lang="en-US" sz="2000" dirty="0"/>
              <a:t>, but can </a:t>
            </a:r>
            <a:r>
              <a:rPr lang="en-US" sz="2000" b="1" dirty="0"/>
              <a:t>share same resources </a:t>
            </a:r>
            <a:r>
              <a:rPr lang="en-US" sz="2000" dirty="0"/>
              <a:t>within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332367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4"/>
            <a:ext cx="6548070" cy="1737846"/>
          </a:xfrm>
        </p:spPr>
        <p:txBody>
          <a:bodyPr>
            <a:normAutofit/>
          </a:bodyPr>
          <a:lstStyle/>
          <a:p>
            <a:r>
              <a:rPr lang="en-US" sz="2400" dirty="0"/>
              <a:t>Multiple Threads = </a:t>
            </a:r>
            <a:r>
              <a:rPr lang="en-US" sz="2400" b="1" dirty="0"/>
              <a:t>Threading</a:t>
            </a:r>
          </a:p>
          <a:p>
            <a:endParaRPr lang="en-US" sz="2400" dirty="0"/>
          </a:p>
          <a:p>
            <a:r>
              <a:rPr lang="en-US" sz="2400" dirty="0"/>
              <a:t>Threading refers to </a:t>
            </a:r>
            <a:r>
              <a:rPr lang="en-US" sz="2400" b="1" dirty="0"/>
              <a:t>Multiple Threading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B4928-0EFE-4FD2-8B07-129FE275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50" y="3793100"/>
            <a:ext cx="6213907" cy="27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2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40C35-3EC6-405F-B681-88C814190BA4}"/>
              </a:ext>
            </a:extLst>
          </p:cNvPr>
          <p:cNvSpPr/>
          <p:nvPr/>
        </p:nvSpPr>
        <p:spPr>
          <a:xfrm>
            <a:off x="2388098" y="2892147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EE5F0-8C04-48DA-BB44-6E4594FC1645}"/>
              </a:ext>
            </a:extLst>
          </p:cNvPr>
          <p:cNvSpPr/>
          <p:nvPr/>
        </p:nvSpPr>
        <p:spPr>
          <a:xfrm>
            <a:off x="2388098" y="3683813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2283D-0A2D-44FE-88D3-6CC1D12D8FBA}"/>
              </a:ext>
            </a:extLst>
          </p:cNvPr>
          <p:cNvSpPr/>
          <p:nvPr/>
        </p:nvSpPr>
        <p:spPr>
          <a:xfrm>
            <a:off x="2388098" y="4475480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7C5BF-E272-43DC-B21E-86877DACF94A}"/>
              </a:ext>
            </a:extLst>
          </p:cNvPr>
          <p:cNvSpPr/>
          <p:nvPr/>
        </p:nvSpPr>
        <p:spPr>
          <a:xfrm>
            <a:off x="4625269" y="2459360"/>
            <a:ext cx="1145219" cy="2705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5E7465-8CF1-4856-9A62-321CAD29E276}"/>
              </a:ext>
            </a:extLst>
          </p:cNvPr>
          <p:cNvCxnSpPr>
            <a:stCxn id="7" idx="3"/>
          </p:cNvCxnSpPr>
          <p:nvPr/>
        </p:nvCxnSpPr>
        <p:spPr>
          <a:xfrm>
            <a:off x="3737504" y="3051945"/>
            <a:ext cx="887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A96CA9-D2C6-4E6A-A245-1C76FC1A4CC4}"/>
              </a:ext>
            </a:extLst>
          </p:cNvPr>
          <p:cNvCxnSpPr/>
          <p:nvPr/>
        </p:nvCxnSpPr>
        <p:spPr>
          <a:xfrm>
            <a:off x="3737504" y="3843611"/>
            <a:ext cx="887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E1C3D1-2062-4140-86FF-67A27862C7B0}"/>
              </a:ext>
            </a:extLst>
          </p:cNvPr>
          <p:cNvCxnSpPr/>
          <p:nvPr/>
        </p:nvCxnSpPr>
        <p:spPr>
          <a:xfrm>
            <a:off x="3737504" y="4611679"/>
            <a:ext cx="887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A15B8-6C4B-49D7-9039-1AF5E9445C41}"/>
              </a:ext>
            </a:extLst>
          </p:cNvPr>
          <p:cNvSpPr/>
          <p:nvPr/>
        </p:nvSpPr>
        <p:spPr>
          <a:xfrm>
            <a:off x="6970451" y="2892147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C6E40A-2E13-4749-9BB1-405A5A51167E}"/>
              </a:ext>
            </a:extLst>
          </p:cNvPr>
          <p:cNvSpPr/>
          <p:nvPr/>
        </p:nvSpPr>
        <p:spPr>
          <a:xfrm>
            <a:off x="6970451" y="3683813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CAD0FB-F87B-4555-9F1E-9736915E1259}"/>
              </a:ext>
            </a:extLst>
          </p:cNvPr>
          <p:cNvSpPr/>
          <p:nvPr/>
        </p:nvSpPr>
        <p:spPr>
          <a:xfrm>
            <a:off x="6970451" y="4433306"/>
            <a:ext cx="1349406" cy="31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200355-E075-4C11-9833-30A5226D1C31}"/>
              </a:ext>
            </a:extLst>
          </p:cNvPr>
          <p:cNvSpPr/>
          <p:nvPr/>
        </p:nvSpPr>
        <p:spPr>
          <a:xfrm>
            <a:off x="9414771" y="2817611"/>
            <a:ext cx="1513642" cy="46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Core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8C09E-39CA-4B58-AC71-D60F5BD89F97}"/>
              </a:ext>
            </a:extLst>
          </p:cNvPr>
          <p:cNvSpPr/>
          <p:nvPr/>
        </p:nvSpPr>
        <p:spPr>
          <a:xfrm>
            <a:off x="9414771" y="3577761"/>
            <a:ext cx="1513642" cy="46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Core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22D982-F012-4067-8AB8-CDF301494345}"/>
              </a:ext>
            </a:extLst>
          </p:cNvPr>
          <p:cNvSpPr/>
          <p:nvPr/>
        </p:nvSpPr>
        <p:spPr>
          <a:xfrm>
            <a:off x="9414771" y="4326409"/>
            <a:ext cx="1513642" cy="468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 Core 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489222-3C8F-4262-9341-4333E6E86E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319857" y="3051944"/>
            <a:ext cx="1094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EBFC28-4D20-431D-8850-F6F2C71AE56F}"/>
              </a:ext>
            </a:extLst>
          </p:cNvPr>
          <p:cNvCxnSpPr>
            <a:cxnSpLocks/>
          </p:cNvCxnSpPr>
          <p:nvPr/>
        </p:nvCxnSpPr>
        <p:spPr>
          <a:xfrm>
            <a:off x="8319857" y="3820970"/>
            <a:ext cx="1094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496524-28ED-43D8-A9F5-F0B2F5B1B9BC}"/>
              </a:ext>
            </a:extLst>
          </p:cNvPr>
          <p:cNvCxnSpPr>
            <a:cxnSpLocks/>
          </p:cNvCxnSpPr>
          <p:nvPr/>
        </p:nvCxnSpPr>
        <p:spPr>
          <a:xfrm>
            <a:off x="8319857" y="4589996"/>
            <a:ext cx="1094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B6A35E9-B691-48A9-9006-4382C095CA00}"/>
              </a:ext>
            </a:extLst>
          </p:cNvPr>
          <p:cNvSpPr/>
          <p:nvPr/>
        </p:nvSpPr>
        <p:spPr>
          <a:xfrm>
            <a:off x="2119035" y="5757415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Multiple threads -&gt; one CPU unit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5214BE-7C16-49C4-81AF-CBC94843529C}"/>
              </a:ext>
            </a:extLst>
          </p:cNvPr>
          <p:cNvSpPr/>
          <p:nvPr/>
        </p:nvSpPr>
        <p:spPr>
          <a:xfrm>
            <a:off x="6710270" y="575741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Multiple threads -&gt; multiple CPU units/cores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E71AF3-E9E2-4D4D-A1C7-D72FABC0E9CA}"/>
              </a:ext>
            </a:extLst>
          </p:cNvPr>
          <p:cNvCxnSpPr/>
          <p:nvPr/>
        </p:nvCxnSpPr>
        <p:spPr>
          <a:xfrm>
            <a:off x="6357158" y="1695634"/>
            <a:ext cx="0" cy="4927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2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Threads and Multi 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3"/>
            <a:ext cx="9158104" cy="3085033"/>
          </a:xfrm>
        </p:spPr>
        <p:txBody>
          <a:bodyPr>
            <a:normAutofit/>
          </a:bodyPr>
          <a:lstStyle/>
          <a:p>
            <a:r>
              <a:rPr lang="en-US" sz="2400" dirty="0"/>
              <a:t>We </a:t>
            </a:r>
            <a:r>
              <a:rPr lang="en-US" sz="2400" b="1" dirty="0"/>
              <a:t>cannot guarantee</a:t>
            </a:r>
            <a:r>
              <a:rPr lang="en-US" sz="2400" dirty="0"/>
              <a:t> when a thread will be executed.</a:t>
            </a:r>
          </a:p>
          <a:p>
            <a:r>
              <a:rPr lang="en-US" sz="2400" dirty="0"/>
              <a:t>Well known</a:t>
            </a:r>
            <a:r>
              <a:rPr lang="en-US" sz="2400" i="1" dirty="0"/>
              <a:t> </a:t>
            </a:r>
            <a:r>
              <a:rPr lang="en-US" sz="2400" b="1" i="1" u="sng" dirty="0"/>
              <a:t>race condition</a:t>
            </a:r>
            <a:r>
              <a:rPr lang="en-US" sz="2400" b="1" i="1" dirty="0"/>
              <a:t> </a:t>
            </a:r>
            <a:r>
              <a:rPr lang="en-US" sz="2400" dirty="0"/>
              <a:t>scenario in threading</a:t>
            </a:r>
            <a:r>
              <a:rPr lang="en-US" sz="2400" i="1" dirty="0"/>
              <a:t>.</a:t>
            </a:r>
          </a:p>
          <a:p>
            <a:r>
              <a:rPr lang="en-US" sz="2400" b="1" dirty="0"/>
              <a:t>Threading execution is unpredictable.</a:t>
            </a:r>
          </a:p>
          <a:p>
            <a:endParaRPr lang="en-US" sz="2200" b="1" dirty="0"/>
          </a:p>
          <a:p>
            <a:r>
              <a:rPr lang="en-US" sz="2200" b="1" dirty="0"/>
              <a:t>Complex concepts</a:t>
            </a:r>
            <a:r>
              <a:rPr lang="en-US" sz="2200" dirty="0"/>
              <a:t> as </a:t>
            </a:r>
            <a:r>
              <a:rPr lang="en-US" sz="2200" b="1" dirty="0"/>
              <a:t>Lock</a:t>
            </a:r>
            <a:r>
              <a:rPr lang="en-US" sz="2200" dirty="0"/>
              <a:t> and </a:t>
            </a:r>
            <a:r>
              <a:rPr lang="en-US" sz="2200" b="1" dirty="0"/>
              <a:t>Join</a:t>
            </a:r>
            <a:r>
              <a:rPr lang="en-US" sz="2200" dirty="0"/>
              <a:t> needed in order to keep data consistency.</a:t>
            </a:r>
          </a:p>
        </p:txBody>
      </p:sp>
    </p:spTree>
    <p:extLst>
      <p:ext uri="{BB962C8B-B14F-4D97-AF65-F5344CB8AC3E}">
        <p14:creationId xmlns:p14="http://schemas.microsoft.com/office/powerpoint/2010/main" val="140560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117" y="1949453"/>
            <a:ext cx="8188279" cy="678339"/>
          </a:xfrm>
        </p:spPr>
        <p:txBody>
          <a:bodyPr>
            <a:normAutofit/>
          </a:bodyPr>
          <a:lstStyle/>
          <a:p>
            <a:r>
              <a:rPr lang="en-US" sz="2800" dirty="0"/>
              <a:t>Hands on activities…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76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Tasks and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3"/>
            <a:ext cx="9158104" cy="3085033"/>
          </a:xfrm>
        </p:spPr>
        <p:txBody>
          <a:bodyPr>
            <a:normAutofit/>
          </a:bodyPr>
          <a:lstStyle/>
          <a:p>
            <a:r>
              <a:rPr lang="en-US" sz="2400" b="1" dirty="0"/>
              <a:t>Task</a:t>
            </a:r>
            <a:r>
              <a:rPr lang="en-US" sz="2400" dirty="0"/>
              <a:t> basically represents an </a:t>
            </a:r>
            <a:r>
              <a:rPr lang="en-US" sz="2400" b="1" dirty="0"/>
              <a:t>asynchronous operation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is a Task?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task</a:t>
            </a:r>
            <a:r>
              <a:rPr lang="en-US" sz="2000" dirty="0"/>
              <a:t> is an </a:t>
            </a:r>
            <a:r>
              <a:rPr lang="en-US" sz="2000" b="1" dirty="0"/>
              <a:t>object</a:t>
            </a:r>
            <a:r>
              <a:rPr lang="en-US" sz="2000" dirty="0"/>
              <a:t> that represents </a:t>
            </a:r>
            <a:r>
              <a:rPr lang="en-US" sz="2000" b="1" dirty="0"/>
              <a:t>some work</a:t>
            </a:r>
            <a:r>
              <a:rPr lang="en-US" sz="2000" dirty="0"/>
              <a:t> that should be done.</a:t>
            </a:r>
          </a:p>
          <a:p>
            <a:pPr lvl="1"/>
            <a:r>
              <a:rPr lang="en-US" sz="2000" dirty="0"/>
              <a:t>We </a:t>
            </a:r>
            <a:r>
              <a:rPr lang="en-US" sz="2000" u="sng" dirty="0"/>
              <a:t>are aware</a:t>
            </a:r>
            <a:r>
              <a:rPr lang="en-US" sz="2000" dirty="0"/>
              <a:t> of the </a:t>
            </a:r>
            <a:r>
              <a:rPr lang="en-US" sz="2000" b="1" dirty="0"/>
              <a:t>task completion</a:t>
            </a:r>
            <a:r>
              <a:rPr lang="en-US" sz="2000" dirty="0"/>
              <a:t> and </a:t>
            </a:r>
            <a:r>
              <a:rPr lang="en-US" sz="2000" b="1" dirty="0"/>
              <a:t>returned result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C7C9EE-62B9-4D2D-B34B-D3DE93488022}"/>
              </a:ext>
            </a:extLst>
          </p:cNvPr>
          <p:cNvSpPr/>
          <p:nvPr/>
        </p:nvSpPr>
        <p:spPr>
          <a:xfrm>
            <a:off x="2944975" y="4318532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System.Threading.Tasks;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7433D-3CF5-416B-A9D1-C583927B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75" y="4873840"/>
            <a:ext cx="6832627" cy="15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53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117" y="1949453"/>
            <a:ext cx="8188279" cy="678339"/>
          </a:xfrm>
        </p:spPr>
        <p:txBody>
          <a:bodyPr>
            <a:normAutofit/>
          </a:bodyPr>
          <a:lstStyle/>
          <a:p>
            <a:r>
              <a:rPr lang="en-US" sz="2800" dirty="0"/>
              <a:t>Hands on activities…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74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8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5" y="2133600"/>
            <a:ext cx="8915400" cy="2465033"/>
          </a:xfrm>
        </p:spPr>
        <p:txBody>
          <a:bodyPr>
            <a:normAutofit/>
          </a:bodyPr>
          <a:lstStyle/>
          <a:p>
            <a:r>
              <a:rPr lang="en-US" sz="2800" dirty="0"/>
              <a:t>Synchronous vs. Asynchronous Programming </a:t>
            </a:r>
          </a:p>
          <a:p>
            <a:r>
              <a:rPr lang="en-US" sz="2800" dirty="0"/>
              <a:t>Threads and Multi Threading</a:t>
            </a:r>
          </a:p>
          <a:p>
            <a:r>
              <a:rPr lang="en-US" sz="2800" dirty="0"/>
              <a:t>Tasks and Async/Await</a:t>
            </a:r>
          </a:p>
          <a:p>
            <a:r>
              <a:rPr lang="en-US" sz="2800" dirty="0"/>
              <a:t>Difference Between Task and Thread 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Tasks and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3"/>
            <a:ext cx="9158104" cy="478066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Tasks?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/>
              <a:t>goal</a:t>
            </a:r>
            <a:r>
              <a:rPr lang="en-US" sz="2200" dirty="0"/>
              <a:t> is to </a:t>
            </a:r>
            <a:r>
              <a:rPr lang="en-US" sz="2200" u="sng" dirty="0"/>
              <a:t>enable code that reads like a sequence of statements</a:t>
            </a:r>
            <a:r>
              <a:rPr lang="en-US" sz="2200" dirty="0"/>
              <a:t>, but </a:t>
            </a:r>
            <a:r>
              <a:rPr lang="en-US" sz="2200" u="sng" dirty="0"/>
              <a:t>executes in a much more complicated order based on external resource allocation</a:t>
            </a:r>
            <a:r>
              <a:rPr lang="en-US" sz="2200" dirty="0"/>
              <a:t> and when tasks complete.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Instead of creating your own thread, unless you really need to do it, make use of a </a:t>
            </a:r>
            <a:r>
              <a:rPr lang="en-US" sz="2400" b="1" dirty="0"/>
              <a:t>Thread Pool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Thread pooling</a:t>
            </a:r>
            <a:r>
              <a:rPr lang="en-US" sz="2400" dirty="0"/>
              <a:t> is the </a:t>
            </a:r>
            <a:r>
              <a:rPr lang="en-US" sz="2400" b="1" dirty="0"/>
              <a:t>process of creating a collection of threads</a:t>
            </a:r>
            <a:r>
              <a:rPr lang="en-US" sz="2400" dirty="0"/>
              <a:t> during the initialization of a </a:t>
            </a:r>
            <a:r>
              <a:rPr lang="en-US" sz="2400" b="1" dirty="0"/>
              <a:t>multithreaded application</a:t>
            </a:r>
            <a:r>
              <a:rPr lang="en-US" sz="2400" dirty="0"/>
              <a:t>, and then </a:t>
            </a:r>
            <a:r>
              <a:rPr lang="en-US" sz="2400" b="1" dirty="0"/>
              <a:t>reusing those threads</a:t>
            </a:r>
            <a:r>
              <a:rPr lang="en-US" sz="2400" dirty="0"/>
              <a:t> for </a:t>
            </a:r>
            <a:r>
              <a:rPr lang="en-US" sz="2400" b="1" dirty="0"/>
              <a:t>new tasks as and when required</a:t>
            </a:r>
            <a:r>
              <a:rPr lang="en-US" sz="2400" dirty="0"/>
              <a:t>, instead of creating new threads.</a:t>
            </a:r>
          </a:p>
        </p:txBody>
      </p:sp>
    </p:spTree>
    <p:extLst>
      <p:ext uri="{BB962C8B-B14F-4D97-AF65-F5344CB8AC3E}">
        <p14:creationId xmlns:p14="http://schemas.microsoft.com/office/powerpoint/2010/main" val="401551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927" y="566501"/>
            <a:ext cx="8911687" cy="760553"/>
          </a:xfrm>
        </p:spPr>
        <p:txBody>
          <a:bodyPr/>
          <a:lstStyle/>
          <a:p>
            <a:r>
              <a:rPr lang="en-US" dirty="0"/>
              <a:t>Tasks and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069" y="1691153"/>
            <a:ext cx="2499851" cy="563775"/>
          </a:xfrm>
        </p:spPr>
        <p:txBody>
          <a:bodyPr>
            <a:normAutofit/>
          </a:bodyPr>
          <a:lstStyle/>
          <a:p>
            <a:r>
              <a:rPr lang="en-US" sz="2400" dirty="0"/>
              <a:t>Thread Pool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E7E1F-1C36-475D-9315-4CC7149B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94" y="2716631"/>
            <a:ext cx="6610582" cy="33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243" y="624110"/>
            <a:ext cx="8911687" cy="849583"/>
          </a:xfrm>
        </p:spPr>
        <p:txBody>
          <a:bodyPr/>
          <a:lstStyle/>
          <a:p>
            <a:r>
              <a:rPr lang="en-US" dirty="0"/>
              <a:t>Tasks and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834"/>
            <a:ext cx="8188279" cy="467505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2400" b="1" dirty="0"/>
              <a:t>async </a:t>
            </a:r>
            <a:r>
              <a:rPr lang="en-US" sz="2400" dirty="0"/>
              <a:t>and </a:t>
            </a:r>
            <a:r>
              <a:rPr lang="en-US" sz="2400" b="1" dirty="0"/>
              <a:t>await </a:t>
            </a:r>
            <a:r>
              <a:rPr lang="en-US" sz="2400" dirty="0"/>
              <a:t>keywords for calling functions in an asynchronous way.</a:t>
            </a:r>
          </a:p>
          <a:p>
            <a:r>
              <a:rPr lang="en-US" sz="2400" b="1" dirty="0"/>
              <a:t>async</a:t>
            </a:r>
            <a:r>
              <a:rPr lang="en-US" sz="2400" dirty="0"/>
              <a:t> and </a:t>
            </a:r>
            <a:r>
              <a:rPr lang="en-US" sz="2400" b="1" dirty="0"/>
              <a:t>await</a:t>
            </a:r>
            <a:r>
              <a:rPr lang="en-US" sz="2400" dirty="0"/>
              <a:t> as </a:t>
            </a:r>
            <a:r>
              <a:rPr lang="en-US" sz="2400" b="1" dirty="0"/>
              <a:t>code markers</a:t>
            </a:r>
            <a:r>
              <a:rPr lang="en-US" sz="2400" dirty="0"/>
              <a:t>, which marks code positions </a:t>
            </a:r>
            <a:r>
              <a:rPr lang="en-US" sz="2400" u="sng" dirty="0"/>
              <a:t>from where</a:t>
            </a:r>
            <a:r>
              <a:rPr lang="en-US" sz="2400" dirty="0"/>
              <a:t> the control </a:t>
            </a:r>
            <a:r>
              <a:rPr lang="en-US" sz="2400" u="sng" dirty="0"/>
              <a:t>should resume</a:t>
            </a:r>
            <a:r>
              <a:rPr lang="en-US" sz="2400" dirty="0"/>
              <a:t> after a task completes.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await operator</a:t>
            </a:r>
            <a:r>
              <a:rPr lang="en-US" sz="2400" dirty="0"/>
              <a:t> is applied to a </a:t>
            </a:r>
            <a:r>
              <a:rPr lang="en-US" sz="2400" b="1" dirty="0"/>
              <a:t>task</a:t>
            </a:r>
            <a:r>
              <a:rPr lang="en-US" sz="2400" dirty="0"/>
              <a:t> in an </a:t>
            </a:r>
            <a:r>
              <a:rPr lang="en-US" sz="2400" u="sng" dirty="0"/>
              <a:t>asynchronous method</a:t>
            </a:r>
            <a:r>
              <a:rPr lang="en-US" sz="2400" dirty="0"/>
              <a:t> to </a:t>
            </a:r>
            <a:r>
              <a:rPr lang="en-US" sz="2400" b="1" dirty="0"/>
              <a:t>insert a suspension point in the execution</a:t>
            </a:r>
            <a:r>
              <a:rPr lang="en-US" sz="2400" dirty="0"/>
              <a:t> of the method </a:t>
            </a:r>
            <a:r>
              <a:rPr lang="en-US" sz="2400" u="sng" dirty="0"/>
              <a:t>until the awaited task completes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Golden rule:</a:t>
            </a:r>
          </a:p>
          <a:p>
            <a:pPr lvl="1"/>
            <a:r>
              <a:rPr lang="en-US" sz="2200" b="1" dirty="0"/>
              <a:t>await</a:t>
            </a:r>
            <a:r>
              <a:rPr lang="en-US" sz="2200" dirty="0"/>
              <a:t> can only be used in an asynchronous method modified by the </a:t>
            </a:r>
            <a:r>
              <a:rPr lang="en-US" sz="2200" b="1" dirty="0"/>
              <a:t>async</a:t>
            </a:r>
            <a:r>
              <a:rPr lang="en-US" sz="2200" dirty="0"/>
              <a:t> keyword.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733" y="624110"/>
            <a:ext cx="8911687" cy="849583"/>
          </a:xfrm>
        </p:spPr>
        <p:txBody>
          <a:bodyPr/>
          <a:lstStyle/>
          <a:p>
            <a:r>
              <a:rPr lang="en-US" dirty="0"/>
              <a:t>Difference Between Task and Thread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73693"/>
            <a:ext cx="9315743" cy="515268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400" dirty="0"/>
              <a:t>You can accomplish the same with a thread as you can with a task.</a:t>
            </a:r>
          </a:p>
          <a:p>
            <a:endParaRPr lang="en-US" sz="2400" dirty="0"/>
          </a:p>
          <a:p>
            <a:r>
              <a:rPr lang="en-US" sz="2400" dirty="0"/>
              <a:t>Task uses a thread in order to execute asynchronous.</a:t>
            </a:r>
          </a:p>
          <a:p>
            <a:endParaRPr lang="en-US" sz="2400" dirty="0"/>
          </a:p>
          <a:p>
            <a:r>
              <a:rPr lang="en-US" sz="2400" dirty="0"/>
              <a:t>Task can be seen as a convenient and easy way to execute something asynchronously and in parallel.</a:t>
            </a:r>
          </a:p>
          <a:p>
            <a:endParaRPr lang="en-US" sz="2400" dirty="0"/>
          </a:p>
          <a:p>
            <a:r>
              <a:rPr lang="en-US" sz="2400" dirty="0"/>
              <a:t>Task as a higher level abstraction upon threads.</a:t>
            </a:r>
          </a:p>
          <a:p>
            <a:r>
              <a:rPr lang="en-US" sz="2400" dirty="0"/>
              <a:t>A Task is a higher level concept than Thread.</a:t>
            </a:r>
          </a:p>
          <a:p>
            <a:endParaRPr lang="en-US" sz="2400" dirty="0"/>
          </a:p>
          <a:p>
            <a:r>
              <a:rPr lang="en-US" sz="2400" dirty="0"/>
              <a:t>The task can return a result. There is no direct mechanism to return the result from a thread.</a:t>
            </a:r>
          </a:p>
        </p:txBody>
      </p:sp>
    </p:spTree>
    <p:extLst>
      <p:ext uri="{BB962C8B-B14F-4D97-AF65-F5344CB8AC3E}">
        <p14:creationId xmlns:p14="http://schemas.microsoft.com/office/powerpoint/2010/main" val="144779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117" y="1949453"/>
            <a:ext cx="8188279" cy="678339"/>
          </a:xfrm>
        </p:spPr>
        <p:txBody>
          <a:bodyPr>
            <a:normAutofit/>
          </a:bodyPr>
          <a:lstStyle/>
          <a:p>
            <a:r>
              <a:rPr lang="en-US" sz="2800" dirty="0"/>
              <a:t>Hands on activities…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302" y="659621"/>
            <a:ext cx="9214376" cy="796317"/>
          </a:xfrm>
        </p:spPr>
        <p:txBody>
          <a:bodyPr>
            <a:normAutofit/>
          </a:bodyPr>
          <a:lstStyle/>
          <a:p>
            <a:r>
              <a:rPr lang="en-US" sz="3200" dirty="0">
                <a:sym typeface="+mn-ea"/>
              </a:rPr>
              <a:t>Synchronous vs. Asynchronous Programming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029" y="1919518"/>
            <a:ext cx="7934960" cy="428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630" y="624110"/>
            <a:ext cx="9124681" cy="926016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Synchronous vs. 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20" y="1911985"/>
            <a:ext cx="5526405" cy="4725035"/>
          </a:xfrm>
        </p:spPr>
        <p:txBody>
          <a:bodyPr/>
          <a:lstStyle/>
          <a:p>
            <a:r>
              <a:rPr lang="en-US" sz="2400" dirty="0">
                <a:sym typeface="+mn-ea"/>
              </a:rPr>
              <a:t>Synchronous approach</a:t>
            </a:r>
          </a:p>
          <a:p>
            <a:endParaRPr lang="en-US" sz="2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Application program is </a:t>
            </a:r>
            <a:r>
              <a:rPr lang="en-US" sz="2000" b="1" dirty="0">
                <a:sym typeface="+mn-ea"/>
              </a:rPr>
              <a:t>executed line by line</a:t>
            </a:r>
            <a:r>
              <a:rPr lang="en-US" sz="2000" dirty="0">
                <a:sym typeface="+mn-ea"/>
              </a:rPr>
              <a:t>, </a:t>
            </a:r>
            <a:r>
              <a:rPr lang="en-US" sz="2000" b="1" u="sng" dirty="0">
                <a:sym typeface="+mn-ea"/>
              </a:rPr>
              <a:t>one line at a time</a:t>
            </a:r>
            <a:r>
              <a:rPr lang="en-US" sz="2000" dirty="0">
                <a:sym typeface="+mn-ea"/>
              </a:rPr>
              <a:t>.</a:t>
            </a:r>
          </a:p>
          <a:p>
            <a:pPr lvl="1"/>
            <a:endParaRPr lang="en-US" sz="20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In case of </a:t>
            </a:r>
            <a:r>
              <a:rPr lang="en-US" sz="2000" b="1" dirty="0">
                <a:sym typeface="+mn-ea"/>
              </a:rPr>
              <a:t>method call</a:t>
            </a:r>
            <a:r>
              <a:rPr lang="en-US" sz="2000" dirty="0">
                <a:sym typeface="+mn-ea"/>
              </a:rPr>
              <a:t>, program </a:t>
            </a:r>
            <a:r>
              <a:rPr lang="en-US" sz="2000" b="1" u="sng" dirty="0">
                <a:sym typeface="+mn-ea"/>
              </a:rPr>
              <a:t>execution has to wait</a:t>
            </a:r>
            <a:r>
              <a:rPr lang="en-US" sz="2000" dirty="0">
                <a:sym typeface="+mn-ea"/>
              </a:rPr>
              <a:t> until the method is completed.</a:t>
            </a:r>
            <a:endParaRPr lang="en-US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840" y="2150745"/>
            <a:ext cx="3259455" cy="3368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630" y="624110"/>
            <a:ext cx="9748935" cy="926016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Synchronous vs. 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20" y="1911985"/>
            <a:ext cx="5526405" cy="4725035"/>
          </a:xfrm>
        </p:spPr>
        <p:txBody>
          <a:bodyPr/>
          <a:lstStyle/>
          <a:p>
            <a:r>
              <a:rPr lang="en-US" sz="2400" dirty="0">
                <a:sym typeface="+mn-ea"/>
              </a:rPr>
              <a:t>Asynchronous approach</a:t>
            </a:r>
          </a:p>
          <a:p>
            <a:endParaRPr lang="en-US" sz="2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Application program is </a:t>
            </a:r>
            <a:r>
              <a:rPr lang="en-US" sz="2000" b="1" dirty="0">
                <a:sym typeface="+mn-ea"/>
              </a:rPr>
              <a:t>executed line by line</a:t>
            </a:r>
            <a:r>
              <a:rPr lang="en-US" sz="2000" dirty="0">
                <a:sym typeface="+mn-ea"/>
              </a:rPr>
              <a:t>.</a:t>
            </a:r>
          </a:p>
          <a:p>
            <a:pPr lvl="1"/>
            <a:endParaRPr lang="en-US" sz="20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In case of </a:t>
            </a:r>
            <a:r>
              <a:rPr lang="en-US" sz="2000" b="1" dirty="0">
                <a:sym typeface="+mn-ea"/>
              </a:rPr>
              <a:t>method call</a:t>
            </a:r>
            <a:r>
              <a:rPr lang="en-US" sz="2000" dirty="0">
                <a:sym typeface="+mn-ea"/>
              </a:rPr>
              <a:t>, program </a:t>
            </a:r>
            <a:r>
              <a:rPr lang="en-US" sz="2000" b="1" u="sng" dirty="0">
                <a:sym typeface="+mn-ea"/>
              </a:rPr>
              <a:t>execution continues</a:t>
            </a:r>
            <a:r>
              <a:rPr lang="en-US" sz="2000" dirty="0">
                <a:sym typeface="+mn-ea"/>
              </a:rPr>
              <a:t> </a:t>
            </a:r>
            <a:r>
              <a:rPr lang="en-US" sz="2000" b="1" dirty="0">
                <a:sym typeface="+mn-ea"/>
              </a:rPr>
              <a:t>to the next </a:t>
            </a:r>
            <a:r>
              <a:rPr lang="en-US" sz="2000" dirty="0">
                <a:sym typeface="+mn-ea"/>
              </a:rPr>
              <a:t>line, </a:t>
            </a:r>
            <a:r>
              <a:rPr lang="en-US" sz="2000" b="1" dirty="0">
                <a:sym typeface="+mn-ea"/>
              </a:rPr>
              <a:t>without </a:t>
            </a:r>
            <a:r>
              <a:rPr lang="en-US" sz="2000" dirty="0">
                <a:sym typeface="+mn-ea"/>
              </a:rPr>
              <a:t>waiting for the method to complete.</a:t>
            </a:r>
            <a:endParaRPr lang="en-US" sz="20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0" y="2076450"/>
            <a:ext cx="3359785" cy="3637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507" y="639584"/>
            <a:ext cx="9417644" cy="625360"/>
          </a:xfrm>
        </p:spPr>
        <p:txBody>
          <a:bodyPr>
            <a:noAutofit/>
          </a:bodyPr>
          <a:lstStyle/>
          <a:p>
            <a:r>
              <a:rPr lang="en-US" sz="3200" dirty="0">
                <a:sym typeface="+mn-ea"/>
              </a:rPr>
              <a:t>Synchronous vs. Asynchronous Programming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900" y="1485857"/>
            <a:ext cx="5526405" cy="611505"/>
          </a:xfrm>
        </p:spPr>
        <p:txBody>
          <a:bodyPr/>
          <a:lstStyle/>
          <a:p>
            <a:r>
              <a:rPr lang="en-US" sz="2400" dirty="0">
                <a:sym typeface="+mn-ea"/>
              </a:rPr>
              <a:t>Pseudo code overview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486296" y="3044950"/>
            <a:ext cx="5709920" cy="32423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ym typeface="+mn-ea"/>
              </a:rPr>
              <a:t>line 1: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2: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3: TimeConsumingMethod()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[10 secs]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4: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5: .....</a:t>
            </a:r>
          </a:p>
          <a:p>
            <a:pPr marL="0" indent="0">
              <a:buNone/>
            </a:pP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b="1" dirty="0">
                <a:sym typeface="+mn-ea"/>
              </a:rPr>
              <a:t>............</a:t>
            </a:r>
            <a:endParaRPr lang="en-US" sz="2000" b="1" dirty="0">
              <a:sym typeface="+mn-ea"/>
            </a:endParaRPr>
          </a:p>
          <a:p>
            <a:pPr marL="0" indent="0">
              <a:buNone/>
            </a:pPr>
            <a:endParaRPr lang="en-US" sz="2000" b="1" i="1" dirty="0">
              <a:sym typeface="+mn-ea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419372" y="3047795"/>
            <a:ext cx="5709920" cy="35600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ym typeface="+mn-ea"/>
              </a:rPr>
              <a:t>line 1: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2: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3: TimeConsumingMethod(callback)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[10 secs]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4: .....</a:t>
            </a:r>
          </a:p>
          <a:p>
            <a:pPr marL="0" indent="0">
              <a:buNone/>
            </a:pPr>
            <a:r>
              <a:rPr lang="en-US" b="1" dirty="0">
                <a:sym typeface="+mn-ea"/>
              </a:rPr>
              <a:t>line 5: .....</a:t>
            </a:r>
          </a:p>
          <a:p>
            <a:pPr marL="0" indent="0">
              <a:buNone/>
            </a:pP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sym typeface="+mn-ea"/>
              </a:rPr>
              <a:t>callback()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sym typeface="+mn-ea"/>
              </a:rPr>
              <a:t>{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sym typeface="+mn-ea"/>
              </a:rPr>
              <a:t>}</a:t>
            </a:r>
            <a:endParaRPr lang="en-US" b="1" dirty="0"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lang="en-US" sz="2000" b="1" i="1" dirty="0">
              <a:sym typeface="+mn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5159A5-B806-4CE1-91B3-08D406691A2E}"/>
              </a:ext>
            </a:extLst>
          </p:cNvPr>
          <p:cNvCxnSpPr/>
          <p:nvPr/>
        </p:nvCxnSpPr>
        <p:spPr>
          <a:xfrm>
            <a:off x="6249881" y="2698812"/>
            <a:ext cx="0" cy="383515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1261C1-B3D6-4D60-A9CC-E1F0529C6066}"/>
              </a:ext>
            </a:extLst>
          </p:cNvPr>
          <p:cNvSpPr txBox="1">
            <a:spLocks/>
          </p:cNvSpPr>
          <p:nvPr/>
        </p:nvSpPr>
        <p:spPr>
          <a:xfrm>
            <a:off x="2580219" y="2333749"/>
            <a:ext cx="2502939" cy="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+mn-ea"/>
              </a:rPr>
              <a:t>Synchronous model</a:t>
            </a:r>
            <a:endParaRPr lang="en-US" sz="16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3EC8C7-CE51-4D88-8E62-B0140E930BFA}"/>
              </a:ext>
            </a:extLst>
          </p:cNvPr>
          <p:cNvSpPr txBox="1">
            <a:spLocks/>
          </p:cNvSpPr>
          <p:nvPr/>
        </p:nvSpPr>
        <p:spPr>
          <a:xfrm>
            <a:off x="8022862" y="2333749"/>
            <a:ext cx="2502939" cy="464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+mn-ea"/>
              </a:rPr>
              <a:t>Asynchronous model</a:t>
            </a:r>
            <a:endParaRPr lang="en-US" sz="16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350" y="1902528"/>
            <a:ext cx="8915400" cy="1071492"/>
          </a:xfrm>
        </p:spPr>
        <p:txBody>
          <a:bodyPr/>
          <a:lstStyle/>
          <a:p>
            <a:r>
              <a:rPr lang="en-US" sz="2400" dirty="0"/>
              <a:t>Why </a:t>
            </a:r>
            <a:r>
              <a:rPr lang="en-US" sz="2400" b="1" dirty="0"/>
              <a:t>Asynchronous</a:t>
            </a:r>
            <a:r>
              <a:rPr lang="en-US" sz="2400" dirty="0"/>
              <a:t> over </a:t>
            </a:r>
            <a:r>
              <a:rPr lang="en-US" sz="2400" b="1" dirty="0"/>
              <a:t>Synchronous</a:t>
            </a:r>
            <a:r>
              <a:rPr lang="en-US" sz="2400" dirty="0"/>
              <a:t>..?</a:t>
            </a:r>
          </a:p>
          <a:p>
            <a:pPr lvl="1"/>
            <a:r>
              <a:rPr lang="en-US" sz="2200" dirty="0"/>
              <a:t>Asynchronous Programming </a:t>
            </a:r>
            <a:r>
              <a:rPr lang="en-US" sz="2200" b="1" u="sng" dirty="0"/>
              <a:t>improves responsiveness</a:t>
            </a:r>
            <a:r>
              <a:rPr lang="en-US" sz="22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A2C10D-69D5-4B12-8174-3C7A21599B09}"/>
              </a:ext>
            </a:extLst>
          </p:cNvPr>
          <p:cNvSpPr txBox="1">
            <a:spLocks/>
          </p:cNvSpPr>
          <p:nvPr/>
        </p:nvSpPr>
        <p:spPr>
          <a:xfrm>
            <a:off x="2216350" y="3333315"/>
            <a:ext cx="8915400" cy="115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When..?</a:t>
            </a:r>
          </a:p>
          <a:p>
            <a:pPr lvl="1"/>
            <a:r>
              <a:rPr lang="en-US" sz="2200" dirty="0"/>
              <a:t>Any time we identify a </a:t>
            </a:r>
            <a:r>
              <a:rPr lang="en-US" sz="2200" b="1" u="sng" dirty="0"/>
              <a:t>blocking operation</a:t>
            </a:r>
            <a:r>
              <a:rPr lang="en-US" sz="220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F8E268-6747-4A22-B142-A4855FEB8E82}"/>
              </a:ext>
            </a:extLst>
          </p:cNvPr>
          <p:cNvSpPr txBox="1">
            <a:spLocks/>
          </p:cNvSpPr>
          <p:nvPr/>
        </p:nvSpPr>
        <p:spPr>
          <a:xfrm>
            <a:off x="2216350" y="4851396"/>
            <a:ext cx="8915400" cy="115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Commonly used scenarios</a:t>
            </a:r>
          </a:p>
          <a:p>
            <a:pPr lvl="1"/>
            <a:r>
              <a:rPr lang="en-US" sz="2200" dirty="0"/>
              <a:t>Your opinion for </a:t>
            </a:r>
            <a:r>
              <a:rPr lang="en-US" sz="2200" b="1" dirty="0"/>
              <a:t>real life model</a:t>
            </a:r>
            <a:r>
              <a:rPr lang="en-US" sz="2200" dirty="0"/>
              <a:t>…?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350" y="1902528"/>
            <a:ext cx="8915400" cy="2278855"/>
          </a:xfrm>
        </p:spPr>
        <p:txBody>
          <a:bodyPr/>
          <a:lstStyle/>
          <a:p>
            <a:r>
              <a:rPr lang="en-US" sz="2400" dirty="0"/>
              <a:t>Practical implementation</a:t>
            </a:r>
          </a:p>
          <a:p>
            <a:pPr lvl="1"/>
            <a:r>
              <a:rPr lang="en-US" sz="1800" dirty="0"/>
              <a:t>Event – based design scenarios</a:t>
            </a:r>
          </a:p>
          <a:p>
            <a:pPr lvl="1"/>
            <a:r>
              <a:rPr lang="en-US" sz="1800" dirty="0"/>
              <a:t>Working with different file types and databases</a:t>
            </a:r>
          </a:p>
          <a:p>
            <a:pPr lvl="1"/>
            <a:r>
              <a:rPr lang="en-US" sz="1800" dirty="0"/>
              <a:t>Loading and operating with images and videos</a:t>
            </a:r>
          </a:p>
          <a:p>
            <a:pPr lvl="1"/>
            <a:r>
              <a:rPr lang="en-US" sz="1800" dirty="0"/>
              <a:t>Accessing the Web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CFB67E-E5A5-4D99-B7CD-BF59E9278701}"/>
              </a:ext>
            </a:extLst>
          </p:cNvPr>
          <p:cNvSpPr txBox="1">
            <a:spLocks/>
          </p:cNvSpPr>
          <p:nvPr/>
        </p:nvSpPr>
        <p:spPr>
          <a:xfrm>
            <a:off x="2061690" y="4283223"/>
            <a:ext cx="8915400" cy="207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Real life examples</a:t>
            </a:r>
          </a:p>
          <a:p>
            <a:pPr lvl="1"/>
            <a:r>
              <a:rPr lang="en-US" sz="1800" dirty="0"/>
              <a:t>Downloading Visual Studio installer</a:t>
            </a:r>
          </a:p>
          <a:p>
            <a:pPr lvl="1"/>
            <a:r>
              <a:rPr lang="en-US" sz="1800" dirty="0"/>
              <a:t>Listening music on Youtube</a:t>
            </a:r>
          </a:p>
          <a:p>
            <a:pPr lvl="1"/>
            <a:r>
              <a:rPr lang="en-US" sz="1800" dirty="0"/>
              <a:t>Social medias</a:t>
            </a:r>
          </a:p>
        </p:txBody>
      </p:sp>
    </p:spTree>
    <p:extLst>
      <p:ext uri="{BB962C8B-B14F-4D97-AF65-F5344CB8AC3E}">
        <p14:creationId xmlns:p14="http://schemas.microsoft.com/office/powerpoint/2010/main" val="213000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11" y="668498"/>
            <a:ext cx="9094379" cy="734173"/>
          </a:xfrm>
        </p:spPr>
        <p:txBody>
          <a:bodyPr>
            <a:normAutofit/>
          </a:bodyPr>
          <a:lstStyle/>
          <a:p>
            <a:r>
              <a:rPr lang="en-US" sz="3200" dirty="0"/>
              <a:t>Synchronous vs. 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350" y="1902528"/>
            <a:ext cx="8915400" cy="2278855"/>
          </a:xfrm>
        </p:spPr>
        <p:txBody>
          <a:bodyPr>
            <a:normAutofit/>
          </a:bodyPr>
          <a:lstStyle/>
          <a:p>
            <a:r>
              <a:rPr lang="en-US" sz="2800" dirty="0"/>
              <a:t>Processing data application example</a:t>
            </a:r>
          </a:p>
        </p:txBody>
      </p:sp>
      <p:pic>
        <p:nvPicPr>
          <p:cNvPr id="1026" name="Picture 2" descr="Image result for synchronous vs asynchronous c# execution">
            <a:extLst>
              <a:ext uri="{FF2B5EF4-FFF2-40B4-BE49-F238E27FC236}">
                <a16:creationId xmlns:a16="http://schemas.microsoft.com/office/drawing/2014/main" id="{28D6C41F-9578-4463-A9E4-9BB247E8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71" y="3182060"/>
            <a:ext cx="6409309" cy="229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5396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1313</TotalTime>
  <Words>844</Words>
  <Application>Microsoft Office PowerPoint</Application>
  <PresentationFormat>Widescreen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Consolas</vt:lpstr>
      <vt:lpstr>Wingdings 3</vt:lpstr>
      <vt:lpstr>Wisp</vt:lpstr>
      <vt:lpstr>C# Advanced – Class13</vt:lpstr>
      <vt:lpstr>Agenda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Synchronous vs. Asynchronous Programming</vt:lpstr>
      <vt:lpstr>Threads and Multi Threading</vt:lpstr>
      <vt:lpstr>Threads and Multi Threading</vt:lpstr>
      <vt:lpstr>Threads and Multi Threading</vt:lpstr>
      <vt:lpstr>Threads and Multi Threading</vt:lpstr>
      <vt:lpstr>Threads and Multi Threading</vt:lpstr>
      <vt:lpstr>Demo</vt:lpstr>
      <vt:lpstr>Tasks and Async/Await</vt:lpstr>
      <vt:lpstr>Demo</vt:lpstr>
      <vt:lpstr>Tasks and Async/Await</vt:lpstr>
      <vt:lpstr>Tasks and Async/Await</vt:lpstr>
      <vt:lpstr>Tasks and Async/Await</vt:lpstr>
      <vt:lpstr>Difference Between Task and Thread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Dejan Jovanov</cp:lastModifiedBy>
  <cp:revision>105</cp:revision>
  <dcterms:created xsi:type="dcterms:W3CDTF">2019-03-24T10:00:00Z</dcterms:created>
  <dcterms:modified xsi:type="dcterms:W3CDTF">2019-05-02T20:04:05Z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