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3" r:id="rId6"/>
    <p:sldId id="258" r:id="rId7"/>
    <p:sldId id="261" r:id="rId8"/>
    <p:sldId id="262" r:id="rId9"/>
    <p:sldId id="264" r:id="rId10"/>
    <p:sldId id="267" r:id="rId11"/>
    <p:sldId id="265" r:id="rId12"/>
    <p:sldId id="266" r:id="rId13"/>
    <p:sldId id="268" r:id="rId14"/>
    <p:sldId id="269" r:id="rId15"/>
    <p:sldId id="272" r:id="rId16"/>
    <p:sldId id="270" r:id="rId17"/>
    <p:sldId id="271"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gor Micev" initials="IM" lastIdx="13" clrIdx="0">
    <p:extLst>
      <p:ext uri="{19B8F6BF-5375-455C-9EA6-DF929625EA0E}">
        <p15:presenceInfo xmlns:p15="http://schemas.microsoft.com/office/powerpoint/2012/main" userId="S-1-5-21-824639158-3175646058-4171138280-241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64" autoAdjust="0"/>
    <p:restoredTop sz="94660"/>
  </p:normalViewPr>
  <p:slideViewPr>
    <p:cSldViewPr snapToGrid="0">
      <p:cViewPr varScale="1">
        <p:scale>
          <a:sx n="116" d="100"/>
          <a:sy n="116" d="100"/>
        </p:scale>
        <p:origin x="1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newtonsoft.com/json/help/html/T_Newtonsoft_Json_JsonSerializer.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4963667/filestream-vs-differences-streamwri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847164"/>
            <a:ext cx="8915399" cy="2262781"/>
          </a:xfrm>
        </p:spPr>
        <p:txBody>
          <a:bodyPr/>
          <a:lstStyle/>
          <a:p>
            <a:r>
              <a:rPr lang="en-US" dirty="0" smtClean="0"/>
              <a:t>C# Advanced – Class11</a:t>
            </a:r>
            <a:endParaRPr lang="en-US" dirty="0"/>
          </a:p>
        </p:txBody>
      </p:sp>
      <p:sp>
        <p:nvSpPr>
          <p:cNvPr id="4" name="Subtitle 2"/>
          <p:cNvSpPr txBox="1">
            <a:spLocks/>
          </p:cNvSpPr>
          <p:nvPr/>
        </p:nvSpPr>
        <p:spPr>
          <a:xfrm>
            <a:off x="2589213" y="4746899"/>
            <a:ext cx="8915399" cy="112628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smtClean="0"/>
              <a:t>Trainer:	</a:t>
            </a:r>
            <a:r>
              <a:rPr lang="en-US" b="1" dirty="0" err="1" smtClean="0"/>
              <a:t>Marjan</a:t>
            </a:r>
            <a:r>
              <a:rPr lang="en-US" b="1" dirty="0" smtClean="0"/>
              <a:t> </a:t>
            </a:r>
            <a:r>
              <a:rPr lang="en-US" b="1" dirty="0" err="1"/>
              <a:t>P</a:t>
            </a:r>
            <a:r>
              <a:rPr lang="en-US" b="1" dirty="0" err="1" smtClean="0"/>
              <a:t>ushev</a:t>
            </a:r>
            <a:endParaRPr lang="en-US" b="1" dirty="0" smtClean="0"/>
          </a:p>
          <a:p>
            <a:r>
              <a:rPr lang="en-US" b="1" dirty="0" smtClean="0"/>
              <a:t>Assistant</a:t>
            </a:r>
            <a:r>
              <a:rPr lang="en-US" b="1" dirty="0" smtClean="0"/>
              <a:t>: </a:t>
            </a:r>
            <a:r>
              <a:rPr lang="en-US" b="1" dirty="0" err="1" smtClean="0"/>
              <a:t>Dejan</a:t>
            </a:r>
            <a:r>
              <a:rPr lang="en-US" b="1" dirty="0" smtClean="0"/>
              <a:t> </a:t>
            </a:r>
            <a:r>
              <a:rPr lang="en-US" b="1" dirty="0" err="1" smtClean="0"/>
              <a:t>Blazheski</a:t>
            </a:r>
            <a:endParaRPr lang="en-US" dirty="0"/>
          </a:p>
        </p:txBody>
      </p:sp>
      <p:pic>
        <p:nvPicPr>
          <p:cNvPr id="6" name="Picture 2" descr="http://www.sedc.mk/wp-content/uploads/2016/0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5873182"/>
            <a:ext cx="2657475" cy="504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780148" y="6073232"/>
            <a:ext cx="7897689" cy="276999"/>
          </a:xfrm>
          <a:prstGeom prst="rect">
            <a:avLst/>
          </a:prstGeom>
          <a:noFill/>
        </p:spPr>
        <p:txBody>
          <a:bodyPr wrap="square" rtlCol="0">
            <a:spAutoFit/>
          </a:bodyPr>
          <a:lstStyle/>
          <a:p>
            <a:pPr algn="r"/>
            <a:r>
              <a:rPr lang="en-US" sz="1200" dirty="0">
                <a:solidFill>
                  <a:schemeClr val="bg1">
                    <a:lumMod val="50000"/>
                  </a:schemeClr>
                </a:solidFill>
                <a:latin typeface="+mj-lt"/>
                <a:ea typeface="+mj-ea"/>
                <a:cs typeface="+mj-cs"/>
              </a:rPr>
              <a:t>Code academy @</a:t>
            </a:r>
            <a:r>
              <a:rPr lang="en-US" sz="1200" dirty="0">
                <a:solidFill>
                  <a:schemeClr val="bg1">
                    <a:lumMod val="50000"/>
                  </a:schemeClr>
                </a:solidFill>
              </a:rPr>
              <a:t> Skopje</a:t>
            </a:r>
            <a:r>
              <a:rPr lang="en-US" sz="1200" dirty="0">
                <a:solidFill>
                  <a:schemeClr val="bg1">
                    <a:lumMod val="50000"/>
                  </a:schemeClr>
                </a:solidFill>
                <a:latin typeface="+mj-lt"/>
                <a:ea typeface="+mj-ea"/>
                <a:cs typeface="+mj-cs"/>
              </a:rPr>
              <a:t>, 2019</a:t>
            </a:r>
          </a:p>
        </p:txBody>
      </p:sp>
    </p:spTree>
    <p:extLst>
      <p:ext uri="{BB962C8B-B14F-4D97-AF65-F5344CB8AC3E}">
        <p14:creationId xmlns:p14="http://schemas.microsoft.com/office/powerpoint/2010/main" val="2864899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0884"/>
          </a:xfrm>
        </p:spPr>
        <p:txBody>
          <a:bodyPr/>
          <a:lstStyle/>
          <a:p>
            <a:r>
              <a:rPr lang="en-US" dirty="0" smtClean="0"/>
              <a:t>Demo</a:t>
            </a:r>
            <a:endParaRPr lang="en-US" dirty="0"/>
          </a:p>
        </p:txBody>
      </p:sp>
      <p:sp>
        <p:nvSpPr>
          <p:cNvPr id="3" name="Content Placeholder 2"/>
          <p:cNvSpPr>
            <a:spLocks noGrp="1"/>
          </p:cNvSpPr>
          <p:nvPr>
            <p:ph idx="1"/>
          </p:nvPr>
        </p:nvSpPr>
        <p:spPr>
          <a:xfrm>
            <a:off x="2589212" y="1201783"/>
            <a:ext cx="8915400" cy="4709439"/>
          </a:xfrm>
        </p:spPr>
        <p:txBody>
          <a:bodyPr/>
          <a:lstStyle/>
          <a:p>
            <a:r>
              <a:rPr lang="en-US" dirty="0" smtClean="0"/>
              <a:t>Xml attributes</a:t>
            </a:r>
            <a:endParaRPr lang="en-US" dirty="0"/>
          </a:p>
        </p:txBody>
      </p:sp>
    </p:spTree>
    <p:extLst>
      <p:ext uri="{BB962C8B-B14F-4D97-AF65-F5344CB8AC3E}">
        <p14:creationId xmlns:p14="http://schemas.microsoft.com/office/powerpoint/2010/main" val="137733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without xml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905000"/>
            <a:ext cx="8066748" cy="3562949"/>
          </a:xfrm>
        </p:spPr>
      </p:pic>
    </p:spTree>
    <p:extLst>
      <p:ext uri="{BB962C8B-B14F-4D97-AF65-F5344CB8AC3E}">
        <p14:creationId xmlns:p14="http://schemas.microsoft.com/office/powerpoint/2010/main" val="648526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347"/>
          </a:xfrm>
        </p:spPr>
        <p:txBody>
          <a:bodyPr/>
          <a:lstStyle/>
          <a:p>
            <a:r>
              <a:rPr lang="en-US" dirty="0" smtClean="0"/>
              <a:t>Example: with xml attributes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098766"/>
            <a:ext cx="8915400" cy="3027685"/>
          </a:xfrm>
        </p:spPr>
      </p:pic>
    </p:spTree>
    <p:extLst>
      <p:ext uri="{BB962C8B-B14F-4D97-AF65-F5344CB8AC3E}">
        <p14:creationId xmlns:p14="http://schemas.microsoft.com/office/powerpoint/2010/main" val="3739133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normAutofit fontScale="90000"/>
          </a:bodyPr>
          <a:lstStyle/>
          <a:p>
            <a:r>
              <a:rPr lang="en-US" dirty="0" smtClean="0"/>
              <a:t>Example and Demo: </a:t>
            </a:r>
            <a:r>
              <a:rPr lang="en-US" dirty="0" err="1" smtClean="0"/>
              <a:t>XmlEnum</a:t>
            </a:r>
            <a:r>
              <a:rPr lang="en-US" dirty="0" smtClean="0"/>
              <a:t> serialization</a:t>
            </a:r>
            <a:endParaRPr lang="en-US" dirty="0"/>
          </a:p>
        </p:txBody>
      </p:sp>
      <p:pic>
        <p:nvPicPr>
          <p:cNvPr id="4" name="Content Placeholder 3"/>
          <p:cNvPicPr>
            <a:picLocks noGrp="1" noChangeAspect="1"/>
          </p:cNvPicPr>
          <p:nvPr>
            <p:ph idx="1"/>
          </p:nvPr>
        </p:nvPicPr>
        <p:blipFill>
          <a:blip r:embed="rId2"/>
          <a:stretch>
            <a:fillRect/>
          </a:stretch>
        </p:blipFill>
        <p:spPr>
          <a:xfrm>
            <a:off x="2592925" y="1654221"/>
            <a:ext cx="4995972" cy="4240212"/>
          </a:xfrm>
          <a:prstGeom prst="rect">
            <a:avLst/>
          </a:prstGeom>
        </p:spPr>
      </p:pic>
      <p:pic>
        <p:nvPicPr>
          <p:cNvPr id="5" name="Picture 4"/>
          <p:cNvPicPr>
            <a:picLocks noChangeAspect="1"/>
          </p:cNvPicPr>
          <p:nvPr/>
        </p:nvPicPr>
        <p:blipFill>
          <a:blip r:embed="rId3"/>
          <a:stretch>
            <a:fillRect/>
          </a:stretch>
        </p:blipFill>
        <p:spPr>
          <a:xfrm>
            <a:off x="5934075" y="2251710"/>
            <a:ext cx="6257925" cy="1257300"/>
          </a:xfrm>
          <a:prstGeom prst="rect">
            <a:avLst/>
          </a:prstGeom>
        </p:spPr>
      </p:pic>
    </p:spTree>
    <p:extLst>
      <p:ext uri="{BB962C8B-B14F-4D97-AF65-F5344CB8AC3E}">
        <p14:creationId xmlns:p14="http://schemas.microsoft.com/office/powerpoint/2010/main" val="2033748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r>
              <a:rPr lang="en-US" dirty="0" smtClean="0"/>
              <a:t> serialization</a:t>
            </a:r>
            <a:endParaRPr lang="en-US" dirty="0"/>
          </a:p>
        </p:txBody>
      </p:sp>
      <p:sp>
        <p:nvSpPr>
          <p:cNvPr id="3" name="Content Placeholder 2"/>
          <p:cNvSpPr>
            <a:spLocks noGrp="1"/>
          </p:cNvSpPr>
          <p:nvPr>
            <p:ph idx="1"/>
          </p:nvPr>
        </p:nvSpPr>
        <p:spPr>
          <a:xfrm>
            <a:off x="2589212" y="1471749"/>
            <a:ext cx="8915400" cy="4439473"/>
          </a:xfrm>
        </p:spPr>
        <p:txBody>
          <a:bodyPr/>
          <a:lstStyle/>
          <a:p>
            <a:r>
              <a:rPr lang="en-US" dirty="0"/>
              <a:t>The </a:t>
            </a:r>
            <a:r>
              <a:rPr lang="en-US" dirty="0" err="1"/>
              <a:t>JsonSerializer</a:t>
            </a:r>
            <a:r>
              <a:rPr lang="en-US" dirty="0"/>
              <a:t> converts .NET objects into their JSON equivalent and back again by mapping the .NET object property names to the JSON property names and copies the values for you</a:t>
            </a:r>
            <a:r>
              <a:rPr lang="en-US" dirty="0" smtClean="0"/>
              <a:t>. </a:t>
            </a:r>
          </a:p>
          <a:p>
            <a:r>
              <a:rPr lang="en-US" dirty="0" smtClean="0"/>
              <a:t>The </a:t>
            </a:r>
            <a:r>
              <a:rPr lang="en-US" dirty="0"/>
              <a:t>quickest method of converting between JSON text and a .NET object is using the </a:t>
            </a:r>
            <a:r>
              <a:rPr lang="en-US" dirty="0" err="1">
                <a:hlinkClick r:id="rId2"/>
              </a:rPr>
              <a:t>JsonSerializer</a:t>
            </a:r>
            <a:r>
              <a:rPr lang="en-US" dirty="0" smtClean="0"/>
              <a:t>.</a:t>
            </a:r>
          </a:p>
          <a:p>
            <a:r>
              <a:rPr lang="en-US" dirty="0"/>
              <a:t>using </a:t>
            </a:r>
            <a:r>
              <a:rPr lang="en-US" dirty="0" err="1"/>
              <a:t>Newtonsoft.Json</a:t>
            </a:r>
            <a:r>
              <a:rPr lang="en-US" dirty="0"/>
              <a:t>;</a:t>
            </a:r>
          </a:p>
        </p:txBody>
      </p:sp>
    </p:spTree>
    <p:extLst>
      <p:ext uri="{BB962C8B-B14F-4D97-AF65-F5344CB8AC3E}">
        <p14:creationId xmlns:p14="http://schemas.microsoft.com/office/powerpoint/2010/main" val="619731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lstStyle/>
          <a:p>
            <a:r>
              <a:rPr lang="en-US" dirty="0" err="1" smtClean="0"/>
              <a:t>Json</a:t>
            </a:r>
            <a:r>
              <a:rPr lang="en-US" dirty="0" smtClean="0"/>
              <a:t> attributes</a:t>
            </a:r>
            <a:endParaRPr lang="en-US" dirty="0"/>
          </a:p>
        </p:txBody>
      </p:sp>
      <p:sp>
        <p:nvSpPr>
          <p:cNvPr id="3" name="Content Placeholder 2"/>
          <p:cNvSpPr>
            <a:spLocks noGrp="1"/>
          </p:cNvSpPr>
          <p:nvPr>
            <p:ph idx="1"/>
          </p:nvPr>
        </p:nvSpPr>
        <p:spPr>
          <a:xfrm>
            <a:off x="2589212" y="1471749"/>
            <a:ext cx="8915400" cy="4439473"/>
          </a:xfrm>
        </p:spPr>
        <p:txBody>
          <a:bodyPr/>
          <a:lstStyle/>
          <a:p>
            <a:r>
              <a:rPr lang="en-US" dirty="0" err="1" smtClean="0"/>
              <a:t>Enum</a:t>
            </a:r>
            <a:r>
              <a:rPr lang="en-US" dirty="0" smtClean="0"/>
              <a:t> </a:t>
            </a:r>
            <a:r>
              <a:rPr lang="en-US" b="1" dirty="0" err="1" smtClean="0"/>
              <a:t>MemberSerialization</a:t>
            </a:r>
            <a:r>
              <a:rPr lang="en-US" dirty="0" smtClean="0"/>
              <a:t>:</a:t>
            </a:r>
          </a:p>
          <a:p>
            <a:r>
              <a:rPr lang="en-US" b="1" dirty="0" err="1" smtClean="0"/>
              <a:t>OptOut</a:t>
            </a:r>
            <a:r>
              <a:rPr lang="en-US" dirty="0" smtClean="0"/>
              <a:t>: </a:t>
            </a:r>
            <a:r>
              <a:rPr lang="en-US" dirty="0"/>
              <a:t>All public members are serialized by default. Members can be excluded using </a:t>
            </a:r>
            <a:r>
              <a:rPr lang="en-US" dirty="0" err="1" smtClean="0"/>
              <a:t>Newtonsoft.Json.JsonIgnoreAttribute</a:t>
            </a:r>
            <a:r>
              <a:rPr lang="en-US" dirty="0" smtClean="0"/>
              <a:t> or </a:t>
            </a:r>
            <a:r>
              <a:rPr lang="en-US" dirty="0" err="1"/>
              <a:t>System.NonSerializedAttribute</a:t>
            </a:r>
            <a:r>
              <a:rPr lang="en-US" dirty="0"/>
              <a:t>. This is the default member serialization mode</a:t>
            </a:r>
            <a:r>
              <a:rPr lang="en-US" dirty="0" smtClean="0"/>
              <a:t>.</a:t>
            </a:r>
          </a:p>
          <a:p>
            <a:r>
              <a:rPr lang="en-US" b="1" dirty="0" err="1" smtClean="0"/>
              <a:t>OptIn</a:t>
            </a:r>
            <a:r>
              <a:rPr lang="en-US" dirty="0" smtClean="0"/>
              <a:t>: </a:t>
            </a:r>
            <a:r>
              <a:rPr lang="en-US" dirty="0"/>
              <a:t>Only members marked with </a:t>
            </a:r>
            <a:r>
              <a:rPr lang="en-US" dirty="0" err="1"/>
              <a:t>Newtonsoft.Json.JsonPropertyAttribute</a:t>
            </a:r>
            <a:r>
              <a:rPr lang="en-US" dirty="0"/>
              <a:t> </a:t>
            </a:r>
            <a:r>
              <a:rPr lang="en-US" dirty="0" smtClean="0"/>
              <a:t>are </a:t>
            </a:r>
            <a:r>
              <a:rPr lang="en-US" dirty="0"/>
              <a:t>serialized</a:t>
            </a:r>
            <a:r>
              <a:rPr lang="en-US" dirty="0" smtClean="0"/>
              <a:t>.</a:t>
            </a:r>
          </a:p>
          <a:p>
            <a:r>
              <a:rPr lang="en-US" b="1" dirty="0" smtClean="0"/>
              <a:t>Fields</a:t>
            </a:r>
            <a:r>
              <a:rPr lang="en-US" dirty="0" smtClean="0"/>
              <a:t>: </a:t>
            </a:r>
            <a:r>
              <a:rPr lang="en-US" dirty="0"/>
              <a:t>All public and private fields are serialized. Members can be excluded using </a:t>
            </a:r>
            <a:r>
              <a:rPr lang="en-US" dirty="0" err="1"/>
              <a:t>Newtonsoft.Json.JsonIgnoreAttribute</a:t>
            </a:r>
            <a:endParaRPr lang="en-US" dirty="0"/>
          </a:p>
        </p:txBody>
      </p:sp>
    </p:spTree>
    <p:extLst>
      <p:ext uri="{BB962C8B-B14F-4D97-AF65-F5344CB8AC3E}">
        <p14:creationId xmlns:p14="http://schemas.microsoft.com/office/powerpoint/2010/main" val="2513596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json</a:t>
            </a:r>
            <a:r>
              <a:rPr lang="en-US" dirty="0" smtClean="0"/>
              <a:t> serialization </a:t>
            </a:r>
            <a:endParaRPr lang="en-US" dirty="0"/>
          </a:p>
        </p:txBody>
      </p:sp>
      <p:pic>
        <p:nvPicPr>
          <p:cNvPr id="4" name="Content Placeholder 3"/>
          <p:cNvPicPr>
            <a:picLocks noGrp="1" noChangeAspect="1"/>
          </p:cNvPicPr>
          <p:nvPr>
            <p:ph idx="1"/>
          </p:nvPr>
        </p:nvPicPr>
        <p:blipFill>
          <a:blip r:embed="rId2"/>
          <a:stretch>
            <a:fillRect/>
          </a:stretch>
        </p:blipFill>
        <p:spPr>
          <a:xfrm>
            <a:off x="2592925" y="2011680"/>
            <a:ext cx="8170266" cy="3778250"/>
          </a:xfrm>
          <a:prstGeom prst="rect">
            <a:avLst/>
          </a:prstGeom>
        </p:spPr>
      </p:pic>
    </p:spTree>
    <p:extLst>
      <p:ext uri="{BB962C8B-B14F-4D97-AF65-F5344CB8AC3E}">
        <p14:creationId xmlns:p14="http://schemas.microsoft.com/office/powerpoint/2010/main" val="4033213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json</a:t>
            </a:r>
            <a:r>
              <a:rPr lang="en-US" dirty="0"/>
              <a:t> </a:t>
            </a:r>
            <a:r>
              <a:rPr lang="en-US" dirty="0" smtClean="0"/>
              <a:t>serialization with </a:t>
            </a:r>
            <a:r>
              <a:rPr lang="en-US" dirty="0" err="1" smtClean="0"/>
              <a:t>JsonProperty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125" y="2153498"/>
            <a:ext cx="7856901" cy="3459780"/>
          </a:xfrm>
        </p:spPr>
      </p:pic>
    </p:spTree>
    <p:extLst>
      <p:ext uri="{BB962C8B-B14F-4D97-AF65-F5344CB8AC3E}">
        <p14:creationId xmlns:p14="http://schemas.microsoft.com/office/powerpoint/2010/main" val="2613427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0553"/>
          </a:xfrm>
        </p:spPr>
        <p:txBody>
          <a:bodyPr/>
          <a:lstStyle/>
          <a:p>
            <a:r>
              <a:rPr lang="en-US" dirty="0" smtClean="0"/>
              <a:t>Demo</a:t>
            </a:r>
            <a:endParaRPr lang="en-US" dirty="0"/>
          </a:p>
        </p:txBody>
      </p:sp>
      <p:sp>
        <p:nvSpPr>
          <p:cNvPr id="3" name="Content Placeholder 2"/>
          <p:cNvSpPr>
            <a:spLocks noGrp="1"/>
          </p:cNvSpPr>
          <p:nvPr>
            <p:ph idx="1"/>
          </p:nvPr>
        </p:nvSpPr>
        <p:spPr>
          <a:xfrm>
            <a:off x="2589212" y="1547949"/>
            <a:ext cx="8915400" cy="4363273"/>
          </a:xfrm>
        </p:spPr>
        <p:txBody>
          <a:bodyPr/>
          <a:lstStyle/>
          <a:p>
            <a:r>
              <a:rPr lang="en-US" dirty="0" err="1" smtClean="0"/>
              <a:t>Json</a:t>
            </a:r>
            <a:r>
              <a:rPr lang="en-US" dirty="0" smtClean="0"/>
              <a:t> serialization and deserialization with </a:t>
            </a:r>
            <a:r>
              <a:rPr lang="en-US" dirty="0" err="1" smtClean="0"/>
              <a:t>JsonProperty</a:t>
            </a:r>
            <a:endParaRPr lang="en-US" dirty="0"/>
          </a:p>
        </p:txBody>
      </p:sp>
    </p:spTree>
    <p:extLst>
      <p:ext uri="{BB962C8B-B14F-4D97-AF65-F5344CB8AC3E}">
        <p14:creationId xmlns:p14="http://schemas.microsoft.com/office/powerpoint/2010/main" val="4047558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1770"/>
          </a:xfrm>
        </p:spPr>
        <p:txBody>
          <a:bodyPr/>
          <a:lstStyle/>
          <a:p>
            <a:r>
              <a:rPr lang="en-US" dirty="0" smtClean="0"/>
              <a:t>Exercise JSON</a:t>
            </a:r>
            <a:endParaRPr lang="en-US" dirty="0"/>
          </a:p>
        </p:txBody>
      </p:sp>
      <p:sp>
        <p:nvSpPr>
          <p:cNvPr id="3" name="Content Placeholder 2"/>
          <p:cNvSpPr>
            <a:spLocks noGrp="1"/>
          </p:cNvSpPr>
          <p:nvPr>
            <p:ph idx="1"/>
          </p:nvPr>
        </p:nvSpPr>
        <p:spPr>
          <a:xfrm>
            <a:off x="2589212" y="1371600"/>
            <a:ext cx="8915400" cy="4539622"/>
          </a:xfrm>
        </p:spPr>
        <p:txBody>
          <a:bodyPr/>
          <a:lstStyle/>
          <a:p>
            <a:r>
              <a:rPr lang="en-US" dirty="0" smtClean="0"/>
              <a:t>Try with </a:t>
            </a:r>
            <a:r>
              <a:rPr lang="en-US" dirty="0" err="1" smtClean="0"/>
              <a:t>MemberSerialization.OptOut</a:t>
            </a:r>
            <a:r>
              <a:rPr lang="en-US" dirty="0" smtClean="0"/>
              <a:t> for the Employee class</a:t>
            </a:r>
          </a:p>
          <a:p>
            <a:r>
              <a:rPr lang="en-US" dirty="0" smtClean="0"/>
              <a:t>Try with </a:t>
            </a:r>
            <a:r>
              <a:rPr lang="en-US" dirty="0" err="1" smtClean="0"/>
              <a:t>MemberSerialization.Fields</a:t>
            </a:r>
            <a:r>
              <a:rPr lang="en-US" dirty="0"/>
              <a:t> for the Employee class</a:t>
            </a:r>
          </a:p>
        </p:txBody>
      </p:sp>
    </p:spTree>
    <p:extLst>
      <p:ext uri="{BB962C8B-B14F-4D97-AF65-F5344CB8AC3E}">
        <p14:creationId xmlns:p14="http://schemas.microsoft.com/office/powerpoint/2010/main" val="15115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6347"/>
          </a:xfrm>
        </p:spPr>
        <p:txBody>
          <a:bodyPr/>
          <a:lstStyle/>
          <a:p>
            <a:r>
              <a:rPr lang="en-US" dirty="0" smtClean="0"/>
              <a:t>Agenda</a:t>
            </a:r>
            <a:endParaRPr lang="en-US" dirty="0"/>
          </a:p>
        </p:txBody>
      </p:sp>
      <p:sp>
        <p:nvSpPr>
          <p:cNvPr id="3" name="Content Placeholder 2"/>
          <p:cNvSpPr>
            <a:spLocks noGrp="1"/>
          </p:cNvSpPr>
          <p:nvPr>
            <p:ph idx="1"/>
          </p:nvPr>
        </p:nvSpPr>
        <p:spPr>
          <a:xfrm>
            <a:off x="2589212" y="1567543"/>
            <a:ext cx="8915400" cy="4343679"/>
          </a:xfrm>
        </p:spPr>
        <p:txBody>
          <a:bodyPr/>
          <a:lstStyle/>
          <a:p>
            <a:r>
              <a:rPr lang="en-US" dirty="0" smtClean="0"/>
              <a:t>Serialization and Deserialization</a:t>
            </a:r>
          </a:p>
          <a:p>
            <a:pPr lvl="1"/>
            <a:r>
              <a:rPr lang="en-US" dirty="0" smtClean="0"/>
              <a:t>Binary serialization</a:t>
            </a:r>
          </a:p>
          <a:p>
            <a:pPr lvl="1"/>
            <a:r>
              <a:rPr lang="en-US" dirty="0" smtClean="0"/>
              <a:t>Xml serialization</a:t>
            </a:r>
          </a:p>
          <a:p>
            <a:pPr lvl="1"/>
            <a:r>
              <a:rPr lang="en-US" dirty="0" err="1" smtClean="0"/>
              <a:t>Json</a:t>
            </a:r>
            <a:r>
              <a:rPr lang="en-US" dirty="0" smtClean="0"/>
              <a:t> serialization</a:t>
            </a:r>
          </a:p>
          <a:p>
            <a:pPr lvl="1"/>
            <a:r>
              <a:rPr lang="en-US" dirty="0" smtClean="0"/>
              <a:t>Discussion on serializations</a:t>
            </a:r>
          </a:p>
          <a:p>
            <a:pPr lvl="1"/>
            <a:endParaRPr lang="en-US" dirty="0"/>
          </a:p>
        </p:txBody>
      </p:sp>
    </p:spTree>
    <p:extLst>
      <p:ext uri="{BB962C8B-B14F-4D97-AF65-F5344CB8AC3E}">
        <p14:creationId xmlns:p14="http://schemas.microsoft.com/office/powerpoint/2010/main" val="275530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on serializations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94017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669" y="499533"/>
            <a:ext cx="9836330" cy="801233"/>
          </a:xfrm>
        </p:spPr>
        <p:txBody>
          <a:bodyPr/>
          <a:lstStyle/>
          <a:p>
            <a:r>
              <a:rPr lang="en-US" dirty="0" smtClean="0"/>
              <a:t>Serialization</a:t>
            </a:r>
            <a:endParaRPr lang="en-US" dirty="0"/>
          </a:p>
        </p:txBody>
      </p:sp>
      <p:sp>
        <p:nvSpPr>
          <p:cNvPr id="3" name="Content Placeholder 2"/>
          <p:cNvSpPr>
            <a:spLocks noGrp="1"/>
          </p:cNvSpPr>
          <p:nvPr>
            <p:ph idx="1"/>
          </p:nvPr>
        </p:nvSpPr>
        <p:spPr>
          <a:xfrm>
            <a:off x="1593669" y="1416676"/>
            <a:ext cx="9836712" cy="4964530"/>
          </a:xfrm>
        </p:spPr>
        <p:txBody>
          <a:bodyPr/>
          <a:lstStyle/>
          <a:p>
            <a:r>
              <a:rPr lang="en-US" i="1" dirty="0"/>
              <a:t>Serialization</a:t>
            </a:r>
            <a:r>
              <a:rPr lang="en-US" dirty="0"/>
              <a:t> is the process of converting an object's state into information that can be stored for later retrieval or that can be sent to another system.</a:t>
            </a:r>
          </a:p>
          <a:p>
            <a:endParaRPr lang="en-US" dirty="0" smtClean="0"/>
          </a:p>
          <a:p>
            <a:pPr marL="0" indent="0">
              <a:buNone/>
            </a:pPr>
            <a:r>
              <a:rPr lang="en-US" dirty="0" smtClean="0"/>
              <a:t>Binary serialization</a:t>
            </a:r>
          </a:p>
          <a:p>
            <a:pPr marL="256032" lvl="1" indent="0">
              <a:buNone/>
            </a:pPr>
            <a:r>
              <a:rPr lang="en-US" sz="1800" dirty="0"/>
              <a:t>Binary serialization allows single objects or complex models to be converted to binary streams, which may be stored in files or transported to other systems.</a:t>
            </a:r>
            <a:endParaRPr lang="en-US" sz="1800" dirty="0" smtClean="0"/>
          </a:p>
          <a:p>
            <a:pPr marL="0" indent="0">
              <a:buNone/>
            </a:pPr>
            <a:r>
              <a:rPr lang="en-US" dirty="0" smtClean="0"/>
              <a:t>Xml serialization</a:t>
            </a:r>
          </a:p>
          <a:p>
            <a:pPr marL="256032" lvl="1" indent="0">
              <a:buNone/>
            </a:pPr>
            <a:r>
              <a:rPr lang="en-US" sz="1800" dirty="0"/>
              <a:t>With XML serialization, the public state of objects can be converted into an XML document. Such XML information is often stored on disk to persist data for later use, or is transported over a network or the Internet to send messages between computers</a:t>
            </a:r>
            <a:r>
              <a:rPr lang="en-US" sz="1800" dirty="0" smtClean="0"/>
              <a:t>.</a:t>
            </a:r>
          </a:p>
          <a:p>
            <a:pPr marL="0" indent="-144018">
              <a:buNone/>
            </a:pPr>
            <a:r>
              <a:rPr lang="en-US" sz="2000" dirty="0" err="1" smtClean="0"/>
              <a:t>Json</a:t>
            </a:r>
            <a:r>
              <a:rPr lang="en-US" sz="2000" dirty="0" smtClean="0"/>
              <a:t> serialization</a:t>
            </a:r>
          </a:p>
          <a:p>
            <a:pPr marL="0" indent="-144018">
              <a:buNone/>
            </a:pPr>
            <a:r>
              <a:rPr lang="en-US" sz="2000" dirty="0"/>
              <a:t>	</a:t>
            </a:r>
            <a:r>
              <a:rPr lang="en-US" sz="2000" dirty="0" smtClean="0"/>
              <a:t>Similar as the XML serialization, but more flexible and more efficient than the others.</a:t>
            </a:r>
          </a:p>
          <a:p>
            <a:pPr marL="0" indent="-144018">
              <a:buNone/>
            </a:pPr>
            <a:endParaRPr lang="en-US" sz="2000" dirty="0" smtClean="0"/>
          </a:p>
          <a:p>
            <a:pPr marL="457200"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51319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463" y="499533"/>
            <a:ext cx="9740536" cy="762597"/>
          </a:xfrm>
        </p:spPr>
        <p:txBody>
          <a:bodyPr>
            <a:normAutofit/>
          </a:bodyPr>
          <a:lstStyle/>
          <a:p>
            <a:r>
              <a:rPr lang="en-US" dirty="0" smtClean="0"/>
              <a:t>Binary vs. XML vs. </a:t>
            </a:r>
            <a:r>
              <a:rPr lang="en-US" dirty="0" err="1" smtClean="0"/>
              <a:t>Json</a:t>
            </a:r>
            <a:r>
              <a:rPr lang="en-US" dirty="0" smtClean="0"/>
              <a:t> serialization</a:t>
            </a:r>
            <a:endParaRPr lang="en-US" dirty="0"/>
          </a:p>
        </p:txBody>
      </p:sp>
      <p:sp>
        <p:nvSpPr>
          <p:cNvPr id="3" name="Content Placeholder 2"/>
          <p:cNvSpPr>
            <a:spLocks noGrp="1"/>
          </p:cNvSpPr>
          <p:nvPr>
            <p:ph idx="1"/>
          </p:nvPr>
        </p:nvSpPr>
        <p:spPr>
          <a:xfrm>
            <a:off x="1689463" y="1403798"/>
            <a:ext cx="9740918" cy="5061396"/>
          </a:xfrm>
        </p:spPr>
        <p:txBody>
          <a:bodyPr>
            <a:normAutofit fontScale="92500" lnSpcReduction="20000"/>
          </a:bodyPr>
          <a:lstStyle/>
          <a:p>
            <a:r>
              <a:rPr lang="en-US" sz="2000" dirty="0"/>
              <a:t>The binary serialization process uses classes from the </a:t>
            </a:r>
            <a:r>
              <a:rPr lang="en-US" sz="2000" b="1" dirty="0"/>
              <a:t>System.Runtime.Serialization</a:t>
            </a:r>
            <a:r>
              <a:rPr lang="en-US" sz="2000" dirty="0"/>
              <a:t> and </a:t>
            </a:r>
            <a:r>
              <a:rPr lang="en-US" sz="2000" b="1" dirty="0" smtClean="0"/>
              <a:t>System.Runtime.Serialization.Formatters.Binary</a:t>
            </a:r>
            <a:r>
              <a:rPr lang="en-US" sz="2000" dirty="0"/>
              <a:t> </a:t>
            </a:r>
            <a:r>
              <a:rPr lang="en-US" sz="2000" dirty="0" smtClean="0"/>
              <a:t>namespaces. </a:t>
            </a:r>
            <a:r>
              <a:rPr lang="en-US" sz="2000" dirty="0"/>
              <a:t>This gives a concise result and ensures that when the data is deserialized, the object structure is correctly reconstructed</a:t>
            </a:r>
            <a:r>
              <a:rPr lang="en-US" sz="2000" dirty="0" smtClean="0"/>
              <a:t>.</a:t>
            </a:r>
          </a:p>
          <a:p>
            <a:r>
              <a:rPr lang="en-US" sz="2000" dirty="0" smtClean="0"/>
              <a:t>XML/</a:t>
            </a:r>
            <a:r>
              <a:rPr lang="en-US" sz="2000" dirty="0" err="1" smtClean="0"/>
              <a:t>Json</a:t>
            </a:r>
            <a:r>
              <a:rPr lang="en-US" sz="2000" dirty="0" smtClean="0"/>
              <a:t> </a:t>
            </a:r>
            <a:r>
              <a:rPr lang="en-US" sz="2000" dirty="0"/>
              <a:t>serialization </a:t>
            </a:r>
            <a:r>
              <a:rPr lang="en-US" sz="2000" dirty="0" smtClean="0"/>
              <a:t>convert </a:t>
            </a:r>
            <a:r>
              <a:rPr lang="en-US" sz="2000" dirty="0"/>
              <a:t>the state of objects into </a:t>
            </a:r>
            <a:r>
              <a:rPr lang="en-US" sz="2000" dirty="0" smtClean="0"/>
              <a:t>XML/</a:t>
            </a:r>
            <a:r>
              <a:rPr lang="en-US" sz="2000" dirty="0" err="1" smtClean="0"/>
              <a:t>Json</a:t>
            </a:r>
            <a:r>
              <a:rPr lang="en-US" sz="2000" dirty="0" smtClean="0"/>
              <a:t>. </a:t>
            </a:r>
            <a:r>
              <a:rPr lang="en-US" sz="2000" b="1" dirty="0" err="1" smtClean="0"/>
              <a:t>System.Xml.Serialization</a:t>
            </a:r>
            <a:r>
              <a:rPr lang="en-US" sz="2000" b="1" dirty="0" smtClean="0"/>
              <a:t>/</a:t>
            </a:r>
            <a:r>
              <a:rPr lang="en-US" b="1" dirty="0" err="1"/>
              <a:t>Newtonsoft.Json</a:t>
            </a:r>
            <a:r>
              <a:rPr lang="en-US" sz="2000" dirty="0" smtClean="0"/>
              <a:t> namespaces. This </a:t>
            </a:r>
            <a:r>
              <a:rPr lang="en-US" sz="2000" dirty="0"/>
              <a:t>allows the information to be </a:t>
            </a:r>
            <a:r>
              <a:rPr lang="en-US" sz="2000" dirty="0" smtClean="0"/>
              <a:t>deserialized </a:t>
            </a:r>
            <a:r>
              <a:rPr lang="en-US" sz="2000" dirty="0"/>
              <a:t>into different data types, including into software that has been created using technologies other than the .NET framework. As </a:t>
            </a:r>
            <a:r>
              <a:rPr lang="en-US" sz="2000" dirty="0" smtClean="0"/>
              <a:t>XML/</a:t>
            </a:r>
            <a:r>
              <a:rPr lang="en-US" sz="2000" dirty="0" err="1" smtClean="0"/>
              <a:t>Json</a:t>
            </a:r>
            <a:r>
              <a:rPr lang="en-US" sz="2000" dirty="0" smtClean="0"/>
              <a:t> </a:t>
            </a:r>
            <a:r>
              <a:rPr lang="en-US" sz="2000" dirty="0"/>
              <a:t>documents can be verbose, the serialized information can be larger than its binary equivalent. However, it is human-readable and, in appropriate scenarios, can be easily edited</a:t>
            </a:r>
            <a:r>
              <a:rPr lang="en-US" sz="2000" dirty="0" smtClean="0"/>
              <a:t>.</a:t>
            </a:r>
            <a:endParaRPr lang="en-US" sz="2000" dirty="0"/>
          </a:p>
          <a:p>
            <a:r>
              <a:rPr lang="en-US" sz="2000" dirty="0"/>
              <a:t>One important disadvantage of XML serialization is that </a:t>
            </a:r>
            <a:r>
              <a:rPr lang="en-US" sz="2000" b="1" dirty="0"/>
              <a:t>private properties and fields are not extracted </a:t>
            </a:r>
            <a:r>
              <a:rPr lang="en-US" sz="2000" dirty="0"/>
              <a:t>so cannot be recreated from the data</a:t>
            </a:r>
            <a:r>
              <a:rPr lang="en-US" sz="2000" dirty="0" smtClean="0"/>
              <a:t>. This is not the case at the Binary and </a:t>
            </a:r>
            <a:r>
              <a:rPr lang="en-US" sz="2000" dirty="0" err="1" smtClean="0"/>
              <a:t>Json</a:t>
            </a:r>
            <a:r>
              <a:rPr lang="en-US" sz="2000" dirty="0" smtClean="0"/>
              <a:t> serializations </a:t>
            </a:r>
          </a:p>
          <a:p>
            <a:r>
              <a:rPr lang="en-US" sz="2000" dirty="0" smtClean="0"/>
              <a:t>Another disadvantage of the XML serialization </a:t>
            </a:r>
            <a:r>
              <a:rPr lang="en-US" sz="2000" dirty="0"/>
              <a:t>is </a:t>
            </a:r>
            <a:r>
              <a:rPr lang="en-US" sz="2000" dirty="0" smtClean="0"/>
              <a:t>that the </a:t>
            </a:r>
            <a:r>
              <a:rPr lang="en-US" sz="2000" dirty="0"/>
              <a:t>references are not encoded</a:t>
            </a:r>
            <a:r>
              <a:rPr lang="en-US" sz="2000" dirty="0" smtClean="0"/>
              <a:t>.</a:t>
            </a:r>
            <a:endParaRPr lang="en-US" sz="2000" dirty="0"/>
          </a:p>
          <a:p>
            <a:r>
              <a:rPr lang="en-US" sz="2000" dirty="0" smtClean="0"/>
              <a:t>The [Serializable] </a:t>
            </a:r>
            <a:r>
              <a:rPr lang="en-US" sz="2000" dirty="0"/>
              <a:t>attribute is not </a:t>
            </a:r>
            <a:r>
              <a:rPr lang="en-US" sz="2000" dirty="0" smtClean="0"/>
              <a:t>required for the XML/</a:t>
            </a:r>
            <a:r>
              <a:rPr lang="en-US" sz="2000" dirty="0" err="1" smtClean="0"/>
              <a:t>Json</a:t>
            </a:r>
            <a:r>
              <a:rPr lang="en-US" sz="2000" dirty="0" smtClean="0"/>
              <a:t> serialization, while it’s required for the Binary serialization. </a:t>
            </a:r>
          </a:p>
          <a:p>
            <a:endParaRPr lang="en-US" sz="2000" dirty="0" smtClean="0"/>
          </a:p>
          <a:p>
            <a:endParaRPr lang="en-US" dirty="0"/>
          </a:p>
        </p:txBody>
      </p:sp>
    </p:spTree>
    <p:extLst>
      <p:ext uri="{BB962C8B-B14F-4D97-AF65-F5344CB8AC3E}">
        <p14:creationId xmlns:p14="http://schemas.microsoft.com/office/powerpoint/2010/main" val="898308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383" y="499533"/>
            <a:ext cx="9618616" cy="801233"/>
          </a:xfrm>
        </p:spPr>
        <p:txBody>
          <a:bodyPr/>
          <a:lstStyle/>
          <a:p>
            <a:r>
              <a:rPr lang="en-US" dirty="0" smtClean="0"/>
              <a:t>Deserialization</a:t>
            </a:r>
            <a:endParaRPr lang="en-US" dirty="0"/>
          </a:p>
        </p:txBody>
      </p:sp>
      <p:sp>
        <p:nvSpPr>
          <p:cNvPr id="3" name="Content Placeholder 2"/>
          <p:cNvSpPr>
            <a:spLocks noGrp="1"/>
          </p:cNvSpPr>
          <p:nvPr>
            <p:ph idx="1"/>
          </p:nvPr>
        </p:nvSpPr>
        <p:spPr>
          <a:xfrm>
            <a:off x="1811383" y="1300766"/>
            <a:ext cx="9618998" cy="4477099"/>
          </a:xfrm>
        </p:spPr>
        <p:txBody>
          <a:bodyPr/>
          <a:lstStyle/>
          <a:p>
            <a:r>
              <a:rPr lang="en-US" dirty="0" smtClean="0"/>
              <a:t>The reversible process of the serialization is called Deserialization. There is method Deserialize() both to the binary and xml serializations.</a:t>
            </a:r>
          </a:p>
          <a:p>
            <a:r>
              <a:rPr lang="en-US" dirty="0" err="1" smtClean="0"/>
              <a:t>Json</a:t>
            </a:r>
            <a:r>
              <a:rPr lang="en-US" dirty="0" smtClean="0"/>
              <a:t> has the </a:t>
            </a:r>
            <a:r>
              <a:rPr lang="en-US" dirty="0" err="1" smtClean="0"/>
              <a:t>DeserializeObject</a:t>
            </a:r>
            <a:r>
              <a:rPr lang="en-US" dirty="0" smtClean="0"/>
              <a:t> method</a:t>
            </a:r>
          </a:p>
          <a:p>
            <a:r>
              <a:rPr lang="en-US" dirty="0"/>
              <a:t>A </a:t>
            </a:r>
            <a:r>
              <a:rPr lang="en-US" dirty="0" smtClean="0"/>
              <a:t>commonly </a:t>
            </a:r>
            <a:r>
              <a:rPr lang="en-US" dirty="0"/>
              <a:t>experienced problem is that </a:t>
            </a:r>
            <a:r>
              <a:rPr lang="en-US" dirty="0" smtClean="0"/>
              <a:t>the </a:t>
            </a:r>
            <a:r>
              <a:rPr lang="en-US" u="sng" dirty="0" smtClean="0"/>
              <a:t>constructor</a:t>
            </a:r>
            <a:r>
              <a:rPr lang="en-US" dirty="0" smtClean="0"/>
              <a:t> for </a:t>
            </a:r>
            <a:r>
              <a:rPr lang="en-US" dirty="0"/>
              <a:t>an object is not executed when data is deserialized</a:t>
            </a:r>
            <a:r>
              <a:rPr lang="en-US" dirty="0" smtClean="0"/>
              <a:t>. </a:t>
            </a:r>
          </a:p>
          <a:p>
            <a:endParaRPr lang="en-US" dirty="0"/>
          </a:p>
        </p:txBody>
      </p:sp>
    </p:spTree>
    <p:extLst>
      <p:ext uri="{BB962C8B-B14F-4D97-AF65-F5344CB8AC3E}">
        <p14:creationId xmlns:p14="http://schemas.microsoft.com/office/powerpoint/2010/main" val="3254105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0221"/>
          </a:xfrm>
        </p:spPr>
        <p:txBody>
          <a:bodyPr/>
          <a:lstStyle/>
          <a:p>
            <a:r>
              <a:rPr lang="en-US" dirty="0" smtClean="0"/>
              <a:t>Demos </a:t>
            </a:r>
            <a:r>
              <a:rPr lang="en-US" sz="1800" dirty="0" smtClean="0"/>
              <a:t>(without attributes in classes)</a:t>
            </a:r>
            <a:endParaRPr lang="en-US" sz="1800" dirty="0"/>
          </a:p>
        </p:txBody>
      </p:sp>
      <p:sp>
        <p:nvSpPr>
          <p:cNvPr id="3" name="Content Placeholder 2"/>
          <p:cNvSpPr>
            <a:spLocks noGrp="1"/>
          </p:cNvSpPr>
          <p:nvPr>
            <p:ph idx="1"/>
          </p:nvPr>
        </p:nvSpPr>
        <p:spPr>
          <a:xfrm>
            <a:off x="2589212" y="1454331"/>
            <a:ext cx="8915400" cy="4456891"/>
          </a:xfrm>
        </p:spPr>
        <p:txBody>
          <a:bodyPr/>
          <a:lstStyle/>
          <a:p>
            <a:r>
              <a:rPr lang="en-US" dirty="0" smtClean="0"/>
              <a:t>Binary serialization</a:t>
            </a:r>
          </a:p>
          <a:p>
            <a:r>
              <a:rPr lang="en-US" dirty="0" smtClean="0"/>
              <a:t>Xml serialization</a:t>
            </a:r>
          </a:p>
          <a:p>
            <a:r>
              <a:rPr lang="en-US" dirty="0" err="1" smtClean="0"/>
              <a:t>Json</a:t>
            </a:r>
            <a:r>
              <a:rPr lang="en-US" dirty="0" smtClean="0"/>
              <a:t> serialization</a:t>
            </a:r>
          </a:p>
          <a:p>
            <a:endParaRPr lang="en-US" dirty="0"/>
          </a:p>
          <a:p>
            <a:endParaRPr lang="en-US" dirty="0"/>
          </a:p>
        </p:txBody>
      </p:sp>
    </p:spTree>
    <p:extLst>
      <p:ext uri="{BB962C8B-B14F-4D97-AF65-F5344CB8AC3E}">
        <p14:creationId xmlns:p14="http://schemas.microsoft.com/office/powerpoint/2010/main" val="650844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9261"/>
          </a:xfrm>
        </p:spPr>
        <p:txBody>
          <a:bodyPr/>
          <a:lstStyle/>
          <a:p>
            <a:r>
              <a:rPr lang="en-US" dirty="0" smtClean="0"/>
              <a:t>Discussion</a:t>
            </a:r>
            <a:endParaRPr lang="en-US" dirty="0"/>
          </a:p>
        </p:txBody>
      </p:sp>
      <p:sp>
        <p:nvSpPr>
          <p:cNvPr id="3" name="Content Placeholder 2"/>
          <p:cNvSpPr>
            <a:spLocks noGrp="1"/>
          </p:cNvSpPr>
          <p:nvPr>
            <p:ph idx="1"/>
          </p:nvPr>
        </p:nvSpPr>
        <p:spPr>
          <a:xfrm>
            <a:off x="2589212" y="1393371"/>
            <a:ext cx="8915400" cy="4517851"/>
          </a:xfrm>
        </p:spPr>
        <p:txBody>
          <a:bodyPr/>
          <a:lstStyle/>
          <a:p>
            <a:r>
              <a:rPr lang="en-US" dirty="0" err="1" smtClean="0"/>
              <a:t>FileStream</a:t>
            </a:r>
            <a:r>
              <a:rPr lang="en-US" dirty="0" smtClean="0"/>
              <a:t> vs. </a:t>
            </a:r>
            <a:r>
              <a:rPr lang="en-US" dirty="0" err="1" smtClean="0"/>
              <a:t>StreamWritter</a:t>
            </a:r>
            <a:r>
              <a:rPr lang="en-US" dirty="0" smtClean="0"/>
              <a:t> - </a:t>
            </a:r>
            <a:r>
              <a:rPr lang="en-US" dirty="0">
                <a:hlinkClick r:id="rId2"/>
              </a:rPr>
              <a:t>https://</a:t>
            </a:r>
            <a:r>
              <a:rPr lang="en-US" dirty="0" smtClean="0">
                <a:hlinkClick r:id="rId2"/>
              </a:rPr>
              <a:t>stackoverflow.com/questions/4963667/filestream-vs-differences-streamwriter</a:t>
            </a:r>
            <a:r>
              <a:rPr lang="en-US" dirty="0" smtClean="0"/>
              <a:t> </a:t>
            </a:r>
          </a:p>
          <a:p>
            <a:r>
              <a:rPr lang="en-US" dirty="0" smtClean="0"/>
              <a:t>Both, </a:t>
            </a:r>
            <a:r>
              <a:rPr lang="en-US" dirty="0" err="1" smtClean="0"/>
              <a:t>FileStream</a:t>
            </a:r>
            <a:r>
              <a:rPr lang="en-US" dirty="0" smtClean="0"/>
              <a:t> and </a:t>
            </a:r>
            <a:r>
              <a:rPr lang="en-US" dirty="0" err="1" smtClean="0"/>
              <a:t>StreamWriter</a:t>
            </a:r>
            <a:r>
              <a:rPr lang="en-US" dirty="0" smtClean="0"/>
              <a:t> can be used for writing</a:t>
            </a:r>
          </a:p>
          <a:p>
            <a:r>
              <a:rPr lang="en-US" dirty="0" smtClean="0"/>
              <a:t>Both, </a:t>
            </a:r>
            <a:r>
              <a:rPr lang="en-US" dirty="0" err="1" smtClean="0"/>
              <a:t>FileStream</a:t>
            </a:r>
            <a:r>
              <a:rPr lang="en-US" dirty="0" smtClean="0"/>
              <a:t> and </a:t>
            </a:r>
            <a:r>
              <a:rPr lang="en-US" dirty="0" err="1" smtClean="0"/>
              <a:t>StreamReader</a:t>
            </a:r>
            <a:r>
              <a:rPr lang="en-US" dirty="0" smtClean="0"/>
              <a:t> can be used for reading</a:t>
            </a:r>
          </a:p>
          <a:p>
            <a:endParaRPr lang="en-US" dirty="0"/>
          </a:p>
          <a:p>
            <a:endParaRPr lang="en-US" dirty="0" smtClean="0"/>
          </a:p>
        </p:txBody>
      </p:sp>
    </p:spTree>
    <p:extLst>
      <p:ext uri="{BB962C8B-B14F-4D97-AF65-F5344CB8AC3E}">
        <p14:creationId xmlns:p14="http://schemas.microsoft.com/office/powerpoint/2010/main" val="2971880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46990"/>
            <a:ext cx="8911687" cy="646381"/>
          </a:xfrm>
        </p:spPr>
        <p:txBody>
          <a:bodyPr/>
          <a:lstStyle/>
          <a:p>
            <a:r>
              <a:rPr lang="en-US" dirty="0" err="1" smtClean="0"/>
              <a:t>FileStream</a:t>
            </a:r>
            <a:r>
              <a:rPr lang="en-US" dirty="0" smtClean="0"/>
              <a:t> </a:t>
            </a:r>
            <a:r>
              <a:rPr lang="en-US" dirty="0"/>
              <a:t>vs. </a:t>
            </a:r>
            <a:r>
              <a:rPr lang="en-US" dirty="0" err="1"/>
              <a:t>StreamWritter</a:t>
            </a:r>
            <a:endParaRPr lang="en-US" dirty="0"/>
          </a:p>
        </p:txBody>
      </p:sp>
      <p:pic>
        <p:nvPicPr>
          <p:cNvPr id="1026" name="Picture 2" descr="Ð ÐµÐ·ÑÐ»ÑÐ°Ñ ÑÐ¾ ÑÐ»Ð¸ÐºÐ° Ð·Ð° filestream vs streamreader hierarchy 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6482" y="1905000"/>
            <a:ext cx="5734850" cy="26768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446482" y="4581899"/>
            <a:ext cx="5944604" cy="1035130"/>
          </a:xfrm>
          <a:prstGeom prst="rect">
            <a:avLst/>
          </a:prstGeom>
        </p:spPr>
      </p:pic>
      <p:pic>
        <p:nvPicPr>
          <p:cNvPr id="6" name="Picture 5"/>
          <p:cNvPicPr>
            <a:picLocks noChangeAspect="1"/>
          </p:cNvPicPr>
          <p:nvPr/>
        </p:nvPicPr>
        <p:blipFill rotWithShape="1">
          <a:blip r:embed="rId4"/>
          <a:srcRect l="2378"/>
          <a:stretch/>
        </p:blipFill>
        <p:spPr>
          <a:xfrm>
            <a:off x="8181332" y="3682739"/>
            <a:ext cx="4021394" cy="899160"/>
          </a:xfrm>
          <a:prstGeom prst="rect">
            <a:avLst/>
          </a:prstGeom>
        </p:spPr>
      </p:pic>
      <p:pic>
        <p:nvPicPr>
          <p:cNvPr id="7" name="Picture 6"/>
          <p:cNvPicPr>
            <a:picLocks noChangeAspect="1"/>
          </p:cNvPicPr>
          <p:nvPr/>
        </p:nvPicPr>
        <p:blipFill>
          <a:blip r:embed="rId5"/>
          <a:stretch>
            <a:fillRect/>
          </a:stretch>
        </p:blipFill>
        <p:spPr>
          <a:xfrm>
            <a:off x="4410792" y="5617029"/>
            <a:ext cx="7093820" cy="920572"/>
          </a:xfrm>
          <a:prstGeom prst="rect">
            <a:avLst/>
          </a:prstGeom>
        </p:spPr>
      </p:pic>
    </p:spTree>
    <p:extLst>
      <p:ext uri="{BB962C8B-B14F-4D97-AF65-F5344CB8AC3E}">
        <p14:creationId xmlns:p14="http://schemas.microsoft.com/office/powerpoint/2010/main" val="852618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smtClean="0"/>
              <a:t>Xml attributes</a:t>
            </a:r>
            <a:endParaRPr lang="en-US" dirty="0"/>
          </a:p>
        </p:txBody>
      </p:sp>
      <p:sp>
        <p:nvSpPr>
          <p:cNvPr id="3" name="Content Placeholder 2"/>
          <p:cNvSpPr>
            <a:spLocks noGrp="1"/>
          </p:cNvSpPr>
          <p:nvPr>
            <p:ph idx="1"/>
          </p:nvPr>
        </p:nvSpPr>
        <p:spPr>
          <a:xfrm>
            <a:off x="2589212" y="1410789"/>
            <a:ext cx="8915400" cy="4500433"/>
          </a:xfrm>
        </p:spPr>
        <p:txBody>
          <a:bodyPr>
            <a:normAutofit/>
          </a:bodyPr>
          <a:lstStyle/>
          <a:p>
            <a:pPr marL="0" indent="0">
              <a:buNone/>
            </a:pPr>
            <a:r>
              <a:rPr lang="en-US" dirty="0"/>
              <a:t>XML serialization is a useful way to persist objects using a clear text, human-readable solution</a:t>
            </a:r>
            <a:r>
              <a:rPr lang="en-US" dirty="0" smtClean="0"/>
              <a:t>. </a:t>
            </a:r>
            <a:r>
              <a:rPr lang="en-US" dirty="0"/>
              <a:t>When serializing objects to XML the root element's construction is linked to the name of the class or structure unless modified with the </a:t>
            </a:r>
            <a:r>
              <a:rPr lang="en-US" b="1" dirty="0" err="1"/>
              <a:t>XmlRoot</a:t>
            </a:r>
            <a:r>
              <a:rPr lang="en-US" dirty="0"/>
              <a:t> attribute</a:t>
            </a:r>
            <a:r>
              <a:rPr lang="en-US" dirty="0" smtClean="0"/>
              <a:t>.</a:t>
            </a:r>
          </a:p>
          <a:p>
            <a:r>
              <a:rPr lang="en-US" b="1" dirty="0" err="1" smtClean="0"/>
              <a:t>XmlElement</a:t>
            </a:r>
            <a:r>
              <a:rPr lang="en-US" dirty="0" smtClean="0"/>
              <a:t>: </a:t>
            </a:r>
            <a:r>
              <a:rPr lang="en-US" dirty="0"/>
              <a:t>When serializing classes to XML, each public property and field value is transformed into an XML element. The name of the element matches the name of the property. The </a:t>
            </a:r>
            <a:r>
              <a:rPr lang="en-US" b="1" dirty="0" err="1"/>
              <a:t>XmlElement</a:t>
            </a:r>
            <a:r>
              <a:rPr lang="en-US" dirty="0"/>
              <a:t> attribute allows the names and formatting of XML tags to be modified</a:t>
            </a:r>
            <a:r>
              <a:rPr lang="en-US" dirty="0" smtClean="0"/>
              <a:t>.</a:t>
            </a:r>
          </a:p>
          <a:p>
            <a:r>
              <a:rPr lang="en-US" b="1" dirty="0" err="1" smtClean="0"/>
              <a:t>XmlAttribute</a:t>
            </a:r>
            <a:r>
              <a:rPr lang="en-US" dirty="0" smtClean="0"/>
              <a:t>: </a:t>
            </a:r>
            <a:r>
              <a:rPr lang="en-US" dirty="0"/>
              <a:t>The </a:t>
            </a:r>
            <a:r>
              <a:rPr lang="en-US" b="1" dirty="0" err="1"/>
              <a:t>XmlAttribute</a:t>
            </a:r>
            <a:r>
              <a:rPr lang="en-US" dirty="0"/>
              <a:t> attribute can be applied to public members to modify this behavior and instead generate XML attributes.</a:t>
            </a:r>
            <a:endParaRPr lang="en-US" dirty="0" smtClean="0"/>
          </a:p>
          <a:p>
            <a:r>
              <a:rPr lang="en-US" b="1" dirty="0" err="1" smtClean="0"/>
              <a:t>XmlIgnore</a:t>
            </a:r>
            <a:r>
              <a:rPr lang="en-US" dirty="0" smtClean="0"/>
              <a:t>: In </a:t>
            </a:r>
            <a:r>
              <a:rPr lang="en-US" dirty="0"/>
              <a:t>some cases it is necessary to modify the default serialization and ignore some public members</a:t>
            </a:r>
            <a:r>
              <a:rPr lang="en-US" dirty="0" smtClean="0"/>
              <a:t>. </a:t>
            </a:r>
          </a:p>
          <a:p>
            <a:r>
              <a:rPr lang="en-US" b="1" dirty="0" err="1" smtClean="0"/>
              <a:t>XmlEnum</a:t>
            </a:r>
            <a:r>
              <a:rPr lang="en-US" dirty="0" smtClean="0"/>
              <a:t>: When </a:t>
            </a:r>
            <a:r>
              <a:rPr lang="en-US" dirty="0"/>
              <a:t>properties containing enumeration values are serialized to XML, the text value of the constant is added to an XML element by default</a:t>
            </a:r>
            <a:r>
              <a:rPr lang="en-US" dirty="0" smtClean="0"/>
              <a:t>. </a:t>
            </a:r>
            <a:endParaRPr lang="en-US" dirty="0"/>
          </a:p>
          <a:p>
            <a:endParaRPr lang="en-US" dirty="0"/>
          </a:p>
          <a:p>
            <a:endParaRPr lang="en-US" dirty="0"/>
          </a:p>
        </p:txBody>
      </p:sp>
    </p:spTree>
    <p:extLst>
      <p:ext uri="{BB962C8B-B14F-4D97-AF65-F5344CB8AC3E}">
        <p14:creationId xmlns:p14="http://schemas.microsoft.com/office/powerpoint/2010/main" val="160099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581</TotalTime>
  <Words>632</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Wisp</vt:lpstr>
      <vt:lpstr>C# Advanced – Class11</vt:lpstr>
      <vt:lpstr>Agenda</vt:lpstr>
      <vt:lpstr>Serialization</vt:lpstr>
      <vt:lpstr>Binary vs. XML vs. Json serialization</vt:lpstr>
      <vt:lpstr>Deserialization</vt:lpstr>
      <vt:lpstr>Demos (without attributes in classes)</vt:lpstr>
      <vt:lpstr>Discussion</vt:lpstr>
      <vt:lpstr>FileStream vs. StreamWritter</vt:lpstr>
      <vt:lpstr>Xml attributes</vt:lpstr>
      <vt:lpstr>Demo</vt:lpstr>
      <vt:lpstr>Example: without xml attributes</vt:lpstr>
      <vt:lpstr>Example: with xml attributes</vt:lpstr>
      <vt:lpstr>Example and Demo: XmlEnum serialization</vt:lpstr>
      <vt:lpstr>Json serialization</vt:lpstr>
      <vt:lpstr>Json attributes</vt:lpstr>
      <vt:lpstr>Example: json serialization </vt:lpstr>
      <vt:lpstr>Example: json serialization with JsonProperty</vt:lpstr>
      <vt:lpstr>Demo</vt:lpstr>
      <vt:lpstr>Exercise JSON</vt:lpstr>
      <vt:lpstr>Discussion on serializations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Micev</dc:creator>
  <cp:lastModifiedBy>Igor Mitkovski</cp:lastModifiedBy>
  <cp:revision>59</cp:revision>
  <dcterms:created xsi:type="dcterms:W3CDTF">2019-03-24T10:00:46Z</dcterms:created>
  <dcterms:modified xsi:type="dcterms:W3CDTF">2019-04-24T18:54:38Z</dcterms:modified>
</cp:coreProperties>
</file>