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9"/>
  </p:notesMasterIdLst>
  <p:sldIdLst>
    <p:sldId id="297" r:id="rId2"/>
    <p:sldId id="300" r:id="rId3"/>
    <p:sldId id="358" r:id="rId4"/>
    <p:sldId id="355" r:id="rId5"/>
    <p:sldId id="356" r:id="rId6"/>
    <p:sldId id="359" r:id="rId7"/>
    <p:sldId id="357" r:id="rId8"/>
    <p:sldId id="361" r:id="rId9"/>
    <p:sldId id="392" r:id="rId10"/>
    <p:sldId id="393" r:id="rId11"/>
    <p:sldId id="360" r:id="rId12"/>
    <p:sldId id="362" r:id="rId13"/>
    <p:sldId id="363" r:id="rId14"/>
    <p:sldId id="364" r:id="rId15"/>
    <p:sldId id="365" r:id="rId16"/>
    <p:sldId id="366" r:id="rId17"/>
    <p:sldId id="367" r:id="rId18"/>
    <p:sldId id="368" r:id="rId19"/>
    <p:sldId id="369" r:id="rId20"/>
    <p:sldId id="370" r:id="rId21"/>
    <p:sldId id="371" r:id="rId22"/>
    <p:sldId id="372" r:id="rId23"/>
    <p:sldId id="373" r:id="rId24"/>
    <p:sldId id="374" r:id="rId25"/>
    <p:sldId id="375" r:id="rId26"/>
    <p:sldId id="376" r:id="rId27"/>
    <p:sldId id="379" r:id="rId28"/>
    <p:sldId id="380" r:id="rId29"/>
    <p:sldId id="377" r:id="rId30"/>
    <p:sldId id="378" r:id="rId31"/>
    <p:sldId id="381" r:id="rId32"/>
    <p:sldId id="382" r:id="rId33"/>
    <p:sldId id="383" r:id="rId34"/>
    <p:sldId id="384" r:id="rId35"/>
    <p:sldId id="385" r:id="rId36"/>
    <p:sldId id="345" r:id="rId37"/>
    <p:sldId id="281" r:id="rId38"/>
    <p:sldId id="282" r:id="rId39"/>
    <p:sldId id="283" r:id="rId40"/>
    <p:sldId id="353" r:id="rId41"/>
    <p:sldId id="391" r:id="rId42"/>
    <p:sldId id="352" r:id="rId43"/>
    <p:sldId id="386" r:id="rId44"/>
    <p:sldId id="387" r:id="rId45"/>
    <p:sldId id="388" r:id="rId46"/>
    <p:sldId id="389" r:id="rId47"/>
    <p:sldId id="390" r:id="rId4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2F3FB5D-8415-4A51-99A8-AADF3388EC0A}">
          <p14:sldIdLst>
            <p14:sldId id="297"/>
            <p14:sldId id="300"/>
          </p14:sldIdLst>
        </p14:section>
        <p14:section name="Homework discussion" id="{C6D695D5-C5B1-40C7-960C-E8F014D5658A}">
          <p14:sldIdLst>
            <p14:sldId id="358"/>
            <p14:sldId id="355"/>
            <p14:sldId id="356"/>
          </p14:sldIdLst>
        </p14:section>
        <p14:section name="Filtering and sorting data" id="{BD2188F5-9A77-4138-9EA1-C2C5AE85EC5E}">
          <p14:sldIdLst>
            <p14:sldId id="359"/>
            <p14:sldId id="357"/>
            <p14:sldId id="361"/>
            <p14:sldId id="392"/>
            <p14:sldId id="393"/>
            <p14:sldId id="360"/>
            <p14:sldId id="362"/>
            <p14:sldId id="363"/>
          </p14:sldIdLst>
        </p14:section>
        <p14:section name="Combining sets (UNION, UNION ALL)" id="{1ED8C933-237F-4EFE-AEA2-BACD0BF3AB26}">
          <p14:sldIdLst>
            <p14:sldId id="364"/>
            <p14:sldId id="365"/>
            <p14:sldId id="366"/>
            <p14:sldId id="367"/>
            <p14:sldId id="368"/>
          </p14:sldIdLst>
        </p14:section>
        <p14:section name="Table constraints" id="{D2F061AD-4F0B-42EA-A1C3-EF6FCC91673A}">
          <p14:sldIdLst>
            <p14:sldId id="369"/>
            <p14:sldId id="370"/>
            <p14:sldId id="371"/>
            <p14:sldId id="372"/>
            <p14:sldId id="373"/>
          </p14:sldIdLst>
        </p14:section>
        <p14:section name="Referential integrity (Foreign Keys)" id="{4F9DED4B-7160-462C-8460-935C9663600F}">
          <p14:sldIdLst>
            <p14:sldId id="374"/>
            <p14:sldId id="375"/>
            <p14:sldId id="376"/>
            <p14:sldId id="379"/>
            <p14:sldId id="380"/>
          </p14:sldIdLst>
        </p14:section>
        <p14:section name="Join types" id="{D2C9AEA5-2CCD-4654-AFDB-7B953103F1BD}">
          <p14:sldIdLst>
            <p14:sldId id="377"/>
            <p14:sldId id="378"/>
            <p14:sldId id="381"/>
            <p14:sldId id="382"/>
            <p14:sldId id="383"/>
            <p14:sldId id="384"/>
            <p14:sldId id="385"/>
          </p14:sldIdLst>
        </p14:section>
        <p14:section name="Knowkedge check" id="{7F13F0BD-463B-4E66-B361-2CF87ADAE1D9}">
          <p14:sldIdLst>
            <p14:sldId id="345"/>
            <p14:sldId id="281"/>
            <p14:sldId id="282"/>
            <p14:sldId id="283"/>
          </p14:sldIdLst>
        </p14:section>
        <p14:section name="Homework" id="{3638468B-2668-4040-841F-6E04CB1EAC2F}">
          <p14:sldIdLst>
            <p14:sldId id="353"/>
            <p14:sldId id="391"/>
            <p14:sldId id="352"/>
            <p14:sldId id="386"/>
            <p14:sldId id="387"/>
            <p14:sldId id="388"/>
            <p14:sldId id="389"/>
            <p14:sldId id="390"/>
          </p14:sldIdLst>
        </p14:section>
        <p14:section name="for later on" id="{AE1E87DF-D089-4E11-8091-8E6F76A0EE7C}">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734" autoAdjust="0"/>
    <p:restoredTop sz="91636" autoAdjust="0"/>
  </p:normalViewPr>
  <p:slideViewPr>
    <p:cSldViewPr snapToGrid="0">
      <p:cViewPr varScale="1">
        <p:scale>
          <a:sx n="80" d="100"/>
          <a:sy n="80" d="100"/>
        </p:scale>
        <p:origin x="797" y="62"/>
      </p:cViewPr>
      <p:guideLst/>
    </p:cSldViewPr>
  </p:slideViewPr>
  <p:notesTextViewPr>
    <p:cViewPr>
      <p:scale>
        <a:sx n="1" d="1"/>
        <a:sy n="1" d="1"/>
      </p:scale>
      <p:origin x="0" y="0"/>
    </p:cViewPr>
  </p:notesTextViewPr>
  <p:notesViewPr>
    <p:cSldViewPr snapToGrid="0">
      <p:cViewPr varScale="1">
        <p:scale>
          <a:sx n="65" d="100"/>
          <a:sy n="65" d="100"/>
        </p:scale>
        <p:origin x="3082" y="3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0C2AC4-95A3-4C7D-BB88-DA8C525E531F}" type="datetimeFigureOut">
              <a:rPr lang="en-US" smtClean="0"/>
              <a:t>5/18/2019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233DEA-58EC-4007-8734-9A11230A27F7}" type="slidenum">
              <a:rPr lang="en-US" smtClean="0"/>
              <a:t>‹#›</a:t>
            </a:fld>
            <a:endParaRPr lang="en-US"/>
          </a:p>
        </p:txBody>
      </p:sp>
    </p:spTree>
    <p:extLst>
      <p:ext uri="{BB962C8B-B14F-4D97-AF65-F5344CB8AC3E}">
        <p14:creationId xmlns:p14="http://schemas.microsoft.com/office/powerpoint/2010/main" val="25334438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D233DEA-58EC-4007-8734-9A11230A27F7}" type="slidenum">
              <a:rPr lang="en-US" smtClean="0"/>
              <a:t>1</a:t>
            </a:fld>
            <a:endParaRPr lang="en-US"/>
          </a:p>
        </p:txBody>
      </p:sp>
    </p:spTree>
    <p:extLst>
      <p:ext uri="{BB962C8B-B14F-4D97-AF65-F5344CB8AC3E}">
        <p14:creationId xmlns:p14="http://schemas.microsoft.com/office/powerpoint/2010/main" val="40189083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D233DEA-58EC-4007-8734-9A11230A27F7}" type="slidenum">
              <a:rPr lang="en-US" smtClean="0"/>
              <a:t>2</a:t>
            </a:fld>
            <a:endParaRPr lang="en-US"/>
          </a:p>
        </p:txBody>
      </p:sp>
    </p:spTree>
    <p:extLst>
      <p:ext uri="{BB962C8B-B14F-4D97-AF65-F5344CB8AC3E}">
        <p14:creationId xmlns:p14="http://schemas.microsoft.com/office/powerpoint/2010/main" val="19932617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5/18/2019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5/18/2019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5/18/2019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5/18/2019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5/18/2019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5/18/2019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5/18/2019</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8946" y="2653048"/>
            <a:ext cx="8500057" cy="1397788"/>
          </a:xfrm>
        </p:spPr>
        <p:txBody>
          <a:bodyPr/>
          <a:lstStyle/>
          <a:p>
            <a:pPr algn="ctr"/>
            <a:r>
              <a:rPr lang="en-US" sz="4000" dirty="0" smtClean="0">
                <a:solidFill>
                  <a:schemeClr val="tx1"/>
                </a:solidFill>
              </a:rPr>
              <a:t>Welcome!</a:t>
            </a:r>
            <a:r>
              <a:rPr lang="en-US" sz="4000" dirty="0" smtClean="0"/>
              <a:t/>
            </a:r>
            <a:br>
              <a:rPr lang="en-US" sz="4000" dirty="0" smtClean="0"/>
            </a:br>
            <a:r>
              <a:rPr lang="en-US" sz="4000" dirty="0" smtClean="0"/>
              <a:t>Database Development and Design</a:t>
            </a:r>
            <a:endParaRPr lang="en-US" sz="4000" dirty="0"/>
          </a:p>
        </p:txBody>
      </p:sp>
      <p:sp>
        <p:nvSpPr>
          <p:cNvPr id="3" name="Subtitle 2"/>
          <p:cNvSpPr>
            <a:spLocks noGrp="1"/>
          </p:cNvSpPr>
          <p:nvPr>
            <p:ph type="subTitle" idx="1"/>
          </p:nvPr>
        </p:nvSpPr>
        <p:spPr>
          <a:xfrm>
            <a:off x="1507067" y="4050834"/>
            <a:ext cx="7766936" cy="546924"/>
          </a:xfrm>
        </p:spPr>
        <p:txBody>
          <a:bodyPr>
            <a:normAutofit/>
          </a:bodyPr>
          <a:lstStyle/>
          <a:p>
            <a:pPr algn="ctr"/>
            <a:r>
              <a:rPr lang="en-US" sz="2000" dirty="0" smtClean="0"/>
              <a:t>Developing and Design of databases using SQL Server</a:t>
            </a:r>
            <a:endParaRPr lang="en-US" sz="2000" dirty="0"/>
          </a:p>
        </p:txBody>
      </p:sp>
    </p:spTree>
    <p:extLst>
      <p:ext uri="{BB962C8B-B14F-4D97-AF65-F5344CB8AC3E}">
        <p14:creationId xmlns:p14="http://schemas.microsoft.com/office/powerpoint/2010/main" val="38830820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Filtering operators (2/2)</a:t>
            </a:r>
            <a:endParaRPr lang="en-US" dirty="0"/>
          </a:p>
        </p:txBody>
      </p:sp>
      <p:sp>
        <p:nvSpPr>
          <p:cNvPr id="3" name="Content Placeholder 2"/>
          <p:cNvSpPr>
            <a:spLocks noGrp="1"/>
          </p:cNvSpPr>
          <p:nvPr>
            <p:ph idx="1"/>
          </p:nvPr>
        </p:nvSpPr>
        <p:spPr>
          <a:xfrm>
            <a:off x="677334" y="1840549"/>
            <a:ext cx="8596668" cy="3880773"/>
          </a:xfrm>
        </p:spPr>
        <p:txBody>
          <a:bodyPr>
            <a:normAutofit fontScale="92500" lnSpcReduction="10000"/>
          </a:bodyPr>
          <a:lstStyle/>
          <a:p>
            <a:r>
              <a:rPr lang="en-US" dirty="0" smtClean="0"/>
              <a:t>IS NOT NULL – return all rows where the column has some value</a:t>
            </a:r>
          </a:p>
          <a:p>
            <a:pPr lvl="1"/>
            <a:r>
              <a:rPr lang="en-US" dirty="0" smtClean="0"/>
              <a:t>Example: SELECT * FROM </a:t>
            </a:r>
            <a:r>
              <a:rPr lang="en-US" dirty="0" err="1" smtClean="0"/>
              <a:t>dbo.BusinessEntity</a:t>
            </a:r>
            <a:r>
              <a:rPr lang="en-US" dirty="0" smtClean="0"/>
              <a:t> WHERE City IS NOT NULL</a:t>
            </a:r>
          </a:p>
          <a:p>
            <a:r>
              <a:rPr lang="en-US" dirty="0" smtClean="0"/>
              <a:t>IS NULL – return all rows where the column contains NULL values</a:t>
            </a:r>
          </a:p>
          <a:p>
            <a:pPr lvl="1"/>
            <a:r>
              <a:rPr lang="en-US" dirty="0" smtClean="0"/>
              <a:t>Example: SELECT * FROM </a:t>
            </a:r>
            <a:r>
              <a:rPr lang="en-US" dirty="0" err="1" smtClean="0"/>
              <a:t>dbo.BusinessEntity</a:t>
            </a:r>
            <a:r>
              <a:rPr lang="en-US" dirty="0" smtClean="0"/>
              <a:t> WHERE City IS NULL</a:t>
            </a:r>
          </a:p>
          <a:p>
            <a:r>
              <a:rPr lang="en-US" dirty="0" smtClean="0"/>
              <a:t>LIKE ‘%’ – check if some column of type string contains value. </a:t>
            </a:r>
          </a:p>
          <a:p>
            <a:pPr marL="457200" lvl="1" indent="0">
              <a:buNone/>
            </a:pPr>
            <a:r>
              <a:rPr lang="en-US" dirty="0" smtClean="0"/>
              <a:t>Example : SELECT * FROM </a:t>
            </a:r>
            <a:r>
              <a:rPr lang="en-US" dirty="0" err="1" smtClean="0"/>
              <a:t>dbo.Student</a:t>
            </a:r>
            <a:r>
              <a:rPr lang="en-US" dirty="0" smtClean="0"/>
              <a:t> WHERE Surname LIKE ‘</a:t>
            </a:r>
            <a:r>
              <a:rPr lang="en-US" dirty="0" err="1" smtClean="0"/>
              <a:t>petr</a:t>
            </a:r>
            <a:r>
              <a:rPr lang="en-US" dirty="0" smtClean="0"/>
              <a:t>%’ </a:t>
            </a:r>
          </a:p>
          <a:p>
            <a:pPr marL="457200" lvl="1" indent="0">
              <a:buNone/>
            </a:pPr>
            <a:r>
              <a:rPr lang="en-US" dirty="0" smtClean="0"/>
              <a:t>Returns all rows where surname is Petrova, Petrovski, </a:t>
            </a:r>
            <a:r>
              <a:rPr lang="en-US" dirty="0" err="1" smtClean="0"/>
              <a:t>petrov</a:t>
            </a:r>
            <a:r>
              <a:rPr lang="en-US" dirty="0" smtClean="0"/>
              <a:t> etc..</a:t>
            </a:r>
          </a:p>
          <a:p>
            <a:pPr lvl="1"/>
            <a:endParaRPr lang="en-US" dirty="0" smtClean="0"/>
          </a:p>
          <a:p>
            <a:r>
              <a:rPr lang="en-US" dirty="0" smtClean="0"/>
              <a:t>NOT LIKE ‘%’ – check if some column of type string does not contain value</a:t>
            </a:r>
          </a:p>
          <a:p>
            <a:pPr lvl="1"/>
            <a:r>
              <a:rPr lang="en-US" dirty="0" smtClean="0"/>
              <a:t>Example : SELECT * FROM </a:t>
            </a:r>
            <a:r>
              <a:rPr lang="en-US" dirty="0" err="1" smtClean="0"/>
              <a:t>dbo.Student</a:t>
            </a:r>
            <a:r>
              <a:rPr lang="en-US" dirty="0" smtClean="0"/>
              <a:t> WHERE Name NOT LIKE ‘Ivan%’</a:t>
            </a:r>
          </a:p>
          <a:p>
            <a:pPr marL="457200" lvl="1" indent="0">
              <a:buNone/>
            </a:pPr>
            <a:r>
              <a:rPr lang="en-US" dirty="0" smtClean="0"/>
              <a:t>Returns all rows where Name is not equal to Ivan, Ivana, </a:t>
            </a:r>
            <a:r>
              <a:rPr lang="en-US" dirty="0" err="1" smtClean="0"/>
              <a:t>Ivanka</a:t>
            </a:r>
            <a:r>
              <a:rPr lang="en-US" dirty="0" smtClean="0"/>
              <a:t> etc..</a:t>
            </a:r>
          </a:p>
          <a:p>
            <a:pPr lvl="1"/>
            <a:endParaRPr lang="en-US" dirty="0" smtClean="0"/>
          </a:p>
        </p:txBody>
      </p:sp>
    </p:spTree>
    <p:extLst>
      <p:ext uri="{BB962C8B-B14F-4D97-AF65-F5344CB8AC3E}">
        <p14:creationId xmlns:p14="http://schemas.microsoft.com/office/powerpoint/2010/main" val="185579124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Filtering data - Workshop</a:t>
            </a:r>
            <a:endParaRPr lang="en-US" dirty="0"/>
          </a:p>
        </p:txBody>
      </p:sp>
      <p:sp>
        <p:nvSpPr>
          <p:cNvPr id="3" name="Content Placeholder 2"/>
          <p:cNvSpPr>
            <a:spLocks noGrp="1"/>
          </p:cNvSpPr>
          <p:nvPr>
            <p:ph idx="1"/>
          </p:nvPr>
        </p:nvSpPr>
        <p:spPr>
          <a:xfrm>
            <a:off x="677334" y="2066002"/>
            <a:ext cx="8596668" cy="3880773"/>
          </a:xfrm>
        </p:spPr>
        <p:txBody>
          <a:bodyPr>
            <a:normAutofit/>
          </a:bodyPr>
          <a:lstStyle/>
          <a:p>
            <a:r>
              <a:rPr lang="en-GB" dirty="0" smtClean="0"/>
              <a:t>Find all Employees with </a:t>
            </a:r>
            <a:r>
              <a:rPr lang="en-GB" dirty="0" err="1" smtClean="0"/>
              <a:t>FirstName</a:t>
            </a:r>
            <a:r>
              <a:rPr lang="en-GB" dirty="0" smtClean="0"/>
              <a:t> = </a:t>
            </a:r>
            <a:r>
              <a:rPr lang="en-GB" dirty="0"/>
              <a:t>Goran</a:t>
            </a:r>
            <a:endParaRPr lang="en-US" dirty="0" smtClean="0"/>
          </a:p>
          <a:p>
            <a:r>
              <a:rPr lang="en-GB" dirty="0"/>
              <a:t>Find </a:t>
            </a:r>
            <a:r>
              <a:rPr lang="en-GB" dirty="0" smtClean="0"/>
              <a:t>all </a:t>
            </a:r>
            <a:r>
              <a:rPr lang="en-GB" dirty="0"/>
              <a:t>Employees with </a:t>
            </a:r>
            <a:r>
              <a:rPr lang="en-GB" dirty="0" err="1" smtClean="0"/>
              <a:t>LastName</a:t>
            </a:r>
            <a:r>
              <a:rPr lang="en-GB" dirty="0" smtClean="0"/>
              <a:t> starting With ‘S’</a:t>
            </a:r>
          </a:p>
          <a:p>
            <a:r>
              <a:rPr lang="en-GB" dirty="0" smtClean="0"/>
              <a:t>Find all Employees with </a:t>
            </a:r>
            <a:r>
              <a:rPr lang="en-GB" dirty="0" err="1" smtClean="0"/>
              <a:t>DateOfBirth</a:t>
            </a:r>
            <a:r>
              <a:rPr lang="en-GB" dirty="0" smtClean="0"/>
              <a:t> greater than ’1988-01-01’</a:t>
            </a:r>
            <a:endParaRPr lang="en-US" dirty="0"/>
          </a:p>
          <a:p>
            <a:r>
              <a:rPr lang="en-GB" dirty="0" smtClean="0"/>
              <a:t>Find all Male employees</a:t>
            </a:r>
          </a:p>
          <a:p>
            <a:r>
              <a:rPr lang="en-GB" dirty="0" smtClean="0"/>
              <a:t>Find all employees hired in January/1998</a:t>
            </a:r>
          </a:p>
          <a:p>
            <a:r>
              <a:rPr lang="en-GB" dirty="0" smtClean="0"/>
              <a:t>Find all </a:t>
            </a:r>
            <a:r>
              <a:rPr lang="en-GB" dirty="0"/>
              <a:t>Employees with </a:t>
            </a:r>
            <a:r>
              <a:rPr lang="en-GB" dirty="0" err="1"/>
              <a:t>LastName</a:t>
            </a:r>
            <a:r>
              <a:rPr lang="en-GB" dirty="0"/>
              <a:t> starting With ‘A</a:t>
            </a:r>
            <a:r>
              <a:rPr lang="en-GB" dirty="0" smtClean="0"/>
              <a:t>’ hired in </a:t>
            </a:r>
            <a:r>
              <a:rPr lang="en-GB" dirty="0"/>
              <a:t>January/2019</a:t>
            </a:r>
          </a:p>
          <a:p>
            <a:endParaRPr lang="en-US" dirty="0" smtClean="0"/>
          </a:p>
          <a:p>
            <a:endParaRPr lang="en-US" dirty="0"/>
          </a:p>
        </p:txBody>
      </p:sp>
      <p:pic>
        <p:nvPicPr>
          <p:cNvPr id="4" name="Picture 3"/>
          <p:cNvPicPr>
            <a:picLocks noChangeAspect="1"/>
          </p:cNvPicPr>
          <p:nvPr/>
        </p:nvPicPr>
        <p:blipFill>
          <a:blip r:embed="rId2"/>
          <a:stretch>
            <a:fillRect/>
          </a:stretch>
        </p:blipFill>
        <p:spPr>
          <a:xfrm>
            <a:off x="7998714" y="274320"/>
            <a:ext cx="4019550" cy="2695575"/>
          </a:xfrm>
          <a:prstGeom prst="rect">
            <a:avLst/>
          </a:prstGeom>
        </p:spPr>
      </p:pic>
    </p:spTree>
    <p:extLst>
      <p:ext uri="{BB962C8B-B14F-4D97-AF65-F5344CB8AC3E}">
        <p14:creationId xmlns:p14="http://schemas.microsoft.com/office/powerpoint/2010/main" val="36831218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Sorting data </a:t>
            </a:r>
            <a:endParaRPr lang="en-US" dirty="0"/>
          </a:p>
        </p:txBody>
      </p:sp>
      <p:sp>
        <p:nvSpPr>
          <p:cNvPr id="3" name="Content Placeholder 2"/>
          <p:cNvSpPr>
            <a:spLocks noGrp="1"/>
          </p:cNvSpPr>
          <p:nvPr>
            <p:ph idx="1"/>
          </p:nvPr>
        </p:nvSpPr>
        <p:spPr>
          <a:xfrm>
            <a:off x="677334" y="1764792"/>
            <a:ext cx="8596668" cy="4642331"/>
          </a:xfrm>
        </p:spPr>
        <p:txBody>
          <a:bodyPr/>
          <a:lstStyle/>
          <a:p>
            <a:r>
              <a:rPr lang="en-GB" dirty="0" smtClean="0"/>
              <a:t>Ordering the results based on specific order</a:t>
            </a:r>
          </a:p>
          <a:p>
            <a:endParaRPr lang="en-GB" dirty="0" smtClean="0"/>
          </a:p>
          <a:p>
            <a:r>
              <a:rPr lang="en-GB" dirty="0" smtClean="0"/>
              <a:t>ORDER BY</a:t>
            </a:r>
            <a:r>
              <a:rPr lang="en-US" dirty="0" smtClean="0"/>
              <a:t> statement</a:t>
            </a:r>
          </a:p>
          <a:p>
            <a:endParaRPr lang="en-US" dirty="0"/>
          </a:p>
          <a:p>
            <a:endParaRPr lang="en-US" dirty="0" smtClean="0"/>
          </a:p>
          <a:p>
            <a:endParaRPr lang="en-US" dirty="0" smtClean="0"/>
          </a:p>
          <a:p>
            <a:r>
              <a:rPr lang="en-US" dirty="0" smtClean="0"/>
              <a:t>Example:</a:t>
            </a:r>
          </a:p>
          <a:p>
            <a:endParaRPr lang="en-US" dirty="0" smtClean="0"/>
          </a:p>
          <a:p>
            <a:endParaRPr lang="en-US" dirty="0"/>
          </a:p>
        </p:txBody>
      </p:sp>
      <p:pic>
        <p:nvPicPr>
          <p:cNvPr id="4" name="Picture 3"/>
          <p:cNvPicPr>
            <a:picLocks noChangeAspect="1"/>
          </p:cNvPicPr>
          <p:nvPr/>
        </p:nvPicPr>
        <p:blipFill>
          <a:blip r:embed="rId2"/>
          <a:stretch>
            <a:fillRect/>
          </a:stretch>
        </p:blipFill>
        <p:spPr>
          <a:xfrm>
            <a:off x="5675076" y="2663509"/>
            <a:ext cx="4019550" cy="2695575"/>
          </a:xfrm>
          <a:prstGeom prst="rect">
            <a:avLst/>
          </a:prstGeom>
        </p:spPr>
      </p:pic>
      <p:sp>
        <p:nvSpPr>
          <p:cNvPr id="5" name="Rectangle 4"/>
          <p:cNvSpPr/>
          <p:nvPr/>
        </p:nvSpPr>
        <p:spPr>
          <a:xfrm>
            <a:off x="1006518" y="2901777"/>
            <a:ext cx="6096000" cy="2585323"/>
          </a:xfrm>
          <a:prstGeom prst="rect">
            <a:avLst/>
          </a:prstGeom>
        </p:spPr>
        <p:txBody>
          <a:bodyPr>
            <a:spAutoFit/>
          </a:bodyPr>
          <a:lstStyle/>
          <a:p>
            <a:r>
              <a:rPr lang="en-US" dirty="0">
                <a:solidFill>
                  <a:srgbClr val="0000FF"/>
                </a:solidFill>
                <a:latin typeface="Consolas" panose="020B0609020204030204" pitchFamily="49" charset="0"/>
              </a:rPr>
              <a:t>SELECT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p>
          <a:p>
            <a:r>
              <a:rPr lang="en-US" dirty="0">
                <a:solidFill>
                  <a:srgbClr val="0000FF"/>
                </a:solidFill>
                <a:latin typeface="Consolas" panose="020B0609020204030204" pitchFamily="49" charset="0"/>
              </a:rPr>
              <a:t>FROM</a:t>
            </a:r>
            <a:r>
              <a:rPr lang="en-US" dirty="0">
                <a:solidFill>
                  <a:srgbClr val="000000"/>
                </a:solidFill>
                <a:latin typeface="Consolas" panose="020B0609020204030204" pitchFamily="49" charset="0"/>
              </a:rPr>
              <a:t> </a:t>
            </a:r>
            <a:r>
              <a:rPr lang="en-US" dirty="0" smtClean="0">
                <a:solidFill>
                  <a:srgbClr val="000000"/>
                </a:solidFill>
                <a:latin typeface="Consolas" panose="020B0609020204030204" pitchFamily="49" charset="0"/>
              </a:rPr>
              <a:t>[</a:t>
            </a:r>
            <a:r>
              <a:rPr lang="en-US" dirty="0" err="1" smtClean="0">
                <a:solidFill>
                  <a:srgbClr val="000000"/>
                </a:solidFill>
                <a:latin typeface="Consolas" panose="020B0609020204030204" pitchFamily="49" charset="0"/>
              </a:rPr>
              <a:t>TableName</a:t>
            </a:r>
            <a:r>
              <a:rPr lang="en-US" dirty="0" smtClean="0">
                <a:solidFill>
                  <a:srgbClr val="000000"/>
                </a:solidFill>
                <a:latin typeface="Consolas" panose="020B0609020204030204" pitchFamily="49" charset="0"/>
              </a:rPr>
              <a:t>]</a:t>
            </a:r>
            <a:endParaRPr lang="en-US" dirty="0">
              <a:solidFill>
                <a:srgbClr val="000000"/>
              </a:solidFill>
              <a:latin typeface="Consolas" panose="020B0609020204030204" pitchFamily="49" charset="0"/>
            </a:endParaRPr>
          </a:p>
          <a:p>
            <a:r>
              <a:rPr lang="en-US" dirty="0" smtClean="0">
                <a:solidFill>
                  <a:srgbClr val="0000FF"/>
                </a:solidFill>
                <a:latin typeface="Consolas" panose="020B0609020204030204" pitchFamily="49" charset="0"/>
              </a:rPr>
              <a:t>ORDER BY</a:t>
            </a:r>
            <a:r>
              <a:rPr lang="en-US" dirty="0" smtClean="0">
                <a:solidFill>
                  <a:srgbClr val="000000"/>
                </a:solidFill>
                <a:latin typeface="Consolas" panose="020B0609020204030204" pitchFamily="49" charset="0"/>
              </a:rPr>
              <a:t> </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ColumnName</a:t>
            </a:r>
            <a:r>
              <a:rPr lang="en-US" dirty="0">
                <a:solidFill>
                  <a:srgbClr val="000000"/>
                </a:solidFill>
                <a:latin typeface="Consolas" panose="020B0609020204030204" pitchFamily="49" charset="0"/>
              </a:rPr>
              <a:t>] </a:t>
            </a:r>
            <a:r>
              <a:rPr lang="en-US" dirty="0" smtClean="0">
                <a:solidFill>
                  <a:srgbClr val="808080"/>
                </a:solidFill>
                <a:latin typeface="Consolas" panose="020B0609020204030204" pitchFamily="49" charset="0"/>
              </a:rPr>
              <a:t>ASC\DESC</a:t>
            </a:r>
            <a:endParaRPr lang="en-US" dirty="0">
              <a:solidFill>
                <a:srgbClr val="000000"/>
              </a:solidFill>
              <a:latin typeface="Consolas" panose="020B0609020204030204" pitchFamily="49" charset="0"/>
            </a:endParaRPr>
          </a:p>
          <a:p>
            <a:endParaRPr lang="en-US" dirty="0" smtClean="0">
              <a:solidFill>
                <a:srgbClr val="000000"/>
              </a:solidFill>
              <a:latin typeface="Consolas" panose="020B0609020204030204" pitchFamily="49" charset="0"/>
            </a:endParaRPr>
          </a:p>
          <a:p>
            <a:endParaRPr lang="en-US" dirty="0" smtClean="0">
              <a:solidFill>
                <a:srgbClr val="000000"/>
              </a:solidFill>
              <a:latin typeface="Consolas" panose="020B0609020204030204" pitchFamily="49" charset="0"/>
            </a:endParaRPr>
          </a:p>
          <a:p>
            <a:endParaRPr lang="en-US" dirty="0" smtClean="0">
              <a:solidFill>
                <a:srgbClr val="000000"/>
              </a:solidFill>
              <a:latin typeface="Consolas" panose="020B0609020204030204" pitchFamily="49" charset="0"/>
            </a:endParaRPr>
          </a:p>
          <a:p>
            <a:r>
              <a:rPr lang="en-US" dirty="0" smtClean="0">
                <a:solidFill>
                  <a:srgbClr val="0000FF"/>
                </a:solidFill>
                <a:latin typeface="Consolas" panose="020B0609020204030204" pitchFamily="49" charset="0"/>
              </a:rPr>
              <a:t>SELECT</a:t>
            </a:r>
            <a:r>
              <a:rPr lang="en-US" dirty="0" smtClean="0">
                <a:solidFill>
                  <a:srgbClr val="000000"/>
                </a:solidFill>
                <a:latin typeface="Consolas" panose="020B0609020204030204" pitchFamily="49" charset="0"/>
              </a:rPr>
              <a:t> </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p>
          <a:p>
            <a:r>
              <a:rPr lang="en-US" dirty="0">
                <a:solidFill>
                  <a:srgbClr val="0000FF"/>
                </a:solidFill>
                <a:latin typeface="Consolas" panose="020B0609020204030204" pitchFamily="49" charset="0"/>
              </a:rPr>
              <a:t>FROM</a:t>
            </a:r>
            <a:r>
              <a:rPr lang="en-US" dirty="0">
                <a:solidFill>
                  <a:srgbClr val="000000"/>
                </a:solidFill>
                <a:latin typeface="Consolas" panose="020B0609020204030204" pitchFamily="49" charset="0"/>
              </a:rPr>
              <a:t> Employee</a:t>
            </a:r>
          </a:p>
          <a:p>
            <a:r>
              <a:rPr lang="en-US" dirty="0" smtClean="0">
                <a:solidFill>
                  <a:srgbClr val="0000FF"/>
                </a:solidFill>
                <a:latin typeface="Consolas" panose="020B0609020204030204" pitchFamily="49" charset="0"/>
              </a:rPr>
              <a:t>ORDER BY</a:t>
            </a:r>
            <a:r>
              <a:rPr lang="en-US" dirty="0" smtClean="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FirstName</a:t>
            </a:r>
            <a:r>
              <a:rPr lang="en-US" dirty="0">
                <a:solidFill>
                  <a:srgbClr val="000000"/>
                </a:solidFill>
                <a:latin typeface="Consolas" panose="020B0609020204030204" pitchFamily="49" charset="0"/>
              </a:rPr>
              <a:t> </a:t>
            </a:r>
            <a:r>
              <a:rPr lang="en-US" dirty="0" smtClean="0">
                <a:solidFill>
                  <a:srgbClr val="808080"/>
                </a:solidFill>
                <a:latin typeface="Consolas" panose="020B0609020204030204" pitchFamily="49" charset="0"/>
              </a:rPr>
              <a:t>ASC</a:t>
            </a:r>
            <a:endParaRPr lang="en-US" dirty="0"/>
          </a:p>
        </p:txBody>
      </p:sp>
    </p:spTree>
    <p:extLst>
      <p:ext uri="{BB962C8B-B14F-4D97-AF65-F5344CB8AC3E}">
        <p14:creationId xmlns:p14="http://schemas.microsoft.com/office/powerpoint/2010/main" val="295078563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Sorting data - Workshop</a:t>
            </a:r>
            <a:endParaRPr lang="en-US" dirty="0"/>
          </a:p>
        </p:txBody>
      </p:sp>
      <p:sp>
        <p:nvSpPr>
          <p:cNvPr id="3" name="Content Placeholder 2"/>
          <p:cNvSpPr>
            <a:spLocks noGrp="1"/>
          </p:cNvSpPr>
          <p:nvPr>
            <p:ph idx="1"/>
          </p:nvPr>
        </p:nvSpPr>
        <p:spPr>
          <a:xfrm>
            <a:off x="476166" y="1622107"/>
            <a:ext cx="8596668" cy="1399574"/>
          </a:xfrm>
        </p:spPr>
        <p:txBody>
          <a:bodyPr>
            <a:normAutofit/>
          </a:bodyPr>
          <a:lstStyle/>
          <a:p>
            <a:r>
              <a:rPr lang="en-GB" dirty="0" smtClean="0"/>
              <a:t>Find all Employees with </a:t>
            </a:r>
            <a:r>
              <a:rPr lang="en-GB" dirty="0" err="1" smtClean="0"/>
              <a:t>FirstName</a:t>
            </a:r>
            <a:r>
              <a:rPr lang="en-GB" dirty="0" smtClean="0"/>
              <a:t> = </a:t>
            </a:r>
            <a:r>
              <a:rPr lang="en-GB" dirty="0"/>
              <a:t>Aleksandar </a:t>
            </a:r>
            <a:r>
              <a:rPr lang="en-GB" dirty="0" smtClean="0"/>
              <a:t>ordered by Last Name</a:t>
            </a:r>
            <a:endParaRPr lang="en-US" dirty="0" smtClean="0"/>
          </a:p>
          <a:p>
            <a:r>
              <a:rPr lang="en-GB" dirty="0" smtClean="0"/>
              <a:t>List all </a:t>
            </a:r>
            <a:r>
              <a:rPr lang="en-GB" dirty="0"/>
              <a:t>Employees </a:t>
            </a:r>
            <a:r>
              <a:rPr lang="en-GB" dirty="0" smtClean="0"/>
              <a:t>ordered by </a:t>
            </a:r>
            <a:r>
              <a:rPr lang="en-GB" dirty="0" err="1" smtClean="0"/>
              <a:t>FirstName</a:t>
            </a:r>
            <a:endParaRPr lang="en-GB" dirty="0" smtClean="0"/>
          </a:p>
          <a:p>
            <a:r>
              <a:rPr lang="en-GB" dirty="0" smtClean="0"/>
              <a:t>Find all Male employees ordered by </a:t>
            </a:r>
            <a:r>
              <a:rPr lang="en-GB" dirty="0" err="1" smtClean="0"/>
              <a:t>HireDate</a:t>
            </a:r>
            <a:r>
              <a:rPr lang="en-GB" dirty="0" smtClean="0"/>
              <a:t>, starting from the last hired</a:t>
            </a:r>
          </a:p>
          <a:p>
            <a:endParaRPr lang="en-US" dirty="0" smtClean="0"/>
          </a:p>
          <a:p>
            <a:endParaRPr lang="en-US" dirty="0"/>
          </a:p>
        </p:txBody>
      </p:sp>
      <p:pic>
        <p:nvPicPr>
          <p:cNvPr id="4" name="Picture 3"/>
          <p:cNvPicPr>
            <a:picLocks noChangeAspect="1"/>
          </p:cNvPicPr>
          <p:nvPr/>
        </p:nvPicPr>
        <p:blipFill>
          <a:blip r:embed="rId2"/>
          <a:stretch>
            <a:fillRect/>
          </a:stretch>
        </p:blipFill>
        <p:spPr>
          <a:xfrm>
            <a:off x="8220156" y="3021681"/>
            <a:ext cx="4019550" cy="2695575"/>
          </a:xfrm>
          <a:prstGeom prst="rect">
            <a:avLst/>
          </a:prstGeom>
        </p:spPr>
      </p:pic>
    </p:spTree>
    <p:extLst>
      <p:ext uri="{BB962C8B-B14F-4D97-AF65-F5344CB8AC3E}">
        <p14:creationId xmlns:p14="http://schemas.microsoft.com/office/powerpoint/2010/main" val="286529003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Combining sets </a:t>
            </a:r>
            <a:endParaRPr lang="en-US" dirty="0"/>
          </a:p>
        </p:txBody>
      </p:sp>
      <p:sp>
        <p:nvSpPr>
          <p:cNvPr id="3" name="Text Placeholder 2"/>
          <p:cNvSpPr>
            <a:spLocks noGrp="1"/>
          </p:cNvSpPr>
          <p:nvPr>
            <p:ph type="body" idx="1"/>
          </p:nvPr>
        </p:nvSpPr>
        <p:spPr/>
        <p:txBody>
          <a:bodyPr/>
          <a:lstStyle/>
          <a:p>
            <a:r>
              <a:rPr lang="en-US" dirty="0" smtClean="0"/>
              <a:t>Union, Union ALL, Intersect</a:t>
            </a:r>
            <a:endParaRPr lang="en-US" dirty="0"/>
          </a:p>
        </p:txBody>
      </p:sp>
    </p:spTree>
    <p:extLst>
      <p:ext uri="{BB962C8B-B14F-4D97-AF65-F5344CB8AC3E}">
        <p14:creationId xmlns:p14="http://schemas.microsoft.com/office/powerpoint/2010/main" val="3685004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Combining sets - UNION</a:t>
            </a:r>
            <a:endParaRPr lang="en-US" dirty="0"/>
          </a:p>
        </p:txBody>
      </p:sp>
      <p:sp>
        <p:nvSpPr>
          <p:cNvPr id="3" name="Content Placeholder 2"/>
          <p:cNvSpPr>
            <a:spLocks noGrp="1"/>
          </p:cNvSpPr>
          <p:nvPr>
            <p:ph idx="1"/>
          </p:nvPr>
        </p:nvSpPr>
        <p:spPr>
          <a:xfrm>
            <a:off x="677334" y="1764792"/>
            <a:ext cx="8596668" cy="4642331"/>
          </a:xfrm>
        </p:spPr>
        <p:txBody>
          <a:bodyPr>
            <a:normAutofit/>
          </a:bodyPr>
          <a:lstStyle/>
          <a:p>
            <a:r>
              <a:rPr lang="en-US" dirty="0" smtClean="0"/>
              <a:t>UNION </a:t>
            </a:r>
            <a:r>
              <a:rPr lang="en-US" dirty="0"/>
              <a:t>set operator unifies the results of the two input queries. As a set operator, </a:t>
            </a:r>
            <a:r>
              <a:rPr lang="en-US" dirty="0" smtClean="0"/>
              <a:t>UNION has </a:t>
            </a:r>
            <a:r>
              <a:rPr lang="en-US" dirty="0"/>
              <a:t>an implied DISTINCT property, meaning that it does not return duplicate rows</a:t>
            </a:r>
            <a:r>
              <a:rPr lang="en-US" dirty="0" smtClean="0"/>
              <a:t>.</a:t>
            </a:r>
          </a:p>
          <a:p>
            <a:r>
              <a:rPr lang="en-US" dirty="0" smtClean="0"/>
              <a:t>Duplicates are eliminated</a:t>
            </a:r>
          </a:p>
          <a:p>
            <a:r>
              <a:rPr lang="en-US" dirty="0" smtClean="0"/>
              <a:t>Pre-requisites</a:t>
            </a:r>
          </a:p>
          <a:p>
            <a:pPr lvl="1"/>
            <a:r>
              <a:rPr lang="en-US" dirty="0" smtClean="0"/>
              <a:t>All sets should have same number of columns</a:t>
            </a:r>
          </a:p>
          <a:p>
            <a:pPr lvl="1"/>
            <a:r>
              <a:rPr lang="en-US" dirty="0" smtClean="0"/>
              <a:t>Columns should be of same or compatible data type</a:t>
            </a:r>
          </a:p>
          <a:p>
            <a:pPr marL="0" indent="0">
              <a:buNone/>
            </a:pPr>
            <a:endParaRPr lang="en-US" dirty="0" smtClean="0"/>
          </a:p>
          <a:p>
            <a:pPr marL="0" indent="0">
              <a:buNone/>
            </a:pPr>
            <a:r>
              <a:rPr lang="en-US" dirty="0" smtClean="0"/>
              <a:t>Example:</a:t>
            </a:r>
          </a:p>
          <a:p>
            <a:endParaRPr lang="en-US" dirty="0"/>
          </a:p>
        </p:txBody>
      </p:sp>
      <p:grpSp>
        <p:nvGrpSpPr>
          <p:cNvPr id="8" name="Group 7"/>
          <p:cNvGrpSpPr/>
          <p:nvPr/>
        </p:nvGrpSpPr>
        <p:grpSpPr>
          <a:xfrm>
            <a:off x="7627428" y="2724912"/>
            <a:ext cx="2226756" cy="1026075"/>
            <a:chOff x="4975668" y="3063240"/>
            <a:chExt cx="2226756" cy="1026075"/>
          </a:xfrm>
        </p:grpSpPr>
        <p:sp>
          <p:nvSpPr>
            <p:cNvPr id="6" name="Oval 5"/>
            <p:cNvSpPr/>
            <p:nvPr/>
          </p:nvSpPr>
          <p:spPr>
            <a:xfrm>
              <a:off x="4975668" y="3063240"/>
              <a:ext cx="1278828" cy="10227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Set1</a:t>
              </a:r>
              <a:endParaRPr lang="en-US" dirty="0"/>
            </a:p>
          </p:txBody>
        </p:sp>
        <p:sp>
          <p:nvSpPr>
            <p:cNvPr id="7" name="Oval 6"/>
            <p:cNvSpPr/>
            <p:nvPr/>
          </p:nvSpPr>
          <p:spPr>
            <a:xfrm>
              <a:off x="5923596" y="3066598"/>
              <a:ext cx="1278828" cy="10227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Set2</a:t>
              </a:r>
              <a:endParaRPr lang="en-US" dirty="0"/>
            </a:p>
          </p:txBody>
        </p:sp>
      </p:grpSp>
      <p:sp>
        <p:nvSpPr>
          <p:cNvPr id="4" name="Rectangle 3"/>
          <p:cNvSpPr/>
          <p:nvPr/>
        </p:nvSpPr>
        <p:spPr>
          <a:xfrm>
            <a:off x="1164336" y="5040344"/>
            <a:ext cx="6096000" cy="1477328"/>
          </a:xfrm>
          <a:prstGeom prst="rect">
            <a:avLst/>
          </a:prstGeom>
        </p:spPr>
        <p:txBody>
          <a:bodyPr>
            <a:spAutoFit/>
          </a:bodyPr>
          <a:lstStyle/>
          <a:p>
            <a:r>
              <a:rPr lang="en-US" dirty="0">
                <a:solidFill>
                  <a:srgbClr val="0000FF"/>
                </a:solidFill>
                <a:latin typeface="Consolas" panose="020B0609020204030204" pitchFamily="49" charset="0"/>
              </a:rPr>
              <a:t>SELECT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FirstName</a:t>
            </a:r>
            <a:r>
              <a:rPr lang="en-US" dirty="0" err="1">
                <a:solidFill>
                  <a:srgbClr val="808080"/>
                </a:solidFill>
                <a:latin typeface="Consolas" panose="020B0609020204030204" pitchFamily="49" charset="0"/>
              </a:rPr>
              <a:t>,</a:t>
            </a:r>
            <a:r>
              <a:rPr lang="en-US" dirty="0" err="1">
                <a:solidFill>
                  <a:srgbClr val="000000"/>
                </a:solidFill>
                <a:latin typeface="Consolas" panose="020B0609020204030204" pitchFamily="49" charset="0"/>
              </a:rPr>
              <a:t>LastName</a:t>
            </a:r>
            <a:r>
              <a:rPr lang="en-US" dirty="0">
                <a:solidFill>
                  <a:srgbClr val="000000"/>
                </a:solidFill>
                <a:latin typeface="Consolas" panose="020B0609020204030204" pitchFamily="49" charset="0"/>
              </a:rPr>
              <a:t> </a:t>
            </a:r>
          </a:p>
          <a:p>
            <a:r>
              <a:rPr lang="en-US" dirty="0">
                <a:solidFill>
                  <a:srgbClr val="0000FF"/>
                </a:solidFill>
                <a:latin typeface="Consolas" panose="020B0609020204030204" pitchFamily="49" charset="0"/>
              </a:rPr>
              <a:t>FROM</a:t>
            </a:r>
            <a:r>
              <a:rPr lang="en-US" dirty="0">
                <a:solidFill>
                  <a:srgbClr val="000000"/>
                </a:solidFill>
                <a:latin typeface="Consolas" panose="020B0609020204030204" pitchFamily="49" charset="0"/>
              </a:rPr>
              <a:t> Employee</a:t>
            </a:r>
          </a:p>
          <a:p>
            <a:r>
              <a:rPr lang="en-US" dirty="0">
                <a:solidFill>
                  <a:srgbClr val="0000FF"/>
                </a:solidFill>
                <a:latin typeface="Consolas" panose="020B0609020204030204" pitchFamily="49" charset="0"/>
              </a:rPr>
              <a:t>UNION</a:t>
            </a:r>
            <a:r>
              <a:rPr lang="en-US" dirty="0">
                <a:solidFill>
                  <a:srgbClr val="000000"/>
                </a:solidFill>
                <a:latin typeface="Consolas" panose="020B0609020204030204" pitchFamily="49" charset="0"/>
              </a:rPr>
              <a:t> </a:t>
            </a:r>
          </a:p>
          <a:p>
            <a:r>
              <a:rPr lang="en-US" dirty="0">
                <a:solidFill>
                  <a:srgbClr val="0000FF"/>
                </a:solidFill>
                <a:latin typeface="Consolas" panose="020B0609020204030204" pitchFamily="49" charset="0"/>
              </a:rPr>
              <a:t>SELECT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FirstName</a:t>
            </a:r>
            <a:r>
              <a:rPr lang="en-US" dirty="0" err="1">
                <a:solidFill>
                  <a:srgbClr val="808080"/>
                </a:solidFill>
                <a:latin typeface="Consolas" panose="020B0609020204030204" pitchFamily="49" charset="0"/>
              </a:rPr>
              <a:t>,</a:t>
            </a:r>
            <a:r>
              <a:rPr lang="en-US" dirty="0" err="1">
                <a:solidFill>
                  <a:srgbClr val="000000"/>
                </a:solidFill>
                <a:latin typeface="Consolas" panose="020B0609020204030204" pitchFamily="49" charset="0"/>
              </a:rPr>
              <a:t>LastName</a:t>
            </a:r>
            <a:r>
              <a:rPr lang="en-US" dirty="0">
                <a:solidFill>
                  <a:srgbClr val="000000"/>
                </a:solidFill>
                <a:latin typeface="Consolas" panose="020B0609020204030204" pitchFamily="49" charset="0"/>
              </a:rPr>
              <a:t> </a:t>
            </a:r>
          </a:p>
          <a:p>
            <a:r>
              <a:rPr lang="en-US" dirty="0">
                <a:solidFill>
                  <a:srgbClr val="0000FF"/>
                </a:solidFill>
                <a:latin typeface="Consolas" panose="020B0609020204030204" pitchFamily="49" charset="0"/>
              </a:rPr>
              <a:t>FROM</a:t>
            </a:r>
            <a:r>
              <a:rPr lang="en-US" dirty="0">
                <a:solidFill>
                  <a:srgbClr val="000000"/>
                </a:solidFill>
                <a:latin typeface="Consolas" panose="020B0609020204030204" pitchFamily="49" charset="0"/>
              </a:rPr>
              <a:t> Employee</a:t>
            </a:r>
            <a:endParaRPr lang="en-US" dirty="0"/>
          </a:p>
        </p:txBody>
      </p:sp>
    </p:spTree>
    <p:extLst>
      <p:ext uri="{BB962C8B-B14F-4D97-AF65-F5344CB8AC3E}">
        <p14:creationId xmlns:p14="http://schemas.microsoft.com/office/powerpoint/2010/main" val="352552408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Combining sets – UNION ALL</a:t>
            </a:r>
            <a:endParaRPr lang="en-US" dirty="0"/>
          </a:p>
        </p:txBody>
      </p:sp>
      <p:sp>
        <p:nvSpPr>
          <p:cNvPr id="3" name="Content Placeholder 2"/>
          <p:cNvSpPr>
            <a:spLocks noGrp="1"/>
          </p:cNvSpPr>
          <p:nvPr>
            <p:ph idx="1"/>
          </p:nvPr>
        </p:nvSpPr>
        <p:spPr>
          <a:xfrm>
            <a:off x="677334" y="1764792"/>
            <a:ext cx="8596668" cy="4642331"/>
          </a:xfrm>
        </p:spPr>
        <p:txBody>
          <a:bodyPr>
            <a:normAutofit/>
          </a:bodyPr>
          <a:lstStyle/>
          <a:p>
            <a:r>
              <a:rPr lang="en-US" dirty="0" smtClean="0"/>
              <a:t>UNION ALL operator </a:t>
            </a:r>
            <a:r>
              <a:rPr lang="en-US" dirty="0"/>
              <a:t>unifies the results of the two input queries. As a set operator, </a:t>
            </a:r>
            <a:r>
              <a:rPr lang="en-US" dirty="0" smtClean="0"/>
              <a:t>UNION ALL doesn’t has </a:t>
            </a:r>
            <a:r>
              <a:rPr lang="en-US" dirty="0"/>
              <a:t>an implied DISTINCT property, meaning that it </a:t>
            </a:r>
            <a:r>
              <a:rPr lang="en-US" dirty="0" smtClean="0"/>
              <a:t>can return </a:t>
            </a:r>
            <a:r>
              <a:rPr lang="en-US" dirty="0"/>
              <a:t>duplicate rows</a:t>
            </a:r>
            <a:r>
              <a:rPr lang="en-US" dirty="0" smtClean="0"/>
              <a:t>.</a:t>
            </a:r>
          </a:p>
          <a:p>
            <a:r>
              <a:rPr lang="en-US" dirty="0" smtClean="0"/>
              <a:t>Duplicates remain</a:t>
            </a:r>
          </a:p>
          <a:p>
            <a:r>
              <a:rPr lang="en-US" dirty="0" smtClean="0"/>
              <a:t>Pre-requisites</a:t>
            </a:r>
          </a:p>
          <a:p>
            <a:pPr lvl="1"/>
            <a:r>
              <a:rPr lang="en-US" dirty="0" smtClean="0"/>
              <a:t>All sets should have same number of columns</a:t>
            </a:r>
          </a:p>
          <a:p>
            <a:pPr lvl="1"/>
            <a:r>
              <a:rPr lang="en-US" dirty="0" smtClean="0"/>
              <a:t>Columns should be of same or compatible data type</a:t>
            </a:r>
          </a:p>
          <a:p>
            <a:pPr marL="0" indent="0">
              <a:buNone/>
            </a:pPr>
            <a:endParaRPr lang="en-US" dirty="0" smtClean="0"/>
          </a:p>
          <a:p>
            <a:pPr marL="0" indent="0">
              <a:buNone/>
            </a:pPr>
            <a:r>
              <a:rPr lang="en-US" dirty="0" smtClean="0"/>
              <a:t>Example:</a:t>
            </a:r>
          </a:p>
          <a:p>
            <a:endParaRPr lang="en-US" dirty="0"/>
          </a:p>
        </p:txBody>
      </p:sp>
      <p:sp>
        <p:nvSpPr>
          <p:cNvPr id="6" name="Oval 5"/>
          <p:cNvSpPr/>
          <p:nvPr/>
        </p:nvSpPr>
        <p:spPr>
          <a:xfrm>
            <a:off x="7296528" y="2728269"/>
            <a:ext cx="1278828" cy="10227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Set1</a:t>
            </a:r>
            <a:endParaRPr lang="en-US" dirty="0"/>
          </a:p>
        </p:txBody>
      </p:sp>
      <p:sp>
        <p:nvSpPr>
          <p:cNvPr id="7" name="Oval 6"/>
          <p:cNvSpPr/>
          <p:nvPr/>
        </p:nvSpPr>
        <p:spPr>
          <a:xfrm>
            <a:off x="8575356" y="2728270"/>
            <a:ext cx="1278828" cy="10227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Set2</a:t>
            </a:r>
            <a:endParaRPr lang="en-US" dirty="0"/>
          </a:p>
        </p:txBody>
      </p:sp>
      <p:sp>
        <p:nvSpPr>
          <p:cNvPr id="4" name="Rectangle 3"/>
          <p:cNvSpPr/>
          <p:nvPr/>
        </p:nvSpPr>
        <p:spPr>
          <a:xfrm>
            <a:off x="1200528" y="5140928"/>
            <a:ext cx="6096000" cy="1477328"/>
          </a:xfrm>
          <a:prstGeom prst="rect">
            <a:avLst/>
          </a:prstGeom>
        </p:spPr>
        <p:txBody>
          <a:bodyPr>
            <a:spAutoFit/>
          </a:bodyPr>
          <a:lstStyle/>
          <a:p>
            <a:r>
              <a:rPr lang="en-US" dirty="0">
                <a:solidFill>
                  <a:srgbClr val="0000FF"/>
                </a:solidFill>
                <a:latin typeface="Consolas" panose="020B0609020204030204" pitchFamily="49" charset="0"/>
              </a:rPr>
              <a:t>SELECT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FirstName</a:t>
            </a:r>
            <a:r>
              <a:rPr lang="en-US" dirty="0" err="1">
                <a:solidFill>
                  <a:srgbClr val="808080"/>
                </a:solidFill>
                <a:latin typeface="Consolas" panose="020B0609020204030204" pitchFamily="49" charset="0"/>
              </a:rPr>
              <a:t>,</a:t>
            </a:r>
            <a:r>
              <a:rPr lang="en-US" dirty="0" err="1">
                <a:solidFill>
                  <a:srgbClr val="000000"/>
                </a:solidFill>
                <a:latin typeface="Consolas" panose="020B0609020204030204" pitchFamily="49" charset="0"/>
              </a:rPr>
              <a:t>LastName</a:t>
            </a:r>
            <a:r>
              <a:rPr lang="en-US" dirty="0">
                <a:solidFill>
                  <a:srgbClr val="000000"/>
                </a:solidFill>
                <a:latin typeface="Consolas" panose="020B0609020204030204" pitchFamily="49" charset="0"/>
              </a:rPr>
              <a:t> </a:t>
            </a:r>
          </a:p>
          <a:p>
            <a:r>
              <a:rPr lang="en-US" dirty="0">
                <a:solidFill>
                  <a:srgbClr val="0000FF"/>
                </a:solidFill>
                <a:latin typeface="Consolas" panose="020B0609020204030204" pitchFamily="49" charset="0"/>
              </a:rPr>
              <a:t>FROM</a:t>
            </a:r>
            <a:r>
              <a:rPr lang="en-US" dirty="0">
                <a:solidFill>
                  <a:srgbClr val="000000"/>
                </a:solidFill>
                <a:latin typeface="Consolas" panose="020B0609020204030204" pitchFamily="49" charset="0"/>
              </a:rPr>
              <a:t> Employee</a:t>
            </a:r>
          </a:p>
          <a:p>
            <a:r>
              <a:rPr lang="en-US" dirty="0" smtClean="0">
                <a:solidFill>
                  <a:srgbClr val="0000FF"/>
                </a:solidFill>
                <a:latin typeface="Consolas" panose="020B0609020204030204" pitchFamily="49" charset="0"/>
              </a:rPr>
              <a:t>UNION ALL</a:t>
            </a:r>
            <a:r>
              <a:rPr lang="en-US" dirty="0" smtClean="0">
                <a:solidFill>
                  <a:srgbClr val="000000"/>
                </a:solidFill>
                <a:latin typeface="Consolas" panose="020B0609020204030204" pitchFamily="49" charset="0"/>
              </a:rPr>
              <a:t> </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SELECT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FirstName</a:t>
            </a:r>
            <a:r>
              <a:rPr lang="en-US" dirty="0" err="1">
                <a:solidFill>
                  <a:srgbClr val="808080"/>
                </a:solidFill>
                <a:latin typeface="Consolas" panose="020B0609020204030204" pitchFamily="49" charset="0"/>
              </a:rPr>
              <a:t>,</a:t>
            </a:r>
            <a:r>
              <a:rPr lang="en-US" dirty="0" err="1">
                <a:solidFill>
                  <a:srgbClr val="000000"/>
                </a:solidFill>
                <a:latin typeface="Consolas" panose="020B0609020204030204" pitchFamily="49" charset="0"/>
              </a:rPr>
              <a:t>LastName</a:t>
            </a:r>
            <a:r>
              <a:rPr lang="en-US" dirty="0">
                <a:solidFill>
                  <a:srgbClr val="000000"/>
                </a:solidFill>
                <a:latin typeface="Consolas" panose="020B0609020204030204" pitchFamily="49" charset="0"/>
              </a:rPr>
              <a:t> </a:t>
            </a:r>
          </a:p>
          <a:p>
            <a:r>
              <a:rPr lang="en-US" dirty="0">
                <a:solidFill>
                  <a:srgbClr val="0000FF"/>
                </a:solidFill>
                <a:latin typeface="Consolas" panose="020B0609020204030204" pitchFamily="49" charset="0"/>
              </a:rPr>
              <a:t>FROM</a:t>
            </a:r>
            <a:r>
              <a:rPr lang="en-US" dirty="0">
                <a:solidFill>
                  <a:srgbClr val="000000"/>
                </a:solidFill>
                <a:latin typeface="Consolas" panose="020B0609020204030204" pitchFamily="49" charset="0"/>
              </a:rPr>
              <a:t> Employee</a:t>
            </a:r>
            <a:endParaRPr lang="en-US" dirty="0"/>
          </a:p>
        </p:txBody>
      </p:sp>
    </p:spTree>
    <p:extLst>
      <p:ext uri="{BB962C8B-B14F-4D97-AF65-F5344CB8AC3E}">
        <p14:creationId xmlns:p14="http://schemas.microsoft.com/office/powerpoint/2010/main" val="322309670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Combining sets – INTERSECT</a:t>
            </a:r>
            <a:endParaRPr lang="en-US" dirty="0"/>
          </a:p>
        </p:txBody>
      </p:sp>
      <p:sp>
        <p:nvSpPr>
          <p:cNvPr id="3" name="Content Placeholder 2"/>
          <p:cNvSpPr>
            <a:spLocks noGrp="1"/>
          </p:cNvSpPr>
          <p:nvPr>
            <p:ph idx="1"/>
          </p:nvPr>
        </p:nvSpPr>
        <p:spPr>
          <a:xfrm>
            <a:off x="677334" y="1764792"/>
            <a:ext cx="8596668" cy="4642331"/>
          </a:xfrm>
        </p:spPr>
        <p:txBody>
          <a:bodyPr>
            <a:normAutofit/>
          </a:bodyPr>
          <a:lstStyle/>
          <a:p>
            <a:r>
              <a:rPr lang="en-US" dirty="0"/>
              <a:t>INTERSECT operator returns only distinct rows that are common to both sets. In </a:t>
            </a:r>
            <a:r>
              <a:rPr lang="en-US" dirty="0" smtClean="0"/>
              <a:t>other words</a:t>
            </a:r>
            <a:r>
              <a:rPr lang="en-US" dirty="0"/>
              <a:t>, if a row appears at least once in the first set and at least once in the second set, it </a:t>
            </a:r>
            <a:r>
              <a:rPr lang="en-US" dirty="0" smtClean="0"/>
              <a:t>will appear </a:t>
            </a:r>
            <a:r>
              <a:rPr lang="en-US" dirty="0"/>
              <a:t>once in the result of the INTERSECT operator</a:t>
            </a:r>
            <a:r>
              <a:rPr lang="en-US" dirty="0" smtClean="0"/>
              <a:t>.</a:t>
            </a:r>
          </a:p>
          <a:p>
            <a:r>
              <a:rPr lang="en-US" dirty="0" smtClean="0"/>
              <a:t>Pre-requisites</a:t>
            </a:r>
          </a:p>
          <a:p>
            <a:pPr lvl="1"/>
            <a:r>
              <a:rPr lang="en-US" dirty="0" smtClean="0"/>
              <a:t>All sets should have same number of columns</a:t>
            </a:r>
          </a:p>
          <a:p>
            <a:pPr lvl="1"/>
            <a:r>
              <a:rPr lang="en-US" dirty="0" smtClean="0"/>
              <a:t>Columns should be of same or compatible data type</a:t>
            </a:r>
          </a:p>
          <a:p>
            <a:pPr marL="0" indent="0">
              <a:buNone/>
            </a:pPr>
            <a:endParaRPr lang="en-US" dirty="0" smtClean="0"/>
          </a:p>
          <a:p>
            <a:pPr marL="0" indent="0">
              <a:buNone/>
            </a:pPr>
            <a:r>
              <a:rPr lang="en-US" dirty="0" smtClean="0"/>
              <a:t>Example:</a:t>
            </a:r>
          </a:p>
          <a:p>
            <a:endParaRPr lang="en-US" dirty="0"/>
          </a:p>
        </p:txBody>
      </p:sp>
      <p:grpSp>
        <p:nvGrpSpPr>
          <p:cNvPr id="5" name="Group 4"/>
          <p:cNvGrpSpPr/>
          <p:nvPr/>
        </p:nvGrpSpPr>
        <p:grpSpPr>
          <a:xfrm>
            <a:off x="7570848" y="2728269"/>
            <a:ext cx="2283336" cy="1022718"/>
            <a:chOff x="7570848" y="2728269"/>
            <a:chExt cx="2283336" cy="1022718"/>
          </a:xfrm>
        </p:grpSpPr>
        <p:sp>
          <p:nvSpPr>
            <p:cNvPr id="6" name="Oval 5"/>
            <p:cNvSpPr/>
            <p:nvPr/>
          </p:nvSpPr>
          <p:spPr>
            <a:xfrm>
              <a:off x="7570848" y="2728269"/>
              <a:ext cx="1278828" cy="1022717"/>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smtClean="0"/>
                <a:t>Set1</a:t>
              </a:r>
              <a:endParaRPr lang="en-US" dirty="0"/>
            </a:p>
          </p:txBody>
        </p:sp>
        <p:sp>
          <p:nvSpPr>
            <p:cNvPr id="7" name="Oval 6"/>
            <p:cNvSpPr/>
            <p:nvPr/>
          </p:nvSpPr>
          <p:spPr>
            <a:xfrm>
              <a:off x="8575356" y="2728270"/>
              <a:ext cx="1278828" cy="1022717"/>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smtClean="0"/>
                <a:t>Set2</a:t>
              </a:r>
              <a:endParaRPr lang="en-US" dirty="0"/>
            </a:p>
          </p:txBody>
        </p:sp>
        <p:sp>
          <p:nvSpPr>
            <p:cNvPr id="4" name="Oval 3"/>
            <p:cNvSpPr/>
            <p:nvPr/>
          </p:nvSpPr>
          <p:spPr>
            <a:xfrm>
              <a:off x="8593644" y="2924159"/>
              <a:ext cx="210312" cy="6309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 name="Rectangle 7"/>
          <p:cNvSpPr/>
          <p:nvPr/>
        </p:nvSpPr>
        <p:spPr>
          <a:xfrm>
            <a:off x="1474848" y="4548855"/>
            <a:ext cx="6096000" cy="2031325"/>
          </a:xfrm>
          <a:prstGeom prst="rect">
            <a:avLst/>
          </a:prstGeom>
        </p:spPr>
        <p:txBody>
          <a:bodyPr>
            <a:spAutoFit/>
          </a:bodyPr>
          <a:lstStyle/>
          <a:p>
            <a:r>
              <a:rPr lang="en-US" dirty="0">
                <a:solidFill>
                  <a:srgbClr val="0000FF"/>
                </a:solidFill>
                <a:latin typeface="Consolas" panose="020B0609020204030204" pitchFamily="49" charset="0"/>
              </a:rPr>
              <a:t>SELECT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FirstName</a:t>
            </a:r>
            <a:r>
              <a:rPr lang="en-US" dirty="0" err="1">
                <a:solidFill>
                  <a:srgbClr val="808080"/>
                </a:solidFill>
                <a:latin typeface="Consolas" panose="020B0609020204030204" pitchFamily="49" charset="0"/>
              </a:rPr>
              <a:t>,</a:t>
            </a:r>
            <a:r>
              <a:rPr lang="en-US" dirty="0" err="1">
                <a:solidFill>
                  <a:srgbClr val="000000"/>
                </a:solidFill>
                <a:latin typeface="Consolas" panose="020B0609020204030204" pitchFamily="49" charset="0"/>
              </a:rPr>
              <a:t>LastName</a:t>
            </a:r>
            <a:r>
              <a:rPr lang="en-US" dirty="0">
                <a:solidFill>
                  <a:srgbClr val="000000"/>
                </a:solidFill>
                <a:latin typeface="Consolas" panose="020B0609020204030204" pitchFamily="49" charset="0"/>
              </a:rPr>
              <a:t> </a:t>
            </a:r>
          </a:p>
          <a:p>
            <a:r>
              <a:rPr lang="en-US" dirty="0">
                <a:solidFill>
                  <a:srgbClr val="0000FF"/>
                </a:solidFill>
                <a:latin typeface="Consolas" panose="020B0609020204030204" pitchFamily="49" charset="0"/>
              </a:rPr>
              <a:t>FROM</a:t>
            </a:r>
            <a:r>
              <a:rPr lang="en-US" dirty="0">
                <a:solidFill>
                  <a:srgbClr val="000000"/>
                </a:solidFill>
                <a:latin typeface="Consolas" panose="020B0609020204030204" pitchFamily="49" charset="0"/>
              </a:rPr>
              <a:t> Employee</a:t>
            </a:r>
          </a:p>
          <a:p>
            <a:r>
              <a:rPr lang="en-US" dirty="0">
                <a:solidFill>
                  <a:srgbClr val="0000FF"/>
                </a:solidFill>
                <a:latin typeface="Consolas" panose="020B0609020204030204" pitchFamily="49" charset="0"/>
              </a:rPr>
              <a:t>WHERE</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FirstName</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'Aleksandar'</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INTERSECT</a:t>
            </a:r>
            <a:r>
              <a:rPr lang="en-US" dirty="0">
                <a:solidFill>
                  <a:srgbClr val="000000"/>
                </a:solidFill>
                <a:latin typeface="Consolas" panose="020B0609020204030204" pitchFamily="49" charset="0"/>
              </a:rPr>
              <a:t> </a:t>
            </a:r>
          </a:p>
          <a:p>
            <a:r>
              <a:rPr lang="en-US" dirty="0">
                <a:solidFill>
                  <a:srgbClr val="0000FF"/>
                </a:solidFill>
                <a:latin typeface="Consolas" panose="020B0609020204030204" pitchFamily="49" charset="0"/>
              </a:rPr>
              <a:t>SELECT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FirstName</a:t>
            </a:r>
            <a:r>
              <a:rPr lang="en-US" dirty="0" err="1">
                <a:solidFill>
                  <a:srgbClr val="808080"/>
                </a:solidFill>
                <a:latin typeface="Consolas" panose="020B0609020204030204" pitchFamily="49" charset="0"/>
              </a:rPr>
              <a:t>,</a:t>
            </a:r>
            <a:r>
              <a:rPr lang="en-US" dirty="0" err="1">
                <a:solidFill>
                  <a:srgbClr val="000000"/>
                </a:solidFill>
                <a:latin typeface="Consolas" panose="020B0609020204030204" pitchFamily="49" charset="0"/>
              </a:rPr>
              <a:t>LastName</a:t>
            </a:r>
            <a:r>
              <a:rPr lang="en-US" dirty="0">
                <a:solidFill>
                  <a:srgbClr val="000000"/>
                </a:solidFill>
                <a:latin typeface="Consolas" panose="020B0609020204030204" pitchFamily="49" charset="0"/>
              </a:rPr>
              <a:t> </a:t>
            </a:r>
          </a:p>
          <a:p>
            <a:r>
              <a:rPr lang="en-US" dirty="0">
                <a:solidFill>
                  <a:srgbClr val="0000FF"/>
                </a:solidFill>
                <a:latin typeface="Consolas" panose="020B0609020204030204" pitchFamily="49" charset="0"/>
              </a:rPr>
              <a:t>FROM</a:t>
            </a:r>
            <a:r>
              <a:rPr lang="en-US" dirty="0">
                <a:solidFill>
                  <a:srgbClr val="000000"/>
                </a:solidFill>
                <a:latin typeface="Consolas" panose="020B0609020204030204" pitchFamily="49" charset="0"/>
              </a:rPr>
              <a:t> Employee</a:t>
            </a:r>
          </a:p>
          <a:p>
            <a:r>
              <a:rPr lang="en-US" dirty="0">
                <a:solidFill>
                  <a:srgbClr val="0000FF"/>
                </a:solidFill>
                <a:latin typeface="Consolas" panose="020B0609020204030204" pitchFamily="49" charset="0"/>
              </a:rPr>
              <a:t>WHERE</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LastName</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a:t>
            </a:r>
            <a:r>
              <a:rPr lang="en-US" dirty="0" err="1">
                <a:solidFill>
                  <a:srgbClr val="FF0000"/>
                </a:solidFill>
                <a:latin typeface="Consolas" panose="020B0609020204030204" pitchFamily="49" charset="0"/>
              </a:rPr>
              <a:t>Nikolovski</a:t>
            </a:r>
            <a:r>
              <a:rPr lang="en-US" dirty="0">
                <a:solidFill>
                  <a:srgbClr val="FF0000"/>
                </a:solidFill>
                <a:latin typeface="Consolas" panose="020B0609020204030204" pitchFamily="49" charset="0"/>
              </a:rPr>
              <a:t>'</a:t>
            </a:r>
            <a:endParaRPr lang="en-US" dirty="0"/>
          </a:p>
        </p:txBody>
      </p:sp>
    </p:spTree>
    <p:extLst>
      <p:ext uri="{BB962C8B-B14F-4D97-AF65-F5344CB8AC3E}">
        <p14:creationId xmlns:p14="http://schemas.microsoft.com/office/powerpoint/2010/main" val="255541666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Combining sets - Workshop</a:t>
            </a:r>
            <a:endParaRPr lang="en-US" dirty="0"/>
          </a:p>
        </p:txBody>
      </p:sp>
      <p:sp>
        <p:nvSpPr>
          <p:cNvPr id="3" name="Content Placeholder 2"/>
          <p:cNvSpPr>
            <a:spLocks noGrp="1"/>
          </p:cNvSpPr>
          <p:nvPr>
            <p:ph idx="1"/>
          </p:nvPr>
        </p:nvSpPr>
        <p:spPr>
          <a:xfrm>
            <a:off x="476166" y="1622106"/>
            <a:ext cx="8596668" cy="3013901"/>
          </a:xfrm>
        </p:spPr>
        <p:txBody>
          <a:bodyPr>
            <a:normAutofit/>
          </a:bodyPr>
          <a:lstStyle/>
          <a:p>
            <a:r>
              <a:rPr lang="en-GB" dirty="0"/>
              <a:t>List </a:t>
            </a:r>
            <a:r>
              <a:rPr lang="en-GB" dirty="0" smtClean="0"/>
              <a:t>all </a:t>
            </a:r>
            <a:r>
              <a:rPr lang="en-GB" dirty="0" err="1" smtClean="0"/>
              <a:t>BusinessEntity</a:t>
            </a:r>
            <a:r>
              <a:rPr lang="en-GB" dirty="0" smtClean="0"/>
              <a:t> Names and Customer Names in single result set with duplicates</a:t>
            </a:r>
          </a:p>
          <a:p>
            <a:r>
              <a:rPr lang="en-GB" dirty="0" smtClean="0"/>
              <a:t>List all regions where some </a:t>
            </a:r>
            <a:r>
              <a:rPr lang="en-GB" dirty="0" err="1" smtClean="0"/>
              <a:t>BusinessEntity</a:t>
            </a:r>
            <a:r>
              <a:rPr lang="en-GB" dirty="0" smtClean="0"/>
              <a:t> is based, or some Customer is based. Remove duplicates</a:t>
            </a:r>
          </a:p>
          <a:p>
            <a:r>
              <a:rPr lang="en-GB" dirty="0" smtClean="0"/>
              <a:t>List all regions where we have </a:t>
            </a:r>
            <a:r>
              <a:rPr lang="en-GB" dirty="0" err="1" smtClean="0"/>
              <a:t>BusinessEntities</a:t>
            </a:r>
            <a:r>
              <a:rPr lang="en-GB" dirty="0" smtClean="0"/>
              <a:t> and Customers in the same time</a:t>
            </a:r>
            <a:endParaRPr lang="en-US" dirty="0"/>
          </a:p>
        </p:txBody>
      </p:sp>
    </p:spTree>
    <p:extLst>
      <p:ext uri="{BB962C8B-B14F-4D97-AF65-F5344CB8AC3E}">
        <p14:creationId xmlns:p14="http://schemas.microsoft.com/office/powerpoint/2010/main" val="316785963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Table constraints</a:t>
            </a:r>
            <a:endParaRPr lang="en-US" dirty="0"/>
          </a:p>
        </p:txBody>
      </p:sp>
      <p:sp>
        <p:nvSpPr>
          <p:cNvPr id="3" name="Text Placeholder 2"/>
          <p:cNvSpPr>
            <a:spLocks noGrp="1"/>
          </p:cNvSpPr>
          <p:nvPr>
            <p:ph type="body" idx="1"/>
          </p:nvPr>
        </p:nvSpPr>
        <p:spPr/>
        <p:txBody>
          <a:bodyPr/>
          <a:lstStyle/>
          <a:p>
            <a:r>
              <a:rPr lang="en-US" dirty="0" smtClean="0"/>
              <a:t>Default, Check, Unique</a:t>
            </a:r>
            <a:endParaRPr lang="en-US" dirty="0"/>
          </a:p>
        </p:txBody>
      </p:sp>
    </p:spTree>
    <p:extLst>
      <p:ext uri="{BB962C8B-B14F-4D97-AF65-F5344CB8AC3E}">
        <p14:creationId xmlns:p14="http://schemas.microsoft.com/office/powerpoint/2010/main" val="287769050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84517"/>
            <a:ext cx="8596668" cy="955964"/>
          </a:xfrm>
        </p:spPr>
        <p:txBody>
          <a:bodyPr/>
          <a:lstStyle/>
          <a:p>
            <a:r>
              <a:rPr lang="en-US" dirty="0" smtClean="0"/>
              <a:t>Agenda</a:t>
            </a:r>
            <a:endParaRPr lang="en-US" dirty="0"/>
          </a:p>
        </p:txBody>
      </p:sp>
      <p:sp>
        <p:nvSpPr>
          <p:cNvPr id="3" name="Content Placeholder 2"/>
          <p:cNvSpPr>
            <a:spLocks noGrp="1"/>
          </p:cNvSpPr>
          <p:nvPr>
            <p:ph idx="1"/>
          </p:nvPr>
        </p:nvSpPr>
        <p:spPr>
          <a:xfrm>
            <a:off x="677334" y="1111348"/>
            <a:ext cx="8596668" cy="5345723"/>
          </a:xfrm>
        </p:spPr>
        <p:txBody>
          <a:bodyPr>
            <a:normAutofit fontScale="47500" lnSpcReduction="20000"/>
          </a:bodyPr>
          <a:lstStyle/>
          <a:p>
            <a:r>
              <a:rPr lang="en-US" sz="2900" dirty="0" smtClean="0"/>
              <a:t>Session 1</a:t>
            </a:r>
          </a:p>
          <a:p>
            <a:r>
              <a:rPr lang="en-US" sz="2900" u="sng" dirty="0" smtClean="0"/>
              <a:t>Session 2</a:t>
            </a:r>
          </a:p>
          <a:p>
            <a:pPr lvl="1">
              <a:buFont typeface="Wingdings" panose="05000000000000000000" pitchFamily="2" charset="2"/>
              <a:buChar char="§"/>
            </a:pPr>
            <a:r>
              <a:rPr lang="en-US" sz="2900" dirty="0" smtClean="0"/>
              <a:t>Homework discussion</a:t>
            </a:r>
          </a:p>
          <a:p>
            <a:pPr lvl="1">
              <a:buFont typeface="Wingdings" panose="05000000000000000000" pitchFamily="2" charset="2"/>
              <a:buChar char="§"/>
            </a:pPr>
            <a:r>
              <a:rPr lang="en-US" sz="2900" dirty="0" smtClean="0"/>
              <a:t>Filtering </a:t>
            </a:r>
            <a:r>
              <a:rPr lang="en-US" sz="2900" dirty="0"/>
              <a:t>and Sorting </a:t>
            </a:r>
            <a:r>
              <a:rPr lang="en-US" sz="2900" dirty="0" smtClean="0"/>
              <a:t>data</a:t>
            </a:r>
          </a:p>
          <a:p>
            <a:pPr lvl="2">
              <a:buFont typeface="Wingdings" panose="05000000000000000000" pitchFamily="2" charset="2"/>
              <a:buChar char="§"/>
            </a:pPr>
            <a:r>
              <a:rPr lang="en-US" sz="2700" dirty="0" smtClean="0"/>
              <a:t>Workshop </a:t>
            </a:r>
            <a:endParaRPr lang="en-US" sz="2700" dirty="0"/>
          </a:p>
          <a:p>
            <a:pPr lvl="1">
              <a:buFont typeface="Wingdings" panose="05000000000000000000" pitchFamily="2" charset="2"/>
              <a:buChar char="§"/>
            </a:pPr>
            <a:r>
              <a:rPr lang="en-US" sz="2900" dirty="0" smtClean="0"/>
              <a:t>Combining </a:t>
            </a:r>
            <a:r>
              <a:rPr lang="en-US" sz="2900" dirty="0"/>
              <a:t>sets (UNION, UNION </a:t>
            </a:r>
            <a:r>
              <a:rPr lang="en-US" sz="2900" dirty="0" smtClean="0"/>
              <a:t>ALL, INTERSECT)</a:t>
            </a:r>
          </a:p>
          <a:p>
            <a:pPr lvl="2">
              <a:buFont typeface="Wingdings" panose="05000000000000000000" pitchFamily="2" charset="2"/>
              <a:buChar char="§"/>
            </a:pPr>
            <a:r>
              <a:rPr lang="en-US" sz="2700" dirty="0" smtClean="0"/>
              <a:t>Workshop</a:t>
            </a:r>
            <a:endParaRPr lang="en-US" sz="2700" dirty="0"/>
          </a:p>
          <a:p>
            <a:pPr lvl="1">
              <a:buFont typeface="Wingdings" panose="05000000000000000000" pitchFamily="2" charset="2"/>
              <a:buChar char="§"/>
            </a:pPr>
            <a:r>
              <a:rPr lang="en-US" sz="2900" dirty="0" smtClean="0"/>
              <a:t>Table </a:t>
            </a:r>
            <a:r>
              <a:rPr lang="en-US" sz="2900" dirty="0"/>
              <a:t>constraints (Default, </a:t>
            </a:r>
            <a:r>
              <a:rPr lang="en-US" sz="2900" dirty="0" smtClean="0"/>
              <a:t>Check, Unique)</a:t>
            </a:r>
          </a:p>
          <a:p>
            <a:pPr lvl="2">
              <a:buFont typeface="Wingdings" panose="05000000000000000000" pitchFamily="2" charset="2"/>
              <a:buChar char="§"/>
            </a:pPr>
            <a:r>
              <a:rPr lang="en-US" sz="3000" dirty="0"/>
              <a:t>Workshop</a:t>
            </a:r>
          </a:p>
          <a:p>
            <a:pPr lvl="1">
              <a:buFont typeface="Wingdings" panose="05000000000000000000" pitchFamily="2" charset="2"/>
              <a:buChar char="§"/>
            </a:pPr>
            <a:r>
              <a:rPr lang="en-US" sz="2900" dirty="0" smtClean="0"/>
              <a:t>Referential </a:t>
            </a:r>
            <a:r>
              <a:rPr lang="en-US" sz="2900" dirty="0"/>
              <a:t>integrity (Foreign Keys</a:t>
            </a:r>
            <a:r>
              <a:rPr lang="en-US" sz="2900" dirty="0" smtClean="0"/>
              <a:t>)</a:t>
            </a:r>
          </a:p>
          <a:p>
            <a:pPr lvl="2">
              <a:buFont typeface="Wingdings" panose="05000000000000000000" pitchFamily="2" charset="2"/>
              <a:buChar char="§"/>
            </a:pPr>
            <a:r>
              <a:rPr lang="en-US" sz="2800" dirty="0"/>
              <a:t>Workshop</a:t>
            </a:r>
            <a:endParaRPr lang="en-US" sz="2700" dirty="0"/>
          </a:p>
          <a:p>
            <a:pPr lvl="1">
              <a:buFont typeface="Wingdings" panose="05000000000000000000" pitchFamily="2" charset="2"/>
              <a:buChar char="§"/>
            </a:pPr>
            <a:r>
              <a:rPr lang="en-US" sz="2900" dirty="0" smtClean="0"/>
              <a:t>Join </a:t>
            </a:r>
            <a:r>
              <a:rPr lang="en-US" sz="2900" dirty="0"/>
              <a:t>Types (Left, Right, Inner, Cross Join</a:t>
            </a:r>
            <a:r>
              <a:rPr lang="en-US" sz="2900" dirty="0" smtClean="0"/>
              <a:t>)</a:t>
            </a:r>
          </a:p>
          <a:p>
            <a:pPr lvl="2">
              <a:buFont typeface="Wingdings" panose="05000000000000000000" pitchFamily="2" charset="2"/>
              <a:buChar char="§"/>
            </a:pPr>
            <a:r>
              <a:rPr lang="en-US" sz="3000" dirty="0"/>
              <a:t>Workshop</a:t>
            </a:r>
          </a:p>
          <a:p>
            <a:pPr lvl="1">
              <a:buFont typeface="Wingdings" panose="05000000000000000000" pitchFamily="2" charset="2"/>
              <a:buChar char="§"/>
            </a:pPr>
            <a:r>
              <a:rPr lang="en-US" sz="2900" dirty="0" smtClean="0"/>
              <a:t>Knowledge </a:t>
            </a:r>
            <a:r>
              <a:rPr lang="en-US" sz="2900" dirty="0"/>
              <a:t>check (Quiz, Discussion, Homework)</a:t>
            </a:r>
          </a:p>
          <a:p>
            <a:r>
              <a:rPr lang="en-US" sz="2900" dirty="0" smtClean="0"/>
              <a:t>Session 3</a:t>
            </a:r>
          </a:p>
          <a:p>
            <a:r>
              <a:rPr lang="en-US" sz="2900" dirty="0" smtClean="0"/>
              <a:t>Session 4</a:t>
            </a:r>
          </a:p>
          <a:p>
            <a:r>
              <a:rPr lang="en-US" sz="2900" dirty="0" smtClean="0"/>
              <a:t>Session 5</a:t>
            </a:r>
          </a:p>
          <a:p>
            <a:pPr lvl="1"/>
            <a:endParaRPr lang="en-US" dirty="0"/>
          </a:p>
        </p:txBody>
      </p:sp>
    </p:spTree>
    <p:extLst>
      <p:ext uri="{BB962C8B-B14F-4D97-AF65-F5344CB8AC3E}">
        <p14:creationId xmlns:p14="http://schemas.microsoft.com/office/powerpoint/2010/main" val="346881583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 constraints - Default</a:t>
            </a:r>
            <a:endParaRPr lang="en-US" dirty="0"/>
          </a:p>
        </p:txBody>
      </p:sp>
      <p:sp>
        <p:nvSpPr>
          <p:cNvPr id="3" name="Content Placeholder 2"/>
          <p:cNvSpPr>
            <a:spLocks noGrp="1"/>
          </p:cNvSpPr>
          <p:nvPr>
            <p:ph idx="1"/>
          </p:nvPr>
        </p:nvSpPr>
        <p:spPr>
          <a:xfrm>
            <a:off x="677334" y="1764792"/>
            <a:ext cx="8596668" cy="4642331"/>
          </a:xfrm>
        </p:spPr>
        <p:txBody>
          <a:bodyPr>
            <a:normAutofit/>
          </a:bodyPr>
          <a:lstStyle/>
          <a:p>
            <a:r>
              <a:rPr lang="en-US" dirty="0"/>
              <a:t>The least constraining of all the T-SQL table constraints is the default constraint. In fact, </a:t>
            </a:r>
            <a:r>
              <a:rPr lang="en-US" dirty="0" smtClean="0"/>
              <a:t>you could </a:t>
            </a:r>
            <a:r>
              <a:rPr lang="en-US" dirty="0"/>
              <a:t>say default constraints don't really constrain anything at all; they just supply a </a:t>
            </a:r>
            <a:r>
              <a:rPr lang="en-US" dirty="0" smtClean="0"/>
              <a:t>default value </a:t>
            </a:r>
            <a:r>
              <a:rPr lang="en-US" dirty="0"/>
              <a:t>during an INSERT if no other value is </a:t>
            </a:r>
            <a:r>
              <a:rPr lang="en-US" dirty="0" smtClean="0"/>
              <a:t>supplied</a:t>
            </a:r>
          </a:p>
          <a:p>
            <a:r>
              <a:rPr lang="en-US" dirty="0" smtClean="0"/>
              <a:t>Can be defined during the table creation</a:t>
            </a:r>
          </a:p>
          <a:p>
            <a:r>
              <a:rPr lang="en-US" dirty="0" smtClean="0"/>
              <a:t>Table can be edited later on to support default constraint</a:t>
            </a:r>
          </a:p>
          <a:p>
            <a:r>
              <a:rPr lang="en-US" dirty="0" smtClean="0"/>
              <a:t>Example:</a:t>
            </a:r>
          </a:p>
          <a:p>
            <a:endParaRPr lang="en-US" dirty="0"/>
          </a:p>
          <a:p>
            <a:endParaRPr lang="en-US" dirty="0" smtClean="0"/>
          </a:p>
          <a:p>
            <a:endParaRPr lang="en-US" dirty="0" smtClean="0"/>
          </a:p>
          <a:p>
            <a:endParaRPr lang="en-US" dirty="0"/>
          </a:p>
          <a:p>
            <a:r>
              <a:rPr lang="en-US" dirty="0" smtClean="0"/>
              <a:t>Demo: </a:t>
            </a:r>
            <a:r>
              <a:rPr lang="fr-FR" dirty="0"/>
              <a:t>Session 2 – 02 Default </a:t>
            </a:r>
            <a:r>
              <a:rPr lang="fr-FR" dirty="0" err="1"/>
              <a:t>constraints.sql</a:t>
            </a:r>
            <a:endParaRPr lang="en-US" dirty="0" smtClean="0"/>
          </a:p>
        </p:txBody>
      </p:sp>
      <p:sp>
        <p:nvSpPr>
          <p:cNvPr id="4" name="Rectangle 3"/>
          <p:cNvSpPr/>
          <p:nvPr/>
        </p:nvSpPr>
        <p:spPr>
          <a:xfrm>
            <a:off x="1097958" y="4264444"/>
            <a:ext cx="6096000" cy="1200329"/>
          </a:xfrm>
          <a:prstGeom prst="rect">
            <a:avLst/>
          </a:prstGeom>
        </p:spPr>
        <p:txBody>
          <a:bodyPr>
            <a:spAutoFit/>
          </a:bodyPr>
          <a:lstStyle/>
          <a:p>
            <a:r>
              <a:rPr lang="en-US" dirty="0">
                <a:solidFill>
                  <a:srgbClr val="0000FF"/>
                </a:solidFill>
                <a:latin typeface="Consolas" panose="020B0609020204030204" pitchFamily="49" charset="0"/>
              </a:rPr>
              <a:t>alter</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table</a:t>
            </a:r>
            <a:r>
              <a:rPr lang="en-US" dirty="0">
                <a:solidFill>
                  <a:srgbClr val="000000"/>
                </a:solidFill>
                <a:latin typeface="Consolas" panose="020B0609020204030204" pitchFamily="49" charset="0"/>
              </a:rPr>
              <a:t> </a:t>
            </a:r>
            <a:r>
              <a:rPr lang="en-US" dirty="0" smtClean="0">
                <a:solidFill>
                  <a:srgbClr val="000000"/>
                </a:solidFill>
                <a:latin typeface="Consolas" panose="020B0609020204030204" pitchFamily="49" charset="0"/>
              </a:rPr>
              <a:t>Product</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add</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constraint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DF_Product_Weight</a:t>
            </a:r>
            <a:r>
              <a:rPr lang="en-US" dirty="0">
                <a:solidFill>
                  <a:srgbClr val="000000"/>
                </a:solidFill>
                <a:latin typeface="Consolas" panose="020B0609020204030204" pitchFamily="49" charset="0"/>
              </a:rPr>
              <a:t> </a:t>
            </a:r>
          </a:p>
          <a:p>
            <a:r>
              <a:rPr lang="en-US" dirty="0">
                <a:solidFill>
                  <a:srgbClr val="0000FF"/>
                </a:solidFill>
                <a:latin typeface="Consolas" panose="020B0609020204030204" pitchFamily="49" charset="0"/>
              </a:rPr>
              <a:t>default</a:t>
            </a:r>
            <a:r>
              <a:rPr lang="en-US" dirty="0">
                <a:solidFill>
                  <a:srgbClr val="000000"/>
                </a:solidFill>
                <a:latin typeface="Consolas" panose="020B0609020204030204" pitchFamily="49" charset="0"/>
              </a:rPr>
              <a:t> 100 </a:t>
            </a:r>
            <a:r>
              <a:rPr lang="en-US" dirty="0">
                <a:solidFill>
                  <a:srgbClr val="0000FF"/>
                </a:solidFill>
                <a:latin typeface="Consolas" panose="020B0609020204030204" pitchFamily="49" charset="0"/>
              </a:rPr>
              <a:t>for</a:t>
            </a:r>
            <a:r>
              <a:rPr lang="en-US" dirty="0">
                <a:solidFill>
                  <a:srgbClr val="000000"/>
                </a:solidFill>
                <a:latin typeface="Consolas" panose="020B0609020204030204" pitchFamily="49" charset="0"/>
              </a:rPr>
              <a:t> [Weight]</a:t>
            </a:r>
          </a:p>
          <a:p>
            <a:r>
              <a:rPr lang="en-US" dirty="0">
                <a:solidFill>
                  <a:srgbClr val="0000FF"/>
                </a:solidFill>
                <a:latin typeface="Consolas" panose="020B0609020204030204" pitchFamily="49" charset="0"/>
              </a:rPr>
              <a:t>GO</a:t>
            </a:r>
            <a:endParaRPr lang="en-US" dirty="0"/>
          </a:p>
        </p:txBody>
      </p:sp>
    </p:spTree>
    <p:extLst>
      <p:ext uri="{BB962C8B-B14F-4D97-AF65-F5344CB8AC3E}">
        <p14:creationId xmlns:p14="http://schemas.microsoft.com/office/powerpoint/2010/main" val="234416178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 constraints - Check</a:t>
            </a:r>
            <a:endParaRPr lang="en-US" dirty="0"/>
          </a:p>
        </p:txBody>
      </p:sp>
      <p:sp>
        <p:nvSpPr>
          <p:cNvPr id="3" name="Content Placeholder 2"/>
          <p:cNvSpPr>
            <a:spLocks noGrp="1"/>
          </p:cNvSpPr>
          <p:nvPr>
            <p:ph idx="1"/>
          </p:nvPr>
        </p:nvSpPr>
        <p:spPr>
          <a:xfrm>
            <a:off x="677334" y="1764792"/>
            <a:ext cx="8596668" cy="4642331"/>
          </a:xfrm>
        </p:spPr>
        <p:txBody>
          <a:bodyPr>
            <a:normAutofit/>
          </a:bodyPr>
          <a:lstStyle/>
          <a:p>
            <a:r>
              <a:rPr lang="en-US" dirty="0"/>
              <a:t>With a check constraint, you declare that the values of a column are constrained in </a:t>
            </a:r>
            <a:r>
              <a:rPr lang="en-US" dirty="0" smtClean="0"/>
              <a:t>some fashion. </a:t>
            </a:r>
          </a:p>
          <a:p>
            <a:r>
              <a:rPr lang="en-US" dirty="0"/>
              <a:t>The values are already constrained by the data type, so a check constraint adds </a:t>
            </a:r>
            <a:r>
              <a:rPr lang="en-US" dirty="0" smtClean="0"/>
              <a:t>some additional </a:t>
            </a:r>
            <a:r>
              <a:rPr lang="en-US" dirty="0"/>
              <a:t>constraints on the ranges, or set of allowable values.</a:t>
            </a:r>
            <a:endParaRPr lang="en-US" dirty="0" smtClean="0"/>
          </a:p>
          <a:p>
            <a:r>
              <a:rPr lang="en-US" dirty="0" smtClean="0"/>
              <a:t>Example:</a:t>
            </a:r>
          </a:p>
          <a:p>
            <a:endParaRPr lang="en-US" dirty="0"/>
          </a:p>
          <a:p>
            <a:endParaRPr lang="en-US" dirty="0" smtClean="0"/>
          </a:p>
          <a:p>
            <a:endParaRPr lang="en-US" dirty="0"/>
          </a:p>
          <a:p>
            <a:r>
              <a:rPr lang="en-US" dirty="0" smtClean="0"/>
              <a:t>Demo: </a:t>
            </a:r>
            <a:r>
              <a:rPr lang="en-US" dirty="0"/>
              <a:t>Session 2 – 03 Check </a:t>
            </a:r>
            <a:r>
              <a:rPr lang="en-US" dirty="0" err="1"/>
              <a:t>constraints.sql</a:t>
            </a:r>
            <a:endParaRPr lang="en-US" dirty="0" smtClean="0"/>
          </a:p>
        </p:txBody>
      </p:sp>
      <p:sp>
        <p:nvSpPr>
          <p:cNvPr id="4" name="Rectangle 3"/>
          <p:cNvSpPr/>
          <p:nvPr/>
        </p:nvSpPr>
        <p:spPr>
          <a:xfrm>
            <a:off x="1018032" y="3568597"/>
            <a:ext cx="6096000" cy="1200329"/>
          </a:xfrm>
          <a:prstGeom prst="rect">
            <a:avLst/>
          </a:prstGeom>
        </p:spPr>
        <p:txBody>
          <a:bodyPr>
            <a:spAutoFit/>
          </a:bodyPr>
          <a:lstStyle/>
          <a:p>
            <a:r>
              <a:rPr lang="en-US" dirty="0">
                <a:solidFill>
                  <a:srgbClr val="0000FF"/>
                </a:solidFill>
                <a:latin typeface="Consolas" panose="020B0609020204030204" pitchFamily="49" charset="0"/>
              </a:rPr>
              <a:t>ALTER</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TABLE</a:t>
            </a:r>
            <a:r>
              <a:rPr lang="en-US" dirty="0">
                <a:solidFill>
                  <a:srgbClr val="000000"/>
                </a:solidFill>
                <a:latin typeface="Consolas" panose="020B0609020204030204" pitchFamily="49" charset="0"/>
              </a:rPr>
              <a:t> [dbo]</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Product_test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WITH</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CHECK</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ADD</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CONSTRAINT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CHK_Products_Price</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CHECK </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price</a:t>
            </a:r>
            <a:r>
              <a:rPr lang="en-US" dirty="0">
                <a:solidFill>
                  <a:srgbClr val="808080"/>
                </a:solidFill>
                <a:latin typeface="Consolas" panose="020B0609020204030204" pitchFamily="49" charset="0"/>
              </a:rPr>
              <a:t>&gt;=</a:t>
            </a:r>
            <a:r>
              <a:rPr lang="en-US" dirty="0">
                <a:solidFill>
                  <a:srgbClr val="000000"/>
                </a:solidFill>
                <a:latin typeface="Consolas" panose="020B0609020204030204" pitchFamily="49" charset="0"/>
              </a:rPr>
              <a:t>0</a:t>
            </a:r>
            <a:r>
              <a:rPr lang="en-US" dirty="0">
                <a:solidFill>
                  <a:srgbClr val="808080"/>
                </a:solidFill>
                <a:latin typeface="Consolas" panose="020B0609020204030204" pitchFamily="49" charset="0"/>
              </a:rPr>
              <a:t>);</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GO</a:t>
            </a:r>
            <a:endParaRPr lang="en-US" dirty="0"/>
          </a:p>
        </p:txBody>
      </p:sp>
    </p:spTree>
    <p:extLst>
      <p:ext uri="{BB962C8B-B14F-4D97-AF65-F5344CB8AC3E}">
        <p14:creationId xmlns:p14="http://schemas.microsoft.com/office/powerpoint/2010/main" val="72630829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 constraints - UNIQUE</a:t>
            </a:r>
            <a:endParaRPr lang="en-US" dirty="0"/>
          </a:p>
        </p:txBody>
      </p:sp>
      <p:sp>
        <p:nvSpPr>
          <p:cNvPr id="3" name="Content Placeholder 2"/>
          <p:cNvSpPr>
            <a:spLocks noGrp="1"/>
          </p:cNvSpPr>
          <p:nvPr>
            <p:ph idx="1"/>
          </p:nvPr>
        </p:nvSpPr>
        <p:spPr>
          <a:xfrm>
            <a:off x="677334" y="1764792"/>
            <a:ext cx="8596668" cy="4642331"/>
          </a:xfrm>
        </p:spPr>
        <p:txBody>
          <a:bodyPr>
            <a:normAutofit/>
          </a:bodyPr>
          <a:lstStyle/>
          <a:p>
            <a:r>
              <a:rPr lang="en-US" dirty="0" smtClean="0"/>
              <a:t>Unique constraints guarantee that no more then one row can have the same value for specific column(s) in the table. </a:t>
            </a:r>
          </a:p>
          <a:p>
            <a:r>
              <a:rPr lang="en-US" dirty="0" smtClean="0"/>
              <a:t>In the real world this constraints are used to prevent storing duplicate data for the same object (e.g. Table used to store the product can not have the same product inserted twice)</a:t>
            </a:r>
          </a:p>
          <a:p>
            <a:r>
              <a:rPr lang="en-US" dirty="0" smtClean="0"/>
              <a:t>Example:</a:t>
            </a:r>
          </a:p>
          <a:p>
            <a:endParaRPr lang="en-US" dirty="0"/>
          </a:p>
          <a:p>
            <a:endParaRPr lang="en-US" dirty="0" smtClean="0"/>
          </a:p>
          <a:p>
            <a:endParaRPr lang="en-US" dirty="0" smtClean="0"/>
          </a:p>
          <a:p>
            <a:r>
              <a:rPr lang="en-US" dirty="0" smtClean="0"/>
              <a:t>Demo: </a:t>
            </a:r>
            <a:r>
              <a:rPr lang="fr-FR" dirty="0"/>
              <a:t>Session 2 – 04 Unique </a:t>
            </a:r>
            <a:r>
              <a:rPr lang="fr-FR" dirty="0" err="1"/>
              <a:t>constraints.sql</a:t>
            </a:r>
            <a:endParaRPr lang="en-US" dirty="0" smtClean="0"/>
          </a:p>
        </p:txBody>
      </p:sp>
      <p:sp>
        <p:nvSpPr>
          <p:cNvPr id="5" name="Rectangle 4"/>
          <p:cNvSpPr/>
          <p:nvPr/>
        </p:nvSpPr>
        <p:spPr>
          <a:xfrm>
            <a:off x="1045464" y="3817727"/>
            <a:ext cx="6096000" cy="923330"/>
          </a:xfrm>
          <a:prstGeom prst="rect">
            <a:avLst/>
          </a:prstGeom>
        </p:spPr>
        <p:txBody>
          <a:bodyPr>
            <a:spAutoFit/>
          </a:bodyPr>
          <a:lstStyle/>
          <a:p>
            <a:r>
              <a:rPr lang="en-US" dirty="0">
                <a:solidFill>
                  <a:srgbClr val="0000FF"/>
                </a:solidFill>
                <a:latin typeface="Consolas" panose="020B0609020204030204" pitchFamily="49" charset="0"/>
              </a:rPr>
              <a:t>ALTER</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TABLE</a:t>
            </a:r>
            <a:r>
              <a:rPr lang="en-US" dirty="0">
                <a:solidFill>
                  <a:srgbClr val="000000"/>
                </a:solidFill>
                <a:latin typeface="Consolas" panose="020B0609020204030204" pitchFamily="49" charset="0"/>
              </a:rPr>
              <a:t> [dbo]</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a:t>
            </a:r>
            <a:r>
              <a:rPr lang="en-US" dirty="0" smtClean="0">
                <a:solidFill>
                  <a:srgbClr val="000000"/>
                </a:solidFill>
                <a:latin typeface="Consolas" panose="020B0609020204030204" pitchFamily="49" charset="0"/>
              </a:rPr>
              <a:t>Product] </a:t>
            </a:r>
            <a:r>
              <a:rPr lang="en-US" dirty="0">
                <a:solidFill>
                  <a:srgbClr val="0000FF"/>
                </a:solidFill>
                <a:latin typeface="Consolas" panose="020B0609020204030204" pitchFamily="49" charset="0"/>
              </a:rPr>
              <a:t>WITH</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CHECK</a:t>
            </a:r>
            <a:endParaRPr lang="en-US" dirty="0">
              <a:solidFill>
                <a:srgbClr val="000000"/>
              </a:solidFill>
              <a:latin typeface="Consolas" panose="020B0609020204030204" pitchFamily="49" charset="0"/>
            </a:endParaRPr>
          </a:p>
          <a:p>
            <a:r>
              <a:rPr lang="fr-FR" dirty="0">
                <a:solidFill>
                  <a:srgbClr val="0000FF"/>
                </a:solidFill>
                <a:latin typeface="Consolas" panose="020B0609020204030204" pitchFamily="49" charset="0"/>
              </a:rPr>
              <a:t>ADD</a:t>
            </a:r>
            <a:r>
              <a:rPr lang="fr-FR" dirty="0">
                <a:solidFill>
                  <a:srgbClr val="000000"/>
                </a:solidFill>
                <a:latin typeface="Consolas" panose="020B0609020204030204" pitchFamily="49" charset="0"/>
              </a:rPr>
              <a:t> </a:t>
            </a:r>
            <a:r>
              <a:rPr lang="fr-FR" dirty="0">
                <a:solidFill>
                  <a:srgbClr val="0000FF"/>
                </a:solidFill>
                <a:latin typeface="Consolas" panose="020B0609020204030204" pitchFamily="49" charset="0"/>
              </a:rPr>
              <a:t>CONSTRAINT</a:t>
            </a:r>
            <a:r>
              <a:rPr lang="fr-FR" dirty="0">
                <a:solidFill>
                  <a:srgbClr val="000000"/>
                </a:solidFill>
                <a:latin typeface="Consolas" panose="020B0609020204030204" pitchFamily="49" charset="0"/>
              </a:rPr>
              <a:t> </a:t>
            </a:r>
            <a:r>
              <a:rPr lang="fr-FR" dirty="0" err="1">
                <a:solidFill>
                  <a:srgbClr val="000000"/>
                </a:solidFill>
                <a:latin typeface="Consolas" panose="020B0609020204030204" pitchFamily="49" charset="0"/>
              </a:rPr>
              <a:t>UC_Code</a:t>
            </a:r>
            <a:r>
              <a:rPr lang="fr-FR" dirty="0">
                <a:solidFill>
                  <a:srgbClr val="000000"/>
                </a:solidFill>
                <a:latin typeface="Consolas" panose="020B0609020204030204" pitchFamily="49" charset="0"/>
              </a:rPr>
              <a:t> </a:t>
            </a:r>
            <a:r>
              <a:rPr lang="fr-FR" dirty="0">
                <a:solidFill>
                  <a:srgbClr val="0000FF"/>
                </a:solidFill>
                <a:latin typeface="Consolas" panose="020B0609020204030204" pitchFamily="49" charset="0"/>
              </a:rPr>
              <a:t>UNIQUE </a:t>
            </a:r>
            <a:r>
              <a:rPr lang="fr-FR" dirty="0">
                <a:solidFill>
                  <a:srgbClr val="808080"/>
                </a:solidFill>
                <a:latin typeface="Consolas" panose="020B0609020204030204" pitchFamily="49" charset="0"/>
              </a:rPr>
              <a:t>(</a:t>
            </a:r>
            <a:r>
              <a:rPr lang="fr-FR" dirty="0">
                <a:solidFill>
                  <a:srgbClr val="000000"/>
                </a:solidFill>
                <a:latin typeface="Consolas" panose="020B0609020204030204" pitchFamily="49" charset="0"/>
              </a:rPr>
              <a:t>Code</a:t>
            </a:r>
            <a:r>
              <a:rPr lang="fr-FR" dirty="0">
                <a:solidFill>
                  <a:srgbClr val="808080"/>
                </a:solidFill>
                <a:latin typeface="Consolas" panose="020B0609020204030204" pitchFamily="49" charset="0"/>
              </a:rPr>
              <a:t>)</a:t>
            </a:r>
            <a:endParaRPr lang="fr-FR"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GO</a:t>
            </a:r>
            <a:endParaRPr lang="en-US" dirty="0"/>
          </a:p>
        </p:txBody>
      </p:sp>
    </p:spTree>
    <p:extLst>
      <p:ext uri="{BB962C8B-B14F-4D97-AF65-F5344CB8AC3E}">
        <p14:creationId xmlns:p14="http://schemas.microsoft.com/office/powerpoint/2010/main" val="262604760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Table constraints </a:t>
            </a:r>
            <a:r>
              <a:rPr lang="en-US" dirty="0" smtClean="0"/>
              <a:t>- Workshop</a:t>
            </a:r>
            <a:endParaRPr lang="en-US" dirty="0"/>
          </a:p>
        </p:txBody>
      </p:sp>
      <p:sp>
        <p:nvSpPr>
          <p:cNvPr id="3" name="Content Placeholder 2"/>
          <p:cNvSpPr>
            <a:spLocks noGrp="1"/>
          </p:cNvSpPr>
          <p:nvPr>
            <p:ph idx="1"/>
          </p:nvPr>
        </p:nvSpPr>
        <p:spPr>
          <a:xfrm>
            <a:off x="476166" y="1622106"/>
            <a:ext cx="8596668" cy="4879278"/>
          </a:xfrm>
        </p:spPr>
        <p:txBody>
          <a:bodyPr>
            <a:normAutofit/>
          </a:bodyPr>
          <a:lstStyle/>
          <a:p>
            <a:r>
              <a:rPr lang="en-GB" dirty="0" smtClean="0"/>
              <a:t>Change Products table always to insert value 1 in price column if no price is provided on insert</a:t>
            </a:r>
          </a:p>
          <a:p>
            <a:r>
              <a:rPr lang="en-GB" dirty="0" smtClean="0"/>
              <a:t>Change Products table to prevent inserting Price that will more than 2x bigger then the cost price</a:t>
            </a:r>
          </a:p>
          <a:p>
            <a:r>
              <a:rPr lang="en-GB" dirty="0" smtClean="0"/>
              <a:t>Change Products table to guarantee unique names across the products</a:t>
            </a:r>
          </a:p>
          <a:p>
            <a:endParaRPr lang="en-GB" dirty="0"/>
          </a:p>
          <a:p>
            <a:endParaRPr lang="en-GB" dirty="0"/>
          </a:p>
        </p:txBody>
      </p:sp>
    </p:spTree>
    <p:extLst>
      <p:ext uri="{BB962C8B-B14F-4D97-AF65-F5344CB8AC3E}">
        <p14:creationId xmlns:p14="http://schemas.microsoft.com/office/powerpoint/2010/main" val="285889579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Referential integrity</a:t>
            </a:r>
            <a:endParaRPr lang="en-US" dirty="0"/>
          </a:p>
        </p:txBody>
      </p:sp>
      <p:sp>
        <p:nvSpPr>
          <p:cNvPr id="3" name="Text Placeholder 2"/>
          <p:cNvSpPr>
            <a:spLocks noGrp="1"/>
          </p:cNvSpPr>
          <p:nvPr>
            <p:ph type="body" idx="1"/>
          </p:nvPr>
        </p:nvSpPr>
        <p:spPr/>
        <p:txBody>
          <a:bodyPr/>
          <a:lstStyle/>
          <a:p>
            <a:r>
              <a:rPr lang="en-US" dirty="0" smtClean="0"/>
              <a:t>Foreign keys</a:t>
            </a:r>
            <a:endParaRPr lang="en-US" dirty="0"/>
          </a:p>
        </p:txBody>
      </p:sp>
    </p:spTree>
    <p:extLst>
      <p:ext uri="{BB962C8B-B14F-4D97-AF65-F5344CB8AC3E}">
        <p14:creationId xmlns:p14="http://schemas.microsoft.com/office/powerpoint/2010/main" val="117118684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Foreign key</a:t>
            </a:r>
            <a:endParaRPr lang="en-US" dirty="0"/>
          </a:p>
        </p:txBody>
      </p:sp>
      <p:sp>
        <p:nvSpPr>
          <p:cNvPr id="3" name="Content Placeholder 2"/>
          <p:cNvSpPr>
            <a:spLocks noGrp="1"/>
          </p:cNvSpPr>
          <p:nvPr>
            <p:ph idx="1"/>
          </p:nvPr>
        </p:nvSpPr>
        <p:spPr>
          <a:xfrm>
            <a:off x="677334" y="1764792"/>
            <a:ext cx="8596668" cy="4642331"/>
          </a:xfrm>
        </p:spPr>
        <p:txBody>
          <a:bodyPr>
            <a:normAutofit/>
          </a:bodyPr>
          <a:lstStyle/>
          <a:p>
            <a:r>
              <a:rPr lang="en-US" dirty="0"/>
              <a:t>A foreign key is a column or combination of columns in one table that serve as a link to </a:t>
            </a:r>
            <a:r>
              <a:rPr lang="en-US" dirty="0" smtClean="0"/>
              <a:t>look up </a:t>
            </a:r>
            <a:r>
              <a:rPr lang="en-US" dirty="0"/>
              <a:t>data in another table. </a:t>
            </a:r>
            <a:endParaRPr lang="en-US" dirty="0" smtClean="0"/>
          </a:p>
          <a:p>
            <a:r>
              <a:rPr lang="en-US" dirty="0" smtClean="0"/>
              <a:t>In </a:t>
            </a:r>
            <a:r>
              <a:rPr lang="en-US" dirty="0"/>
              <a:t>the second table, often called a lookup table, the </a:t>
            </a:r>
            <a:r>
              <a:rPr lang="en-US" dirty="0" smtClean="0"/>
              <a:t>corresponding column </a:t>
            </a:r>
            <a:r>
              <a:rPr lang="en-US" dirty="0"/>
              <a:t>or combination of columns have a primary key or unique constraint applied to </a:t>
            </a:r>
            <a:r>
              <a:rPr lang="en-US" dirty="0" smtClean="0"/>
              <a:t>them, or </a:t>
            </a:r>
            <a:r>
              <a:rPr lang="en-US" dirty="0"/>
              <a:t>a unique index. </a:t>
            </a:r>
            <a:endParaRPr lang="en-US" dirty="0" smtClean="0"/>
          </a:p>
          <a:p>
            <a:r>
              <a:rPr lang="en-US" dirty="0" smtClean="0"/>
              <a:t>So </a:t>
            </a:r>
            <a:r>
              <a:rPr lang="en-US" dirty="0"/>
              <a:t>a value in the first table may be duplicated, but in the second </a:t>
            </a:r>
            <a:r>
              <a:rPr lang="en-US" dirty="0" smtClean="0"/>
              <a:t>table where </a:t>
            </a:r>
            <a:r>
              <a:rPr lang="en-US" dirty="0"/>
              <a:t>you look up the corresponding value, it must be </a:t>
            </a:r>
            <a:r>
              <a:rPr lang="en-US" dirty="0" smtClean="0"/>
              <a:t>unique</a:t>
            </a:r>
          </a:p>
          <a:p>
            <a:r>
              <a:rPr lang="en-US" dirty="0" smtClean="0"/>
              <a:t>Example:</a:t>
            </a:r>
          </a:p>
          <a:p>
            <a:endParaRPr lang="en-US" dirty="0" smtClean="0"/>
          </a:p>
        </p:txBody>
      </p:sp>
      <p:sp>
        <p:nvSpPr>
          <p:cNvPr id="5" name="Rectangle 4"/>
          <p:cNvSpPr/>
          <p:nvPr/>
        </p:nvSpPr>
        <p:spPr>
          <a:xfrm>
            <a:off x="1051560" y="4529620"/>
            <a:ext cx="6096000" cy="1477328"/>
          </a:xfrm>
          <a:prstGeom prst="rect">
            <a:avLst/>
          </a:prstGeom>
        </p:spPr>
        <p:txBody>
          <a:bodyPr>
            <a:spAutoFit/>
          </a:bodyPr>
          <a:lstStyle/>
          <a:p>
            <a:r>
              <a:rPr lang="en-US" dirty="0">
                <a:solidFill>
                  <a:srgbClr val="0000FF"/>
                </a:solidFill>
                <a:latin typeface="Consolas" panose="020B0609020204030204" pitchFamily="49" charset="0"/>
              </a:rPr>
              <a:t>ALTER</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TABLE</a:t>
            </a:r>
            <a:r>
              <a:rPr lang="en-US" dirty="0">
                <a:solidFill>
                  <a:srgbClr val="000000"/>
                </a:solidFill>
                <a:latin typeface="Consolas" panose="020B0609020204030204" pitchFamily="49" charset="0"/>
              </a:rPr>
              <a:t> [dbo]</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[Order]  </a:t>
            </a:r>
            <a:r>
              <a:rPr lang="en-US" dirty="0">
                <a:solidFill>
                  <a:srgbClr val="0000FF"/>
                </a:solidFill>
                <a:latin typeface="Consolas" panose="020B0609020204030204" pitchFamily="49" charset="0"/>
              </a:rPr>
              <a:t>WITH</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CHECK</a:t>
            </a:r>
            <a:r>
              <a:rPr lang="en-US" dirty="0">
                <a:solidFill>
                  <a:srgbClr val="000000"/>
                </a:solidFill>
                <a:latin typeface="Consolas" panose="020B0609020204030204" pitchFamily="49" charset="0"/>
              </a:rPr>
              <a:t> </a:t>
            </a:r>
          </a:p>
          <a:p>
            <a:r>
              <a:rPr lang="en-US" dirty="0">
                <a:solidFill>
                  <a:srgbClr val="0000FF"/>
                </a:solidFill>
                <a:latin typeface="Consolas" panose="020B0609020204030204" pitchFamily="49" charset="0"/>
              </a:rPr>
              <a:t>ADD</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CONSTRAINT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FK_Order_BusinessEntity</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FOREIGN</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KEY</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BusinessEntityId</a:t>
            </a:r>
            <a:r>
              <a:rPr lang="en-US" dirty="0">
                <a:solidFill>
                  <a:srgbClr val="000000"/>
                </a:solidFill>
                <a:latin typeface="Consolas" panose="020B0609020204030204" pitchFamily="49" charset="0"/>
              </a:rPr>
              <a:t>]</a:t>
            </a:r>
            <a:r>
              <a:rPr lang="en-US" dirty="0">
                <a:solidFill>
                  <a:srgbClr val="808080"/>
                </a:solidFill>
                <a:latin typeface="Consolas" panose="020B0609020204030204" pitchFamily="49" charset="0"/>
              </a:rPr>
              <a:t>)</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REFERENCES</a:t>
            </a:r>
            <a:r>
              <a:rPr lang="en-US" dirty="0">
                <a:solidFill>
                  <a:srgbClr val="000000"/>
                </a:solidFill>
                <a:latin typeface="Consolas" panose="020B0609020204030204" pitchFamily="49" charset="0"/>
              </a:rPr>
              <a:t> [dbo]</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BusinessEntity</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 </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[Id]</a:t>
            </a:r>
            <a:r>
              <a:rPr lang="en-US" dirty="0">
                <a:solidFill>
                  <a:srgbClr val="808080"/>
                </a:solidFill>
                <a:latin typeface="Consolas" panose="020B0609020204030204" pitchFamily="49" charset="0"/>
              </a:rPr>
              <a:t>)</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GO</a:t>
            </a:r>
            <a:endParaRPr lang="en-US" dirty="0"/>
          </a:p>
        </p:txBody>
      </p:sp>
    </p:spTree>
    <p:extLst>
      <p:ext uri="{BB962C8B-B14F-4D97-AF65-F5344CB8AC3E}">
        <p14:creationId xmlns:p14="http://schemas.microsoft.com/office/powerpoint/2010/main" val="50308964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Foreign key - Workshop</a:t>
            </a:r>
            <a:endParaRPr lang="en-US" dirty="0"/>
          </a:p>
        </p:txBody>
      </p:sp>
      <p:sp>
        <p:nvSpPr>
          <p:cNvPr id="3" name="Content Placeholder 2"/>
          <p:cNvSpPr>
            <a:spLocks noGrp="1"/>
          </p:cNvSpPr>
          <p:nvPr>
            <p:ph idx="1"/>
          </p:nvPr>
        </p:nvSpPr>
        <p:spPr>
          <a:xfrm>
            <a:off x="677334" y="1764792"/>
            <a:ext cx="8596668" cy="4642331"/>
          </a:xfrm>
        </p:spPr>
        <p:txBody>
          <a:bodyPr>
            <a:normAutofit/>
          </a:bodyPr>
          <a:lstStyle/>
          <a:p>
            <a:r>
              <a:rPr lang="en-US" dirty="0"/>
              <a:t>How it works without </a:t>
            </a:r>
            <a:r>
              <a:rPr lang="en-US" dirty="0" smtClean="0"/>
              <a:t>keys</a:t>
            </a:r>
          </a:p>
          <a:p>
            <a:r>
              <a:rPr lang="en-US" dirty="0" smtClean="0"/>
              <a:t>Add foreign key between </a:t>
            </a:r>
            <a:r>
              <a:rPr lang="en-US" dirty="0" err="1" smtClean="0"/>
              <a:t>BusinessEntity</a:t>
            </a:r>
            <a:r>
              <a:rPr lang="en-US" dirty="0" smtClean="0"/>
              <a:t> and Order with script</a:t>
            </a:r>
            <a:endParaRPr lang="en-US" dirty="0"/>
          </a:p>
          <a:p>
            <a:r>
              <a:rPr lang="en-US" dirty="0" smtClean="0"/>
              <a:t>Open Ordering system diagram and add foreign keys manually</a:t>
            </a:r>
          </a:p>
          <a:p>
            <a:r>
              <a:rPr lang="en-US" dirty="0" smtClean="0"/>
              <a:t>How it works with keys</a:t>
            </a:r>
          </a:p>
        </p:txBody>
      </p:sp>
    </p:spTree>
    <p:extLst>
      <p:ext uri="{BB962C8B-B14F-4D97-AF65-F5344CB8AC3E}">
        <p14:creationId xmlns:p14="http://schemas.microsoft.com/office/powerpoint/2010/main" val="391937641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55561"/>
          </a:xfrm>
        </p:spPr>
        <p:txBody>
          <a:bodyPr/>
          <a:lstStyle/>
          <a:p>
            <a:r>
              <a:rPr lang="en-US" dirty="0"/>
              <a:t>Types of relations</a:t>
            </a:r>
          </a:p>
        </p:txBody>
      </p:sp>
      <p:sp>
        <p:nvSpPr>
          <p:cNvPr id="3" name="Content Placeholder 2"/>
          <p:cNvSpPr>
            <a:spLocks noGrp="1"/>
          </p:cNvSpPr>
          <p:nvPr>
            <p:ph idx="1"/>
          </p:nvPr>
        </p:nvSpPr>
        <p:spPr>
          <a:xfrm>
            <a:off x="677334" y="1519707"/>
            <a:ext cx="8596668" cy="5087155"/>
          </a:xfrm>
        </p:spPr>
        <p:txBody>
          <a:bodyPr>
            <a:normAutofit lnSpcReduction="10000"/>
          </a:bodyPr>
          <a:lstStyle/>
          <a:p>
            <a:r>
              <a:rPr lang="en-US" dirty="0"/>
              <a:t>Types of relations between tables</a:t>
            </a:r>
          </a:p>
          <a:p>
            <a:pPr lvl="1"/>
            <a:r>
              <a:rPr lang="en-US" dirty="0"/>
              <a:t>One-to-Many Relationship (1:M</a:t>
            </a:r>
            <a:r>
              <a:rPr lang="en-US" dirty="0" smtClean="0"/>
              <a:t>) – Most common</a:t>
            </a:r>
            <a:endParaRPr lang="en-US" dirty="0"/>
          </a:p>
          <a:p>
            <a:pPr lvl="2"/>
            <a:r>
              <a:rPr lang="en-US" dirty="0"/>
              <a:t>A one-to-many relationship is the most common type of relationship. In this type of relationship, a row in table A can have many matching rows in table B, but a row in table B can have only one matching row in table A. For example, one </a:t>
            </a:r>
            <a:r>
              <a:rPr lang="en-US" i="1" dirty="0"/>
              <a:t>Customer</a:t>
            </a:r>
            <a:r>
              <a:rPr lang="en-US" dirty="0"/>
              <a:t> can have many </a:t>
            </a:r>
            <a:r>
              <a:rPr lang="en-US" i="1" dirty="0" smtClean="0"/>
              <a:t>Orders, </a:t>
            </a:r>
            <a:r>
              <a:rPr lang="en-US" dirty="0" smtClean="0"/>
              <a:t>but one order is only for 1 Customer.</a:t>
            </a:r>
            <a:endParaRPr lang="en-US" dirty="0"/>
          </a:p>
          <a:p>
            <a:pPr lvl="1"/>
            <a:r>
              <a:rPr lang="en-US" dirty="0"/>
              <a:t>Many-to-Many Relationships (M:M)</a:t>
            </a:r>
          </a:p>
          <a:p>
            <a:pPr lvl="2"/>
            <a:r>
              <a:rPr lang="en-US" dirty="0"/>
              <a:t>In a many-to-many relationship, a row in table A can have many matching rows in table B, and vice versa. You create such a relationship by defining a third </a:t>
            </a:r>
            <a:r>
              <a:rPr lang="en-US" dirty="0" smtClean="0"/>
              <a:t>table - C, </a:t>
            </a:r>
            <a:r>
              <a:rPr lang="en-US" dirty="0"/>
              <a:t>called a junction table, whose primary key consists of the foreign keys from both tables A and table B</a:t>
            </a:r>
            <a:r>
              <a:rPr lang="en-US" dirty="0" smtClean="0"/>
              <a:t>.</a:t>
            </a:r>
          </a:p>
          <a:p>
            <a:pPr marL="914400" lvl="2" indent="0">
              <a:buNone/>
            </a:pPr>
            <a:r>
              <a:rPr lang="en-US" dirty="0" smtClean="0"/>
              <a:t> </a:t>
            </a:r>
            <a:r>
              <a:rPr lang="en-US" dirty="0"/>
              <a:t>For example the </a:t>
            </a:r>
            <a:r>
              <a:rPr lang="en-US" dirty="0" err="1" smtClean="0"/>
              <a:t>BusinessEntity</a:t>
            </a:r>
            <a:r>
              <a:rPr lang="en-US" dirty="0" smtClean="0"/>
              <a:t> </a:t>
            </a:r>
            <a:r>
              <a:rPr lang="en-US" dirty="0"/>
              <a:t>table and the </a:t>
            </a:r>
            <a:r>
              <a:rPr lang="en-US" dirty="0" smtClean="0"/>
              <a:t>Customer </a:t>
            </a:r>
            <a:r>
              <a:rPr lang="en-US" dirty="0"/>
              <a:t>table both have 1:M relation with </a:t>
            </a:r>
            <a:r>
              <a:rPr lang="en-US" i="1" dirty="0" smtClean="0"/>
              <a:t>Orders</a:t>
            </a:r>
            <a:r>
              <a:rPr lang="en-US" dirty="0" smtClean="0"/>
              <a:t> </a:t>
            </a:r>
            <a:r>
              <a:rPr lang="en-US" dirty="0"/>
              <a:t>table which </a:t>
            </a:r>
            <a:r>
              <a:rPr lang="en-US" dirty="0" smtClean="0"/>
              <a:t>makes the </a:t>
            </a:r>
            <a:r>
              <a:rPr lang="en-US" dirty="0"/>
              <a:t>M:M relation. </a:t>
            </a:r>
            <a:endParaRPr lang="en-US" dirty="0" smtClean="0"/>
          </a:p>
          <a:p>
            <a:pPr lvl="1"/>
            <a:r>
              <a:rPr lang="en-US" dirty="0" smtClean="0"/>
              <a:t>One-to-One Relationships (1:1)</a:t>
            </a:r>
          </a:p>
          <a:p>
            <a:pPr lvl="2"/>
            <a:r>
              <a:rPr lang="en-US" dirty="0" smtClean="0"/>
              <a:t>In </a:t>
            </a:r>
            <a:r>
              <a:rPr lang="en-US" dirty="0"/>
              <a:t>a one-to-one relationship, a row in table A can have no more than one matching row in table B, and vice versa. Example is the </a:t>
            </a:r>
            <a:r>
              <a:rPr lang="en-US" i="1" dirty="0" smtClean="0"/>
              <a:t>Customer</a:t>
            </a:r>
            <a:r>
              <a:rPr lang="en-US" dirty="0" smtClean="0"/>
              <a:t> table we have </a:t>
            </a:r>
            <a:r>
              <a:rPr lang="en-US" dirty="0" err="1" smtClean="0"/>
              <a:t>PhoneNumber</a:t>
            </a:r>
            <a:r>
              <a:rPr lang="en-US" dirty="0" smtClean="0"/>
              <a:t> column which can be placed in different table - </a:t>
            </a:r>
            <a:r>
              <a:rPr lang="en-US" dirty="0" err="1" smtClean="0"/>
              <a:t>CustomerPhone</a:t>
            </a:r>
            <a:r>
              <a:rPr lang="en-US" dirty="0" smtClean="0"/>
              <a:t>.</a:t>
            </a:r>
            <a:endParaRPr lang="en-US" dirty="0"/>
          </a:p>
          <a:p>
            <a:pPr marL="514350" lvl="1" indent="0">
              <a:buNone/>
            </a:pPr>
            <a:r>
              <a:rPr lang="en-US" dirty="0"/>
              <a:t>Relations are also known as Foreign Key (FK) relations. </a:t>
            </a:r>
          </a:p>
          <a:p>
            <a:pPr lvl="1"/>
            <a:endParaRPr lang="en-US" dirty="0"/>
          </a:p>
        </p:txBody>
      </p:sp>
    </p:spTree>
    <p:extLst>
      <p:ext uri="{BB962C8B-B14F-4D97-AF65-F5344CB8AC3E}">
        <p14:creationId xmlns:p14="http://schemas.microsoft.com/office/powerpoint/2010/main" val="264679099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relations - explained</a:t>
            </a:r>
            <a:endParaRPr lang="en-US" dirty="0"/>
          </a:p>
        </p:txBody>
      </p:sp>
      <p:pic>
        <p:nvPicPr>
          <p:cNvPr id="4" name="Picture 3"/>
          <p:cNvPicPr>
            <a:picLocks noChangeAspect="1"/>
          </p:cNvPicPr>
          <p:nvPr/>
        </p:nvPicPr>
        <p:blipFill>
          <a:blip r:embed="rId2"/>
          <a:stretch>
            <a:fillRect/>
          </a:stretch>
        </p:blipFill>
        <p:spPr>
          <a:xfrm>
            <a:off x="1821369" y="1681296"/>
            <a:ext cx="6308598" cy="4961819"/>
          </a:xfrm>
          <a:prstGeom prst="rect">
            <a:avLst/>
          </a:prstGeom>
        </p:spPr>
      </p:pic>
    </p:spTree>
    <p:extLst>
      <p:ext uri="{BB962C8B-B14F-4D97-AF65-F5344CB8AC3E}">
        <p14:creationId xmlns:p14="http://schemas.microsoft.com/office/powerpoint/2010/main" val="262262519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Join types</a:t>
            </a:r>
            <a:endParaRPr lang="en-US" dirty="0"/>
          </a:p>
        </p:txBody>
      </p:sp>
      <p:sp>
        <p:nvSpPr>
          <p:cNvPr id="3" name="Text Placeholder 2"/>
          <p:cNvSpPr>
            <a:spLocks noGrp="1"/>
          </p:cNvSpPr>
          <p:nvPr>
            <p:ph type="body" idx="1"/>
          </p:nvPr>
        </p:nvSpPr>
        <p:spPr/>
        <p:txBody>
          <a:bodyPr/>
          <a:lstStyle/>
          <a:p>
            <a:r>
              <a:rPr lang="en-US" dirty="0" smtClean="0"/>
              <a:t>Inner, Left, Right, Cross</a:t>
            </a:r>
            <a:endParaRPr lang="en-US" dirty="0"/>
          </a:p>
        </p:txBody>
      </p:sp>
    </p:spTree>
    <p:extLst>
      <p:ext uri="{BB962C8B-B14F-4D97-AF65-F5344CB8AC3E}">
        <p14:creationId xmlns:p14="http://schemas.microsoft.com/office/powerpoint/2010/main" val="29442413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Homework discussion</a:t>
            </a:r>
            <a:r>
              <a:rPr lang="en-US" dirty="0"/>
              <a:t/>
            </a:r>
            <a:br>
              <a:rPr lang="en-US" dirty="0"/>
            </a:br>
            <a:endParaRPr lang="en-US" dirty="0"/>
          </a:p>
        </p:txBody>
      </p:sp>
    </p:spTree>
    <p:extLst>
      <p:ext uri="{BB962C8B-B14F-4D97-AF65-F5344CB8AC3E}">
        <p14:creationId xmlns:p14="http://schemas.microsoft.com/office/powerpoint/2010/main" val="361655164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Join types</a:t>
            </a:r>
            <a:endParaRPr lang="en-US" dirty="0"/>
          </a:p>
        </p:txBody>
      </p:sp>
      <p:sp>
        <p:nvSpPr>
          <p:cNvPr id="3" name="Content Placeholder 2"/>
          <p:cNvSpPr>
            <a:spLocks noGrp="1"/>
          </p:cNvSpPr>
          <p:nvPr>
            <p:ph idx="1"/>
          </p:nvPr>
        </p:nvSpPr>
        <p:spPr>
          <a:xfrm>
            <a:off x="677334" y="1764792"/>
            <a:ext cx="8596668" cy="4642331"/>
          </a:xfrm>
        </p:spPr>
        <p:txBody>
          <a:bodyPr>
            <a:normAutofit/>
          </a:bodyPr>
          <a:lstStyle/>
          <a:p>
            <a:r>
              <a:rPr lang="en-US" dirty="0"/>
              <a:t>Often, data that you need to query is spread across multiple tables. The more </a:t>
            </a:r>
            <a:r>
              <a:rPr lang="en-US" dirty="0" smtClean="0"/>
              <a:t>normalized the </a:t>
            </a:r>
            <a:r>
              <a:rPr lang="en-US" dirty="0"/>
              <a:t>environment is, the more tables you usually have. </a:t>
            </a:r>
            <a:endParaRPr lang="en-US" dirty="0" smtClean="0"/>
          </a:p>
          <a:p>
            <a:r>
              <a:rPr lang="en-US" dirty="0" smtClean="0"/>
              <a:t>The </a:t>
            </a:r>
            <a:r>
              <a:rPr lang="en-US" dirty="0"/>
              <a:t>tables are usually related </a:t>
            </a:r>
            <a:r>
              <a:rPr lang="en-US" dirty="0" smtClean="0"/>
              <a:t>through keys</a:t>
            </a:r>
            <a:r>
              <a:rPr lang="en-US" dirty="0"/>
              <a:t>, such as a foreign key in one side and a primary key in the other. Then you can use </a:t>
            </a:r>
            <a:r>
              <a:rPr lang="en-US" dirty="0" smtClean="0"/>
              <a:t>joins to </a:t>
            </a:r>
            <a:r>
              <a:rPr lang="en-US" dirty="0"/>
              <a:t>query the data from the different tables and match the rows that need to be related. </a:t>
            </a:r>
            <a:endParaRPr lang="en-US" dirty="0" smtClean="0"/>
          </a:p>
          <a:p>
            <a:r>
              <a:rPr lang="en-US" dirty="0" smtClean="0"/>
              <a:t>This lesson </a:t>
            </a:r>
            <a:r>
              <a:rPr lang="en-US" dirty="0"/>
              <a:t>covers the different types of joins that T-SQL supports: </a:t>
            </a:r>
            <a:endParaRPr lang="en-US" dirty="0" smtClean="0"/>
          </a:p>
          <a:p>
            <a:pPr lvl="1"/>
            <a:r>
              <a:rPr lang="en-US" dirty="0" smtClean="0"/>
              <a:t>Cross</a:t>
            </a:r>
          </a:p>
          <a:p>
            <a:pPr lvl="1"/>
            <a:r>
              <a:rPr lang="en-US" dirty="0" smtClean="0"/>
              <a:t>Inner </a:t>
            </a:r>
          </a:p>
          <a:p>
            <a:pPr lvl="1"/>
            <a:r>
              <a:rPr lang="en-US" dirty="0" smtClean="0"/>
              <a:t>Outer </a:t>
            </a:r>
            <a:r>
              <a:rPr lang="en-US" dirty="0"/>
              <a:t>(Left, Right)</a:t>
            </a:r>
          </a:p>
          <a:p>
            <a:pPr lvl="1"/>
            <a:endParaRPr lang="en-US" dirty="0" smtClean="0"/>
          </a:p>
          <a:p>
            <a:endParaRPr lang="en-US" dirty="0" smtClean="0"/>
          </a:p>
        </p:txBody>
      </p:sp>
    </p:spTree>
    <p:extLst>
      <p:ext uri="{BB962C8B-B14F-4D97-AF65-F5344CB8AC3E}">
        <p14:creationId xmlns:p14="http://schemas.microsoft.com/office/powerpoint/2010/main" val="315903100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Join types – Cross join</a:t>
            </a:r>
            <a:endParaRPr lang="en-US" dirty="0"/>
          </a:p>
        </p:txBody>
      </p:sp>
      <p:sp>
        <p:nvSpPr>
          <p:cNvPr id="3" name="Content Placeholder 2"/>
          <p:cNvSpPr>
            <a:spLocks noGrp="1"/>
          </p:cNvSpPr>
          <p:nvPr>
            <p:ph idx="1"/>
          </p:nvPr>
        </p:nvSpPr>
        <p:spPr>
          <a:xfrm>
            <a:off x="677334" y="1764792"/>
            <a:ext cx="8596668" cy="4642331"/>
          </a:xfrm>
        </p:spPr>
        <p:txBody>
          <a:bodyPr>
            <a:normAutofit/>
          </a:bodyPr>
          <a:lstStyle/>
          <a:p>
            <a:r>
              <a:rPr lang="en-US" dirty="0"/>
              <a:t>A </a:t>
            </a:r>
            <a:r>
              <a:rPr lang="en-US" i="1" dirty="0"/>
              <a:t>cross join </a:t>
            </a:r>
            <a:r>
              <a:rPr lang="en-US" dirty="0"/>
              <a:t>is the simplest type of join, though not the most commonly used one. This </a:t>
            </a:r>
            <a:r>
              <a:rPr lang="en-US" dirty="0" smtClean="0"/>
              <a:t>join performs </a:t>
            </a:r>
            <a:r>
              <a:rPr lang="en-US" dirty="0"/>
              <a:t>what’s known as a </a:t>
            </a:r>
            <a:r>
              <a:rPr lang="en-US" i="1" dirty="0"/>
              <a:t>Cartesian product </a:t>
            </a:r>
            <a:r>
              <a:rPr lang="en-US" dirty="0"/>
              <a:t>of the two input tables. In other words, </a:t>
            </a:r>
            <a:r>
              <a:rPr lang="en-US" dirty="0" smtClean="0"/>
              <a:t>it performs </a:t>
            </a:r>
            <a:r>
              <a:rPr lang="en-US" dirty="0"/>
              <a:t>a multiplication between the tables, yielding a row for each combination of </a:t>
            </a:r>
            <a:r>
              <a:rPr lang="en-US" dirty="0" smtClean="0"/>
              <a:t>rows from </a:t>
            </a:r>
            <a:r>
              <a:rPr lang="en-US" dirty="0"/>
              <a:t>both sides.</a:t>
            </a:r>
            <a:endParaRPr lang="en-US" dirty="0" smtClean="0"/>
          </a:p>
        </p:txBody>
      </p:sp>
      <p:sp>
        <p:nvSpPr>
          <p:cNvPr id="4" name="Oval 3"/>
          <p:cNvSpPr/>
          <p:nvPr/>
        </p:nvSpPr>
        <p:spPr>
          <a:xfrm>
            <a:off x="2065359" y="3566160"/>
            <a:ext cx="1527048" cy="12252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Table A</a:t>
            </a:r>
            <a:endParaRPr lang="en-US"/>
          </a:p>
        </p:txBody>
      </p:sp>
      <p:sp>
        <p:nvSpPr>
          <p:cNvPr id="5" name="Oval 4"/>
          <p:cNvSpPr/>
          <p:nvPr/>
        </p:nvSpPr>
        <p:spPr>
          <a:xfrm>
            <a:off x="6507480" y="3566160"/>
            <a:ext cx="1527048" cy="12252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Table B</a:t>
            </a:r>
            <a:endParaRPr lang="en-US" dirty="0"/>
          </a:p>
        </p:txBody>
      </p:sp>
      <p:cxnSp>
        <p:nvCxnSpPr>
          <p:cNvPr id="7" name="Straight Connector 6"/>
          <p:cNvCxnSpPr>
            <a:stCxn id="4" idx="6"/>
            <a:endCxn id="5" idx="2"/>
          </p:cNvCxnSpPr>
          <p:nvPr/>
        </p:nvCxnSpPr>
        <p:spPr>
          <a:xfrm>
            <a:off x="3592407" y="4178808"/>
            <a:ext cx="2915073"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8" name="Straight Connector 7"/>
          <p:cNvCxnSpPr>
            <a:stCxn id="4" idx="5"/>
            <a:endCxn id="5" idx="2"/>
          </p:cNvCxnSpPr>
          <p:nvPr/>
        </p:nvCxnSpPr>
        <p:spPr>
          <a:xfrm flipV="1">
            <a:off x="3368776" y="4178808"/>
            <a:ext cx="3138704" cy="43320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1" name="Straight Connector 10"/>
          <p:cNvCxnSpPr>
            <a:endCxn id="5" idx="2"/>
          </p:cNvCxnSpPr>
          <p:nvPr/>
        </p:nvCxnSpPr>
        <p:spPr>
          <a:xfrm flipV="1">
            <a:off x="3493008" y="4178808"/>
            <a:ext cx="3014472" cy="21660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4" idx="7"/>
            <a:endCxn id="5" idx="2"/>
          </p:cNvCxnSpPr>
          <p:nvPr/>
        </p:nvCxnSpPr>
        <p:spPr>
          <a:xfrm>
            <a:off x="3368776" y="3745600"/>
            <a:ext cx="3138704" cy="43320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9" name="Straight Connector 18"/>
          <p:cNvCxnSpPr>
            <a:endCxn id="5" idx="2"/>
          </p:cNvCxnSpPr>
          <p:nvPr/>
        </p:nvCxnSpPr>
        <p:spPr>
          <a:xfrm>
            <a:off x="3493008" y="3962204"/>
            <a:ext cx="3014472" cy="21660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2" name="Straight Connector 21"/>
          <p:cNvCxnSpPr>
            <a:endCxn id="5" idx="1"/>
          </p:cNvCxnSpPr>
          <p:nvPr/>
        </p:nvCxnSpPr>
        <p:spPr>
          <a:xfrm flipV="1">
            <a:off x="3493008" y="3745600"/>
            <a:ext cx="3238103" cy="423161"/>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V="1">
            <a:off x="3716639" y="3943622"/>
            <a:ext cx="3014472" cy="21660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5" name="Straight Connector 24"/>
          <p:cNvCxnSpPr>
            <a:endCxn id="5" idx="3"/>
          </p:cNvCxnSpPr>
          <p:nvPr/>
        </p:nvCxnSpPr>
        <p:spPr>
          <a:xfrm>
            <a:off x="3604824" y="4187343"/>
            <a:ext cx="3126287" cy="42467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3521176" y="3898000"/>
            <a:ext cx="3138704" cy="43320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3572963" y="4123138"/>
            <a:ext cx="3158148" cy="36047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2381484" y="4892040"/>
            <a:ext cx="894797" cy="369332"/>
          </a:xfrm>
          <a:prstGeom prst="rect">
            <a:avLst/>
          </a:prstGeom>
          <a:noFill/>
        </p:spPr>
        <p:txBody>
          <a:bodyPr wrap="none" rtlCol="0">
            <a:spAutoFit/>
          </a:bodyPr>
          <a:lstStyle/>
          <a:p>
            <a:r>
              <a:rPr lang="en-US" dirty="0" smtClean="0"/>
              <a:t>M rows</a:t>
            </a:r>
            <a:endParaRPr lang="en-US" dirty="0"/>
          </a:p>
        </p:txBody>
      </p:sp>
      <p:sp>
        <p:nvSpPr>
          <p:cNvPr id="32" name="TextBox 31"/>
          <p:cNvSpPr txBox="1"/>
          <p:nvPr/>
        </p:nvSpPr>
        <p:spPr>
          <a:xfrm>
            <a:off x="6823605" y="4807480"/>
            <a:ext cx="894797" cy="369332"/>
          </a:xfrm>
          <a:prstGeom prst="rect">
            <a:avLst/>
          </a:prstGeom>
          <a:noFill/>
        </p:spPr>
        <p:txBody>
          <a:bodyPr wrap="none" rtlCol="0">
            <a:spAutoFit/>
          </a:bodyPr>
          <a:lstStyle/>
          <a:p>
            <a:r>
              <a:rPr lang="en-US" dirty="0" smtClean="0"/>
              <a:t>N rows</a:t>
            </a:r>
            <a:endParaRPr lang="en-US" dirty="0"/>
          </a:p>
        </p:txBody>
      </p:sp>
      <p:sp>
        <p:nvSpPr>
          <p:cNvPr id="33" name="TextBox 32"/>
          <p:cNvSpPr txBox="1"/>
          <p:nvPr/>
        </p:nvSpPr>
        <p:spPr>
          <a:xfrm>
            <a:off x="4403501" y="4612016"/>
            <a:ext cx="1295547" cy="369332"/>
          </a:xfrm>
          <a:prstGeom prst="rect">
            <a:avLst/>
          </a:prstGeom>
          <a:noFill/>
        </p:spPr>
        <p:txBody>
          <a:bodyPr wrap="none" rtlCol="0">
            <a:spAutoFit/>
          </a:bodyPr>
          <a:lstStyle/>
          <a:p>
            <a:r>
              <a:rPr lang="en-US" dirty="0" smtClean="0"/>
              <a:t>M x N rows</a:t>
            </a:r>
            <a:endParaRPr lang="en-US" dirty="0"/>
          </a:p>
        </p:txBody>
      </p:sp>
    </p:spTree>
    <p:extLst>
      <p:ext uri="{BB962C8B-B14F-4D97-AF65-F5344CB8AC3E}">
        <p14:creationId xmlns:p14="http://schemas.microsoft.com/office/powerpoint/2010/main" val="244639530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Join types – Inner join</a:t>
            </a:r>
            <a:endParaRPr lang="en-US" dirty="0"/>
          </a:p>
        </p:txBody>
      </p:sp>
      <p:sp>
        <p:nvSpPr>
          <p:cNvPr id="3" name="Content Placeholder 2"/>
          <p:cNvSpPr>
            <a:spLocks noGrp="1"/>
          </p:cNvSpPr>
          <p:nvPr>
            <p:ph idx="1"/>
          </p:nvPr>
        </p:nvSpPr>
        <p:spPr>
          <a:xfrm>
            <a:off x="677334" y="1764792"/>
            <a:ext cx="8596668" cy="4642331"/>
          </a:xfrm>
        </p:spPr>
        <p:txBody>
          <a:bodyPr>
            <a:normAutofit/>
          </a:bodyPr>
          <a:lstStyle/>
          <a:p>
            <a:r>
              <a:rPr lang="en-US" dirty="0"/>
              <a:t>With an </a:t>
            </a:r>
            <a:r>
              <a:rPr lang="en-US" i="1" dirty="0"/>
              <a:t>inner join</a:t>
            </a:r>
            <a:r>
              <a:rPr lang="en-US" dirty="0"/>
              <a:t>, you can match rows from two tables based on a predicate—usually </a:t>
            </a:r>
            <a:r>
              <a:rPr lang="en-US" dirty="0" smtClean="0"/>
              <a:t>one that </a:t>
            </a:r>
            <a:r>
              <a:rPr lang="en-US" dirty="0"/>
              <a:t>compares a primary key value in one side to a foreign key value in another side</a:t>
            </a:r>
            <a:r>
              <a:rPr lang="en-US" dirty="0" smtClean="0"/>
              <a:t>.</a:t>
            </a:r>
          </a:p>
          <a:p>
            <a:r>
              <a:rPr lang="en-US" dirty="0" smtClean="0"/>
              <a:t>Inner </a:t>
            </a:r>
            <a:r>
              <a:rPr lang="en-US" dirty="0"/>
              <a:t>join returns only matching rows </a:t>
            </a:r>
            <a:r>
              <a:rPr lang="en-US" dirty="0" smtClean="0"/>
              <a:t>- rows that exists in both tables</a:t>
            </a:r>
            <a:endParaRPr lang="en-US" dirty="0"/>
          </a:p>
          <a:p>
            <a:endParaRPr lang="en-US" dirty="0" smtClean="0"/>
          </a:p>
          <a:p>
            <a:endParaRPr lang="en-US" dirty="0"/>
          </a:p>
          <a:p>
            <a:endParaRPr lang="en-US" dirty="0" smtClean="0"/>
          </a:p>
          <a:p>
            <a:endParaRPr lang="en-US" dirty="0"/>
          </a:p>
          <a:p>
            <a:endParaRPr lang="en-US" dirty="0" smtClean="0"/>
          </a:p>
          <a:p>
            <a:endParaRPr lang="en-US" dirty="0" smtClean="0"/>
          </a:p>
        </p:txBody>
      </p:sp>
      <p:sp>
        <p:nvSpPr>
          <p:cNvPr id="4" name="Oval 3"/>
          <p:cNvSpPr/>
          <p:nvPr/>
        </p:nvSpPr>
        <p:spPr>
          <a:xfrm>
            <a:off x="2935224" y="3386720"/>
            <a:ext cx="1821123" cy="1225296"/>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mtClean="0">
                <a:solidFill>
                  <a:schemeClr val="tx1"/>
                </a:solidFill>
              </a:rPr>
              <a:t>Table A</a:t>
            </a:r>
            <a:endParaRPr lang="en-US">
              <a:solidFill>
                <a:schemeClr val="tx1"/>
              </a:solidFill>
            </a:endParaRPr>
          </a:p>
        </p:txBody>
      </p:sp>
      <p:sp>
        <p:nvSpPr>
          <p:cNvPr id="31" name="TextBox 30"/>
          <p:cNvSpPr txBox="1"/>
          <p:nvPr/>
        </p:nvSpPr>
        <p:spPr>
          <a:xfrm>
            <a:off x="3295884" y="4892040"/>
            <a:ext cx="894797" cy="369332"/>
          </a:xfrm>
          <a:prstGeom prst="rect">
            <a:avLst/>
          </a:prstGeom>
          <a:noFill/>
        </p:spPr>
        <p:txBody>
          <a:bodyPr wrap="none" rtlCol="0">
            <a:spAutoFit/>
          </a:bodyPr>
          <a:lstStyle/>
          <a:p>
            <a:r>
              <a:rPr lang="en-US" dirty="0" smtClean="0"/>
              <a:t>M rows</a:t>
            </a:r>
            <a:endParaRPr lang="en-US" dirty="0"/>
          </a:p>
        </p:txBody>
      </p:sp>
      <p:sp>
        <p:nvSpPr>
          <p:cNvPr id="32" name="TextBox 31"/>
          <p:cNvSpPr txBox="1"/>
          <p:nvPr/>
        </p:nvSpPr>
        <p:spPr>
          <a:xfrm>
            <a:off x="4932946" y="4892040"/>
            <a:ext cx="894797" cy="369332"/>
          </a:xfrm>
          <a:prstGeom prst="rect">
            <a:avLst/>
          </a:prstGeom>
          <a:noFill/>
        </p:spPr>
        <p:txBody>
          <a:bodyPr wrap="none" rtlCol="0">
            <a:spAutoFit/>
          </a:bodyPr>
          <a:lstStyle/>
          <a:p>
            <a:r>
              <a:rPr lang="en-US" dirty="0" smtClean="0"/>
              <a:t>N rows</a:t>
            </a:r>
            <a:endParaRPr lang="en-US" dirty="0"/>
          </a:p>
        </p:txBody>
      </p:sp>
      <p:sp>
        <p:nvSpPr>
          <p:cNvPr id="20" name="Oval 19"/>
          <p:cNvSpPr/>
          <p:nvPr/>
        </p:nvSpPr>
        <p:spPr>
          <a:xfrm>
            <a:off x="4317136" y="3386720"/>
            <a:ext cx="1821123" cy="1225296"/>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solidFill>
                  <a:schemeClr val="tx1"/>
                </a:solidFill>
              </a:rPr>
              <a:t>Table B</a:t>
            </a:r>
            <a:endParaRPr lang="en-US" dirty="0">
              <a:solidFill>
                <a:schemeClr val="tx1"/>
              </a:solidFill>
            </a:endParaRPr>
          </a:p>
        </p:txBody>
      </p:sp>
      <p:sp>
        <p:nvSpPr>
          <p:cNvPr id="21" name="Oval 20"/>
          <p:cNvSpPr/>
          <p:nvPr/>
        </p:nvSpPr>
        <p:spPr>
          <a:xfrm>
            <a:off x="4335424" y="3592460"/>
            <a:ext cx="364754" cy="7966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259755826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Join types – Outer join</a:t>
            </a:r>
            <a:endParaRPr lang="en-US" dirty="0"/>
          </a:p>
        </p:txBody>
      </p:sp>
      <p:sp>
        <p:nvSpPr>
          <p:cNvPr id="3" name="Content Placeholder 2"/>
          <p:cNvSpPr>
            <a:spLocks noGrp="1"/>
          </p:cNvSpPr>
          <p:nvPr>
            <p:ph idx="1"/>
          </p:nvPr>
        </p:nvSpPr>
        <p:spPr>
          <a:xfrm>
            <a:off x="677334" y="1764792"/>
            <a:ext cx="9435930" cy="2130551"/>
          </a:xfrm>
        </p:spPr>
        <p:txBody>
          <a:bodyPr>
            <a:normAutofit fontScale="92500"/>
          </a:bodyPr>
          <a:lstStyle/>
          <a:p>
            <a:r>
              <a:rPr lang="en-US" dirty="0"/>
              <a:t>With outer joins, you can request to preserve all rows from one or both sides of the join, </a:t>
            </a:r>
            <a:r>
              <a:rPr lang="en-US" dirty="0" smtClean="0"/>
              <a:t>never mind </a:t>
            </a:r>
            <a:r>
              <a:rPr lang="en-US" dirty="0"/>
              <a:t>if there are matching rows in the other side based on the ON predicate</a:t>
            </a:r>
            <a:r>
              <a:rPr lang="en-US" dirty="0" smtClean="0"/>
              <a:t>.</a:t>
            </a:r>
          </a:p>
          <a:p>
            <a:r>
              <a:rPr lang="en-US" dirty="0" smtClean="0"/>
              <a:t>Types: </a:t>
            </a:r>
          </a:p>
          <a:p>
            <a:endParaRPr lang="en-US" dirty="0" smtClean="0"/>
          </a:p>
          <a:p>
            <a:pPr marL="0" indent="0">
              <a:buNone/>
            </a:pPr>
            <a:r>
              <a:rPr lang="en-US" dirty="0" smtClean="0"/>
              <a:t>LEFT (OUTER) JOIN                     RIGHT </a:t>
            </a:r>
            <a:r>
              <a:rPr lang="en-US" dirty="0"/>
              <a:t>(OUTER) </a:t>
            </a:r>
            <a:r>
              <a:rPr lang="en-US" dirty="0" smtClean="0"/>
              <a:t>JOIN                            </a:t>
            </a:r>
            <a:r>
              <a:rPr lang="en-GB" dirty="0" smtClean="0"/>
              <a:t>FULL (OUTER) JOIN</a:t>
            </a:r>
            <a:endParaRPr lang="en-US" dirty="0"/>
          </a:p>
          <a:p>
            <a:pPr lvl="1"/>
            <a:endParaRPr lang="en-US" dirty="0" smtClean="0"/>
          </a:p>
          <a:p>
            <a:endParaRPr lang="en-US" b="1" dirty="0"/>
          </a:p>
          <a:p>
            <a:endParaRPr lang="en-US" b="1" dirty="0" smtClean="0"/>
          </a:p>
          <a:p>
            <a:endParaRPr lang="en-US" b="1" dirty="0"/>
          </a:p>
          <a:p>
            <a:endParaRPr lang="en-US" dirty="0" smtClean="0"/>
          </a:p>
          <a:p>
            <a:endParaRPr lang="en-US" dirty="0" smtClean="0"/>
          </a:p>
        </p:txBody>
      </p:sp>
      <p:sp>
        <p:nvSpPr>
          <p:cNvPr id="9" name="Oval 8"/>
          <p:cNvSpPr/>
          <p:nvPr/>
        </p:nvSpPr>
        <p:spPr>
          <a:xfrm>
            <a:off x="173736" y="3981080"/>
            <a:ext cx="1821123" cy="12252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tx1"/>
                </a:solidFill>
              </a:rPr>
              <a:t>Table A</a:t>
            </a:r>
            <a:endParaRPr lang="en-US">
              <a:solidFill>
                <a:schemeClr val="tx1"/>
              </a:solidFill>
            </a:endParaRPr>
          </a:p>
        </p:txBody>
      </p:sp>
      <p:sp>
        <p:nvSpPr>
          <p:cNvPr id="10" name="Oval 9"/>
          <p:cNvSpPr/>
          <p:nvPr/>
        </p:nvSpPr>
        <p:spPr>
          <a:xfrm>
            <a:off x="1555648" y="3981080"/>
            <a:ext cx="1821123" cy="1225296"/>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solidFill>
                  <a:schemeClr val="tx1"/>
                </a:solidFill>
              </a:rPr>
              <a:t>Table B</a:t>
            </a:r>
            <a:endParaRPr lang="en-US" dirty="0">
              <a:solidFill>
                <a:schemeClr val="tx1"/>
              </a:solidFill>
            </a:endParaRPr>
          </a:p>
        </p:txBody>
      </p:sp>
      <p:sp>
        <p:nvSpPr>
          <p:cNvPr id="11" name="Oval 10"/>
          <p:cNvSpPr/>
          <p:nvPr/>
        </p:nvSpPr>
        <p:spPr>
          <a:xfrm>
            <a:off x="1573936" y="4186820"/>
            <a:ext cx="364754" cy="7966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2" name="Oval 11"/>
          <p:cNvSpPr/>
          <p:nvPr/>
        </p:nvSpPr>
        <p:spPr>
          <a:xfrm>
            <a:off x="3700272" y="3981080"/>
            <a:ext cx="1821123" cy="1225296"/>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mtClean="0">
                <a:solidFill>
                  <a:schemeClr val="tx1"/>
                </a:solidFill>
              </a:rPr>
              <a:t>Table A</a:t>
            </a:r>
            <a:endParaRPr lang="en-US">
              <a:solidFill>
                <a:schemeClr val="tx1"/>
              </a:solidFill>
            </a:endParaRPr>
          </a:p>
        </p:txBody>
      </p:sp>
      <p:sp>
        <p:nvSpPr>
          <p:cNvPr id="13" name="Oval 12"/>
          <p:cNvSpPr/>
          <p:nvPr/>
        </p:nvSpPr>
        <p:spPr>
          <a:xfrm>
            <a:off x="5082184" y="3981080"/>
            <a:ext cx="1821123" cy="12252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Table B</a:t>
            </a:r>
            <a:endParaRPr lang="en-US" dirty="0">
              <a:solidFill>
                <a:schemeClr val="tx1"/>
              </a:solidFill>
            </a:endParaRPr>
          </a:p>
        </p:txBody>
      </p:sp>
      <p:sp>
        <p:nvSpPr>
          <p:cNvPr id="14" name="Oval 13"/>
          <p:cNvSpPr/>
          <p:nvPr/>
        </p:nvSpPr>
        <p:spPr>
          <a:xfrm>
            <a:off x="5100472" y="4186820"/>
            <a:ext cx="364754" cy="7966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 name="Oval 14"/>
          <p:cNvSpPr/>
          <p:nvPr/>
        </p:nvSpPr>
        <p:spPr>
          <a:xfrm>
            <a:off x="7257288" y="3981080"/>
            <a:ext cx="1821123" cy="12252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tx1"/>
                </a:solidFill>
              </a:rPr>
              <a:t>Table A</a:t>
            </a:r>
            <a:endParaRPr lang="en-US">
              <a:solidFill>
                <a:schemeClr val="tx1"/>
              </a:solidFill>
            </a:endParaRPr>
          </a:p>
        </p:txBody>
      </p:sp>
      <p:sp>
        <p:nvSpPr>
          <p:cNvPr id="16" name="Oval 15"/>
          <p:cNvSpPr/>
          <p:nvPr/>
        </p:nvSpPr>
        <p:spPr>
          <a:xfrm>
            <a:off x="8639200" y="3981080"/>
            <a:ext cx="1821123" cy="12252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Table B</a:t>
            </a:r>
            <a:endParaRPr lang="en-US" dirty="0">
              <a:solidFill>
                <a:schemeClr val="tx1"/>
              </a:solidFill>
            </a:endParaRPr>
          </a:p>
        </p:txBody>
      </p:sp>
      <p:sp>
        <p:nvSpPr>
          <p:cNvPr id="17" name="Oval 16"/>
          <p:cNvSpPr/>
          <p:nvPr/>
        </p:nvSpPr>
        <p:spPr>
          <a:xfrm>
            <a:off x="8657488" y="4186820"/>
            <a:ext cx="364754" cy="7966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313130791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Join types - Demo</a:t>
            </a:r>
            <a:endParaRPr lang="en-US" dirty="0"/>
          </a:p>
        </p:txBody>
      </p:sp>
      <p:sp>
        <p:nvSpPr>
          <p:cNvPr id="3" name="Content Placeholder 2"/>
          <p:cNvSpPr>
            <a:spLocks noGrp="1"/>
          </p:cNvSpPr>
          <p:nvPr>
            <p:ph idx="1"/>
          </p:nvPr>
        </p:nvSpPr>
        <p:spPr>
          <a:xfrm>
            <a:off x="476166" y="1622106"/>
            <a:ext cx="8596668" cy="3846005"/>
          </a:xfrm>
        </p:spPr>
        <p:txBody>
          <a:bodyPr>
            <a:normAutofit/>
          </a:bodyPr>
          <a:lstStyle/>
          <a:p>
            <a:r>
              <a:rPr lang="en-GB" dirty="0" smtClean="0"/>
              <a:t>Create two tables (</a:t>
            </a:r>
            <a:r>
              <a:rPr lang="en-GB" dirty="0" err="1" smtClean="0"/>
              <a:t>TableA</a:t>
            </a:r>
            <a:r>
              <a:rPr lang="en-GB" dirty="0" smtClean="0"/>
              <a:t>, </a:t>
            </a:r>
            <a:r>
              <a:rPr lang="en-GB" dirty="0" err="1" smtClean="0"/>
              <a:t>TableB</a:t>
            </a:r>
            <a:r>
              <a:rPr lang="en-GB" dirty="0" smtClean="0"/>
              <a:t>)</a:t>
            </a:r>
          </a:p>
          <a:p>
            <a:r>
              <a:rPr lang="en-GB" dirty="0" smtClean="0"/>
              <a:t>Insert 2 records in each with values (1,2) ,(2,3)</a:t>
            </a:r>
          </a:p>
          <a:p>
            <a:r>
              <a:rPr lang="en-GB" dirty="0" smtClean="0"/>
              <a:t>Show all join types on this example</a:t>
            </a:r>
          </a:p>
          <a:p>
            <a:endParaRPr lang="en-US" dirty="0" smtClean="0"/>
          </a:p>
          <a:p>
            <a:r>
              <a:rPr lang="en-US" dirty="0" smtClean="0"/>
              <a:t>Demo</a:t>
            </a:r>
            <a:r>
              <a:rPr lang="en-US" dirty="0"/>
              <a:t>: </a:t>
            </a:r>
            <a:r>
              <a:rPr lang="fr-FR" dirty="0"/>
              <a:t>Session 2 – 05 </a:t>
            </a:r>
            <a:r>
              <a:rPr lang="fr-FR" dirty="0" err="1"/>
              <a:t>Join</a:t>
            </a:r>
            <a:r>
              <a:rPr lang="fr-FR" dirty="0"/>
              <a:t> </a:t>
            </a:r>
            <a:r>
              <a:rPr lang="fr-FR" dirty="0" err="1"/>
              <a:t>types.sql</a:t>
            </a:r>
            <a:endParaRPr lang="en-GB" dirty="0"/>
          </a:p>
        </p:txBody>
      </p:sp>
    </p:spTree>
    <p:extLst>
      <p:ext uri="{BB962C8B-B14F-4D97-AF65-F5344CB8AC3E}">
        <p14:creationId xmlns:p14="http://schemas.microsoft.com/office/powerpoint/2010/main" val="364041990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Join types - Workshop</a:t>
            </a:r>
            <a:endParaRPr lang="en-US" dirty="0"/>
          </a:p>
        </p:txBody>
      </p:sp>
      <p:sp>
        <p:nvSpPr>
          <p:cNvPr id="3" name="Content Placeholder 2"/>
          <p:cNvSpPr>
            <a:spLocks noGrp="1"/>
          </p:cNvSpPr>
          <p:nvPr>
            <p:ph idx="1"/>
          </p:nvPr>
        </p:nvSpPr>
        <p:spPr>
          <a:xfrm>
            <a:off x="476166" y="1622106"/>
            <a:ext cx="8596668" cy="3846005"/>
          </a:xfrm>
        </p:spPr>
        <p:txBody>
          <a:bodyPr>
            <a:normAutofit/>
          </a:bodyPr>
          <a:lstStyle/>
          <a:p>
            <a:r>
              <a:rPr lang="en-GB" dirty="0" smtClean="0"/>
              <a:t>List all possible combinations of Customer names and Product names that can be ordered from specific customer </a:t>
            </a:r>
          </a:p>
          <a:p>
            <a:r>
              <a:rPr lang="en-GB" dirty="0" smtClean="0"/>
              <a:t>List all Business Entities that has any order </a:t>
            </a:r>
            <a:endParaRPr lang="en-GB" dirty="0"/>
          </a:p>
          <a:p>
            <a:r>
              <a:rPr lang="en-GB" dirty="0" smtClean="0"/>
              <a:t>List all Entities without orders</a:t>
            </a:r>
          </a:p>
          <a:p>
            <a:r>
              <a:rPr lang="en-GB" dirty="0" smtClean="0"/>
              <a:t>List all Customers without orders (using Right Join and using Left join)</a:t>
            </a:r>
          </a:p>
          <a:p>
            <a:endParaRPr lang="en-US" dirty="0"/>
          </a:p>
        </p:txBody>
      </p:sp>
    </p:spTree>
    <p:extLst>
      <p:ext uri="{BB962C8B-B14F-4D97-AF65-F5344CB8AC3E}">
        <p14:creationId xmlns:p14="http://schemas.microsoft.com/office/powerpoint/2010/main" val="258290013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Knowledge check</a:t>
            </a:r>
            <a:endParaRPr lang="en-US" dirty="0"/>
          </a:p>
        </p:txBody>
      </p:sp>
      <p:sp>
        <p:nvSpPr>
          <p:cNvPr id="2" name="Text Placeholder 1"/>
          <p:cNvSpPr>
            <a:spLocks noGrp="1"/>
          </p:cNvSpPr>
          <p:nvPr>
            <p:ph type="body" idx="1"/>
          </p:nvPr>
        </p:nvSpPr>
        <p:spPr/>
        <p:txBody>
          <a:bodyPr/>
          <a:lstStyle/>
          <a:p>
            <a:r>
              <a:rPr lang="en-US" dirty="0"/>
              <a:t>Quiz, Discussion, Homework</a:t>
            </a:r>
          </a:p>
        </p:txBody>
      </p:sp>
    </p:spTree>
    <p:extLst>
      <p:ext uri="{BB962C8B-B14F-4D97-AF65-F5344CB8AC3E}">
        <p14:creationId xmlns:p14="http://schemas.microsoft.com/office/powerpoint/2010/main" val="225788612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68439"/>
          </a:xfrm>
        </p:spPr>
        <p:txBody>
          <a:bodyPr/>
          <a:lstStyle/>
          <a:p>
            <a:r>
              <a:rPr lang="en-US" dirty="0" smtClean="0"/>
              <a:t>Quiz</a:t>
            </a:r>
            <a:endParaRPr lang="en-US" dirty="0"/>
          </a:p>
        </p:txBody>
      </p:sp>
      <p:sp>
        <p:nvSpPr>
          <p:cNvPr id="3" name="Content Placeholder 2"/>
          <p:cNvSpPr>
            <a:spLocks noGrp="1"/>
          </p:cNvSpPr>
          <p:nvPr>
            <p:ph idx="1"/>
          </p:nvPr>
        </p:nvSpPr>
        <p:spPr>
          <a:xfrm>
            <a:off x="677334" y="1378039"/>
            <a:ext cx="8596668" cy="5203065"/>
          </a:xfrm>
        </p:spPr>
        <p:txBody>
          <a:bodyPr>
            <a:normAutofit/>
          </a:bodyPr>
          <a:lstStyle/>
          <a:p>
            <a:r>
              <a:rPr lang="en-US" dirty="0" smtClean="0"/>
              <a:t>Which SQL statement filters the resultset with additional conditions?</a:t>
            </a:r>
            <a:endParaRPr lang="en-US" dirty="0"/>
          </a:p>
          <a:p>
            <a:pPr marL="457200" lvl="1" indent="0">
              <a:buNone/>
            </a:pPr>
            <a:r>
              <a:rPr lang="en-US" b="1" dirty="0" smtClean="0"/>
              <a:t>a.</a:t>
            </a:r>
            <a:r>
              <a:rPr lang="en-US" dirty="0"/>
              <a:t> </a:t>
            </a:r>
            <a:r>
              <a:rPr lang="en-US" dirty="0" smtClean="0"/>
              <a:t>ORDER</a:t>
            </a:r>
            <a:endParaRPr lang="en-US" dirty="0"/>
          </a:p>
          <a:p>
            <a:pPr marL="457200" lvl="1" indent="0">
              <a:buNone/>
            </a:pPr>
            <a:r>
              <a:rPr lang="en-US" b="1" dirty="0"/>
              <a:t>b. </a:t>
            </a:r>
            <a:r>
              <a:rPr lang="en-US" dirty="0" smtClean="0"/>
              <a:t>FILTER</a:t>
            </a:r>
            <a:endParaRPr lang="en-US" dirty="0"/>
          </a:p>
          <a:p>
            <a:pPr marL="457200" lvl="1" indent="0">
              <a:buNone/>
            </a:pPr>
            <a:r>
              <a:rPr lang="en-US" b="1" dirty="0"/>
              <a:t>c. </a:t>
            </a:r>
            <a:r>
              <a:rPr lang="en-US" dirty="0" smtClean="0"/>
              <a:t>WHERE</a:t>
            </a:r>
            <a:endParaRPr lang="en-US" dirty="0"/>
          </a:p>
          <a:p>
            <a:pPr marL="457200" lvl="1" indent="0">
              <a:buNone/>
            </a:pPr>
            <a:r>
              <a:rPr lang="en-US" b="1" dirty="0"/>
              <a:t>d</a:t>
            </a:r>
            <a:r>
              <a:rPr lang="en-US" b="1" dirty="0" smtClean="0"/>
              <a:t>. </a:t>
            </a:r>
            <a:r>
              <a:rPr lang="en-US" dirty="0" smtClean="0"/>
              <a:t>REMOVE</a:t>
            </a:r>
          </a:p>
          <a:p>
            <a:r>
              <a:rPr lang="en-US" dirty="0" smtClean="0"/>
              <a:t>Which SQL statement defines how records are ordered in sort operations?</a:t>
            </a:r>
            <a:endParaRPr lang="en-US" dirty="0"/>
          </a:p>
          <a:p>
            <a:pPr marL="457200" lvl="1" indent="0">
              <a:buNone/>
            </a:pPr>
            <a:r>
              <a:rPr lang="en-US" b="1" dirty="0"/>
              <a:t>a. </a:t>
            </a:r>
            <a:r>
              <a:rPr lang="en-US" dirty="0" smtClean="0"/>
              <a:t>HIGHEST \ LOWEST</a:t>
            </a:r>
            <a:endParaRPr lang="en-US" dirty="0"/>
          </a:p>
          <a:p>
            <a:pPr marL="457200" lvl="1" indent="0">
              <a:buNone/>
            </a:pPr>
            <a:r>
              <a:rPr lang="en-US" b="1" dirty="0"/>
              <a:t>b. </a:t>
            </a:r>
            <a:r>
              <a:rPr lang="en-US" dirty="0" smtClean="0"/>
              <a:t>TOP \ BOTTOM</a:t>
            </a:r>
          </a:p>
          <a:p>
            <a:pPr marL="457200" lvl="1" indent="0">
              <a:buNone/>
            </a:pPr>
            <a:r>
              <a:rPr lang="en-US" b="1" dirty="0" smtClean="0"/>
              <a:t>c. </a:t>
            </a:r>
            <a:r>
              <a:rPr lang="en-US" dirty="0" smtClean="0"/>
              <a:t>ASC \ DESC</a:t>
            </a:r>
          </a:p>
          <a:p>
            <a:pPr marL="457200" lvl="1" indent="0">
              <a:buNone/>
            </a:pPr>
            <a:r>
              <a:rPr lang="en-US" b="1" dirty="0" smtClean="0"/>
              <a:t>d</a:t>
            </a:r>
            <a:r>
              <a:rPr lang="en-US" b="1" dirty="0"/>
              <a:t>. </a:t>
            </a:r>
            <a:r>
              <a:rPr lang="en-US" dirty="0" smtClean="0"/>
              <a:t>FIRST \ LAST</a:t>
            </a:r>
            <a:endParaRPr lang="en-US" dirty="0"/>
          </a:p>
        </p:txBody>
      </p:sp>
    </p:spTree>
    <p:extLst>
      <p:ext uri="{BB962C8B-B14F-4D97-AF65-F5344CB8AC3E}">
        <p14:creationId xmlns:p14="http://schemas.microsoft.com/office/powerpoint/2010/main" val="3616341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81318"/>
          </a:xfrm>
        </p:spPr>
        <p:txBody>
          <a:bodyPr/>
          <a:lstStyle/>
          <a:p>
            <a:r>
              <a:rPr lang="en-US" dirty="0"/>
              <a:t>Quiz</a:t>
            </a:r>
          </a:p>
        </p:txBody>
      </p:sp>
      <p:sp>
        <p:nvSpPr>
          <p:cNvPr id="3" name="Content Placeholder 2"/>
          <p:cNvSpPr>
            <a:spLocks noGrp="1"/>
          </p:cNvSpPr>
          <p:nvPr>
            <p:ph idx="1"/>
          </p:nvPr>
        </p:nvSpPr>
        <p:spPr>
          <a:xfrm>
            <a:off x="677334" y="1390919"/>
            <a:ext cx="8596668" cy="5254580"/>
          </a:xfrm>
        </p:spPr>
        <p:txBody>
          <a:bodyPr>
            <a:normAutofit fontScale="92500" lnSpcReduction="20000"/>
          </a:bodyPr>
          <a:lstStyle/>
          <a:p>
            <a:r>
              <a:rPr lang="en-US" dirty="0" smtClean="0"/>
              <a:t>How to combine two result sets in order to have result containing all data from both tables without duplicates?</a:t>
            </a:r>
            <a:endParaRPr lang="en-US" dirty="0"/>
          </a:p>
          <a:p>
            <a:pPr marL="457200" lvl="1" indent="0">
              <a:buNone/>
            </a:pPr>
            <a:r>
              <a:rPr lang="en-US" b="1" dirty="0"/>
              <a:t>a. </a:t>
            </a:r>
            <a:r>
              <a:rPr lang="en-US" dirty="0" smtClean="0"/>
              <a:t>INTERSECT</a:t>
            </a:r>
            <a:endParaRPr lang="en-US" dirty="0"/>
          </a:p>
          <a:p>
            <a:pPr marL="457200" lvl="1" indent="0">
              <a:buNone/>
            </a:pPr>
            <a:r>
              <a:rPr lang="en-US" b="1" dirty="0"/>
              <a:t>b. </a:t>
            </a:r>
            <a:r>
              <a:rPr lang="en-US" dirty="0" smtClean="0"/>
              <a:t>UNION</a:t>
            </a:r>
            <a:endParaRPr lang="en-US" dirty="0"/>
          </a:p>
          <a:p>
            <a:pPr marL="457200" lvl="1" indent="0">
              <a:buNone/>
            </a:pPr>
            <a:r>
              <a:rPr lang="en-US" b="1" dirty="0"/>
              <a:t>c. </a:t>
            </a:r>
            <a:r>
              <a:rPr lang="en-US" dirty="0" smtClean="0"/>
              <a:t>EXCEPT</a:t>
            </a:r>
            <a:endParaRPr lang="en-US" dirty="0"/>
          </a:p>
          <a:p>
            <a:pPr marL="457200" lvl="1" indent="0">
              <a:buNone/>
            </a:pPr>
            <a:r>
              <a:rPr lang="en-US" b="1" dirty="0"/>
              <a:t>d. </a:t>
            </a:r>
            <a:r>
              <a:rPr lang="en-US" dirty="0" smtClean="0"/>
              <a:t>UNION ALL</a:t>
            </a:r>
          </a:p>
          <a:p>
            <a:r>
              <a:rPr lang="en-US" dirty="0" smtClean="0"/>
              <a:t>Which type of constraint should be used in order to prevent having two or more same values in specific table column? Default</a:t>
            </a:r>
            <a:r>
              <a:rPr lang="en-US" dirty="0"/>
              <a:t>, Check, Unique</a:t>
            </a:r>
          </a:p>
          <a:p>
            <a:pPr marL="457200" lvl="1" indent="0">
              <a:buNone/>
            </a:pPr>
            <a:r>
              <a:rPr lang="en-US" b="1" dirty="0" smtClean="0"/>
              <a:t>a. </a:t>
            </a:r>
            <a:r>
              <a:rPr lang="en-US" dirty="0" smtClean="0"/>
              <a:t>DEFAULT</a:t>
            </a:r>
          </a:p>
          <a:p>
            <a:pPr marL="457200" lvl="1" indent="0">
              <a:buNone/>
            </a:pPr>
            <a:r>
              <a:rPr lang="en-US" b="1" dirty="0" smtClean="0"/>
              <a:t>b</a:t>
            </a:r>
            <a:r>
              <a:rPr lang="en-US" b="1" dirty="0"/>
              <a:t>. </a:t>
            </a:r>
            <a:r>
              <a:rPr lang="en-US" dirty="0" smtClean="0"/>
              <a:t>CHECK</a:t>
            </a:r>
            <a:endParaRPr lang="en-US" dirty="0"/>
          </a:p>
          <a:p>
            <a:pPr marL="457200" lvl="1" indent="0">
              <a:buNone/>
            </a:pPr>
            <a:r>
              <a:rPr lang="en-US" b="1" dirty="0"/>
              <a:t>c. </a:t>
            </a:r>
            <a:r>
              <a:rPr lang="en-US" dirty="0" smtClean="0"/>
              <a:t>UNIQUE</a:t>
            </a:r>
            <a:endParaRPr lang="en-US" dirty="0"/>
          </a:p>
          <a:p>
            <a:pPr marL="457200" lvl="1" indent="0">
              <a:buNone/>
            </a:pPr>
            <a:r>
              <a:rPr lang="en-US" b="1" dirty="0"/>
              <a:t>d. </a:t>
            </a:r>
            <a:r>
              <a:rPr lang="en-US" dirty="0" smtClean="0"/>
              <a:t>DISTINCT</a:t>
            </a:r>
            <a:endParaRPr lang="en-US" dirty="0"/>
          </a:p>
          <a:p>
            <a:r>
              <a:rPr lang="en-US" dirty="0" smtClean="0"/>
              <a:t>Which </a:t>
            </a:r>
            <a:r>
              <a:rPr lang="en-US" dirty="0"/>
              <a:t>of the </a:t>
            </a:r>
            <a:r>
              <a:rPr lang="en-US" dirty="0" smtClean="0"/>
              <a:t>join types returns only records that exist in both tables?</a:t>
            </a:r>
            <a:endParaRPr lang="en-US" dirty="0"/>
          </a:p>
          <a:p>
            <a:pPr marL="457200" lvl="1" indent="0">
              <a:buNone/>
            </a:pPr>
            <a:r>
              <a:rPr lang="en-US" b="1" dirty="0"/>
              <a:t>a. </a:t>
            </a:r>
            <a:r>
              <a:rPr lang="en-US" dirty="0" smtClean="0"/>
              <a:t>CROSS JOIN</a:t>
            </a:r>
            <a:endParaRPr lang="en-US" dirty="0"/>
          </a:p>
          <a:p>
            <a:pPr marL="457200" lvl="1" indent="0">
              <a:buNone/>
            </a:pPr>
            <a:r>
              <a:rPr lang="en-US" b="1" dirty="0"/>
              <a:t>b. </a:t>
            </a:r>
            <a:r>
              <a:rPr lang="en-US" dirty="0" smtClean="0"/>
              <a:t>INNER JOIN</a:t>
            </a:r>
            <a:endParaRPr lang="en-US" dirty="0"/>
          </a:p>
          <a:p>
            <a:pPr marL="457200" lvl="1" indent="0">
              <a:buNone/>
            </a:pPr>
            <a:r>
              <a:rPr lang="en-US" b="1" dirty="0"/>
              <a:t>c. </a:t>
            </a:r>
            <a:r>
              <a:rPr lang="en-US" dirty="0" smtClean="0"/>
              <a:t>LEFT JOIN</a:t>
            </a:r>
            <a:endParaRPr lang="en-US" dirty="0"/>
          </a:p>
          <a:p>
            <a:pPr marL="457200" lvl="1" indent="0">
              <a:buNone/>
            </a:pPr>
            <a:r>
              <a:rPr lang="en-US" b="1" dirty="0"/>
              <a:t>d. </a:t>
            </a:r>
            <a:r>
              <a:rPr lang="en-US" dirty="0" smtClean="0"/>
              <a:t>FULL JOIN</a:t>
            </a:r>
            <a:endParaRPr lang="en-US" dirty="0"/>
          </a:p>
        </p:txBody>
      </p:sp>
    </p:spTree>
    <p:extLst>
      <p:ext uri="{BB962C8B-B14F-4D97-AF65-F5344CB8AC3E}">
        <p14:creationId xmlns:p14="http://schemas.microsoft.com/office/powerpoint/2010/main" val="76191907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599"/>
            <a:ext cx="8596668" cy="678288"/>
          </a:xfrm>
        </p:spPr>
        <p:txBody>
          <a:bodyPr>
            <a:normAutofit/>
          </a:bodyPr>
          <a:lstStyle/>
          <a:p>
            <a:r>
              <a:rPr lang="en-US" dirty="0"/>
              <a:t>Quiz</a:t>
            </a:r>
          </a:p>
        </p:txBody>
      </p:sp>
      <p:sp>
        <p:nvSpPr>
          <p:cNvPr id="3" name="Content Placeholder 2"/>
          <p:cNvSpPr>
            <a:spLocks noGrp="1"/>
          </p:cNvSpPr>
          <p:nvPr>
            <p:ph idx="1"/>
          </p:nvPr>
        </p:nvSpPr>
        <p:spPr>
          <a:xfrm>
            <a:off x="677334" y="1378039"/>
            <a:ext cx="8596668" cy="5479961"/>
          </a:xfrm>
        </p:spPr>
        <p:txBody>
          <a:bodyPr>
            <a:normAutofit/>
          </a:bodyPr>
          <a:lstStyle/>
          <a:p>
            <a:r>
              <a:rPr lang="en-US" dirty="0" smtClean="0"/>
              <a:t>What is the purpose of Foreign keys?</a:t>
            </a:r>
          </a:p>
          <a:p>
            <a:r>
              <a:rPr lang="en-US" dirty="0" smtClean="0"/>
              <a:t>Provide example from real world where CROSS JOIN type can be used?</a:t>
            </a:r>
          </a:p>
          <a:p>
            <a:endParaRPr lang="en-US" dirty="0"/>
          </a:p>
        </p:txBody>
      </p:sp>
    </p:spTree>
    <p:extLst>
      <p:ext uri="{BB962C8B-B14F-4D97-AF65-F5344CB8AC3E}">
        <p14:creationId xmlns:p14="http://schemas.microsoft.com/office/powerpoint/2010/main" val="36057283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Homework requirement</a:t>
            </a:r>
            <a:endParaRPr lang="en-US" dirty="0"/>
          </a:p>
        </p:txBody>
      </p:sp>
      <p:sp>
        <p:nvSpPr>
          <p:cNvPr id="5" name="Content Placeholder 4"/>
          <p:cNvSpPr>
            <a:spLocks noGrp="1"/>
          </p:cNvSpPr>
          <p:nvPr>
            <p:ph idx="1"/>
          </p:nvPr>
        </p:nvSpPr>
        <p:spPr>
          <a:xfrm>
            <a:off x="677334" y="2160589"/>
            <a:ext cx="8596668" cy="4505387"/>
          </a:xfrm>
        </p:spPr>
        <p:txBody>
          <a:bodyPr>
            <a:normAutofit/>
          </a:bodyPr>
          <a:lstStyle/>
          <a:p>
            <a:r>
              <a:rPr lang="en-US" dirty="0" smtClean="0"/>
              <a:t>Students, Exams, Professors, Result, </a:t>
            </a:r>
            <a:r>
              <a:rPr lang="en-US" dirty="0" err="1" smtClean="0"/>
              <a:t>ResultDetails</a:t>
            </a:r>
            <a:r>
              <a:rPr lang="en-US" dirty="0" smtClean="0"/>
              <a:t> (Marjan)</a:t>
            </a:r>
          </a:p>
        </p:txBody>
      </p:sp>
    </p:spTree>
    <p:extLst>
      <p:ext uri="{BB962C8B-B14F-4D97-AF65-F5344CB8AC3E}">
        <p14:creationId xmlns:p14="http://schemas.microsoft.com/office/powerpoint/2010/main" val="164792764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t/>
            </a:r>
            <a:br>
              <a:rPr lang="en-US" dirty="0" smtClean="0"/>
            </a:br>
            <a:r>
              <a:rPr lang="en-US" dirty="0" smtClean="0"/>
              <a:t>Homework</a:t>
            </a:r>
            <a:r>
              <a:rPr lang="en-US" dirty="0"/>
              <a:t/>
            </a:r>
            <a:br>
              <a:rPr lang="en-US" dirty="0"/>
            </a:br>
            <a:endParaRPr lang="en-US" dirty="0"/>
          </a:p>
        </p:txBody>
      </p:sp>
    </p:spTree>
    <p:extLst>
      <p:ext uri="{BB962C8B-B14F-4D97-AF65-F5344CB8AC3E}">
        <p14:creationId xmlns:p14="http://schemas.microsoft.com/office/powerpoint/2010/main" val="144911391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Homework – pre-requisite</a:t>
            </a:r>
            <a:endParaRPr lang="en-US" dirty="0"/>
          </a:p>
        </p:txBody>
      </p:sp>
      <p:sp>
        <p:nvSpPr>
          <p:cNvPr id="5" name="Content Placeholder 4"/>
          <p:cNvSpPr>
            <a:spLocks noGrp="1"/>
          </p:cNvSpPr>
          <p:nvPr>
            <p:ph idx="1"/>
          </p:nvPr>
        </p:nvSpPr>
        <p:spPr/>
        <p:txBody>
          <a:bodyPr/>
          <a:lstStyle/>
          <a:p>
            <a:r>
              <a:rPr lang="en-US" dirty="0" smtClean="0"/>
              <a:t>Provide script for inserting dummy data in already created </a:t>
            </a:r>
            <a:r>
              <a:rPr lang="en-US" dirty="0" err="1" smtClean="0"/>
              <a:t>SEDCHome</a:t>
            </a:r>
            <a:r>
              <a:rPr lang="en-US" dirty="0" smtClean="0"/>
              <a:t> database</a:t>
            </a:r>
          </a:p>
          <a:p>
            <a:pPr marL="0" indent="0">
              <a:buNone/>
            </a:pPr>
            <a:r>
              <a:rPr lang="en-US" dirty="0"/>
              <a:t>Session 2 - 06 Insert example data in </a:t>
            </a:r>
            <a:r>
              <a:rPr lang="en-US" dirty="0" err="1"/>
              <a:t>SEDCHome</a:t>
            </a:r>
            <a:r>
              <a:rPr lang="en-US" dirty="0"/>
              <a:t> database - </a:t>
            </a:r>
            <a:r>
              <a:rPr lang="en-US" dirty="0" err="1"/>
              <a:t>data.sql</a:t>
            </a:r>
            <a:endParaRPr lang="en-US" dirty="0"/>
          </a:p>
        </p:txBody>
      </p:sp>
    </p:spTree>
    <p:extLst>
      <p:ext uri="{BB962C8B-B14F-4D97-AF65-F5344CB8AC3E}">
        <p14:creationId xmlns:p14="http://schemas.microsoft.com/office/powerpoint/2010/main" val="67891956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Homework requirement 1/6</a:t>
            </a:r>
            <a:endParaRPr lang="en-US" dirty="0"/>
          </a:p>
        </p:txBody>
      </p:sp>
      <p:sp>
        <p:nvSpPr>
          <p:cNvPr id="5" name="Content Placeholder 4"/>
          <p:cNvSpPr>
            <a:spLocks noGrp="1"/>
          </p:cNvSpPr>
          <p:nvPr>
            <p:ph idx="1"/>
          </p:nvPr>
        </p:nvSpPr>
        <p:spPr>
          <a:xfrm>
            <a:off x="677334" y="2160589"/>
            <a:ext cx="8596668" cy="4505387"/>
          </a:xfrm>
        </p:spPr>
        <p:txBody>
          <a:bodyPr>
            <a:normAutofit/>
          </a:bodyPr>
          <a:lstStyle/>
          <a:p>
            <a:r>
              <a:rPr lang="en-US" dirty="0"/>
              <a:t>Find all Students with </a:t>
            </a:r>
            <a:r>
              <a:rPr lang="en-US" dirty="0" err="1"/>
              <a:t>FirstName</a:t>
            </a:r>
            <a:r>
              <a:rPr lang="en-US" dirty="0"/>
              <a:t> = Antonio</a:t>
            </a:r>
          </a:p>
          <a:p>
            <a:r>
              <a:rPr lang="en-US" dirty="0"/>
              <a:t>Find all Students with </a:t>
            </a:r>
            <a:r>
              <a:rPr lang="en-US" dirty="0" err="1"/>
              <a:t>DateOfBirth</a:t>
            </a:r>
            <a:r>
              <a:rPr lang="en-US" dirty="0"/>
              <a:t> greater </a:t>
            </a:r>
            <a:r>
              <a:rPr lang="en-US"/>
              <a:t>than </a:t>
            </a:r>
            <a:r>
              <a:rPr lang="en-US" smtClean="0"/>
              <a:t>‘1999-01-01’</a:t>
            </a:r>
            <a:endParaRPr lang="en-US" dirty="0"/>
          </a:p>
          <a:p>
            <a:r>
              <a:rPr lang="en-US" dirty="0"/>
              <a:t>Find all Male students</a:t>
            </a:r>
          </a:p>
          <a:p>
            <a:r>
              <a:rPr lang="en-US" dirty="0"/>
              <a:t>Find all Students with </a:t>
            </a:r>
            <a:r>
              <a:rPr lang="en-US" dirty="0" err="1"/>
              <a:t>LastName</a:t>
            </a:r>
            <a:r>
              <a:rPr lang="en-US" dirty="0"/>
              <a:t> starting With ‘T’</a:t>
            </a:r>
          </a:p>
          <a:p>
            <a:r>
              <a:rPr lang="en-US" dirty="0"/>
              <a:t>Find all Students Enrolled in January/1998</a:t>
            </a:r>
          </a:p>
          <a:p>
            <a:r>
              <a:rPr lang="en-US" dirty="0"/>
              <a:t>Find all Students with </a:t>
            </a:r>
            <a:r>
              <a:rPr lang="en-US" dirty="0" err="1"/>
              <a:t>LastName</a:t>
            </a:r>
            <a:r>
              <a:rPr lang="en-US" dirty="0"/>
              <a:t> starting With ‘J’ enrolled in January/1998</a:t>
            </a:r>
            <a:endParaRPr lang="en-US" dirty="0" smtClean="0"/>
          </a:p>
        </p:txBody>
      </p:sp>
    </p:spTree>
    <p:extLst>
      <p:ext uri="{BB962C8B-B14F-4D97-AF65-F5344CB8AC3E}">
        <p14:creationId xmlns:p14="http://schemas.microsoft.com/office/powerpoint/2010/main" val="243990456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Homework requirement 2/6</a:t>
            </a:r>
            <a:endParaRPr lang="en-US" dirty="0"/>
          </a:p>
        </p:txBody>
      </p:sp>
      <p:sp>
        <p:nvSpPr>
          <p:cNvPr id="5" name="Content Placeholder 4"/>
          <p:cNvSpPr>
            <a:spLocks noGrp="1"/>
          </p:cNvSpPr>
          <p:nvPr>
            <p:ph idx="1"/>
          </p:nvPr>
        </p:nvSpPr>
        <p:spPr>
          <a:xfrm>
            <a:off x="677334" y="2160589"/>
            <a:ext cx="8596668" cy="4505387"/>
          </a:xfrm>
        </p:spPr>
        <p:txBody>
          <a:bodyPr>
            <a:normAutofit/>
          </a:bodyPr>
          <a:lstStyle/>
          <a:p>
            <a:r>
              <a:rPr lang="en-US" dirty="0"/>
              <a:t>Find all Students with </a:t>
            </a:r>
            <a:r>
              <a:rPr lang="en-US" dirty="0" err="1"/>
              <a:t>FirstName</a:t>
            </a:r>
            <a:r>
              <a:rPr lang="en-US" dirty="0"/>
              <a:t> = Antonio ordered by Last Name</a:t>
            </a:r>
          </a:p>
          <a:p>
            <a:r>
              <a:rPr lang="en-US" dirty="0"/>
              <a:t>List all Students ordered by </a:t>
            </a:r>
            <a:r>
              <a:rPr lang="en-US" dirty="0" err="1"/>
              <a:t>FirstName</a:t>
            </a:r>
            <a:endParaRPr lang="en-US" dirty="0"/>
          </a:p>
          <a:p>
            <a:r>
              <a:rPr lang="en-US" dirty="0"/>
              <a:t>Find all Male students ordered by </a:t>
            </a:r>
            <a:r>
              <a:rPr lang="en-US" dirty="0" err="1"/>
              <a:t>EnrolledDate</a:t>
            </a:r>
            <a:r>
              <a:rPr lang="en-US" dirty="0"/>
              <a:t>, starting from the last enrolled</a:t>
            </a:r>
            <a:endParaRPr lang="en-US" dirty="0" smtClean="0"/>
          </a:p>
        </p:txBody>
      </p:sp>
    </p:spTree>
    <p:extLst>
      <p:ext uri="{BB962C8B-B14F-4D97-AF65-F5344CB8AC3E}">
        <p14:creationId xmlns:p14="http://schemas.microsoft.com/office/powerpoint/2010/main" val="105153373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Homework requirement 3/6</a:t>
            </a:r>
            <a:endParaRPr lang="en-US" dirty="0"/>
          </a:p>
        </p:txBody>
      </p:sp>
      <p:sp>
        <p:nvSpPr>
          <p:cNvPr id="5" name="Content Placeholder 4"/>
          <p:cNvSpPr>
            <a:spLocks noGrp="1"/>
          </p:cNvSpPr>
          <p:nvPr>
            <p:ph idx="1"/>
          </p:nvPr>
        </p:nvSpPr>
        <p:spPr>
          <a:xfrm>
            <a:off x="677334" y="2160589"/>
            <a:ext cx="8596668" cy="4505387"/>
          </a:xfrm>
        </p:spPr>
        <p:txBody>
          <a:bodyPr>
            <a:normAutofit/>
          </a:bodyPr>
          <a:lstStyle/>
          <a:p>
            <a:r>
              <a:rPr lang="en-US" dirty="0"/>
              <a:t>List all Teacher First Names and Student First Names in single result set with duplicates</a:t>
            </a:r>
          </a:p>
          <a:p>
            <a:r>
              <a:rPr lang="en-US" dirty="0"/>
              <a:t>List all Teacher Last Names and Student Last Names in single result set. Remove duplicates</a:t>
            </a:r>
          </a:p>
          <a:p>
            <a:r>
              <a:rPr lang="en-US" dirty="0"/>
              <a:t>List all common First Names for Teachers and Students</a:t>
            </a:r>
            <a:endParaRPr lang="en-US" dirty="0" smtClean="0"/>
          </a:p>
        </p:txBody>
      </p:sp>
    </p:spTree>
    <p:extLst>
      <p:ext uri="{BB962C8B-B14F-4D97-AF65-F5344CB8AC3E}">
        <p14:creationId xmlns:p14="http://schemas.microsoft.com/office/powerpoint/2010/main" val="338144799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Homework requirement 4/6</a:t>
            </a:r>
            <a:endParaRPr lang="en-US" dirty="0"/>
          </a:p>
        </p:txBody>
      </p:sp>
      <p:sp>
        <p:nvSpPr>
          <p:cNvPr id="5" name="Content Placeholder 4"/>
          <p:cNvSpPr>
            <a:spLocks noGrp="1"/>
          </p:cNvSpPr>
          <p:nvPr>
            <p:ph idx="1"/>
          </p:nvPr>
        </p:nvSpPr>
        <p:spPr>
          <a:xfrm>
            <a:off x="677334" y="2160589"/>
            <a:ext cx="8596668" cy="4505387"/>
          </a:xfrm>
        </p:spPr>
        <p:txBody>
          <a:bodyPr>
            <a:normAutofit/>
          </a:bodyPr>
          <a:lstStyle/>
          <a:p>
            <a:r>
              <a:rPr lang="en-US" dirty="0"/>
              <a:t>Change </a:t>
            </a:r>
            <a:r>
              <a:rPr lang="en-US" dirty="0" err="1"/>
              <a:t>GradeDetails</a:t>
            </a:r>
            <a:r>
              <a:rPr lang="en-US" dirty="0"/>
              <a:t> table always to insert value 100 in </a:t>
            </a:r>
            <a:r>
              <a:rPr lang="en-US" dirty="0" err="1"/>
              <a:t>AchievementMaxPoints</a:t>
            </a:r>
            <a:r>
              <a:rPr lang="en-US" dirty="0"/>
              <a:t> column if no value is provided on insert</a:t>
            </a:r>
          </a:p>
          <a:p>
            <a:r>
              <a:rPr lang="en-US" dirty="0"/>
              <a:t>Change </a:t>
            </a:r>
            <a:r>
              <a:rPr lang="en-US" dirty="0" err="1"/>
              <a:t>GradeDetails</a:t>
            </a:r>
            <a:r>
              <a:rPr lang="en-US" dirty="0"/>
              <a:t> table to prevent inserting </a:t>
            </a:r>
            <a:r>
              <a:rPr lang="en-US" dirty="0" err="1"/>
              <a:t>AchievementPoints</a:t>
            </a:r>
            <a:r>
              <a:rPr lang="en-US" dirty="0"/>
              <a:t> that will more than </a:t>
            </a:r>
            <a:r>
              <a:rPr lang="en-US" dirty="0" err="1"/>
              <a:t>AchievementMaxPoints</a:t>
            </a:r>
            <a:endParaRPr lang="en-US" dirty="0"/>
          </a:p>
          <a:p>
            <a:r>
              <a:rPr lang="en-US" dirty="0"/>
              <a:t>Change </a:t>
            </a:r>
            <a:r>
              <a:rPr lang="en-US" dirty="0" err="1"/>
              <a:t>AchievementType</a:t>
            </a:r>
            <a:r>
              <a:rPr lang="en-US" dirty="0"/>
              <a:t> table to guarantee unique names across the Achievement types</a:t>
            </a:r>
            <a:endParaRPr lang="en-US" dirty="0" smtClean="0"/>
          </a:p>
        </p:txBody>
      </p:sp>
    </p:spTree>
    <p:extLst>
      <p:ext uri="{BB962C8B-B14F-4D97-AF65-F5344CB8AC3E}">
        <p14:creationId xmlns:p14="http://schemas.microsoft.com/office/powerpoint/2010/main" val="7532383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Homework requirement 5/6</a:t>
            </a:r>
            <a:endParaRPr lang="en-US" dirty="0"/>
          </a:p>
        </p:txBody>
      </p:sp>
      <p:sp>
        <p:nvSpPr>
          <p:cNvPr id="5" name="Content Placeholder 4"/>
          <p:cNvSpPr>
            <a:spLocks noGrp="1"/>
          </p:cNvSpPr>
          <p:nvPr>
            <p:ph idx="1"/>
          </p:nvPr>
        </p:nvSpPr>
        <p:spPr>
          <a:xfrm>
            <a:off x="677334" y="2160589"/>
            <a:ext cx="8596668" cy="4505387"/>
          </a:xfrm>
        </p:spPr>
        <p:txBody>
          <a:bodyPr>
            <a:normAutofit/>
          </a:bodyPr>
          <a:lstStyle/>
          <a:p>
            <a:r>
              <a:rPr lang="en-US" dirty="0"/>
              <a:t>Create Foreign key constraints from diagram or with script</a:t>
            </a:r>
            <a:endParaRPr lang="en-US" dirty="0" smtClean="0"/>
          </a:p>
        </p:txBody>
      </p:sp>
    </p:spTree>
    <p:extLst>
      <p:ext uri="{BB962C8B-B14F-4D97-AF65-F5344CB8AC3E}">
        <p14:creationId xmlns:p14="http://schemas.microsoft.com/office/powerpoint/2010/main" val="93531216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Homework requirement 6/6</a:t>
            </a:r>
            <a:endParaRPr lang="en-US" dirty="0"/>
          </a:p>
        </p:txBody>
      </p:sp>
      <p:sp>
        <p:nvSpPr>
          <p:cNvPr id="5" name="Content Placeholder 4"/>
          <p:cNvSpPr>
            <a:spLocks noGrp="1"/>
          </p:cNvSpPr>
          <p:nvPr>
            <p:ph idx="1"/>
          </p:nvPr>
        </p:nvSpPr>
        <p:spPr>
          <a:xfrm>
            <a:off x="677334" y="2160589"/>
            <a:ext cx="8596668" cy="4505387"/>
          </a:xfrm>
        </p:spPr>
        <p:txBody>
          <a:bodyPr>
            <a:normAutofit/>
          </a:bodyPr>
          <a:lstStyle/>
          <a:p>
            <a:r>
              <a:rPr lang="en-US" dirty="0"/>
              <a:t>List all possible combinations of Courses names and </a:t>
            </a:r>
            <a:r>
              <a:rPr lang="en-US" dirty="0" err="1"/>
              <a:t>AchievementType</a:t>
            </a:r>
            <a:r>
              <a:rPr lang="en-US" dirty="0"/>
              <a:t> names that can be passed by student</a:t>
            </a:r>
          </a:p>
          <a:p>
            <a:r>
              <a:rPr lang="en-US" dirty="0"/>
              <a:t>List all Teachers that has any exam Grade</a:t>
            </a:r>
          </a:p>
          <a:p>
            <a:r>
              <a:rPr lang="en-US" dirty="0"/>
              <a:t>List all Teachers without exam Grade</a:t>
            </a:r>
          </a:p>
          <a:p>
            <a:r>
              <a:rPr lang="en-US" dirty="0"/>
              <a:t>List all Students without exam Grade (using Right Join)</a:t>
            </a:r>
            <a:endParaRPr lang="en-US" dirty="0" smtClean="0"/>
          </a:p>
        </p:txBody>
      </p:sp>
    </p:spTree>
    <p:extLst>
      <p:ext uri="{BB962C8B-B14F-4D97-AF65-F5344CB8AC3E}">
        <p14:creationId xmlns:p14="http://schemas.microsoft.com/office/powerpoint/2010/main" val="31052960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 - solution</a:t>
            </a:r>
            <a:endParaRPr lang="en-US" dirty="0"/>
          </a:p>
        </p:txBody>
      </p:sp>
      <p:sp>
        <p:nvSpPr>
          <p:cNvPr id="3" name="Content Placeholder 2"/>
          <p:cNvSpPr>
            <a:spLocks noGrp="1"/>
          </p:cNvSpPr>
          <p:nvPr>
            <p:ph idx="1"/>
          </p:nvPr>
        </p:nvSpPr>
        <p:spPr/>
        <p:txBody>
          <a:bodyPr/>
          <a:lstStyle/>
          <a:p>
            <a:r>
              <a:rPr lang="en-US" dirty="0" smtClean="0"/>
              <a:t>Present diagram with all tables</a:t>
            </a:r>
          </a:p>
          <a:p>
            <a:r>
              <a:rPr lang="en-US" dirty="0" smtClean="0"/>
              <a:t>New </a:t>
            </a:r>
            <a:r>
              <a:rPr lang="en-US" dirty="0"/>
              <a:t>database: </a:t>
            </a:r>
            <a:r>
              <a:rPr lang="en-US" dirty="0" err="1"/>
              <a:t>SedcHOME</a:t>
            </a:r>
            <a:endParaRPr lang="en-US" dirty="0"/>
          </a:p>
          <a:p>
            <a:r>
              <a:rPr lang="en-US" dirty="0"/>
              <a:t>Provide create </a:t>
            </a:r>
            <a:r>
              <a:rPr lang="en-US" dirty="0" smtClean="0"/>
              <a:t>script (homework folder)</a:t>
            </a:r>
            <a:endParaRPr lang="en-US" dirty="0"/>
          </a:p>
          <a:p>
            <a:r>
              <a:rPr lang="en-US" dirty="0"/>
              <a:t>Provide Insert </a:t>
            </a:r>
            <a:r>
              <a:rPr lang="en-US" dirty="0" smtClean="0"/>
              <a:t>script</a:t>
            </a:r>
            <a:r>
              <a:rPr lang="en-US" dirty="0"/>
              <a:t> (homework folder)</a:t>
            </a:r>
          </a:p>
          <a:p>
            <a:pPr marL="0" indent="0">
              <a:buNone/>
            </a:pPr>
            <a:endParaRPr lang="en-US" dirty="0"/>
          </a:p>
        </p:txBody>
      </p:sp>
    </p:spTree>
    <p:extLst>
      <p:ext uri="{BB962C8B-B14F-4D97-AF65-F5344CB8AC3E}">
        <p14:creationId xmlns:p14="http://schemas.microsoft.com/office/powerpoint/2010/main" val="266087671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Filtering and Sorting data</a:t>
            </a:r>
            <a:endParaRPr lang="en-US" dirty="0"/>
          </a:p>
        </p:txBody>
      </p:sp>
    </p:spTree>
    <p:extLst>
      <p:ext uri="{BB962C8B-B14F-4D97-AF65-F5344CB8AC3E}">
        <p14:creationId xmlns:p14="http://schemas.microsoft.com/office/powerpoint/2010/main" val="275701958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Fill database with example data</a:t>
            </a:r>
            <a:endParaRPr lang="en-US" dirty="0"/>
          </a:p>
        </p:txBody>
      </p:sp>
      <p:sp>
        <p:nvSpPr>
          <p:cNvPr id="3" name="Content Placeholder 2"/>
          <p:cNvSpPr>
            <a:spLocks noGrp="1"/>
          </p:cNvSpPr>
          <p:nvPr>
            <p:ph idx="1"/>
          </p:nvPr>
        </p:nvSpPr>
        <p:spPr/>
        <p:txBody>
          <a:bodyPr/>
          <a:lstStyle/>
          <a:p>
            <a:r>
              <a:rPr lang="en-US" dirty="0" smtClean="0"/>
              <a:t>Let’s populate the tables with example data</a:t>
            </a:r>
          </a:p>
          <a:p>
            <a:pPr lvl="1"/>
            <a:r>
              <a:rPr lang="en-US" dirty="0" smtClean="0"/>
              <a:t>Execute script: Session </a:t>
            </a:r>
            <a:r>
              <a:rPr lang="en-US" dirty="0"/>
              <a:t>2 – 01 Insert example data in SEDC </a:t>
            </a:r>
            <a:r>
              <a:rPr lang="en-US" dirty="0" err="1"/>
              <a:t>database.sql</a:t>
            </a:r>
            <a:endParaRPr lang="en-US" dirty="0" smtClean="0"/>
          </a:p>
          <a:p>
            <a:endParaRPr lang="en-US" dirty="0"/>
          </a:p>
        </p:txBody>
      </p:sp>
    </p:spTree>
    <p:extLst>
      <p:ext uri="{BB962C8B-B14F-4D97-AF65-F5344CB8AC3E}">
        <p14:creationId xmlns:p14="http://schemas.microsoft.com/office/powerpoint/2010/main" val="268352433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Filtering data </a:t>
            </a:r>
            <a:endParaRPr lang="en-US" dirty="0"/>
          </a:p>
        </p:txBody>
      </p:sp>
      <p:sp>
        <p:nvSpPr>
          <p:cNvPr id="3" name="Content Placeholder 2"/>
          <p:cNvSpPr>
            <a:spLocks noGrp="1"/>
          </p:cNvSpPr>
          <p:nvPr>
            <p:ph idx="1"/>
          </p:nvPr>
        </p:nvSpPr>
        <p:spPr>
          <a:xfrm>
            <a:off x="677334" y="1764792"/>
            <a:ext cx="8596668" cy="4642331"/>
          </a:xfrm>
        </p:spPr>
        <p:txBody>
          <a:bodyPr/>
          <a:lstStyle/>
          <a:p>
            <a:r>
              <a:rPr lang="en-GB" dirty="0" smtClean="0"/>
              <a:t>Filtering expressions are used to reduce number of rows returned based on some criteria</a:t>
            </a:r>
            <a:endParaRPr lang="en-US" dirty="0" smtClean="0"/>
          </a:p>
          <a:p>
            <a:r>
              <a:rPr lang="en-US" dirty="0" smtClean="0"/>
              <a:t>WHERE statement</a:t>
            </a:r>
          </a:p>
          <a:p>
            <a:endParaRPr lang="en-US" dirty="0"/>
          </a:p>
          <a:p>
            <a:endParaRPr lang="en-US" dirty="0" smtClean="0"/>
          </a:p>
          <a:p>
            <a:endParaRPr lang="en-US" dirty="0"/>
          </a:p>
          <a:p>
            <a:r>
              <a:rPr lang="en-US" dirty="0" smtClean="0"/>
              <a:t>Example:</a:t>
            </a:r>
          </a:p>
          <a:p>
            <a:endParaRPr lang="en-US" dirty="0" smtClean="0"/>
          </a:p>
          <a:p>
            <a:endParaRPr lang="en-US" dirty="0"/>
          </a:p>
        </p:txBody>
      </p:sp>
      <p:pic>
        <p:nvPicPr>
          <p:cNvPr id="4" name="Picture 3"/>
          <p:cNvPicPr>
            <a:picLocks noChangeAspect="1"/>
          </p:cNvPicPr>
          <p:nvPr/>
        </p:nvPicPr>
        <p:blipFill>
          <a:blip r:embed="rId2"/>
          <a:stretch>
            <a:fillRect/>
          </a:stretch>
        </p:blipFill>
        <p:spPr>
          <a:xfrm>
            <a:off x="5675076" y="2663509"/>
            <a:ext cx="4019550" cy="2695575"/>
          </a:xfrm>
          <a:prstGeom prst="rect">
            <a:avLst/>
          </a:prstGeom>
        </p:spPr>
      </p:pic>
      <p:sp>
        <p:nvSpPr>
          <p:cNvPr id="5" name="Rectangle 4"/>
          <p:cNvSpPr/>
          <p:nvPr/>
        </p:nvSpPr>
        <p:spPr>
          <a:xfrm>
            <a:off x="1033950" y="2773761"/>
            <a:ext cx="6096000" cy="2585323"/>
          </a:xfrm>
          <a:prstGeom prst="rect">
            <a:avLst/>
          </a:prstGeom>
        </p:spPr>
        <p:txBody>
          <a:bodyPr>
            <a:spAutoFit/>
          </a:bodyPr>
          <a:lstStyle/>
          <a:p>
            <a:r>
              <a:rPr lang="en-US" dirty="0">
                <a:solidFill>
                  <a:srgbClr val="0000FF"/>
                </a:solidFill>
                <a:latin typeface="Consolas" panose="020B0609020204030204" pitchFamily="49" charset="0"/>
              </a:rPr>
              <a:t>SELECT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p>
          <a:p>
            <a:r>
              <a:rPr lang="en-US" dirty="0">
                <a:solidFill>
                  <a:srgbClr val="0000FF"/>
                </a:solidFill>
                <a:latin typeface="Consolas" panose="020B0609020204030204" pitchFamily="49" charset="0"/>
              </a:rPr>
              <a:t>FROM</a:t>
            </a:r>
            <a:r>
              <a:rPr lang="en-US" dirty="0">
                <a:solidFill>
                  <a:srgbClr val="000000"/>
                </a:solidFill>
                <a:latin typeface="Consolas" panose="020B0609020204030204" pitchFamily="49" charset="0"/>
              </a:rPr>
              <a:t> </a:t>
            </a:r>
            <a:r>
              <a:rPr lang="en-US" dirty="0" smtClean="0">
                <a:solidFill>
                  <a:srgbClr val="000000"/>
                </a:solidFill>
                <a:latin typeface="Consolas" panose="020B0609020204030204" pitchFamily="49" charset="0"/>
              </a:rPr>
              <a:t>[</a:t>
            </a:r>
            <a:r>
              <a:rPr lang="en-US" dirty="0" err="1" smtClean="0">
                <a:solidFill>
                  <a:srgbClr val="000000"/>
                </a:solidFill>
                <a:latin typeface="Consolas" panose="020B0609020204030204" pitchFamily="49" charset="0"/>
              </a:rPr>
              <a:t>TableName</a:t>
            </a:r>
            <a:r>
              <a:rPr lang="en-US" dirty="0" smtClean="0">
                <a:solidFill>
                  <a:srgbClr val="000000"/>
                </a:solidFill>
                <a:latin typeface="Consolas" panose="020B0609020204030204" pitchFamily="49" charset="0"/>
              </a:rPr>
              <a:t>]</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WHERE</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ColumnName</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Value</a:t>
            </a:r>
            <a:endParaRPr lang="en-US" dirty="0">
              <a:solidFill>
                <a:srgbClr val="000000"/>
              </a:solidFill>
              <a:latin typeface="Consolas" panose="020B0609020204030204" pitchFamily="49" charset="0"/>
            </a:endParaRPr>
          </a:p>
          <a:p>
            <a:endParaRPr lang="en-US" dirty="0" smtClean="0">
              <a:solidFill>
                <a:srgbClr val="000000"/>
              </a:solidFill>
              <a:latin typeface="Consolas" panose="020B0609020204030204" pitchFamily="49" charset="0"/>
            </a:endParaRPr>
          </a:p>
          <a:p>
            <a:endParaRPr lang="en-US" dirty="0" smtClean="0">
              <a:solidFill>
                <a:srgbClr val="000000"/>
              </a:solidFill>
              <a:latin typeface="Consolas" panose="020B0609020204030204" pitchFamily="49" charset="0"/>
            </a:endParaRPr>
          </a:p>
          <a:p>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SELECT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p>
          <a:p>
            <a:r>
              <a:rPr lang="en-US" dirty="0">
                <a:solidFill>
                  <a:srgbClr val="0000FF"/>
                </a:solidFill>
                <a:latin typeface="Consolas" panose="020B0609020204030204" pitchFamily="49" charset="0"/>
              </a:rPr>
              <a:t>FROM</a:t>
            </a:r>
            <a:r>
              <a:rPr lang="en-US" dirty="0">
                <a:solidFill>
                  <a:srgbClr val="000000"/>
                </a:solidFill>
                <a:latin typeface="Consolas" panose="020B0609020204030204" pitchFamily="49" charset="0"/>
              </a:rPr>
              <a:t> Employee</a:t>
            </a:r>
          </a:p>
          <a:p>
            <a:r>
              <a:rPr lang="en-US" dirty="0">
                <a:solidFill>
                  <a:srgbClr val="0000FF"/>
                </a:solidFill>
                <a:latin typeface="Consolas" panose="020B0609020204030204" pitchFamily="49" charset="0"/>
              </a:rPr>
              <a:t>WHERE</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FirstName</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'Aleksandar'</a:t>
            </a:r>
            <a:endParaRPr lang="en-US" dirty="0"/>
          </a:p>
        </p:txBody>
      </p:sp>
    </p:spTree>
    <p:extLst>
      <p:ext uri="{BB962C8B-B14F-4D97-AF65-F5344CB8AC3E}">
        <p14:creationId xmlns:p14="http://schemas.microsoft.com/office/powerpoint/2010/main" val="75094207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Filtering operators (1/2)</a:t>
            </a:r>
            <a:endParaRPr lang="en-US" dirty="0"/>
          </a:p>
        </p:txBody>
      </p:sp>
      <p:sp>
        <p:nvSpPr>
          <p:cNvPr id="3" name="Content Placeholder 2"/>
          <p:cNvSpPr>
            <a:spLocks noGrp="1"/>
          </p:cNvSpPr>
          <p:nvPr>
            <p:ph idx="1"/>
          </p:nvPr>
        </p:nvSpPr>
        <p:spPr>
          <a:xfrm>
            <a:off x="677334" y="1353313"/>
            <a:ext cx="8596668" cy="3721608"/>
          </a:xfrm>
        </p:spPr>
        <p:txBody>
          <a:bodyPr>
            <a:normAutofit/>
          </a:bodyPr>
          <a:lstStyle/>
          <a:p>
            <a:r>
              <a:rPr lang="en-US" sz="1600" dirty="0" smtClean="0"/>
              <a:t>= equal – check if the column is equal to some value.</a:t>
            </a:r>
          </a:p>
          <a:p>
            <a:pPr lvl="1"/>
            <a:r>
              <a:rPr lang="en-US" dirty="0" smtClean="0"/>
              <a:t>Example SELECT * FROM </a:t>
            </a:r>
            <a:r>
              <a:rPr lang="en-US" dirty="0" err="1" smtClean="0"/>
              <a:t>dbo.Student</a:t>
            </a:r>
            <a:r>
              <a:rPr lang="en-US" dirty="0" smtClean="0"/>
              <a:t> WHERE Name = ‘Angela’</a:t>
            </a:r>
          </a:p>
          <a:p>
            <a:r>
              <a:rPr lang="en-US" sz="1600" dirty="0" smtClean="0"/>
              <a:t>&lt;&gt; not equal – check if the column is different than some value</a:t>
            </a:r>
          </a:p>
          <a:p>
            <a:pPr lvl="1"/>
            <a:r>
              <a:rPr lang="en-US" dirty="0" smtClean="0"/>
              <a:t>Example </a:t>
            </a:r>
            <a:r>
              <a:rPr lang="en-US" dirty="0"/>
              <a:t>SELECT * FROM </a:t>
            </a:r>
            <a:r>
              <a:rPr lang="en-US" dirty="0" err="1"/>
              <a:t>dbo.Student</a:t>
            </a:r>
            <a:r>
              <a:rPr lang="en-US" dirty="0"/>
              <a:t> WHERE Name </a:t>
            </a:r>
            <a:r>
              <a:rPr lang="en-US" dirty="0" smtClean="0"/>
              <a:t>&lt;&gt; </a:t>
            </a:r>
            <a:r>
              <a:rPr lang="en-US" dirty="0"/>
              <a:t>‘Angela</a:t>
            </a:r>
            <a:r>
              <a:rPr lang="en-US" dirty="0" smtClean="0"/>
              <a:t>’</a:t>
            </a:r>
          </a:p>
          <a:p>
            <a:pPr lvl="1"/>
            <a:r>
              <a:rPr lang="en-US" dirty="0" smtClean="0"/>
              <a:t>Returns all rows where Name is different than “Angela”</a:t>
            </a:r>
            <a:endParaRPr lang="en-US" dirty="0"/>
          </a:p>
          <a:p>
            <a:pPr marL="457200" lvl="1" indent="0">
              <a:buNone/>
            </a:pPr>
            <a:endParaRPr lang="en-US" dirty="0" smtClean="0"/>
          </a:p>
          <a:p>
            <a:r>
              <a:rPr lang="en-US" sz="1600" dirty="0" smtClean="0"/>
              <a:t>&gt;= greater than equal – check if the column is greater or equal than some value</a:t>
            </a:r>
          </a:p>
          <a:p>
            <a:pPr lvl="1"/>
            <a:r>
              <a:rPr lang="en-US" dirty="0" smtClean="0"/>
              <a:t>Example SELECT * FROM </a:t>
            </a:r>
            <a:r>
              <a:rPr lang="en-US" dirty="0" err="1" smtClean="0"/>
              <a:t>dbo.Product</a:t>
            </a:r>
            <a:r>
              <a:rPr lang="en-US" dirty="0" smtClean="0"/>
              <a:t> WHERE Price &gt;= 10</a:t>
            </a:r>
          </a:p>
          <a:p>
            <a:r>
              <a:rPr lang="en-US" sz="1600" dirty="0" smtClean="0"/>
              <a:t>&lt;=less than equal – check if the column is less or equal than some value</a:t>
            </a:r>
          </a:p>
          <a:p>
            <a:pPr lvl="1"/>
            <a:r>
              <a:rPr lang="en-US" dirty="0" smtClean="0"/>
              <a:t>Example SELECT * FROM </a:t>
            </a:r>
            <a:r>
              <a:rPr lang="en-US" dirty="0" err="1" smtClean="0"/>
              <a:t>dbo.Product</a:t>
            </a:r>
            <a:r>
              <a:rPr lang="en-US" dirty="0" smtClean="0"/>
              <a:t> WHERE Price &lt;= 10</a:t>
            </a:r>
          </a:p>
          <a:p>
            <a:pPr marL="457200" lvl="1" indent="0">
              <a:buNone/>
            </a:pPr>
            <a:endParaRPr lang="en-US" sz="1200" dirty="0" smtClean="0"/>
          </a:p>
        </p:txBody>
      </p:sp>
    </p:spTree>
    <p:extLst>
      <p:ext uri="{BB962C8B-B14F-4D97-AF65-F5344CB8AC3E}">
        <p14:creationId xmlns:p14="http://schemas.microsoft.com/office/powerpoint/2010/main" val="884073622"/>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10008</TotalTime>
  <Words>2232</Words>
  <Application>Microsoft Office PowerPoint</Application>
  <PresentationFormat>Widescreen</PresentationFormat>
  <Paragraphs>338</Paragraphs>
  <Slides>47</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47</vt:i4>
      </vt:variant>
    </vt:vector>
  </HeadingPairs>
  <TitlesOfParts>
    <vt:vector size="54" baseType="lpstr">
      <vt:lpstr>Arial</vt:lpstr>
      <vt:lpstr>Calibri</vt:lpstr>
      <vt:lpstr>Consolas</vt:lpstr>
      <vt:lpstr>Trebuchet MS</vt:lpstr>
      <vt:lpstr>Wingdings</vt:lpstr>
      <vt:lpstr>Wingdings 3</vt:lpstr>
      <vt:lpstr>Facet</vt:lpstr>
      <vt:lpstr>Welcome! Database Development and Design</vt:lpstr>
      <vt:lpstr>Agenda</vt:lpstr>
      <vt:lpstr>Homework discussion </vt:lpstr>
      <vt:lpstr>Homework requirement</vt:lpstr>
      <vt:lpstr>Homework - solution</vt:lpstr>
      <vt:lpstr>Filtering and Sorting data</vt:lpstr>
      <vt:lpstr>Fill database with example data</vt:lpstr>
      <vt:lpstr>Filtering data </vt:lpstr>
      <vt:lpstr>Filtering operators (1/2)</vt:lpstr>
      <vt:lpstr>Filtering operators (2/2)</vt:lpstr>
      <vt:lpstr>Filtering data - Workshop</vt:lpstr>
      <vt:lpstr>Sorting data </vt:lpstr>
      <vt:lpstr>Sorting data - Workshop</vt:lpstr>
      <vt:lpstr>Combining sets </vt:lpstr>
      <vt:lpstr>Combining sets - UNION</vt:lpstr>
      <vt:lpstr>Combining sets – UNION ALL</vt:lpstr>
      <vt:lpstr>Combining sets – INTERSECT</vt:lpstr>
      <vt:lpstr>Combining sets - Workshop</vt:lpstr>
      <vt:lpstr>Table constraints</vt:lpstr>
      <vt:lpstr>Table constraints - Default</vt:lpstr>
      <vt:lpstr>Table constraints - Check</vt:lpstr>
      <vt:lpstr>Table constraints - UNIQUE</vt:lpstr>
      <vt:lpstr>Table constraints - Workshop</vt:lpstr>
      <vt:lpstr>Referential integrity</vt:lpstr>
      <vt:lpstr>Foreign key</vt:lpstr>
      <vt:lpstr>Foreign key - Workshop</vt:lpstr>
      <vt:lpstr>Types of relations</vt:lpstr>
      <vt:lpstr>Types of relations - explained</vt:lpstr>
      <vt:lpstr>Join types</vt:lpstr>
      <vt:lpstr>Join types</vt:lpstr>
      <vt:lpstr>Join types – Cross join</vt:lpstr>
      <vt:lpstr>Join types – Inner join</vt:lpstr>
      <vt:lpstr>Join types – Outer join</vt:lpstr>
      <vt:lpstr>Join types - Demo</vt:lpstr>
      <vt:lpstr>Join types - Workshop</vt:lpstr>
      <vt:lpstr>Knowledge check</vt:lpstr>
      <vt:lpstr>Quiz</vt:lpstr>
      <vt:lpstr>Quiz</vt:lpstr>
      <vt:lpstr>Quiz</vt:lpstr>
      <vt:lpstr> Homework </vt:lpstr>
      <vt:lpstr>Homework – pre-requisite</vt:lpstr>
      <vt:lpstr>Homework requirement 1/6</vt:lpstr>
      <vt:lpstr>Homework requirement 2/6</vt:lpstr>
      <vt:lpstr>Homework requirement 3/6</vt:lpstr>
      <vt:lpstr>Homework requirement 4/6</vt:lpstr>
      <vt:lpstr>Homework requirement 5/6</vt:lpstr>
      <vt:lpstr>Homework requirement 6/6</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Development and Design</dc:title>
  <dc:creator>Igor Micev</dc:creator>
  <cp:lastModifiedBy>Bube Maneva Jurukovska</cp:lastModifiedBy>
  <cp:revision>196</cp:revision>
  <dcterms:created xsi:type="dcterms:W3CDTF">2016-04-05T14:42:04Z</dcterms:created>
  <dcterms:modified xsi:type="dcterms:W3CDTF">2019-05-18T14:02:28Z</dcterms:modified>
</cp:coreProperties>
</file>