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97" r:id="rId2"/>
    <p:sldId id="300" r:id="rId3"/>
    <p:sldId id="414" r:id="rId4"/>
    <p:sldId id="358" r:id="rId5"/>
    <p:sldId id="409" r:id="rId6"/>
    <p:sldId id="423" r:id="rId7"/>
    <p:sldId id="410" r:id="rId8"/>
    <p:sldId id="418" r:id="rId9"/>
    <p:sldId id="419" r:id="rId10"/>
    <p:sldId id="411" r:id="rId11"/>
    <p:sldId id="422" r:id="rId12"/>
    <p:sldId id="412" r:id="rId13"/>
    <p:sldId id="386" r:id="rId14"/>
    <p:sldId id="421" r:id="rId15"/>
    <p:sldId id="387" r:id="rId16"/>
    <p:sldId id="405" r:id="rId17"/>
    <p:sldId id="388" r:id="rId18"/>
    <p:sldId id="359" r:id="rId19"/>
    <p:sldId id="406" r:id="rId20"/>
    <p:sldId id="408" r:id="rId21"/>
    <p:sldId id="399" r:id="rId22"/>
    <p:sldId id="345" r:id="rId23"/>
    <p:sldId id="281" r:id="rId24"/>
    <p:sldId id="282" r:id="rId25"/>
    <p:sldId id="283" r:id="rId26"/>
    <p:sldId id="400" r:id="rId27"/>
    <p:sldId id="415" r:id="rId28"/>
    <p:sldId id="416" r:id="rId29"/>
    <p:sldId id="41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F3FB5D-8415-4A51-99A8-AADF3388EC0A}">
          <p14:sldIdLst>
            <p14:sldId id="297"/>
            <p14:sldId id="300"/>
            <p14:sldId id="414"/>
          </p14:sldIdLst>
        </p14:section>
        <p14:section name="Homework discussion" id="{C6D695D5-C5B1-40C7-960C-E8F014D5658A}">
          <p14:sldIdLst>
            <p14:sldId id="358"/>
          </p14:sldIdLst>
        </p14:section>
        <p14:section name="Built-In functions" id="{63085B62-9F4D-4A84-B4E5-9B90209CECCD}">
          <p14:sldIdLst>
            <p14:sldId id="409"/>
            <p14:sldId id="423"/>
            <p14:sldId id="410"/>
            <p14:sldId id="418"/>
            <p14:sldId id="419"/>
            <p14:sldId id="411"/>
            <p14:sldId id="422"/>
            <p14:sldId id="412"/>
          </p14:sldIdLst>
        </p14:section>
        <p14:section name="Scalar functions" id="{423DC07A-FCB8-4F39-B50C-BE2467C3633D}">
          <p14:sldIdLst>
            <p14:sldId id="386"/>
            <p14:sldId id="421"/>
            <p14:sldId id="387"/>
            <p14:sldId id="405"/>
            <p14:sldId id="388"/>
          </p14:sldIdLst>
        </p14:section>
        <p14:section name="Table valued functions" id="{BD2188F5-9A77-4138-9EA1-C2C5AE85EC5E}">
          <p14:sldIdLst>
            <p14:sldId id="359"/>
            <p14:sldId id="406"/>
            <p14:sldId id="408"/>
            <p14:sldId id="399"/>
          </p14:sldIdLst>
        </p14:section>
        <p14:section name="Knowkedge check" id="{7F13F0BD-463B-4E66-B361-2CF87ADAE1D9}">
          <p14:sldIdLst>
            <p14:sldId id="345"/>
            <p14:sldId id="281"/>
            <p14:sldId id="282"/>
            <p14:sldId id="283"/>
          </p14:sldIdLst>
        </p14:section>
        <p14:section name="Homework" id="{3638468B-2668-4040-841F-6E04CB1EAC2F}">
          <p14:sldIdLst>
            <p14:sldId id="400"/>
            <p14:sldId id="415"/>
            <p14:sldId id="416"/>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636" autoAdjust="0"/>
  </p:normalViewPr>
  <p:slideViewPr>
    <p:cSldViewPr snapToGrid="0">
      <p:cViewPr varScale="1">
        <p:scale>
          <a:sx n="80" d="100"/>
          <a:sy n="80" d="100"/>
        </p:scale>
        <p:origin x="797" y="48"/>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379326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a:t>
            </a:fld>
            <a:endParaRPr lang="en-US"/>
          </a:p>
        </p:txBody>
      </p:sp>
    </p:spTree>
    <p:extLst>
      <p:ext uri="{BB962C8B-B14F-4D97-AF65-F5344CB8AC3E}">
        <p14:creationId xmlns:p14="http://schemas.microsoft.com/office/powerpoint/2010/main" val="378172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16</a:t>
            </a:fld>
            <a:endParaRPr lang="en-US"/>
          </a:p>
        </p:txBody>
      </p:sp>
    </p:spTree>
    <p:extLst>
      <p:ext uri="{BB962C8B-B14F-4D97-AF65-F5344CB8AC3E}">
        <p14:creationId xmlns:p14="http://schemas.microsoft.com/office/powerpoint/2010/main" val="385717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19</a:t>
            </a:fld>
            <a:endParaRPr lang="en-US"/>
          </a:p>
        </p:txBody>
      </p:sp>
    </p:spTree>
    <p:extLst>
      <p:ext uri="{BB962C8B-B14F-4D97-AF65-F5344CB8AC3E}">
        <p14:creationId xmlns:p14="http://schemas.microsoft.com/office/powerpoint/2010/main" val="595871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20</a:t>
            </a:fld>
            <a:endParaRPr lang="en-US"/>
          </a:p>
        </p:txBody>
      </p:sp>
    </p:spTree>
    <p:extLst>
      <p:ext uri="{BB962C8B-B14F-4D97-AF65-F5344CB8AC3E}">
        <p14:creationId xmlns:p14="http://schemas.microsoft.com/office/powerpoint/2010/main" val="364801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smtClean="0">
                <a:solidFill>
                  <a:schemeClr val="tx1"/>
                </a:solidFill>
              </a:rPr>
              <a:t>Welcome!</a:t>
            </a:r>
            <a:r>
              <a:rPr lang="en-US" sz="4000" dirty="0" smtClean="0"/>
              <a:t/>
            </a:r>
            <a:br>
              <a:rPr lang="en-US" sz="4000" dirty="0" smtClean="0"/>
            </a:br>
            <a:r>
              <a:rPr lang="en-US" sz="4000" dirty="0" smtClean="0"/>
              <a:t>Database Development and Design</a:t>
            </a:r>
            <a:endParaRPr lang="en-US" sz="4000" dirty="0"/>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smtClean="0"/>
              <a:t>Developing and Design of databases using SQL Server</a:t>
            </a:r>
            <a:endParaRPr lang="en-US" sz="2000" dirty="0"/>
          </a:p>
        </p:txBody>
      </p:sp>
    </p:spTree>
    <p:extLst>
      <p:ext uri="{BB962C8B-B14F-4D97-AF65-F5344CB8AC3E}">
        <p14:creationId xmlns:p14="http://schemas.microsoft.com/office/powerpoint/2010/main" val="388308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a:t>
            </a:r>
            <a:r>
              <a:rPr lang="en-US" dirty="0" smtClean="0"/>
              <a:t>functions – String functions</a:t>
            </a:r>
            <a:endParaRPr lang="en-US" dirty="0"/>
          </a:p>
        </p:txBody>
      </p:sp>
      <p:sp>
        <p:nvSpPr>
          <p:cNvPr id="3" name="Content Placeholder 2"/>
          <p:cNvSpPr>
            <a:spLocks noGrp="1"/>
          </p:cNvSpPr>
          <p:nvPr>
            <p:ph idx="1"/>
          </p:nvPr>
        </p:nvSpPr>
        <p:spPr>
          <a:xfrm>
            <a:off x="677334" y="1849693"/>
            <a:ext cx="8596668" cy="3880773"/>
          </a:xfrm>
        </p:spPr>
        <p:txBody>
          <a:bodyPr>
            <a:normAutofit/>
          </a:bodyPr>
          <a:lstStyle/>
          <a:p>
            <a:r>
              <a:rPr lang="en-US" dirty="0"/>
              <a:t>LEFT(), RIGHT(), LEN</a:t>
            </a:r>
            <a:r>
              <a:rPr lang="en-US" dirty="0" smtClean="0"/>
              <a:t>()</a:t>
            </a:r>
          </a:p>
          <a:p>
            <a:r>
              <a:rPr lang="en-US" dirty="0" smtClean="0"/>
              <a:t>SUBSTRING</a:t>
            </a:r>
            <a:endParaRPr lang="en-US" dirty="0"/>
          </a:p>
          <a:p>
            <a:pPr lvl="1"/>
            <a:r>
              <a:rPr lang="en-US" dirty="0"/>
              <a:t>SUBSTRING ( expression ,start , length )</a:t>
            </a:r>
          </a:p>
          <a:p>
            <a:r>
              <a:rPr lang="en-US" dirty="0"/>
              <a:t>REPLACE</a:t>
            </a:r>
          </a:p>
          <a:p>
            <a:pPr lvl="1"/>
            <a:r>
              <a:rPr lang="en-US" dirty="0"/>
              <a:t>REPLACE ( </a:t>
            </a:r>
            <a:r>
              <a:rPr lang="en-US" dirty="0" err="1"/>
              <a:t>string_expression</a:t>
            </a:r>
            <a:r>
              <a:rPr lang="en-US" dirty="0"/>
              <a:t> , </a:t>
            </a:r>
            <a:r>
              <a:rPr lang="en-US" dirty="0" err="1"/>
              <a:t>string_pattern</a:t>
            </a:r>
            <a:r>
              <a:rPr lang="en-US" dirty="0"/>
              <a:t> , </a:t>
            </a:r>
            <a:r>
              <a:rPr lang="en-US" dirty="0" err="1"/>
              <a:t>string_replacement</a:t>
            </a:r>
            <a:r>
              <a:rPr lang="en-US" dirty="0"/>
              <a:t> </a:t>
            </a:r>
            <a:r>
              <a:rPr lang="en-US" dirty="0" smtClean="0"/>
              <a:t>)</a:t>
            </a:r>
          </a:p>
          <a:p>
            <a:r>
              <a:rPr lang="en-US" dirty="0" smtClean="0"/>
              <a:t>Example: </a:t>
            </a:r>
            <a:endParaRPr lang="en-US" dirty="0"/>
          </a:p>
          <a:p>
            <a:endParaRPr lang="en-GB" dirty="0" smtClean="0"/>
          </a:p>
          <a:p>
            <a:endParaRPr lang="en-US" dirty="0" smtClean="0"/>
          </a:p>
          <a:p>
            <a:endParaRPr lang="en-US" dirty="0"/>
          </a:p>
        </p:txBody>
      </p:sp>
      <p:sp>
        <p:nvSpPr>
          <p:cNvPr id="4" name="Rectangle 3"/>
          <p:cNvSpPr/>
          <p:nvPr/>
        </p:nvSpPr>
        <p:spPr>
          <a:xfrm>
            <a:off x="1283208" y="4120587"/>
            <a:ext cx="8903208" cy="2031325"/>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LEFT(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LeftFunction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RIGHT(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RightFunction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LEN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SUBSTRING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SubstringFunction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Ale'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ReplaceFunction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Tree>
    <p:extLst>
      <p:ext uri="{BB962C8B-B14F-4D97-AF65-F5344CB8AC3E}">
        <p14:creationId xmlns:p14="http://schemas.microsoft.com/office/powerpoint/2010/main" val="318544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Built-In functions – useful to know</a:t>
            </a:r>
            <a:endParaRPr lang="en-US" dirty="0"/>
          </a:p>
        </p:txBody>
      </p:sp>
      <p:sp>
        <p:nvSpPr>
          <p:cNvPr id="3" name="Content Placeholder 2"/>
          <p:cNvSpPr>
            <a:spLocks noGrp="1"/>
          </p:cNvSpPr>
          <p:nvPr>
            <p:ph idx="1"/>
          </p:nvPr>
        </p:nvSpPr>
        <p:spPr>
          <a:xfrm>
            <a:off x="677334" y="1849693"/>
            <a:ext cx="8596668" cy="3880773"/>
          </a:xfrm>
        </p:spPr>
        <p:txBody>
          <a:bodyPr>
            <a:normAutofit/>
          </a:bodyPr>
          <a:lstStyle/>
          <a:p>
            <a:r>
              <a:rPr lang="en-US" dirty="0"/>
              <a:t>GETDATE()-  The GETDATE() function returns the current database system date and time, in a 'YYYY-MM-DD </a:t>
            </a:r>
            <a:r>
              <a:rPr lang="en-US" dirty="0" err="1"/>
              <a:t>hh:mm:ss.mmm</a:t>
            </a:r>
            <a:r>
              <a:rPr lang="en-US" dirty="0"/>
              <a:t>' format.</a:t>
            </a:r>
          </a:p>
          <a:p>
            <a:r>
              <a:rPr lang="en-US" dirty="0"/>
              <a:t>ISNULL(expression, replacement) The SQL Server ISNULL() function replaces NULL with a specified value. </a:t>
            </a:r>
          </a:p>
          <a:p>
            <a:r>
              <a:rPr lang="en-US" dirty="0"/>
              <a:t>NULLIF ( expression , expression ) NULLIF returns the first </a:t>
            </a:r>
            <a:r>
              <a:rPr lang="en-US" i="1" dirty="0"/>
              <a:t>expression</a:t>
            </a:r>
            <a:r>
              <a:rPr lang="en-US" dirty="0"/>
              <a:t> if the two expressions are not equal. If the expressions are equal, NULLIF returns a null value of the type of the first </a:t>
            </a:r>
            <a:r>
              <a:rPr lang="en-US" i="1" dirty="0"/>
              <a:t>expression</a:t>
            </a:r>
            <a:r>
              <a:rPr lang="en-US" dirty="0" smtClean="0"/>
              <a:t>.</a:t>
            </a:r>
          </a:p>
          <a:p>
            <a:r>
              <a:rPr lang="en-US" dirty="0" smtClean="0"/>
              <a:t>CONCAT (</a:t>
            </a:r>
            <a:r>
              <a:rPr lang="en-US" dirty="0"/>
              <a:t>adds two or more strings </a:t>
            </a:r>
            <a:r>
              <a:rPr lang="en-US" dirty="0" smtClean="0"/>
              <a:t>together)</a:t>
            </a:r>
          </a:p>
          <a:p>
            <a:r>
              <a:rPr lang="en-US" dirty="0" smtClean="0"/>
              <a:t>CAST And CONVERT (</a:t>
            </a:r>
            <a:r>
              <a:rPr lang="en-US" dirty="0"/>
              <a:t>convert an expression of one data type to </a:t>
            </a:r>
            <a:r>
              <a:rPr lang="en-US" dirty="0" smtClean="0"/>
              <a:t>another)</a:t>
            </a:r>
            <a:endParaRPr lang="en-US" dirty="0"/>
          </a:p>
          <a:p>
            <a:endParaRPr lang="en-GB" dirty="0" smtClean="0"/>
          </a:p>
          <a:p>
            <a:endParaRPr lang="en-US" dirty="0" smtClean="0"/>
          </a:p>
          <a:p>
            <a:endParaRPr lang="en-US" dirty="0"/>
          </a:p>
        </p:txBody>
      </p:sp>
    </p:spTree>
    <p:extLst>
      <p:ext uri="{BB962C8B-B14F-4D97-AF65-F5344CB8AC3E}">
        <p14:creationId xmlns:p14="http://schemas.microsoft.com/office/powerpoint/2010/main" val="366743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 - Workshop</a:t>
            </a:r>
            <a:endParaRPr lang="en-US" dirty="0"/>
          </a:p>
        </p:txBody>
      </p:sp>
      <p:sp>
        <p:nvSpPr>
          <p:cNvPr id="3" name="Content Placeholder 2"/>
          <p:cNvSpPr>
            <a:spLocks noGrp="1"/>
          </p:cNvSpPr>
          <p:nvPr>
            <p:ph idx="1"/>
          </p:nvPr>
        </p:nvSpPr>
        <p:spPr>
          <a:xfrm>
            <a:off x="677334" y="2066002"/>
            <a:ext cx="8596668" cy="3880773"/>
          </a:xfrm>
        </p:spPr>
        <p:txBody>
          <a:bodyPr>
            <a:normAutofit/>
          </a:bodyPr>
          <a:lstStyle/>
          <a:p>
            <a:r>
              <a:rPr lang="en-US" dirty="0" smtClean="0"/>
              <a:t>Declare scalar variable for storing </a:t>
            </a:r>
            <a:r>
              <a:rPr lang="en-US" dirty="0" err="1" smtClean="0"/>
              <a:t>FirstName</a:t>
            </a:r>
            <a:r>
              <a:rPr lang="en-US" dirty="0" smtClean="0"/>
              <a:t> values</a:t>
            </a:r>
          </a:p>
          <a:p>
            <a:pPr lvl="1"/>
            <a:r>
              <a:rPr lang="en-US" dirty="0" smtClean="0"/>
              <a:t>Assign value ‘Aleksandar’ to the </a:t>
            </a:r>
            <a:r>
              <a:rPr lang="en-US" dirty="0" err="1" smtClean="0"/>
              <a:t>FirstName</a:t>
            </a:r>
            <a:r>
              <a:rPr lang="en-US" dirty="0" smtClean="0"/>
              <a:t> variable</a:t>
            </a:r>
          </a:p>
          <a:p>
            <a:pPr lvl="1"/>
            <a:r>
              <a:rPr lang="en-US" dirty="0" smtClean="0"/>
              <a:t>Find all Employees having </a:t>
            </a:r>
            <a:r>
              <a:rPr lang="en-US" dirty="0" err="1" smtClean="0"/>
              <a:t>FirstName</a:t>
            </a:r>
            <a:r>
              <a:rPr lang="en-US" dirty="0" smtClean="0"/>
              <a:t> same as the variable</a:t>
            </a:r>
          </a:p>
          <a:p>
            <a:r>
              <a:rPr lang="en-US" dirty="0" smtClean="0"/>
              <a:t>Declare table variable that will contain </a:t>
            </a:r>
            <a:r>
              <a:rPr lang="en-US" dirty="0" err="1" smtClean="0"/>
              <a:t>EmployeeId</a:t>
            </a:r>
            <a:r>
              <a:rPr lang="en-US" dirty="0" smtClean="0"/>
              <a:t> and </a:t>
            </a:r>
            <a:r>
              <a:rPr lang="en-US" dirty="0" err="1" smtClean="0"/>
              <a:t>DateOfBirth</a:t>
            </a:r>
            <a:endParaRPr lang="en-US" dirty="0" smtClean="0"/>
          </a:p>
          <a:p>
            <a:pPr lvl="1"/>
            <a:r>
              <a:rPr lang="en-US" dirty="0" smtClean="0"/>
              <a:t>Fill the table variable with all Female employees</a:t>
            </a:r>
          </a:p>
          <a:p>
            <a:r>
              <a:rPr lang="en-US" dirty="0" smtClean="0"/>
              <a:t>Declare temp table that will contain </a:t>
            </a:r>
            <a:r>
              <a:rPr lang="en-US" dirty="0" err="1" smtClean="0"/>
              <a:t>LastName</a:t>
            </a:r>
            <a:r>
              <a:rPr lang="en-US" dirty="0" smtClean="0"/>
              <a:t> and </a:t>
            </a:r>
            <a:r>
              <a:rPr lang="en-US" dirty="0" err="1" smtClean="0"/>
              <a:t>HireDate</a:t>
            </a:r>
            <a:r>
              <a:rPr lang="en-US" dirty="0" smtClean="0"/>
              <a:t> columns</a:t>
            </a:r>
          </a:p>
          <a:p>
            <a:pPr lvl="1"/>
            <a:r>
              <a:rPr lang="en-US" dirty="0" smtClean="0"/>
              <a:t>Fill the temp table with all Male employees having First Name starting with ‘A’</a:t>
            </a:r>
          </a:p>
          <a:p>
            <a:pPr lvl="1"/>
            <a:r>
              <a:rPr lang="en-GB" dirty="0" smtClean="0"/>
              <a:t>Retrieve the employees from the table which last name is with 7 characters</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280670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Scalar functions</a:t>
            </a:r>
            <a:endParaRPr lang="en-US" dirty="0"/>
          </a:p>
        </p:txBody>
      </p:sp>
    </p:spTree>
    <p:extLst>
      <p:ext uri="{BB962C8B-B14F-4D97-AF65-F5344CB8AC3E}">
        <p14:creationId xmlns:p14="http://schemas.microsoft.com/office/powerpoint/2010/main" val="62803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User defined Functions in T-SQL</a:t>
            </a:r>
            <a:endParaRPr lang="en-US" dirty="0"/>
          </a:p>
        </p:txBody>
      </p:sp>
      <p:sp>
        <p:nvSpPr>
          <p:cNvPr id="3" name="Content Placeholder 2"/>
          <p:cNvSpPr>
            <a:spLocks noGrp="1"/>
          </p:cNvSpPr>
          <p:nvPr>
            <p:ph idx="1"/>
          </p:nvPr>
        </p:nvSpPr>
        <p:spPr>
          <a:xfrm>
            <a:off x="677334" y="1352283"/>
            <a:ext cx="8596668" cy="4689080"/>
          </a:xfrm>
        </p:spPr>
        <p:txBody>
          <a:bodyPr/>
          <a:lstStyle/>
          <a:p>
            <a:r>
              <a:rPr lang="en-US" dirty="0" smtClean="0"/>
              <a:t>T-SQL has plenty of in-built functions so that if we know how to use them we don’t even need creating our own functions</a:t>
            </a:r>
          </a:p>
          <a:p>
            <a:r>
              <a:rPr lang="en-US" dirty="0" smtClean="0"/>
              <a:t>HOWEVER, there is sometimes a real need of creating our own functions</a:t>
            </a:r>
          </a:p>
          <a:p>
            <a:r>
              <a:rPr lang="en-US" dirty="0" smtClean="0"/>
              <a:t>For example we need to create a function that will be giving to us the number of Orders for a chosen </a:t>
            </a:r>
            <a:r>
              <a:rPr lang="en-US" dirty="0" err="1" smtClean="0"/>
              <a:t>BusinessEntity</a:t>
            </a:r>
            <a:endParaRPr lang="en-US" dirty="0" smtClean="0"/>
          </a:p>
          <a:p>
            <a:r>
              <a:rPr lang="en-US" dirty="0" smtClean="0"/>
              <a:t>Functions must RETURN a value or a set.</a:t>
            </a:r>
          </a:p>
          <a:p>
            <a:pPr lvl="1"/>
            <a:r>
              <a:rPr lang="en-US" dirty="0" smtClean="0"/>
              <a:t>Scalar-valued functions</a:t>
            </a:r>
          </a:p>
          <a:p>
            <a:pPr lvl="1"/>
            <a:r>
              <a:rPr lang="en-US" dirty="0" smtClean="0"/>
              <a:t>Table-valued functions</a:t>
            </a:r>
          </a:p>
          <a:p>
            <a:pPr indent="-285750"/>
            <a:r>
              <a:rPr lang="en-US" dirty="0" smtClean="0"/>
              <a:t>Functions have input parameters only; the parameters are </a:t>
            </a:r>
            <a:r>
              <a:rPr lang="en-US" u="sng" dirty="0" smtClean="0"/>
              <a:t>always defined in parenthesis ().</a:t>
            </a:r>
          </a:p>
          <a:p>
            <a:pPr indent="-285750"/>
            <a:r>
              <a:rPr lang="en-US" dirty="0" smtClean="0"/>
              <a:t>Must use </a:t>
            </a:r>
            <a:r>
              <a:rPr lang="en-US" i="1" dirty="0" err="1" smtClean="0"/>
              <a:t>dbo</a:t>
            </a:r>
            <a:r>
              <a:rPr lang="en-US" dirty="0"/>
              <a:t> </a:t>
            </a:r>
            <a:r>
              <a:rPr lang="en-US" dirty="0" smtClean="0"/>
              <a:t>(or another schema) to call the function</a:t>
            </a:r>
          </a:p>
          <a:p>
            <a:pPr indent="-285750"/>
            <a:r>
              <a:rPr lang="en-US" dirty="0" smtClean="0"/>
              <a:t>You can SELECT the functions</a:t>
            </a:r>
          </a:p>
          <a:p>
            <a:pPr marL="57150" indent="0">
              <a:buNone/>
            </a:pPr>
            <a:endParaRPr lang="en-US" dirty="0"/>
          </a:p>
        </p:txBody>
      </p:sp>
    </p:spTree>
    <p:extLst>
      <p:ext uri="{BB962C8B-B14F-4D97-AF65-F5344CB8AC3E}">
        <p14:creationId xmlns:p14="http://schemas.microsoft.com/office/powerpoint/2010/main" val="1499609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functions</a:t>
            </a:r>
            <a:endParaRPr lang="en-US" dirty="0"/>
          </a:p>
        </p:txBody>
      </p:sp>
      <p:sp>
        <p:nvSpPr>
          <p:cNvPr id="3" name="Content Placeholder 2"/>
          <p:cNvSpPr>
            <a:spLocks noGrp="1"/>
          </p:cNvSpPr>
          <p:nvPr>
            <p:ph idx="1"/>
          </p:nvPr>
        </p:nvSpPr>
        <p:spPr>
          <a:xfrm>
            <a:off x="677334" y="1520509"/>
            <a:ext cx="8596668" cy="3880773"/>
          </a:xfrm>
        </p:spPr>
        <p:txBody>
          <a:bodyPr/>
          <a:lstStyle/>
          <a:p>
            <a:r>
              <a:rPr lang="en-US" dirty="0"/>
              <a:t>A scalar user-defined function accepts parameters, applies calculations, and returns a single value. It has a body with flow that can have multiple statements, including queries, and eventually it must invoke a RETURN clause to return the result value. The header of the function defines the input parameters as well as the return type using a RETURNS clause.</a:t>
            </a:r>
          </a:p>
          <a:p>
            <a:r>
              <a:rPr lang="en-US" dirty="0"/>
              <a:t>Scalar functions allow modular programming </a:t>
            </a:r>
          </a:p>
          <a:p>
            <a:r>
              <a:rPr lang="en-US" dirty="0"/>
              <a:t>Scalar user-defined functions (UDFs) accept parameters and return a single value. You cannot change data from UDFs or have any side effects on the database. T-SQL does not support error handling in UDFs</a:t>
            </a:r>
            <a:r>
              <a:rPr lang="en-US" dirty="0" smtClean="0"/>
              <a:t>.</a:t>
            </a:r>
            <a:endParaRPr lang="en-US" dirty="0"/>
          </a:p>
          <a:p>
            <a:r>
              <a:rPr lang="en-US" dirty="0"/>
              <a:t>How to create:</a:t>
            </a:r>
          </a:p>
          <a:p>
            <a:endParaRPr lang="en-US" dirty="0"/>
          </a:p>
          <a:p>
            <a:endParaRPr lang="en-US" dirty="0" smtClean="0"/>
          </a:p>
        </p:txBody>
      </p:sp>
      <p:sp>
        <p:nvSpPr>
          <p:cNvPr id="4" name="Rectangle 3"/>
          <p:cNvSpPr/>
          <p:nvPr/>
        </p:nvSpPr>
        <p:spPr>
          <a:xfrm>
            <a:off x="1228724" y="4714875"/>
            <a:ext cx="7296531" cy="2308324"/>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ParaleterList</a:t>
            </a:r>
            <a:r>
              <a:rPr lang="en-US" dirty="0">
                <a:solidFill>
                  <a:srgbClr val="000000"/>
                </a:solidFill>
                <a:latin typeface="Consolas" panose="020B0609020204030204" pitchFamily="49" charset="0"/>
              </a:rPr>
              <a: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DECLARE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[datatype]</a:t>
            </a:r>
          </a:p>
          <a:p>
            <a:r>
              <a:rPr lang="en-US" dirty="0" smtClean="0">
                <a:solidFill>
                  <a:srgbClr val="0000FF"/>
                </a:solidFill>
                <a:latin typeface="Consolas" panose="020B0609020204030204" pitchFamily="49" charset="0"/>
              </a:rPr>
              <a:t>	SELECT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OutputVariable</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370577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functions - example</a:t>
            </a:r>
            <a:endParaRPr lang="en-US" dirty="0"/>
          </a:p>
        </p:txBody>
      </p:sp>
      <p:sp>
        <p:nvSpPr>
          <p:cNvPr id="3" name="Content Placeholder 2"/>
          <p:cNvSpPr>
            <a:spLocks noGrp="1"/>
          </p:cNvSpPr>
          <p:nvPr>
            <p:ph idx="1"/>
          </p:nvPr>
        </p:nvSpPr>
        <p:spPr>
          <a:xfrm>
            <a:off x="677334" y="1520509"/>
            <a:ext cx="8596668" cy="829499"/>
          </a:xfrm>
        </p:spPr>
        <p:txBody>
          <a:bodyPr>
            <a:normAutofit/>
          </a:bodyPr>
          <a:lstStyle/>
          <a:p>
            <a:r>
              <a:rPr lang="en-US" dirty="0"/>
              <a:t>Session </a:t>
            </a:r>
            <a:r>
              <a:rPr lang="en-US" dirty="0" smtClean="0"/>
              <a:t>4 </a:t>
            </a:r>
            <a:r>
              <a:rPr lang="en-US" dirty="0"/>
              <a:t>– 01 Scalar </a:t>
            </a:r>
            <a:r>
              <a:rPr lang="en-US" dirty="0" err="1" smtClean="0"/>
              <a:t>function.sql</a:t>
            </a:r>
            <a:endParaRPr lang="en-US" dirty="0" smtClean="0"/>
          </a:p>
          <a:p>
            <a:r>
              <a:rPr lang="en-US" dirty="0" smtClean="0"/>
              <a:t>Example for scalar function:</a:t>
            </a:r>
          </a:p>
          <a:p>
            <a:endParaRPr lang="en-US" dirty="0"/>
          </a:p>
          <a:p>
            <a:endParaRPr lang="en-US" dirty="0" smtClean="0"/>
          </a:p>
        </p:txBody>
      </p:sp>
      <p:sp>
        <p:nvSpPr>
          <p:cNvPr id="5" name="Rectangle 4"/>
          <p:cNvSpPr/>
          <p:nvPr/>
        </p:nvSpPr>
        <p:spPr>
          <a:xfrm>
            <a:off x="1063752" y="2053511"/>
            <a:ext cx="8811768" cy="3662541"/>
          </a:xfrm>
          <a:prstGeom prst="rect">
            <a:avLst/>
          </a:prstGeom>
        </p:spPr>
        <p:txBody>
          <a:bodyPr wrap="square">
            <a:spAutoFit/>
          </a:bodyPr>
          <a:lstStyle/>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fn_EmployeeFullName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EmployeeID</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@Result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@Result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a:t>
            </a:r>
            <a:r>
              <a:rPr lang="en-US" sz="1600" dirty="0">
                <a:solidFill>
                  <a:srgbClr val="000000"/>
                </a:solidFill>
                <a:latin typeface="Consolas" panose="020B0609020204030204" pitchFamily="49" charset="0"/>
              </a:rPr>
              <a:t> e</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EmployeeID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a:t>
            </a:r>
          </a:p>
          <a:p>
            <a:r>
              <a:rPr lang="en-US" sz="1600" dirty="0" smtClean="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Content Placeholder 2"/>
          <p:cNvSpPr txBox="1">
            <a:spLocks/>
          </p:cNvSpPr>
          <p:nvPr/>
        </p:nvSpPr>
        <p:spPr>
          <a:xfrm>
            <a:off x="677334" y="5675493"/>
            <a:ext cx="8596668" cy="40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How to call:</a:t>
            </a:r>
          </a:p>
        </p:txBody>
      </p:sp>
      <p:sp>
        <p:nvSpPr>
          <p:cNvPr id="7" name="Rectangle 6"/>
          <p:cNvSpPr/>
          <p:nvPr/>
        </p:nvSpPr>
        <p:spPr>
          <a:xfrm>
            <a:off x="1063752" y="6005818"/>
            <a:ext cx="436369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fn_EmployeeFullName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35948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a:t>
            </a:r>
            <a:r>
              <a:rPr lang="en-US" dirty="0" smtClean="0"/>
              <a:t>Workshop</a:t>
            </a:r>
            <a:endParaRPr lang="en-US" dirty="0"/>
          </a:p>
        </p:txBody>
      </p:sp>
      <p:sp>
        <p:nvSpPr>
          <p:cNvPr id="3" name="Content Placeholder 2"/>
          <p:cNvSpPr>
            <a:spLocks noGrp="1"/>
          </p:cNvSpPr>
          <p:nvPr>
            <p:ph idx="1"/>
          </p:nvPr>
        </p:nvSpPr>
        <p:spPr>
          <a:xfrm>
            <a:off x="677334" y="1846547"/>
            <a:ext cx="8596668" cy="2478566"/>
          </a:xfrm>
        </p:spPr>
        <p:txBody>
          <a:bodyPr>
            <a:normAutofit lnSpcReduction="10000"/>
          </a:bodyPr>
          <a:lstStyle/>
          <a:p>
            <a:r>
              <a:rPr lang="en-US" dirty="0" smtClean="0"/>
              <a:t>Declare scalar function (</a:t>
            </a:r>
            <a:r>
              <a:rPr lang="en-US" dirty="0" err="1" smtClean="0"/>
              <a:t>fn_FormatProductName</a:t>
            </a:r>
            <a:r>
              <a:rPr lang="en-US" dirty="0" smtClean="0"/>
              <a:t>) for retrieving the Product description for specific </a:t>
            </a:r>
            <a:r>
              <a:rPr lang="en-US" dirty="0" err="1" smtClean="0"/>
              <a:t>ProductId</a:t>
            </a:r>
            <a:r>
              <a:rPr lang="en-US" dirty="0" smtClean="0"/>
              <a:t> in the following format:</a:t>
            </a:r>
          </a:p>
          <a:p>
            <a:pPr lvl="1"/>
            <a:r>
              <a:rPr lang="en-US" dirty="0" smtClean="0"/>
              <a:t>Second and Third character from the Code</a:t>
            </a:r>
          </a:p>
          <a:p>
            <a:pPr lvl="1"/>
            <a:r>
              <a:rPr lang="en-US" dirty="0" smtClean="0"/>
              <a:t>-</a:t>
            </a:r>
          </a:p>
          <a:p>
            <a:pPr lvl="1"/>
            <a:r>
              <a:rPr lang="en-US" dirty="0" smtClean="0"/>
              <a:t>Last three characters from the Name</a:t>
            </a:r>
          </a:p>
          <a:p>
            <a:pPr lvl="1"/>
            <a:r>
              <a:rPr lang="en-US" dirty="0" smtClean="0"/>
              <a:t>-</a:t>
            </a:r>
          </a:p>
          <a:p>
            <a:pPr lvl="1"/>
            <a:r>
              <a:rPr lang="en-US" dirty="0" smtClean="0"/>
              <a:t>Product Price</a:t>
            </a:r>
          </a:p>
        </p:txBody>
      </p:sp>
      <p:pic>
        <p:nvPicPr>
          <p:cNvPr id="5" name="Picture 4"/>
          <p:cNvPicPr>
            <a:picLocks noChangeAspect="1"/>
          </p:cNvPicPr>
          <p:nvPr/>
        </p:nvPicPr>
        <p:blipFill>
          <a:blip r:embed="rId2"/>
          <a:stretch>
            <a:fillRect/>
          </a:stretch>
        </p:blipFill>
        <p:spPr>
          <a:xfrm>
            <a:off x="1763457" y="4191000"/>
            <a:ext cx="6076950" cy="2667000"/>
          </a:xfrm>
          <a:prstGeom prst="rect">
            <a:avLst/>
          </a:prstGeom>
        </p:spPr>
      </p:pic>
    </p:spTree>
    <p:extLst>
      <p:ext uri="{BB962C8B-B14F-4D97-AF65-F5344CB8AC3E}">
        <p14:creationId xmlns:p14="http://schemas.microsoft.com/office/powerpoint/2010/main" val="427445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Table-valued functions</a:t>
            </a:r>
            <a:endParaRPr lang="en-US" dirty="0"/>
          </a:p>
        </p:txBody>
      </p:sp>
      <p:sp>
        <p:nvSpPr>
          <p:cNvPr id="2" name="Text Placeholder 1"/>
          <p:cNvSpPr>
            <a:spLocks noGrp="1"/>
          </p:cNvSpPr>
          <p:nvPr>
            <p:ph type="body" idx="1"/>
          </p:nvPr>
        </p:nvSpPr>
        <p:spPr/>
        <p:txBody>
          <a:bodyPr/>
          <a:lstStyle/>
          <a:p>
            <a:r>
              <a:rPr lang="en-US" dirty="0" smtClean="0"/>
              <a:t>Multi-statement </a:t>
            </a:r>
            <a:endParaRPr lang="en-US" dirty="0"/>
          </a:p>
        </p:txBody>
      </p:sp>
    </p:spTree>
    <p:extLst>
      <p:ext uri="{BB962C8B-B14F-4D97-AF65-F5344CB8AC3E}">
        <p14:creationId xmlns:p14="http://schemas.microsoft.com/office/powerpoint/2010/main" val="2757019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Table-valued functions</a:t>
            </a:r>
            <a:endParaRPr lang="en-US" dirty="0"/>
          </a:p>
        </p:txBody>
      </p:sp>
      <p:sp>
        <p:nvSpPr>
          <p:cNvPr id="3" name="Content Placeholder 2"/>
          <p:cNvSpPr>
            <a:spLocks noGrp="1"/>
          </p:cNvSpPr>
          <p:nvPr>
            <p:ph idx="1"/>
          </p:nvPr>
        </p:nvSpPr>
        <p:spPr>
          <a:xfrm>
            <a:off x="677334" y="1520509"/>
            <a:ext cx="8596668" cy="3880773"/>
          </a:xfrm>
        </p:spPr>
        <p:txBody>
          <a:bodyPr/>
          <a:lstStyle/>
          <a:p>
            <a:r>
              <a:rPr lang="en-US" dirty="0"/>
              <a:t>allow modular programming </a:t>
            </a:r>
          </a:p>
          <a:p>
            <a:r>
              <a:rPr lang="en-US" dirty="0"/>
              <a:t>Allows multiple input parameters</a:t>
            </a:r>
          </a:p>
          <a:p>
            <a:r>
              <a:rPr lang="en-US" dirty="0"/>
              <a:t>return table on output</a:t>
            </a:r>
          </a:p>
          <a:p>
            <a:endParaRPr lang="en-US" dirty="0"/>
          </a:p>
          <a:p>
            <a:endParaRPr lang="en-US" dirty="0" smtClean="0"/>
          </a:p>
        </p:txBody>
      </p:sp>
    </p:spTree>
    <p:extLst>
      <p:ext uri="{BB962C8B-B14F-4D97-AF65-F5344CB8AC3E}">
        <p14:creationId xmlns:p14="http://schemas.microsoft.com/office/powerpoint/2010/main" val="420450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smtClean="0"/>
              <a:t>Agenda</a:t>
            </a:r>
            <a:endParaRPr lang="en-US" dirty="0"/>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400" dirty="0" smtClean="0"/>
              <a:t>Session 1</a:t>
            </a:r>
          </a:p>
          <a:p>
            <a:r>
              <a:rPr lang="en-US" sz="2400" dirty="0" smtClean="0"/>
              <a:t>Session 2</a:t>
            </a:r>
          </a:p>
          <a:p>
            <a:r>
              <a:rPr lang="en-US" sz="2400" dirty="0"/>
              <a:t>Session </a:t>
            </a:r>
            <a:r>
              <a:rPr lang="en-US" sz="2400" dirty="0" smtClean="0"/>
              <a:t>3</a:t>
            </a:r>
            <a:endParaRPr lang="en-US" sz="2400" dirty="0"/>
          </a:p>
          <a:p>
            <a:r>
              <a:rPr lang="en-US" sz="2400" u="sng" dirty="0" smtClean="0"/>
              <a:t>Session 4</a:t>
            </a:r>
          </a:p>
          <a:p>
            <a:pPr lvl="1">
              <a:buFont typeface="Wingdings" panose="05000000000000000000" pitchFamily="2" charset="2"/>
              <a:buChar char="§"/>
            </a:pPr>
            <a:r>
              <a:rPr lang="en-US" sz="2400" dirty="0" smtClean="0"/>
              <a:t>Homework </a:t>
            </a:r>
            <a:r>
              <a:rPr lang="en-US" sz="2400" dirty="0"/>
              <a:t>discussion</a:t>
            </a:r>
          </a:p>
          <a:p>
            <a:pPr lvl="1">
              <a:buFont typeface="Wingdings" panose="05000000000000000000" pitchFamily="2" charset="2"/>
              <a:buChar char="§"/>
            </a:pPr>
            <a:r>
              <a:rPr lang="en-US" sz="2400" dirty="0" smtClean="0"/>
              <a:t>Built-In functions </a:t>
            </a:r>
          </a:p>
          <a:p>
            <a:pPr lvl="2">
              <a:buFont typeface="Wingdings" panose="05000000000000000000" pitchFamily="2" charset="2"/>
              <a:buChar char="§"/>
            </a:pPr>
            <a:r>
              <a:rPr lang="en-US" sz="2400" dirty="0" smtClean="0"/>
              <a:t>Workshop</a:t>
            </a:r>
          </a:p>
          <a:p>
            <a:pPr lvl="1">
              <a:buFont typeface="Wingdings" panose="05000000000000000000" pitchFamily="2" charset="2"/>
              <a:buChar char="§"/>
            </a:pPr>
            <a:r>
              <a:rPr lang="en-US" sz="2400" dirty="0" smtClean="0"/>
              <a:t>Scalar functions</a:t>
            </a:r>
          </a:p>
          <a:p>
            <a:pPr lvl="2">
              <a:buFont typeface="Wingdings" panose="05000000000000000000" pitchFamily="2" charset="2"/>
              <a:buChar char="§"/>
            </a:pPr>
            <a:r>
              <a:rPr lang="en-US" sz="2100" dirty="0" smtClean="0"/>
              <a:t>Workshop</a:t>
            </a:r>
            <a:endParaRPr lang="en-US" sz="2400" dirty="0"/>
          </a:p>
          <a:p>
            <a:pPr lvl="1">
              <a:buFont typeface="Wingdings" panose="05000000000000000000" pitchFamily="2" charset="2"/>
              <a:buChar char="§"/>
            </a:pPr>
            <a:r>
              <a:rPr lang="en-US" sz="2400" dirty="0" smtClean="0"/>
              <a:t>Table valued functions</a:t>
            </a:r>
          </a:p>
          <a:p>
            <a:pPr lvl="2">
              <a:buFont typeface="Wingdings" panose="05000000000000000000" pitchFamily="2" charset="2"/>
              <a:buChar char="§"/>
            </a:pPr>
            <a:r>
              <a:rPr lang="en-US" sz="2100" dirty="0"/>
              <a:t>Inline table-valued function</a:t>
            </a:r>
          </a:p>
          <a:p>
            <a:pPr lvl="2">
              <a:buFont typeface="Wingdings" panose="05000000000000000000" pitchFamily="2" charset="2"/>
              <a:buChar char="§"/>
            </a:pPr>
            <a:r>
              <a:rPr lang="en-US" sz="2100" dirty="0"/>
              <a:t>Multi-statement table-valued functions</a:t>
            </a:r>
          </a:p>
          <a:p>
            <a:pPr lvl="2">
              <a:buFont typeface="Wingdings" panose="05000000000000000000" pitchFamily="2" charset="2"/>
              <a:buChar char="§"/>
            </a:pPr>
            <a:r>
              <a:rPr lang="en-US" sz="2100" dirty="0" smtClean="0"/>
              <a:t>Workshop</a:t>
            </a:r>
          </a:p>
          <a:p>
            <a:pPr lvl="1">
              <a:buFont typeface="Wingdings" panose="05000000000000000000" pitchFamily="2" charset="2"/>
              <a:buChar char="§"/>
            </a:pPr>
            <a:r>
              <a:rPr lang="en-US" sz="2400" dirty="0" smtClean="0"/>
              <a:t>Knowledge </a:t>
            </a:r>
            <a:r>
              <a:rPr lang="en-US" sz="2400" dirty="0"/>
              <a:t>check (Quiz, Discussion, Homework</a:t>
            </a:r>
            <a:r>
              <a:rPr lang="en-US" sz="2400" dirty="0" smtClean="0"/>
              <a:t>)</a:t>
            </a:r>
          </a:p>
          <a:p>
            <a:r>
              <a:rPr lang="en-US" sz="2400" dirty="0" smtClean="0"/>
              <a:t>Session 5</a:t>
            </a:r>
          </a:p>
          <a:p>
            <a:endParaRPr lang="en-US" sz="2900" dirty="0" smtClean="0"/>
          </a:p>
          <a:p>
            <a:pPr lvl="1"/>
            <a:endParaRPr lang="en-US" dirty="0"/>
          </a:p>
        </p:txBody>
      </p:sp>
    </p:spTree>
    <p:extLst>
      <p:ext uri="{BB962C8B-B14F-4D97-AF65-F5344CB8AC3E}">
        <p14:creationId xmlns:p14="http://schemas.microsoft.com/office/powerpoint/2010/main" val="346881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Table-valued functions</a:t>
            </a:r>
            <a:endParaRPr lang="en-US" dirty="0"/>
          </a:p>
        </p:txBody>
      </p:sp>
      <p:sp>
        <p:nvSpPr>
          <p:cNvPr id="3" name="Content Placeholder 2"/>
          <p:cNvSpPr>
            <a:spLocks noGrp="1"/>
          </p:cNvSpPr>
          <p:nvPr>
            <p:ph idx="1"/>
          </p:nvPr>
        </p:nvSpPr>
        <p:spPr>
          <a:xfrm>
            <a:off x="677334" y="1520509"/>
            <a:ext cx="8596668" cy="4990019"/>
          </a:xfrm>
        </p:spPr>
        <p:txBody>
          <a:bodyPr>
            <a:normAutofit/>
          </a:bodyPr>
          <a:lstStyle/>
          <a:p>
            <a:r>
              <a:rPr lang="en-US" dirty="0" smtClean="0"/>
              <a:t>Multi-statement table-valued function</a:t>
            </a:r>
          </a:p>
          <a:p>
            <a:r>
              <a:rPr lang="en-US" dirty="0" smtClean="0"/>
              <a:t>Allows </a:t>
            </a:r>
            <a:r>
              <a:rPr lang="en-US" dirty="0" smtClean="0"/>
              <a:t>multiple SQL Statements in the function body</a:t>
            </a:r>
          </a:p>
          <a:p>
            <a:r>
              <a:rPr lang="en-US" dirty="0" smtClean="0"/>
              <a:t>How to define: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Example:</a:t>
            </a:r>
          </a:p>
          <a:p>
            <a:pPr marL="0" indent="0">
              <a:buNone/>
            </a:pPr>
            <a:r>
              <a:rPr lang="en-US" dirty="0"/>
              <a:t>Session 4 – </a:t>
            </a:r>
            <a:r>
              <a:rPr lang="en-US" dirty="0" smtClean="0"/>
              <a:t>03 Multi-statement </a:t>
            </a:r>
            <a:r>
              <a:rPr lang="en-US" dirty="0" err="1" smtClean="0"/>
              <a:t>TVF.sql</a:t>
            </a:r>
            <a:endParaRPr lang="en-US" dirty="0"/>
          </a:p>
          <a:p>
            <a:endParaRPr lang="en-US" dirty="0" smtClean="0"/>
          </a:p>
        </p:txBody>
      </p:sp>
      <p:sp>
        <p:nvSpPr>
          <p:cNvPr id="5" name="Rectangle 4"/>
          <p:cNvSpPr/>
          <p:nvPr/>
        </p:nvSpPr>
        <p:spPr>
          <a:xfrm>
            <a:off x="1008888" y="2615134"/>
            <a:ext cx="6096000" cy="2800767"/>
          </a:xfrm>
          <a:prstGeom prst="rect">
            <a:avLst/>
          </a:prstGeom>
        </p:spPr>
        <p:txBody>
          <a:bodyPr>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FunctionName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ParameterList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[datatype]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TABLE1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END</a:t>
            </a:r>
            <a:endParaRPr lang="en-US" sz="1600" dirty="0"/>
          </a:p>
        </p:txBody>
      </p:sp>
    </p:spTree>
    <p:extLst>
      <p:ext uri="{BB962C8B-B14F-4D97-AF65-F5344CB8AC3E}">
        <p14:creationId xmlns:p14="http://schemas.microsoft.com/office/powerpoint/2010/main" val="390156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Workshop</a:t>
            </a:r>
            <a:endParaRPr lang="en-US" dirty="0"/>
          </a:p>
        </p:txBody>
      </p:sp>
      <p:sp>
        <p:nvSpPr>
          <p:cNvPr id="3" name="Content Placeholder 2"/>
          <p:cNvSpPr>
            <a:spLocks noGrp="1"/>
          </p:cNvSpPr>
          <p:nvPr>
            <p:ph idx="1"/>
          </p:nvPr>
        </p:nvSpPr>
        <p:spPr>
          <a:xfrm>
            <a:off x="219456" y="2160589"/>
            <a:ext cx="9326880" cy="1359851"/>
          </a:xfrm>
        </p:spPr>
        <p:txBody>
          <a:bodyPr>
            <a:normAutofit/>
          </a:bodyPr>
          <a:lstStyle/>
          <a:p>
            <a:r>
              <a:rPr lang="en-US" dirty="0" smtClean="0"/>
              <a:t>Create multi-statement table value function that for specific </a:t>
            </a:r>
            <a:r>
              <a:rPr lang="en-US" dirty="0" err="1" smtClean="0"/>
              <a:t>BusinessEntity</a:t>
            </a:r>
            <a:r>
              <a:rPr lang="en-US" dirty="0" smtClean="0"/>
              <a:t> and Customer will return list of products sold, together with the total quantity sold and total price per product</a:t>
            </a:r>
          </a:p>
          <a:p>
            <a:r>
              <a:rPr lang="en-US" dirty="0" smtClean="0"/>
              <a:t>Example resultset:</a:t>
            </a:r>
          </a:p>
        </p:txBody>
      </p:sp>
      <p:pic>
        <p:nvPicPr>
          <p:cNvPr id="4" name="Picture 3"/>
          <p:cNvPicPr>
            <a:picLocks noChangeAspect="1"/>
          </p:cNvPicPr>
          <p:nvPr/>
        </p:nvPicPr>
        <p:blipFill>
          <a:blip r:embed="rId2"/>
          <a:stretch>
            <a:fillRect/>
          </a:stretch>
        </p:blipFill>
        <p:spPr>
          <a:xfrm>
            <a:off x="677334" y="3520440"/>
            <a:ext cx="3276600" cy="1724025"/>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2257886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Quiz</a:t>
            </a:r>
            <a:endParaRPr lang="en-US" dirty="0"/>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assign multiple values to scalar variable?</a:t>
            </a:r>
          </a:p>
          <a:p>
            <a:pPr marL="457200" lvl="1" indent="0">
              <a:buNone/>
            </a:pPr>
            <a:r>
              <a:rPr lang="en-US" b="1" dirty="0"/>
              <a:t>a.</a:t>
            </a:r>
            <a:r>
              <a:rPr lang="en-US" dirty="0"/>
              <a:t> Yes</a:t>
            </a:r>
          </a:p>
          <a:p>
            <a:pPr marL="457200" lvl="1" indent="0">
              <a:buNone/>
            </a:pPr>
            <a:r>
              <a:rPr lang="en-US" b="1" dirty="0"/>
              <a:t>b. </a:t>
            </a:r>
            <a:r>
              <a:rPr lang="en-US" dirty="0"/>
              <a:t>No</a:t>
            </a:r>
          </a:p>
          <a:p>
            <a:r>
              <a:rPr lang="en-US" dirty="0"/>
              <a:t>Which SQL function is used to determine number of characters in the string?</a:t>
            </a:r>
          </a:p>
          <a:p>
            <a:pPr marL="457200" lvl="1" indent="0">
              <a:buNone/>
            </a:pPr>
            <a:r>
              <a:rPr lang="en-US" b="1" dirty="0"/>
              <a:t>a. </a:t>
            </a:r>
            <a:r>
              <a:rPr lang="en-US" dirty="0"/>
              <a:t>LEFT</a:t>
            </a:r>
          </a:p>
          <a:p>
            <a:pPr marL="457200" lvl="1" indent="0">
              <a:buNone/>
            </a:pPr>
            <a:r>
              <a:rPr lang="en-US" b="1" dirty="0"/>
              <a:t>b. </a:t>
            </a:r>
            <a:r>
              <a:rPr lang="en-US" dirty="0"/>
              <a:t>STRING</a:t>
            </a:r>
          </a:p>
          <a:p>
            <a:pPr marL="457200" lvl="1" indent="0">
              <a:buNone/>
            </a:pPr>
            <a:r>
              <a:rPr lang="en-US" b="1" dirty="0"/>
              <a:t>c. </a:t>
            </a:r>
            <a:r>
              <a:rPr lang="en-US" dirty="0"/>
              <a:t>STRING_SIZE</a:t>
            </a:r>
          </a:p>
          <a:p>
            <a:pPr marL="457200" lvl="1" indent="0">
              <a:buNone/>
            </a:pPr>
            <a:r>
              <a:rPr lang="en-US" b="1" dirty="0"/>
              <a:t>d. </a:t>
            </a:r>
            <a:r>
              <a:rPr lang="en-US" dirty="0"/>
              <a:t>LEN</a:t>
            </a:r>
          </a:p>
          <a:p>
            <a:r>
              <a:rPr lang="en-GB" dirty="0" smtClean="0"/>
              <a:t>Can we return single value in table-valued function</a:t>
            </a:r>
          </a:p>
          <a:p>
            <a:pPr marL="457200" lvl="1" indent="0">
              <a:buNone/>
            </a:pPr>
            <a:r>
              <a:rPr lang="en-US" b="1" dirty="0"/>
              <a:t>a.</a:t>
            </a:r>
            <a:r>
              <a:rPr lang="en-US" dirty="0"/>
              <a:t> 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36163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smtClean="0"/>
              <a:t>Can we return two records in scalar function?</a:t>
            </a:r>
          </a:p>
          <a:p>
            <a:pPr marL="0" indent="0">
              <a:buNone/>
            </a:pPr>
            <a:r>
              <a:rPr lang="en-US" b="1" dirty="0"/>
              <a:t> </a:t>
            </a:r>
            <a:r>
              <a:rPr lang="en-US" b="1" dirty="0" smtClean="0"/>
              <a:t>      a</a:t>
            </a:r>
            <a:r>
              <a:rPr lang="en-US" b="1" dirty="0"/>
              <a:t>. </a:t>
            </a:r>
            <a:r>
              <a:rPr lang="en-US" dirty="0" smtClean="0"/>
              <a:t>Yes</a:t>
            </a:r>
            <a:endParaRPr lang="en-US" dirty="0"/>
          </a:p>
          <a:p>
            <a:pPr marL="457200" lvl="1" indent="0">
              <a:buNone/>
            </a:pPr>
            <a:r>
              <a:rPr lang="en-US" b="1" dirty="0"/>
              <a:t>b. </a:t>
            </a:r>
            <a:r>
              <a:rPr lang="en-US" dirty="0" smtClean="0"/>
              <a:t>No</a:t>
            </a:r>
            <a:endParaRPr lang="en-US" dirty="0"/>
          </a:p>
          <a:p>
            <a:r>
              <a:rPr lang="en-US" dirty="0" smtClean="0"/>
              <a:t>Can we insert data in some table by using table valued function?</a:t>
            </a:r>
          </a:p>
          <a:p>
            <a:pPr marL="0" indent="0">
              <a:buNone/>
            </a:pPr>
            <a:r>
              <a:rPr lang="en-US" b="1" dirty="0"/>
              <a:t> </a:t>
            </a:r>
            <a:r>
              <a:rPr lang="en-US" b="1" dirty="0" smtClean="0"/>
              <a:t>	a</a:t>
            </a:r>
            <a:r>
              <a:rPr lang="en-US" b="1" dirty="0"/>
              <a:t>. </a:t>
            </a:r>
            <a:r>
              <a:rPr lang="en-US" dirty="0"/>
              <a:t>Yes</a:t>
            </a:r>
          </a:p>
          <a:p>
            <a:pPr marL="457200" lvl="1" indent="0">
              <a:buNone/>
            </a:pPr>
            <a:r>
              <a:rPr lang="en-US" b="1" dirty="0"/>
              <a:t>b. </a:t>
            </a:r>
            <a:r>
              <a:rPr lang="en-US" dirty="0" smtClean="0"/>
              <a:t>No</a:t>
            </a:r>
          </a:p>
          <a:p>
            <a:r>
              <a:rPr lang="en-US" dirty="0"/>
              <a:t>Can we insert data in some table by using </a:t>
            </a:r>
            <a:r>
              <a:rPr lang="en-US" dirty="0" smtClean="0"/>
              <a:t>scalar </a:t>
            </a:r>
            <a:r>
              <a:rPr lang="en-US" dirty="0"/>
              <a:t>function?</a:t>
            </a:r>
          </a:p>
          <a:p>
            <a:pPr marL="0" indent="0">
              <a:buNone/>
            </a:pPr>
            <a:r>
              <a:rPr lang="en-US" b="1" dirty="0"/>
              <a:t> 	a. </a:t>
            </a:r>
            <a:r>
              <a:rPr lang="en-US" dirty="0"/>
              <a:t>Yes</a:t>
            </a:r>
          </a:p>
          <a:p>
            <a:pPr marL="457200" lvl="1" indent="0">
              <a:buNone/>
            </a:pPr>
            <a:r>
              <a:rPr lang="en-US" b="1" dirty="0"/>
              <a:t>b. </a:t>
            </a:r>
            <a:r>
              <a:rPr lang="en-US" dirty="0"/>
              <a:t>No</a:t>
            </a:r>
          </a:p>
          <a:p>
            <a:pPr marL="457200" lvl="1" indent="0">
              <a:buNone/>
            </a:pPr>
            <a:endParaRPr lang="en-US" dirty="0" smtClean="0"/>
          </a:p>
          <a:p>
            <a:endParaRPr lang="en-US" dirty="0"/>
          </a:p>
        </p:txBody>
      </p:sp>
    </p:spTree>
    <p:extLst>
      <p:ext uri="{BB962C8B-B14F-4D97-AF65-F5344CB8AC3E}">
        <p14:creationId xmlns:p14="http://schemas.microsoft.com/office/powerpoint/2010/main" val="761919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main difference between temp table and table </a:t>
            </a:r>
            <a:r>
              <a:rPr lang="en-US"/>
              <a:t>variable</a:t>
            </a:r>
            <a:r>
              <a:rPr lang="en-US" smtClean="0"/>
              <a:t>?</a:t>
            </a:r>
            <a:endParaRPr lang="en-US" dirty="0"/>
          </a:p>
        </p:txBody>
      </p:sp>
    </p:spTree>
    <p:extLst>
      <p:ext uri="{BB962C8B-B14F-4D97-AF65-F5344CB8AC3E}">
        <p14:creationId xmlns:p14="http://schemas.microsoft.com/office/powerpoint/2010/main" val="3605728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r>
            <a:br>
              <a:rPr lang="en-US" dirty="0"/>
            </a:br>
            <a:r>
              <a:rPr lang="en-US" dirty="0"/>
              <a:t>Homework</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9" name="Content Placeholder 2">
            <a:extLst>
              <a:ext uri="{FF2B5EF4-FFF2-40B4-BE49-F238E27FC236}">
                <a16:creationId xmlns:a16="http://schemas.microsoft.com/office/drawing/2014/main" id="{851E1D9F-67D9-434C-953E-120DC7BE5B03}"/>
              </a:ext>
            </a:extLst>
          </p:cNvPr>
          <p:cNvSpPr>
            <a:spLocks noGrp="1"/>
          </p:cNvSpPr>
          <p:nvPr>
            <p:ph idx="1"/>
          </p:nvPr>
        </p:nvSpPr>
        <p:spPr>
          <a:xfrm>
            <a:off x="677334" y="2160589"/>
            <a:ext cx="8596668" cy="4240211"/>
          </a:xfrm>
        </p:spPr>
        <p:txBody>
          <a:bodyPr/>
          <a:lstStyle/>
          <a:p>
            <a:r>
              <a:rPr lang="en-US" dirty="0"/>
              <a:t>Declare scalar variable for storing FirstName values</a:t>
            </a:r>
          </a:p>
          <a:p>
            <a:pPr lvl="1"/>
            <a:r>
              <a:rPr lang="en-US" dirty="0"/>
              <a:t>Assign value ‘Antonio’ to the FirstName variable</a:t>
            </a:r>
          </a:p>
          <a:p>
            <a:pPr lvl="1"/>
            <a:r>
              <a:rPr lang="en-US" dirty="0"/>
              <a:t>Find all Students having FirstName same as the variable</a:t>
            </a:r>
          </a:p>
          <a:p>
            <a:r>
              <a:rPr lang="en-US" dirty="0"/>
              <a:t>Declare table variable that will contain </a:t>
            </a:r>
            <a:r>
              <a:rPr lang="en-US" dirty="0" err="1"/>
              <a:t>StudentId</a:t>
            </a:r>
            <a:r>
              <a:rPr lang="en-US" dirty="0"/>
              <a:t>, </a:t>
            </a:r>
            <a:r>
              <a:rPr lang="en-US" dirty="0" err="1"/>
              <a:t>StudentName</a:t>
            </a:r>
            <a:r>
              <a:rPr lang="en-US" dirty="0"/>
              <a:t> and </a:t>
            </a:r>
            <a:r>
              <a:rPr lang="en-US" dirty="0" err="1"/>
              <a:t>DateOfBirth</a:t>
            </a:r>
            <a:endParaRPr lang="en-US" dirty="0"/>
          </a:p>
          <a:p>
            <a:pPr lvl="1"/>
            <a:r>
              <a:rPr lang="en-US" dirty="0"/>
              <a:t>Fill the table variable with all Female students</a:t>
            </a:r>
          </a:p>
          <a:p>
            <a:r>
              <a:rPr lang="en-US" dirty="0"/>
              <a:t>Declare temp table that will contain </a:t>
            </a:r>
            <a:r>
              <a:rPr lang="en-US" dirty="0" err="1"/>
              <a:t>LastName</a:t>
            </a:r>
            <a:r>
              <a:rPr lang="en-US" dirty="0"/>
              <a:t> and </a:t>
            </a:r>
            <a:r>
              <a:rPr lang="en-US" dirty="0" err="1"/>
              <a:t>EnrolledDate</a:t>
            </a:r>
            <a:r>
              <a:rPr lang="en-US" dirty="0"/>
              <a:t> columns</a:t>
            </a:r>
          </a:p>
          <a:p>
            <a:pPr lvl="1"/>
            <a:r>
              <a:rPr lang="en-US" dirty="0"/>
              <a:t>Fill the temp table with all Male students having First Name starting with ‘A’</a:t>
            </a:r>
          </a:p>
          <a:p>
            <a:pPr lvl="1"/>
            <a:r>
              <a:rPr lang="en-GB" dirty="0"/>
              <a:t>Retrieve the students from the table which last name is with 7 characters</a:t>
            </a:r>
          </a:p>
          <a:p>
            <a:r>
              <a:rPr lang="en-US" dirty="0"/>
              <a:t>Find all teachers whose FirstName length is less than 5 and</a:t>
            </a:r>
          </a:p>
          <a:p>
            <a:pPr lvl="1"/>
            <a:r>
              <a:rPr lang="en-US" dirty="0"/>
              <a:t>the first 3 characters of their FirstName and </a:t>
            </a:r>
            <a:r>
              <a:rPr lang="en-US" dirty="0" err="1"/>
              <a:t>LastName</a:t>
            </a:r>
            <a:r>
              <a:rPr lang="en-US" dirty="0"/>
              <a:t> are the same</a:t>
            </a:r>
          </a:p>
          <a:p>
            <a:endParaRPr lang="en-US" dirty="0"/>
          </a:p>
        </p:txBody>
      </p:sp>
    </p:spTree>
    <p:extLst>
      <p:ext uri="{BB962C8B-B14F-4D97-AF65-F5344CB8AC3E}">
        <p14:creationId xmlns:p14="http://schemas.microsoft.com/office/powerpoint/2010/main" val="190920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2</a:t>
            </a:r>
            <a:r>
              <a:rPr lang="mk-MK" dirty="0"/>
              <a:t>/</a:t>
            </a:r>
            <a:r>
              <a:rPr lang="en-US" dirty="0"/>
              <a:t>3</a:t>
            </a:r>
            <a:endParaRPr lang="mk-MK" dirty="0"/>
          </a:p>
        </p:txBody>
      </p:sp>
      <p:sp>
        <p:nvSpPr>
          <p:cNvPr id="6" name="Content Placeholder 2">
            <a:extLst>
              <a:ext uri="{FF2B5EF4-FFF2-40B4-BE49-F238E27FC236}">
                <a16:creationId xmlns:a16="http://schemas.microsoft.com/office/drawing/2014/main" id="{871D8C4C-5526-4DF4-A095-5377B10FA99C}"/>
              </a:ext>
            </a:extLst>
          </p:cNvPr>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fn_FormatStudentName</a:t>
            </a:r>
            <a:r>
              <a:rPr lang="en-US" dirty="0"/>
              <a:t>) for retrieving the Student description for specific </a:t>
            </a:r>
            <a:r>
              <a:rPr lang="en-US" dirty="0" err="1"/>
              <a:t>StudentId</a:t>
            </a:r>
            <a:r>
              <a:rPr lang="en-US" dirty="0"/>
              <a:t> in the following format:</a:t>
            </a:r>
          </a:p>
          <a:p>
            <a:pPr lvl="1"/>
            <a:r>
              <a:rPr lang="en-US" dirty="0" err="1"/>
              <a:t>StudentCardNumber</a:t>
            </a:r>
            <a:r>
              <a:rPr lang="en-US" dirty="0"/>
              <a:t> without “</a:t>
            </a:r>
            <a:r>
              <a:rPr lang="en-US" dirty="0" err="1"/>
              <a:t>sc</a:t>
            </a:r>
            <a:r>
              <a:rPr lang="en-US" dirty="0"/>
              <a:t>-”</a:t>
            </a:r>
          </a:p>
          <a:p>
            <a:pPr lvl="1"/>
            <a:r>
              <a:rPr lang="en-US" dirty="0"/>
              <a:t>“ – “</a:t>
            </a:r>
          </a:p>
          <a:p>
            <a:pPr lvl="1"/>
            <a:r>
              <a:rPr lang="en-US" dirty="0"/>
              <a:t>First character of student FirstName</a:t>
            </a:r>
          </a:p>
          <a:p>
            <a:pPr lvl="1"/>
            <a:r>
              <a:rPr lang="en-US" dirty="0"/>
              <a:t>“.”</a:t>
            </a:r>
          </a:p>
          <a:p>
            <a:pPr lvl="1"/>
            <a:r>
              <a:rPr lang="en-US" dirty="0"/>
              <a:t>Student </a:t>
            </a:r>
            <a:r>
              <a:rPr lang="en-US" dirty="0" err="1"/>
              <a:t>LastName</a:t>
            </a:r>
            <a:endParaRPr lang="en-US" dirty="0"/>
          </a:p>
        </p:txBody>
      </p:sp>
      <p:pic>
        <p:nvPicPr>
          <p:cNvPr id="4" name="Picture 3">
            <a:extLst>
              <a:ext uri="{FF2B5EF4-FFF2-40B4-BE49-F238E27FC236}">
                <a16:creationId xmlns:a16="http://schemas.microsoft.com/office/drawing/2014/main" id="{1A26D2AB-8B7B-4089-BDA1-1E2A74FDF9E8}"/>
              </a:ext>
            </a:extLst>
          </p:cNvPr>
          <p:cNvPicPr>
            <a:picLocks noChangeAspect="1"/>
          </p:cNvPicPr>
          <p:nvPr/>
        </p:nvPicPr>
        <p:blipFill>
          <a:blip r:embed="rId2"/>
          <a:stretch>
            <a:fillRect/>
          </a:stretch>
        </p:blipFill>
        <p:spPr>
          <a:xfrm>
            <a:off x="1222818" y="4325113"/>
            <a:ext cx="7505700" cy="2371725"/>
          </a:xfrm>
          <a:prstGeom prst="rect">
            <a:avLst/>
          </a:prstGeom>
        </p:spPr>
      </p:pic>
    </p:spTree>
    <p:extLst>
      <p:ext uri="{BB962C8B-B14F-4D97-AF65-F5344CB8AC3E}">
        <p14:creationId xmlns:p14="http://schemas.microsoft.com/office/powerpoint/2010/main" val="2975221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3</a:t>
            </a:r>
            <a:r>
              <a:rPr lang="mk-MK" dirty="0"/>
              <a:t>/</a:t>
            </a:r>
            <a:r>
              <a:rPr lang="en-US" dirty="0"/>
              <a:t>3</a:t>
            </a:r>
            <a:endParaRPr lang="mk-MK" dirty="0"/>
          </a:p>
        </p:txBody>
      </p:sp>
      <p:sp>
        <p:nvSpPr>
          <p:cNvPr id="6" name="Content Placeholder 2">
            <a:extLst>
              <a:ext uri="{FF2B5EF4-FFF2-40B4-BE49-F238E27FC236}">
                <a16:creationId xmlns:a16="http://schemas.microsoft.com/office/drawing/2014/main" id="{9700FD0A-2F06-401C-B59C-A43AC7B695D0}"/>
              </a:ext>
            </a:extLst>
          </p:cNvPr>
          <p:cNvSpPr>
            <a:spLocks noGrp="1"/>
          </p:cNvSpPr>
          <p:nvPr>
            <p:ph idx="1"/>
          </p:nvPr>
        </p:nvSpPr>
        <p:spPr>
          <a:xfrm>
            <a:off x="677334" y="2160589"/>
            <a:ext cx="8869002" cy="1359851"/>
          </a:xfrm>
        </p:spPr>
        <p:txBody>
          <a:bodyPr>
            <a:normAutofit/>
          </a:bodyPr>
          <a:lstStyle/>
          <a:p>
            <a:r>
              <a:rPr lang="en-US" dirty="0"/>
              <a:t>Create multi-statement table value function that for specific Teacher and Course will return list of students (FirstName, </a:t>
            </a:r>
            <a:r>
              <a:rPr lang="en-US" dirty="0" err="1"/>
              <a:t>LastName</a:t>
            </a:r>
            <a:r>
              <a:rPr lang="en-US" dirty="0"/>
              <a:t>) who passed the exam, together with Grade and </a:t>
            </a:r>
            <a:r>
              <a:rPr lang="en-US" dirty="0" err="1"/>
              <a:t>CreatedDate</a:t>
            </a:r>
            <a:endParaRPr lang="en-US" dirty="0"/>
          </a:p>
          <a:p>
            <a:r>
              <a:rPr lang="en-US" dirty="0"/>
              <a:t>Example resultset:</a:t>
            </a:r>
          </a:p>
        </p:txBody>
      </p:sp>
      <p:pic>
        <p:nvPicPr>
          <p:cNvPr id="4" name="Picture 3">
            <a:extLst>
              <a:ext uri="{FF2B5EF4-FFF2-40B4-BE49-F238E27FC236}">
                <a16:creationId xmlns:a16="http://schemas.microsoft.com/office/drawing/2014/main" id="{16069BD6-97AF-40AF-B3A7-34E70F77007A}"/>
              </a:ext>
            </a:extLst>
          </p:cNvPr>
          <p:cNvPicPr>
            <a:picLocks noChangeAspect="1"/>
          </p:cNvPicPr>
          <p:nvPr/>
        </p:nvPicPr>
        <p:blipFill>
          <a:blip r:embed="rId2"/>
          <a:stretch>
            <a:fillRect/>
          </a:stretch>
        </p:blipFill>
        <p:spPr>
          <a:xfrm>
            <a:off x="1130385" y="4010025"/>
            <a:ext cx="3981450" cy="2238375"/>
          </a:xfrm>
          <a:prstGeom prst="rect">
            <a:avLst/>
          </a:prstGeom>
        </p:spPr>
      </p:pic>
    </p:spTree>
    <p:extLst>
      <p:ext uri="{BB962C8B-B14F-4D97-AF65-F5344CB8AC3E}">
        <p14:creationId xmlns:p14="http://schemas.microsoft.com/office/powerpoint/2010/main" val="68366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smtClean="0"/>
              <a:t>Agenda</a:t>
            </a:r>
            <a:endParaRPr lang="en-US" dirty="0"/>
          </a:p>
        </p:txBody>
      </p:sp>
      <p:sp>
        <p:nvSpPr>
          <p:cNvPr id="3" name="Content Placeholder 2"/>
          <p:cNvSpPr>
            <a:spLocks noGrp="1"/>
          </p:cNvSpPr>
          <p:nvPr>
            <p:ph idx="1"/>
          </p:nvPr>
        </p:nvSpPr>
        <p:spPr>
          <a:xfrm>
            <a:off x="677334" y="1111348"/>
            <a:ext cx="8596668" cy="5345723"/>
          </a:xfrm>
        </p:spPr>
        <p:txBody>
          <a:bodyPr>
            <a:normAutofit/>
          </a:bodyPr>
          <a:lstStyle/>
          <a:p>
            <a:r>
              <a:rPr lang="en-US" dirty="0" smtClean="0"/>
              <a:t>Session 1</a:t>
            </a:r>
          </a:p>
          <a:p>
            <a:r>
              <a:rPr lang="en-US" dirty="0" smtClean="0"/>
              <a:t>Session 2</a:t>
            </a:r>
          </a:p>
          <a:p>
            <a:r>
              <a:rPr lang="en-US" dirty="0"/>
              <a:t>Session </a:t>
            </a:r>
            <a:r>
              <a:rPr lang="en-US" dirty="0" smtClean="0"/>
              <a:t>3</a:t>
            </a:r>
          </a:p>
          <a:p>
            <a:r>
              <a:rPr lang="en-US" dirty="0"/>
              <a:t>Session </a:t>
            </a:r>
            <a:r>
              <a:rPr lang="en-US" dirty="0" smtClean="0"/>
              <a:t>4</a:t>
            </a:r>
            <a:endParaRPr lang="en-US" dirty="0"/>
          </a:p>
          <a:p>
            <a:r>
              <a:rPr lang="en-US" u="sng" dirty="0" smtClean="0"/>
              <a:t>Session </a:t>
            </a:r>
            <a:r>
              <a:rPr lang="en-US" u="sng" dirty="0"/>
              <a:t>5</a:t>
            </a:r>
            <a:endParaRPr lang="en-US" u="sng" dirty="0" smtClean="0"/>
          </a:p>
          <a:p>
            <a:pPr lvl="1">
              <a:buFont typeface="Wingdings" panose="05000000000000000000" pitchFamily="2" charset="2"/>
              <a:buChar char="§"/>
            </a:pPr>
            <a:r>
              <a:rPr lang="en-US" sz="1800" dirty="0" smtClean="0"/>
              <a:t>Homework </a:t>
            </a:r>
            <a:r>
              <a:rPr lang="en-US" sz="1800" dirty="0"/>
              <a:t>discussion</a:t>
            </a:r>
          </a:p>
          <a:p>
            <a:pPr lvl="1">
              <a:buFont typeface="Wingdings" panose="05000000000000000000" pitchFamily="2" charset="2"/>
              <a:buChar char="§"/>
            </a:pPr>
            <a:r>
              <a:rPr lang="en-US" sz="1800" dirty="0" smtClean="0"/>
              <a:t>Stored procedures</a:t>
            </a:r>
          </a:p>
          <a:p>
            <a:pPr lvl="2">
              <a:buFont typeface="Wingdings" panose="05000000000000000000" pitchFamily="2" charset="2"/>
              <a:buChar char="§"/>
            </a:pPr>
            <a:r>
              <a:rPr lang="en-US" sz="1800" dirty="0" smtClean="0"/>
              <a:t>Workshop</a:t>
            </a:r>
          </a:p>
          <a:p>
            <a:pPr lvl="1">
              <a:buFont typeface="Wingdings" panose="05000000000000000000" pitchFamily="2" charset="2"/>
              <a:buChar char="§"/>
            </a:pPr>
            <a:r>
              <a:rPr lang="en-US" sz="1800" dirty="0" smtClean="0"/>
              <a:t>Error handling</a:t>
            </a:r>
          </a:p>
          <a:p>
            <a:pPr lvl="2">
              <a:buFont typeface="Wingdings" panose="05000000000000000000" pitchFamily="2" charset="2"/>
              <a:buChar char="§"/>
            </a:pPr>
            <a:r>
              <a:rPr lang="en-US" sz="1600" dirty="0" smtClean="0"/>
              <a:t>Workshop</a:t>
            </a:r>
            <a:endParaRPr lang="en-US" sz="1800" dirty="0"/>
          </a:p>
          <a:p>
            <a:pPr lvl="1">
              <a:buFont typeface="Wingdings" panose="05000000000000000000" pitchFamily="2" charset="2"/>
              <a:buChar char="§"/>
            </a:pPr>
            <a:r>
              <a:rPr lang="en-US" sz="1800" dirty="0" smtClean="0"/>
              <a:t>Knowledge </a:t>
            </a:r>
            <a:r>
              <a:rPr lang="en-US" sz="1800" dirty="0"/>
              <a:t>check (Quiz, Discussion, Homework</a:t>
            </a:r>
            <a:r>
              <a:rPr lang="en-US" sz="1800" dirty="0" smtClean="0"/>
              <a:t>)</a:t>
            </a:r>
          </a:p>
          <a:p>
            <a:pPr lvl="1">
              <a:buFont typeface="Wingdings" panose="05000000000000000000" pitchFamily="2" charset="2"/>
              <a:buChar char="§"/>
            </a:pPr>
            <a:r>
              <a:rPr lang="en-US" sz="1800" dirty="0" smtClean="0"/>
              <a:t>Summary</a:t>
            </a:r>
            <a:endParaRPr lang="en-US" sz="1800" dirty="0"/>
          </a:p>
          <a:p>
            <a:pPr lvl="1">
              <a:buFont typeface="Wingdings" panose="05000000000000000000" pitchFamily="2" charset="2"/>
              <a:buChar char="§"/>
            </a:pPr>
            <a:endParaRPr lang="en-US" sz="2400" dirty="0" smtClean="0"/>
          </a:p>
          <a:p>
            <a:pPr marL="0" indent="0">
              <a:buNone/>
            </a:pPr>
            <a:endParaRPr lang="en-US" sz="2900" dirty="0" smtClean="0"/>
          </a:p>
          <a:p>
            <a:pPr lvl="1"/>
            <a:endParaRPr lang="en-US" dirty="0"/>
          </a:p>
        </p:txBody>
      </p:sp>
    </p:spTree>
    <p:extLst>
      <p:ext uri="{BB962C8B-B14F-4D97-AF65-F5344CB8AC3E}">
        <p14:creationId xmlns:p14="http://schemas.microsoft.com/office/powerpoint/2010/main" val="392726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discussion</a:t>
            </a:r>
            <a:r>
              <a:rPr lang="en-US" dirty="0"/>
              <a:t/>
            </a:r>
            <a:br>
              <a:rPr lang="en-US" dirty="0"/>
            </a:br>
            <a:endParaRPr lang="en-US" dirty="0"/>
          </a:p>
        </p:txBody>
      </p:sp>
    </p:spTree>
    <p:extLst>
      <p:ext uri="{BB962C8B-B14F-4D97-AF65-F5344CB8AC3E}">
        <p14:creationId xmlns:p14="http://schemas.microsoft.com/office/powerpoint/2010/main" val="3616551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Built-In functions</a:t>
            </a:r>
            <a:endParaRPr lang="en-US" dirty="0"/>
          </a:p>
        </p:txBody>
      </p:sp>
    </p:spTree>
    <p:extLst>
      <p:ext uri="{BB962C8B-B14F-4D97-AF65-F5344CB8AC3E}">
        <p14:creationId xmlns:p14="http://schemas.microsoft.com/office/powerpoint/2010/main" val="391280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Built-In Functions?</a:t>
            </a:r>
          </a:p>
        </p:txBody>
      </p:sp>
      <p:sp>
        <p:nvSpPr>
          <p:cNvPr id="3" name="Content Placeholder 2"/>
          <p:cNvSpPr>
            <a:spLocks noGrp="1"/>
          </p:cNvSpPr>
          <p:nvPr>
            <p:ph idx="1"/>
          </p:nvPr>
        </p:nvSpPr>
        <p:spPr>
          <a:xfrm>
            <a:off x="677334" y="1393371"/>
            <a:ext cx="8596668" cy="4647991"/>
          </a:xfrm>
        </p:spPr>
        <p:txBody>
          <a:bodyPr>
            <a:normAutofit lnSpcReduction="10000"/>
          </a:bodyPr>
          <a:lstStyle/>
          <a:p>
            <a:r>
              <a:rPr lang="en-US" dirty="0"/>
              <a:t>In SQL a built-in function is a piece for programming that takes zero or more inputs and returns a </a:t>
            </a:r>
            <a:r>
              <a:rPr lang="en-US" dirty="0" smtClean="0"/>
              <a:t>value</a:t>
            </a:r>
          </a:p>
          <a:p>
            <a:r>
              <a:rPr lang="en-US" dirty="0"/>
              <a:t>Built-In functions are used in SQL SELECT expressions to calculate values and manipulate data.  These functions can be used anywhere expressions are allowed</a:t>
            </a:r>
            <a:r>
              <a:rPr lang="en-US" dirty="0" smtClean="0"/>
              <a:t>.</a:t>
            </a:r>
          </a:p>
          <a:p>
            <a:pPr fontAlgn="base"/>
            <a:r>
              <a:rPr lang="en-US" dirty="0"/>
              <a:t>There are several things to note regarding functions.</a:t>
            </a:r>
          </a:p>
          <a:p>
            <a:pPr fontAlgn="base"/>
            <a:r>
              <a:rPr lang="en-US" dirty="0"/>
              <a:t>The inputs to a function are called parameters.  Not all function have parameters, and some functions have more than one.</a:t>
            </a:r>
          </a:p>
          <a:p>
            <a:pPr fontAlgn="base"/>
            <a:r>
              <a:rPr lang="en-US" dirty="0"/>
              <a:t>Parameters are enclosed in parenthesis.</a:t>
            </a:r>
          </a:p>
          <a:p>
            <a:pPr fontAlgn="base"/>
            <a:r>
              <a:rPr lang="en-US" dirty="0"/>
              <a:t>We use functions in the SELECT clause as well as WHERE filter condition. A function can be used anywhere in a SELECT statement that you can use an expression.</a:t>
            </a:r>
          </a:p>
          <a:p>
            <a:pPr fontAlgn="base"/>
            <a:r>
              <a:rPr lang="en-US" dirty="0"/>
              <a:t>Function are reserved words. I would avoid using them as column or table names.  If you do, then expect to qualify your names with brackets [].</a:t>
            </a:r>
          </a:p>
          <a:p>
            <a:endParaRPr lang="en-US" dirty="0"/>
          </a:p>
        </p:txBody>
      </p:sp>
    </p:spTree>
    <p:extLst>
      <p:ext uri="{BB962C8B-B14F-4D97-AF65-F5344CB8AC3E}">
        <p14:creationId xmlns:p14="http://schemas.microsoft.com/office/powerpoint/2010/main" val="1239616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04766" cy="4476750"/>
          </a:xfrm>
        </p:spPr>
        <p:txBody>
          <a:bodyPr/>
          <a:lstStyle/>
          <a:p>
            <a:r>
              <a:rPr lang="en-US" dirty="0"/>
              <a:t>Built-In </a:t>
            </a:r>
            <a:r>
              <a:rPr lang="en-US" dirty="0" smtClean="0"/>
              <a:t>functions – Declarations (1/3)</a:t>
            </a:r>
            <a:endParaRPr lang="en-US" dirty="0"/>
          </a:p>
        </p:txBody>
      </p:sp>
      <p:sp>
        <p:nvSpPr>
          <p:cNvPr id="3" name="Content Placeholder 2"/>
          <p:cNvSpPr>
            <a:spLocks noGrp="1"/>
          </p:cNvSpPr>
          <p:nvPr>
            <p:ph idx="1"/>
          </p:nvPr>
        </p:nvSpPr>
        <p:spPr>
          <a:xfrm>
            <a:off x="997374" y="1547741"/>
            <a:ext cx="8596668" cy="1817252"/>
          </a:xfrm>
        </p:spPr>
        <p:txBody>
          <a:bodyPr/>
          <a:lstStyle/>
          <a:p>
            <a:r>
              <a:rPr lang="en-US" dirty="0" smtClean="0"/>
              <a:t>Scalar variable</a:t>
            </a:r>
          </a:p>
          <a:p>
            <a:pPr lvl="1">
              <a:buFont typeface="Arial" panose="020B0604020202020204" pitchFamily="34" charset="0"/>
              <a:buChar char="•"/>
            </a:pPr>
            <a:r>
              <a:rPr lang="en-US" dirty="0"/>
              <a:t>A scalar variable stores a value with no internal components. The value can change</a:t>
            </a:r>
            <a:r>
              <a:rPr lang="en-US" dirty="0" smtClean="0"/>
              <a:t>.</a:t>
            </a:r>
          </a:p>
          <a:p>
            <a:pPr lvl="1">
              <a:buFont typeface="Arial" panose="020B0604020202020204" pitchFamily="34" charset="0"/>
              <a:buChar char="•"/>
            </a:pPr>
            <a:r>
              <a:rPr lang="en-US" dirty="0"/>
              <a:t>A scalar variable declaration specifies the name and data type of the variable and allocates storage for it</a:t>
            </a:r>
            <a:r>
              <a:rPr lang="en-US" dirty="0" smtClean="0"/>
              <a:t>.</a:t>
            </a:r>
          </a:p>
          <a:p>
            <a:pPr marL="0" indent="0">
              <a:buNone/>
            </a:pPr>
            <a:endParaRPr lang="en-GB" dirty="0" smtClean="0"/>
          </a:p>
          <a:p>
            <a:pPr marL="0" indent="0">
              <a:buNone/>
            </a:pPr>
            <a:endParaRPr lang="en-US" dirty="0"/>
          </a:p>
        </p:txBody>
      </p:sp>
      <p:sp>
        <p:nvSpPr>
          <p:cNvPr id="7" name="Rectangle 6"/>
          <p:cNvSpPr/>
          <p:nvPr/>
        </p:nvSpPr>
        <p:spPr>
          <a:xfrm>
            <a:off x="1125390" y="3587341"/>
            <a:ext cx="6096000" cy="923330"/>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 </a:t>
            </a:r>
          </a:p>
          <a:p>
            <a:r>
              <a:rPr lang="en-US" dirty="0" smtClean="0">
                <a:solidFill>
                  <a:srgbClr val="000000"/>
                </a:solidFill>
                <a:latin typeface="Consolas" panose="020B0609020204030204" pitchFamily="49" charset="0"/>
              </a:rPr>
              <a:t>SELECT * FROM EMPLOYEE WHERE 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endParaRPr lang="en-US" dirty="0"/>
          </a:p>
        </p:txBody>
      </p:sp>
    </p:spTree>
    <p:extLst>
      <p:ext uri="{BB962C8B-B14F-4D97-AF65-F5344CB8AC3E}">
        <p14:creationId xmlns:p14="http://schemas.microsoft.com/office/powerpoint/2010/main" val="316780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Declarations </a:t>
            </a:r>
            <a:r>
              <a:rPr lang="en-US" dirty="0" smtClean="0"/>
              <a:t>(2/3</a:t>
            </a:r>
            <a:r>
              <a:rPr lang="en-US" dirty="0"/>
              <a:t>)</a:t>
            </a:r>
          </a:p>
        </p:txBody>
      </p:sp>
      <p:sp>
        <p:nvSpPr>
          <p:cNvPr id="3" name="Content Placeholder 2"/>
          <p:cNvSpPr>
            <a:spLocks noGrp="1"/>
          </p:cNvSpPr>
          <p:nvPr>
            <p:ph idx="1"/>
          </p:nvPr>
        </p:nvSpPr>
        <p:spPr>
          <a:xfrm>
            <a:off x="677334" y="1453897"/>
            <a:ext cx="8596668" cy="4587466"/>
          </a:xfrm>
        </p:spPr>
        <p:txBody>
          <a:bodyPr/>
          <a:lstStyle/>
          <a:p>
            <a:r>
              <a:rPr lang="en-US" dirty="0" smtClean="0"/>
              <a:t>Table variable - </a:t>
            </a:r>
            <a:r>
              <a:rPr lang="en-US" dirty="0"/>
              <a:t>A table variable is declared using the table data type. A statement declaring a table variable initializes the variable as an empty table with a specified structure. As a table definition, such a statement includes definitions of columns with their data type, size, precision, and optional constraints (primary key, identity, unique, and check constraints). All elements have to be defined during the declaration. It is not possible to alter or add them later</a:t>
            </a:r>
            <a:r>
              <a:rPr lang="en-US" dirty="0" smtClean="0"/>
              <a:t>.</a:t>
            </a:r>
          </a:p>
          <a:p>
            <a:pPr marL="0" indent="0">
              <a:buNone/>
            </a:pPr>
            <a:endParaRPr lang="en-US" dirty="0" smtClean="0"/>
          </a:p>
          <a:p>
            <a:pPr marL="0" indent="0">
              <a:buNone/>
            </a:pPr>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p>
          <a:p>
            <a:pPr marL="0" indent="0">
              <a:buNone/>
            </a:pP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a:p>
            <a:pPr marL="0" indent="0">
              <a:buNone/>
            </a:pPr>
            <a:endParaRPr lang="en-US" dirty="0"/>
          </a:p>
        </p:txBody>
      </p:sp>
    </p:spTree>
    <p:extLst>
      <p:ext uri="{BB962C8B-B14F-4D97-AF65-F5344CB8AC3E}">
        <p14:creationId xmlns:p14="http://schemas.microsoft.com/office/powerpoint/2010/main" val="239932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a:t>
            </a:r>
            <a:r>
              <a:rPr lang="en-US"/>
              <a:t>Declarations </a:t>
            </a:r>
            <a:r>
              <a:rPr lang="en-US" smtClean="0"/>
              <a:t>(3/3</a:t>
            </a:r>
            <a:r>
              <a:rPr lang="en-US" dirty="0"/>
              <a:t>)</a:t>
            </a:r>
          </a:p>
        </p:txBody>
      </p:sp>
      <p:sp>
        <p:nvSpPr>
          <p:cNvPr id="3" name="Content Placeholder 2"/>
          <p:cNvSpPr>
            <a:spLocks noGrp="1"/>
          </p:cNvSpPr>
          <p:nvPr>
            <p:ph idx="1"/>
          </p:nvPr>
        </p:nvSpPr>
        <p:spPr>
          <a:xfrm>
            <a:off x="677334" y="1517904"/>
            <a:ext cx="8596668" cy="4937759"/>
          </a:xfrm>
        </p:spPr>
        <p:txBody>
          <a:bodyPr>
            <a:normAutofit/>
          </a:bodyPr>
          <a:lstStyle/>
          <a:p>
            <a:r>
              <a:rPr lang="en-US" dirty="0"/>
              <a:t>Temp </a:t>
            </a:r>
            <a:r>
              <a:rPr lang="en-US" dirty="0" smtClean="0"/>
              <a:t>table - </a:t>
            </a:r>
            <a:r>
              <a:rPr lang="en-US" dirty="0"/>
              <a:t>database table that exists temporarily on the database server. A temporary table stores a subset of data from a normal table for a certain period of time</a:t>
            </a:r>
            <a:r>
              <a:rPr lang="en-US" dirty="0" smtClean="0"/>
              <a:t>. </a:t>
            </a:r>
          </a:p>
          <a:p>
            <a:endParaRPr lang="en-US" dirty="0"/>
          </a:p>
          <a:p>
            <a:pPr marL="0" indent="0">
              <a:buNone/>
            </a:pPr>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FF"/>
                </a:solidFill>
                <a:latin typeface="Consolas" panose="020B0609020204030204" pitchFamily="49" charset="0"/>
              </a:rPr>
              <a:t> </a:t>
            </a:r>
          </a:p>
          <a:p>
            <a:pPr marL="0" indent="0">
              <a:buNone/>
            </a:pP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a:p>
            <a:pPr marL="0" indent="0">
              <a:buNone/>
            </a:pPr>
            <a:endParaRPr lang="en-US" dirty="0"/>
          </a:p>
          <a:p>
            <a:r>
              <a:rPr lang="en-US" dirty="0" smtClean="0"/>
              <a:t>At the end, the table must be dropped</a:t>
            </a:r>
          </a:p>
          <a:p>
            <a:pPr marL="0" indent="0">
              <a:buNone/>
            </a:pPr>
            <a:r>
              <a:rPr lang="en-US" dirty="0" smtClean="0">
                <a:solidFill>
                  <a:srgbClr val="0000FF"/>
                </a:solidFill>
                <a:latin typeface="Consolas" panose="020B0609020204030204" pitchFamily="49" charset="0"/>
              </a:rPr>
              <a:t>DROP</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pPr marL="0" indent="0">
              <a:buNone/>
            </a:pPr>
            <a:endParaRPr lang="en-US" dirty="0"/>
          </a:p>
          <a:p>
            <a:endParaRPr lang="en-US" dirty="0"/>
          </a:p>
        </p:txBody>
      </p:sp>
    </p:spTree>
    <p:extLst>
      <p:ext uri="{BB962C8B-B14F-4D97-AF65-F5344CB8AC3E}">
        <p14:creationId xmlns:p14="http://schemas.microsoft.com/office/powerpoint/2010/main" val="15627624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14791</TotalTime>
  <Words>1351</Words>
  <Application>Microsoft Office PowerPoint</Application>
  <PresentationFormat>Widescreen</PresentationFormat>
  <Paragraphs>240</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Trebuchet MS</vt:lpstr>
      <vt:lpstr>Wingdings</vt:lpstr>
      <vt:lpstr>Wingdings 3</vt:lpstr>
      <vt:lpstr>Facet</vt:lpstr>
      <vt:lpstr>Welcome! Database Development and Design</vt:lpstr>
      <vt:lpstr>Agenda</vt:lpstr>
      <vt:lpstr>Agenda</vt:lpstr>
      <vt:lpstr>Homework discussion </vt:lpstr>
      <vt:lpstr>Built-In functions</vt:lpstr>
      <vt:lpstr>What are Built-In Functions?</vt:lpstr>
      <vt:lpstr>Built-In functions – Declarations (1/3)</vt:lpstr>
      <vt:lpstr>Built-In functions – Declarations (2/3)</vt:lpstr>
      <vt:lpstr>Built-In functions – Declarations (3/3)</vt:lpstr>
      <vt:lpstr>Built-In functions – String functions</vt:lpstr>
      <vt:lpstr>Additional Built-In functions – useful to know</vt:lpstr>
      <vt:lpstr>Built-in functions - Workshop</vt:lpstr>
      <vt:lpstr>Scalar functions</vt:lpstr>
      <vt:lpstr>User defined Functions in T-SQL</vt:lpstr>
      <vt:lpstr>Scalar functions</vt:lpstr>
      <vt:lpstr>Scalar functions - example</vt:lpstr>
      <vt:lpstr>Scalar functions - Workshop</vt:lpstr>
      <vt:lpstr>Table-valued functions</vt:lpstr>
      <vt:lpstr>Table-valued functions</vt:lpstr>
      <vt:lpstr>Table-valued functions</vt:lpstr>
      <vt:lpstr>Functions - Workshop</vt:lpstr>
      <vt:lpstr>Knowledge check</vt:lpstr>
      <vt:lpstr>Quiz</vt:lpstr>
      <vt:lpstr>Quiz</vt:lpstr>
      <vt:lpstr>Quiz</vt:lpstr>
      <vt:lpstr> Homework </vt:lpstr>
      <vt:lpstr>Homework requirement 1/3</vt:lpstr>
      <vt:lpstr>Homework requirement 2/3</vt:lpstr>
      <vt:lpstr>Homework requirement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Bube Maneva Jurukovska</cp:lastModifiedBy>
  <cp:revision>259</cp:revision>
  <dcterms:created xsi:type="dcterms:W3CDTF">2016-04-05T14:42:04Z</dcterms:created>
  <dcterms:modified xsi:type="dcterms:W3CDTF">2019-05-22T21:18:43Z</dcterms:modified>
</cp:coreProperties>
</file>