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97" r:id="rId2"/>
    <p:sldId id="300" r:id="rId3"/>
    <p:sldId id="414" r:id="rId4"/>
    <p:sldId id="358" r:id="rId5"/>
    <p:sldId id="409" r:id="rId6"/>
    <p:sldId id="410" r:id="rId7"/>
    <p:sldId id="411" r:id="rId8"/>
    <p:sldId id="412" r:id="rId9"/>
    <p:sldId id="386" r:id="rId10"/>
    <p:sldId id="387" r:id="rId11"/>
    <p:sldId id="405" r:id="rId12"/>
    <p:sldId id="388" r:id="rId13"/>
    <p:sldId id="359" r:id="rId14"/>
    <p:sldId id="406" r:id="rId15"/>
    <p:sldId id="407" r:id="rId16"/>
    <p:sldId id="408" r:id="rId17"/>
    <p:sldId id="399" r:id="rId18"/>
    <p:sldId id="345" r:id="rId19"/>
    <p:sldId id="281" r:id="rId20"/>
    <p:sldId id="282" r:id="rId21"/>
    <p:sldId id="283" r:id="rId22"/>
    <p:sldId id="400" r:id="rId23"/>
    <p:sldId id="415" r:id="rId24"/>
    <p:sldId id="416" r:id="rId25"/>
    <p:sldId id="41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300"/>
            <p14:sldId id="414"/>
          </p14:sldIdLst>
        </p14:section>
        <p14:section name="Homework discussion" id="{C6D695D5-C5B1-40C7-960C-E8F014D5658A}">
          <p14:sldIdLst>
            <p14:sldId id="358"/>
          </p14:sldIdLst>
        </p14:section>
        <p14:section name="Built-In functions" id="{63085B62-9F4D-4A84-B4E5-9B90209CECCD}">
          <p14:sldIdLst>
            <p14:sldId id="409"/>
            <p14:sldId id="410"/>
            <p14:sldId id="411"/>
            <p14:sldId id="412"/>
          </p14:sldIdLst>
        </p14:section>
        <p14:section name="Scalar functions" id="{423DC07A-FCB8-4F39-B50C-BE2467C3633D}">
          <p14:sldIdLst>
            <p14:sldId id="386"/>
            <p14:sldId id="387"/>
            <p14:sldId id="405"/>
            <p14:sldId id="388"/>
          </p14:sldIdLst>
        </p14:section>
        <p14:section name="Table valued functions" id="{BD2188F5-9A77-4138-9EA1-C2C5AE85EC5E}">
          <p14:sldIdLst>
            <p14:sldId id="359"/>
            <p14:sldId id="406"/>
            <p14:sldId id="407"/>
            <p14:sldId id="408"/>
            <p14:sldId id="399"/>
          </p14:sldIdLst>
        </p14:section>
        <p14:section name="Knowkedge check" id="{7F13F0BD-463B-4E66-B361-2CF87ADAE1D9}">
          <p14:sldIdLst>
            <p14:sldId id="345"/>
            <p14:sldId id="281"/>
            <p14:sldId id="282"/>
            <p14:sldId id="283"/>
          </p14:sldIdLst>
        </p14:section>
        <p14:section name="Homework" id="{3638468B-2668-4040-841F-6E04CB1EAC2F}">
          <p14:sldIdLst>
            <p14:sldId id="400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636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 smtClean="0"/>
              <a:t>User-defined </a:t>
            </a:r>
            <a:r>
              <a:rPr lang="en-US" dirty="0"/>
              <a:t>functions are routines that accept parameters, perform an action, such as a complex calculation, and return the result of that action as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Scalar functions allow modular programming </a:t>
            </a:r>
          </a:p>
          <a:p>
            <a:r>
              <a:rPr lang="en-US" dirty="0" smtClean="0"/>
              <a:t>Scalar </a:t>
            </a:r>
            <a:r>
              <a:rPr lang="en-US" dirty="0"/>
              <a:t>functions return a single data value of the type defined in the RETURNS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How to create: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84026" y="4247120"/>
            <a:ext cx="8279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ParaleterList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829499"/>
          </a:xfrm>
        </p:spPr>
        <p:txBody>
          <a:bodyPr>
            <a:normAutofit/>
          </a:bodyPr>
          <a:lstStyle/>
          <a:p>
            <a:r>
              <a:rPr lang="en-US" dirty="0"/>
              <a:t>Session </a:t>
            </a:r>
            <a:r>
              <a:rPr lang="en-US" dirty="0" smtClean="0"/>
              <a:t>4 </a:t>
            </a:r>
            <a:r>
              <a:rPr lang="en-US" dirty="0"/>
              <a:t>– 01 Scalar </a:t>
            </a:r>
            <a:r>
              <a:rPr lang="en-US" dirty="0" err="1" smtClean="0"/>
              <a:t>function.sql</a:t>
            </a:r>
            <a:endParaRPr lang="en-US" dirty="0" smtClean="0"/>
          </a:p>
          <a:p>
            <a:r>
              <a:rPr lang="en-US" dirty="0" smtClean="0"/>
              <a:t>Example for scalar function: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3752" y="2053511"/>
            <a:ext cx="881176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fn_EmployeeFullName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@Result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5675493"/>
            <a:ext cx="8596668" cy="40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call: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752" y="600581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fn_EmployeeFullName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 -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6547"/>
            <a:ext cx="8596668" cy="2478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scalar function (</a:t>
            </a:r>
            <a:r>
              <a:rPr lang="en-US" dirty="0" err="1" smtClean="0"/>
              <a:t>fn_FormatProductName</a:t>
            </a:r>
            <a:r>
              <a:rPr lang="en-US" dirty="0" smtClean="0"/>
              <a:t>) for retrieving the Product description for specific </a:t>
            </a:r>
            <a:r>
              <a:rPr lang="en-US" dirty="0" err="1" smtClean="0"/>
              <a:t>ProductId</a:t>
            </a:r>
            <a:r>
              <a:rPr lang="en-US" dirty="0" smtClean="0"/>
              <a:t> in the following format:</a:t>
            </a:r>
          </a:p>
          <a:p>
            <a:pPr lvl="1"/>
            <a:r>
              <a:rPr lang="en-US" dirty="0" smtClean="0"/>
              <a:t>Second and Third character from the Code</a:t>
            </a:r>
          </a:p>
          <a:p>
            <a:pPr lvl="1"/>
            <a:r>
              <a:rPr lang="en-US" dirty="0" smtClean="0"/>
              <a:t>-</a:t>
            </a:r>
          </a:p>
          <a:p>
            <a:pPr lvl="1"/>
            <a:r>
              <a:rPr lang="en-US" dirty="0" smtClean="0"/>
              <a:t>Last three characters from the Name</a:t>
            </a:r>
          </a:p>
          <a:p>
            <a:pPr lvl="1"/>
            <a:r>
              <a:rPr lang="en-US" dirty="0" smtClean="0"/>
              <a:t>-</a:t>
            </a:r>
          </a:p>
          <a:p>
            <a:pPr lvl="1"/>
            <a:r>
              <a:rPr lang="en-US" dirty="0" smtClean="0"/>
              <a:t>Product Price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57" y="4191000"/>
            <a:ext cx="6076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Table-valued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Inline, Multi-statement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Table-valued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 smtClean="0"/>
              <a:t>allow modular programming </a:t>
            </a:r>
          </a:p>
          <a:p>
            <a:r>
              <a:rPr lang="en-US" dirty="0"/>
              <a:t>Allows multiple input parameters</a:t>
            </a:r>
          </a:p>
          <a:p>
            <a:r>
              <a:rPr lang="en-US" dirty="0" smtClean="0"/>
              <a:t>return table on output</a:t>
            </a:r>
          </a:p>
          <a:p>
            <a:r>
              <a:rPr lang="en-US" dirty="0" smtClean="0"/>
              <a:t>Definition types:</a:t>
            </a:r>
          </a:p>
          <a:p>
            <a:pPr lvl="1"/>
            <a:r>
              <a:rPr lang="en-US" dirty="0" smtClean="0"/>
              <a:t>Inline table-valued function</a:t>
            </a:r>
          </a:p>
          <a:p>
            <a:pPr lvl="1"/>
            <a:r>
              <a:rPr lang="en-US" dirty="0" smtClean="0"/>
              <a:t>Multi-statement table-valued functions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450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Table-valued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4377371"/>
          </a:xfrm>
        </p:spPr>
        <p:txBody>
          <a:bodyPr>
            <a:normAutofit/>
          </a:bodyPr>
          <a:lstStyle/>
          <a:p>
            <a:r>
              <a:rPr lang="en-US" dirty="0" smtClean="0"/>
              <a:t>Inline table-valued function</a:t>
            </a:r>
          </a:p>
          <a:p>
            <a:r>
              <a:rPr lang="en-US" dirty="0" smtClean="0"/>
              <a:t>How to define: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Session 4 – 02 Inline </a:t>
            </a:r>
            <a:r>
              <a:rPr lang="en-US" dirty="0" err="1" smtClean="0"/>
              <a:t>TVF.sql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7448" y="2306733"/>
            <a:ext cx="8537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ParaleterList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6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Table-valued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4990019"/>
          </a:xfrm>
        </p:spPr>
        <p:txBody>
          <a:bodyPr>
            <a:normAutofit/>
          </a:bodyPr>
          <a:lstStyle/>
          <a:p>
            <a:r>
              <a:rPr lang="en-US" dirty="0" smtClean="0"/>
              <a:t>Multi-statement table-valued function</a:t>
            </a:r>
          </a:p>
          <a:p>
            <a:r>
              <a:rPr lang="en-US" dirty="0" smtClean="0"/>
              <a:t>Allows multiple SQL Statements in the function body</a:t>
            </a:r>
          </a:p>
          <a:p>
            <a:r>
              <a:rPr lang="en-US" dirty="0" smtClean="0"/>
              <a:t>How to define: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Session 4 – </a:t>
            </a:r>
            <a:r>
              <a:rPr lang="en-US" dirty="0" smtClean="0"/>
              <a:t>03 Multi-statement </a:t>
            </a:r>
            <a:r>
              <a:rPr lang="en-US" dirty="0" err="1" smtClean="0"/>
              <a:t>TVF.sql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08888" y="2615134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ParaleterList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TableVariable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TableVariable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156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2160589"/>
            <a:ext cx="9326880" cy="1359851"/>
          </a:xfrm>
        </p:spPr>
        <p:txBody>
          <a:bodyPr>
            <a:normAutofit/>
          </a:bodyPr>
          <a:lstStyle/>
          <a:p>
            <a:r>
              <a:rPr lang="en-US" dirty="0" smtClean="0"/>
              <a:t>Create multi-statement table value function that for specific </a:t>
            </a:r>
            <a:r>
              <a:rPr lang="en-US" dirty="0" err="1" smtClean="0"/>
              <a:t>BusinessEntity</a:t>
            </a:r>
            <a:r>
              <a:rPr lang="en-US" dirty="0" smtClean="0"/>
              <a:t> and Customer will return list of products sold, together with the total quantity sold and total price per product</a:t>
            </a:r>
          </a:p>
          <a:p>
            <a:r>
              <a:rPr lang="en-US" dirty="0" smtClean="0"/>
              <a:t>Example resultset: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20440"/>
            <a:ext cx="3276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Can we assign multiple values to scalar variable?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/>
              <a:t>Which SQL function is used to determine number of characters in the string?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LEFT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STRING_SIZE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LEN</a:t>
            </a:r>
          </a:p>
          <a:p>
            <a:r>
              <a:rPr lang="en-GB" dirty="0" smtClean="0"/>
              <a:t>Can we return single value in table-valued function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Session 1</a:t>
            </a:r>
          </a:p>
          <a:p>
            <a:r>
              <a:rPr lang="en-US" sz="2400" dirty="0" smtClean="0"/>
              <a:t>Session 2</a:t>
            </a:r>
          </a:p>
          <a:p>
            <a:r>
              <a:rPr lang="en-US" sz="2400" dirty="0"/>
              <a:t>Session </a:t>
            </a:r>
            <a:r>
              <a:rPr lang="en-US" sz="2400" dirty="0" smtClean="0"/>
              <a:t>3</a:t>
            </a:r>
            <a:endParaRPr lang="en-US" sz="2400" dirty="0"/>
          </a:p>
          <a:p>
            <a:r>
              <a:rPr lang="en-US" sz="2400" u="sng" dirty="0" smtClean="0"/>
              <a:t>Session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Homework </a:t>
            </a:r>
            <a:r>
              <a:rPr lang="en-US" sz="2400" dirty="0"/>
              <a:t>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Built-In functions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Scalar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 smtClean="0"/>
              <a:t>Workshop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Table valued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Inline table-valued function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Multi-statement table-valued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Knowledge </a:t>
            </a:r>
            <a:r>
              <a:rPr lang="en-US" sz="2400" dirty="0"/>
              <a:t>check (Quiz, Discussion, Homework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Session 5</a:t>
            </a:r>
          </a:p>
          <a:p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return two records in scalar function?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Can we insert data in some table by using table valued function?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a</a:t>
            </a:r>
            <a:r>
              <a:rPr lang="en-US" b="1" dirty="0"/>
              <a:t>. </a:t>
            </a:r>
            <a:r>
              <a:rPr lang="en-US" dirty="0"/>
              <a:t>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</a:p>
          <a:p>
            <a:r>
              <a:rPr lang="en-US" dirty="0"/>
              <a:t>Can we insert data in some table by using </a:t>
            </a:r>
            <a:r>
              <a:rPr lang="en-US" dirty="0" smtClean="0"/>
              <a:t>scalar </a:t>
            </a:r>
            <a:r>
              <a:rPr lang="en-US" dirty="0"/>
              <a:t>function?</a:t>
            </a:r>
          </a:p>
          <a:p>
            <a:pPr marL="0" indent="0">
              <a:buNone/>
            </a:pPr>
            <a:r>
              <a:rPr lang="en-US" b="1" dirty="0"/>
              <a:t> 	a. </a:t>
            </a:r>
            <a:r>
              <a:rPr lang="en-US" dirty="0"/>
              <a:t>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/>
              <a:t>What is the main difference between temp table and table variable?</a:t>
            </a:r>
          </a:p>
          <a:p>
            <a:r>
              <a:rPr lang="en-GB" dirty="0" smtClean="0"/>
              <a:t>What is the main difference between inline and multi-statement table valued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46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/>
              <a:t>1</a:t>
            </a:r>
            <a:r>
              <a:rPr lang="mk-MK" dirty="0"/>
              <a:t>/</a:t>
            </a:r>
            <a:r>
              <a:rPr lang="en-US" dirty="0"/>
              <a:t>3</a:t>
            </a:r>
            <a:endParaRPr lang="mk-MK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1E1D9F-67D9-434C-953E-120DC7B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/>
          <a:lstStyle/>
          <a:p>
            <a:r>
              <a:rPr lang="en-US" dirty="0"/>
              <a:t>Declare scalar variable for storing FirstName values</a:t>
            </a:r>
          </a:p>
          <a:p>
            <a:pPr lvl="1"/>
            <a:r>
              <a:rPr lang="en-US" dirty="0"/>
              <a:t>Assign value ‘Antonio’ to the FirstName variable</a:t>
            </a:r>
          </a:p>
          <a:p>
            <a:pPr lvl="1"/>
            <a:r>
              <a:rPr lang="en-US" dirty="0"/>
              <a:t>Find all Students having FirstName same as the variable</a:t>
            </a:r>
          </a:p>
          <a:p>
            <a:r>
              <a:rPr lang="en-US" dirty="0"/>
              <a:t>Declare table variable that will contain 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StudentName</a:t>
            </a:r>
            <a:r>
              <a:rPr lang="en-US" dirty="0"/>
              <a:t> and </a:t>
            </a:r>
            <a:r>
              <a:rPr lang="en-US" dirty="0" err="1"/>
              <a:t>DateOfBirth</a:t>
            </a:r>
            <a:endParaRPr lang="en-US" dirty="0"/>
          </a:p>
          <a:p>
            <a:pPr lvl="1"/>
            <a:r>
              <a:rPr lang="en-US" dirty="0"/>
              <a:t>Fill the table variable with all Female students</a:t>
            </a:r>
          </a:p>
          <a:p>
            <a:r>
              <a:rPr lang="en-US" dirty="0"/>
              <a:t>Declare temp table that will contain </a:t>
            </a:r>
            <a:r>
              <a:rPr lang="en-US" dirty="0" err="1"/>
              <a:t>LastName</a:t>
            </a:r>
            <a:r>
              <a:rPr lang="en-US" dirty="0"/>
              <a:t> and </a:t>
            </a:r>
            <a:r>
              <a:rPr lang="en-US" dirty="0" err="1"/>
              <a:t>EnrolledDate</a:t>
            </a:r>
            <a:r>
              <a:rPr lang="en-US" dirty="0"/>
              <a:t> columns</a:t>
            </a:r>
          </a:p>
          <a:p>
            <a:pPr lvl="1"/>
            <a:r>
              <a:rPr lang="en-US" dirty="0"/>
              <a:t>Fill the temp table with all Male students having First Name starting with ‘A’</a:t>
            </a:r>
          </a:p>
          <a:p>
            <a:pPr lvl="1"/>
            <a:r>
              <a:rPr lang="en-GB" dirty="0"/>
              <a:t>Retrieve the students from the table which last name is with 7 characters</a:t>
            </a:r>
          </a:p>
          <a:p>
            <a:r>
              <a:rPr lang="en-US" dirty="0"/>
              <a:t>Find all teachers whose FirstName length is less than 5 and</a:t>
            </a:r>
          </a:p>
          <a:p>
            <a:pPr lvl="1"/>
            <a:r>
              <a:rPr lang="en-US" dirty="0"/>
              <a:t>the first 3 characters of their FirstName and </a:t>
            </a:r>
            <a:r>
              <a:rPr lang="en-US" dirty="0" err="1"/>
              <a:t>LastName</a:t>
            </a:r>
            <a:r>
              <a:rPr lang="en-US" dirty="0"/>
              <a:t> are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0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/>
              <a:t>2</a:t>
            </a:r>
            <a:r>
              <a:rPr lang="mk-MK" dirty="0"/>
              <a:t>/</a:t>
            </a:r>
            <a:r>
              <a:rPr lang="en-US" dirty="0"/>
              <a:t>3</a:t>
            </a:r>
            <a:endParaRPr lang="mk-M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1D8C4C-5526-4DF4-A095-5377B10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47"/>
            <a:ext cx="8596668" cy="24785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scalar function (</a:t>
            </a:r>
            <a:r>
              <a:rPr lang="en-US" dirty="0" err="1"/>
              <a:t>fn_FormatStudentName</a:t>
            </a:r>
            <a:r>
              <a:rPr lang="en-US" dirty="0"/>
              <a:t>) for retrieving the Student description for specific </a:t>
            </a:r>
            <a:r>
              <a:rPr lang="en-US" dirty="0" err="1"/>
              <a:t>StudentId</a:t>
            </a:r>
            <a:r>
              <a:rPr lang="en-US" dirty="0"/>
              <a:t> in the following format:</a:t>
            </a:r>
          </a:p>
          <a:p>
            <a:pPr lvl="1"/>
            <a:r>
              <a:rPr lang="en-US" dirty="0" err="1"/>
              <a:t>StudentCardNumber</a:t>
            </a:r>
            <a:r>
              <a:rPr lang="en-US" dirty="0"/>
              <a:t> without “</a:t>
            </a:r>
            <a:r>
              <a:rPr lang="en-US" dirty="0" err="1"/>
              <a:t>sc</a:t>
            </a:r>
            <a:r>
              <a:rPr lang="en-US" dirty="0"/>
              <a:t>-”</a:t>
            </a:r>
          </a:p>
          <a:p>
            <a:pPr lvl="1"/>
            <a:r>
              <a:rPr lang="en-US" dirty="0"/>
              <a:t>“ – “</a:t>
            </a:r>
          </a:p>
          <a:p>
            <a:pPr lvl="1"/>
            <a:r>
              <a:rPr lang="en-US" dirty="0"/>
              <a:t>First character of student FirstName</a:t>
            </a:r>
          </a:p>
          <a:p>
            <a:pPr lvl="1"/>
            <a:r>
              <a:rPr lang="en-US" dirty="0"/>
              <a:t>“.”</a:t>
            </a:r>
          </a:p>
          <a:p>
            <a:pPr lvl="1"/>
            <a:r>
              <a:rPr lang="en-US" dirty="0"/>
              <a:t>Student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6D2AB-8B7B-4089-BDA1-1E2A74FD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8" y="4325113"/>
            <a:ext cx="7505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/>
              <a:t>3</a:t>
            </a:r>
            <a:r>
              <a:rPr lang="mk-MK" dirty="0"/>
              <a:t>/</a:t>
            </a:r>
            <a:r>
              <a:rPr lang="en-US" dirty="0"/>
              <a:t>3</a:t>
            </a:r>
            <a:endParaRPr lang="mk-M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0FD0A-2F06-401C-B59C-A43AC7B6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69002" cy="1359851"/>
          </a:xfrm>
        </p:spPr>
        <p:txBody>
          <a:bodyPr>
            <a:normAutofit/>
          </a:bodyPr>
          <a:lstStyle/>
          <a:p>
            <a:r>
              <a:rPr lang="en-US" dirty="0"/>
              <a:t>Create multi-statement table value function that for specific Teacher and Course will return list of students (FirstName, </a:t>
            </a:r>
            <a:r>
              <a:rPr lang="en-US" dirty="0" err="1"/>
              <a:t>LastName</a:t>
            </a:r>
            <a:r>
              <a:rPr lang="en-US" dirty="0"/>
              <a:t>) who passed the exam, together with Grade and </a:t>
            </a:r>
            <a:r>
              <a:rPr lang="en-US" dirty="0" err="1"/>
              <a:t>CreatedDate</a:t>
            </a:r>
            <a:endParaRPr lang="en-US" dirty="0"/>
          </a:p>
          <a:p>
            <a:r>
              <a:rPr lang="en-US" dirty="0"/>
              <a:t>Example resultset: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69BD6-97AF-40AF-B3A7-34E70F77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5" y="4010025"/>
            <a:ext cx="3981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/>
          </a:bodyPr>
          <a:lstStyle/>
          <a:p>
            <a:r>
              <a:rPr lang="en-US" dirty="0" smtClean="0"/>
              <a:t>Session 1</a:t>
            </a:r>
          </a:p>
          <a:p>
            <a:r>
              <a:rPr lang="en-US" dirty="0" smtClean="0"/>
              <a:t>Session 2</a:t>
            </a:r>
          </a:p>
          <a:p>
            <a:r>
              <a:rPr lang="en-US" dirty="0"/>
              <a:t>Session </a:t>
            </a:r>
            <a:r>
              <a:rPr lang="en-US" dirty="0" smtClean="0"/>
              <a:t>3</a:t>
            </a:r>
          </a:p>
          <a:p>
            <a:r>
              <a:rPr lang="en-US" dirty="0"/>
              <a:t>Session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u="sng" dirty="0" smtClean="0"/>
              <a:t>Session </a:t>
            </a:r>
            <a:r>
              <a:rPr lang="en-US" u="sng" dirty="0"/>
              <a:t>5</a:t>
            </a:r>
            <a:endParaRPr lang="en-US" u="sn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Homework </a:t>
            </a:r>
            <a:r>
              <a:rPr lang="en-US" sz="1800" dirty="0"/>
              <a:t>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Error handling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Workshop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Knowledge </a:t>
            </a:r>
            <a:r>
              <a:rPr lang="en-US" sz="1800" dirty="0"/>
              <a:t>check (Quiz, Discussion, Homework</a:t>
            </a:r>
            <a:r>
              <a:rPr lang="en-US" sz="1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Summary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functions -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 smtClean="0"/>
              <a:t>Scalar 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 variable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 smtClean="0"/>
          </a:p>
          <a:p>
            <a:r>
              <a:rPr lang="en-US" dirty="0" smtClean="0"/>
              <a:t>Temp table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4228" y="2998554"/>
            <a:ext cx="87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4228" y="5045853"/>
            <a:ext cx="9057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4228" y="1845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0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functions –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69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LEFT(), RIGHT(), LEN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SUBSTRING</a:t>
            </a:r>
            <a:endParaRPr lang="en-US" dirty="0"/>
          </a:p>
          <a:p>
            <a:pPr lvl="1"/>
            <a:r>
              <a:rPr lang="en-US" dirty="0"/>
              <a:t>SUBSTRING ( expression ,start , length )</a:t>
            </a:r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REPLACE ( </a:t>
            </a:r>
            <a:r>
              <a:rPr lang="en-US" dirty="0" err="1"/>
              <a:t>string_expression</a:t>
            </a:r>
            <a:r>
              <a:rPr lang="en-US" dirty="0"/>
              <a:t> , </a:t>
            </a:r>
            <a:r>
              <a:rPr lang="en-US" dirty="0" err="1"/>
              <a:t>string_pattern</a:t>
            </a:r>
            <a:r>
              <a:rPr lang="en-US" dirty="0"/>
              <a:t> , </a:t>
            </a:r>
            <a:r>
              <a:rPr lang="en-US" dirty="0" err="1"/>
              <a:t>string_replacement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</a:t>
            </a:r>
            <a:endParaRPr lang="en-US" dirty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3208" y="4120587"/>
            <a:ext cx="89032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Ale'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'X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4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scalar variable for storing </a:t>
            </a:r>
            <a:r>
              <a:rPr lang="en-US" dirty="0" err="1" smtClean="0"/>
              <a:t>FirstName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Assign value ‘Aleksandar’ to the </a:t>
            </a:r>
            <a:r>
              <a:rPr lang="en-US" dirty="0" err="1" smtClean="0"/>
              <a:t>FirstName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Find all Employees having </a:t>
            </a:r>
            <a:r>
              <a:rPr lang="en-US" dirty="0" err="1" smtClean="0"/>
              <a:t>FirstName</a:t>
            </a:r>
            <a:r>
              <a:rPr lang="en-US" dirty="0" smtClean="0"/>
              <a:t> same as the variable</a:t>
            </a:r>
          </a:p>
          <a:p>
            <a:r>
              <a:rPr lang="en-US" dirty="0" smtClean="0"/>
              <a:t>Declare table variable that will contain </a:t>
            </a:r>
            <a:r>
              <a:rPr lang="en-US" dirty="0" err="1" smtClean="0"/>
              <a:t>EmployeeId</a:t>
            </a:r>
            <a:r>
              <a:rPr lang="en-US" dirty="0" smtClean="0"/>
              <a:t> and </a:t>
            </a:r>
            <a:r>
              <a:rPr lang="en-US" dirty="0" err="1" smtClean="0"/>
              <a:t>DateOfBirth</a:t>
            </a:r>
            <a:endParaRPr lang="en-US" dirty="0" smtClean="0"/>
          </a:p>
          <a:p>
            <a:pPr lvl="1"/>
            <a:r>
              <a:rPr lang="en-US" dirty="0" smtClean="0"/>
              <a:t>Fill the table variable with all Female employees</a:t>
            </a:r>
          </a:p>
          <a:p>
            <a:r>
              <a:rPr lang="en-US" dirty="0" smtClean="0"/>
              <a:t>Declare temp table that will contain </a:t>
            </a:r>
            <a:r>
              <a:rPr lang="en-US" dirty="0" err="1" smtClean="0"/>
              <a:t>LastName</a:t>
            </a:r>
            <a:r>
              <a:rPr lang="en-US" dirty="0" smtClean="0"/>
              <a:t> and </a:t>
            </a:r>
            <a:r>
              <a:rPr lang="en-US" dirty="0" err="1" smtClean="0"/>
              <a:t>HireDate</a:t>
            </a:r>
            <a:r>
              <a:rPr lang="en-US" dirty="0" smtClean="0"/>
              <a:t> columns</a:t>
            </a:r>
          </a:p>
          <a:p>
            <a:pPr lvl="1"/>
            <a:r>
              <a:rPr lang="en-US" dirty="0" smtClean="0"/>
              <a:t>Fill the temp table with all Male employees having First Name starting with ‘A’</a:t>
            </a:r>
          </a:p>
          <a:p>
            <a:pPr lvl="1"/>
            <a:r>
              <a:rPr lang="en-GB" dirty="0" smtClean="0"/>
              <a:t>Retrieve the employees from the table which last name is with 7 characters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14" y="274320"/>
            <a:ext cx="4019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14749</TotalTime>
  <Words>962</Words>
  <Application>Microsoft Office PowerPoint</Application>
  <PresentationFormat>Widescreen</PresentationFormat>
  <Paragraphs>235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Welcome! Database Development and Design</vt:lpstr>
      <vt:lpstr>Agenda</vt:lpstr>
      <vt:lpstr>Agenda</vt:lpstr>
      <vt:lpstr>Homework discussion </vt:lpstr>
      <vt:lpstr>Built-In functions</vt:lpstr>
      <vt:lpstr>Built-In functions - Declarations</vt:lpstr>
      <vt:lpstr>Built-In functions – String functions</vt:lpstr>
      <vt:lpstr>Built-in functions - Workshop</vt:lpstr>
      <vt:lpstr>Scalar functions</vt:lpstr>
      <vt:lpstr>Scalar functions</vt:lpstr>
      <vt:lpstr>Scalar functions - example</vt:lpstr>
      <vt:lpstr>Scalar functions - Workshop</vt:lpstr>
      <vt:lpstr>Table-valued functions</vt:lpstr>
      <vt:lpstr>Table-valued functions</vt:lpstr>
      <vt:lpstr>Table-valued functions</vt:lpstr>
      <vt:lpstr>Table-valued functions</vt:lpstr>
      <vt:lpstr>Functions - Workshop</vt:lpstr>
      <vt:lpstr>Knowledge check</vt:lpstr>
      <vt:lpstr>Quiz</vt:lpstr>
      <vt:lpstr>Quiz</vt:lpstr>
      <vt:lpstr>Quiz</vt:lpstr>
      <vt:lpstr> Homework </vt:lpstr>
      <vt:lpstr>Homework requirement 1/3</vt:lpstr>
      <vt:lpstr>Homework requirement 2/3</vt:lpstr>
      <vt:lpstr>Homework requirement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Blagoj Kostovski</cp:lastModifiedBy>
  <cp:revision>248</cp:revision>
  <dcterms:created xsi:type="dcterms:W3CDTF">2016-04-05T14:42:04Z</dcterms:created>
  <dcterms:modified xsi:type="dcterms:W3CDTF">2019-05-21T09:42:04Z</dcterms:modified>
</cp:coreProperties>
</file>