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97" r:id="rId2"/>
    <p:sldId id="414" r:id="rId3"/>
    <p:sldId id="358" r:id="rId4"/>
    <p:sldId id="409" r:id="rId5"/>
    <p:sldId id="419" r:id="rId6"/>
    <p:sldId id="420" r:id="rId7"/>
    <p:sldId id="421" r:id="rId8"/>
    <p:sldId id="422" r:id="rId9"/>
    <p:sldId id="412" r:id="rId10"/>
    <p:sldId id="430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386" r:id="rId19"/>
    <p:sldId id="387" r:id="rId20"/>
    <p:sldId id="431" r:id="rId21"/>
    <p:sldId id="405" r:id="rId22"/>
    <p:sldId id="345" r:id="rId23"/>
    <p:sldId id="281" r:id="rId24"/>
    <p:sldId id="282" r:id="rId25"/>
    <p:sldId id="400" r:id="rId26"/>
    <p:sldId id="432" r:id="rId27"/>
    <p:sldId id="433" r:id="rId28"/>
    <p:sldId id="43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F3FB5D-8415-4A51-99A8-AADF3388EC0A}">
          <p14:sldIdLst>
            <p14:sldId id="297"/>
            <p14:sldId id="414"/>
          </p14:sldIdLst>
        </p14:section>
        <p14:section name="Homework discussion" id="{C6D695D5-C5B1-40C7-960C-E8F014D5658A}">
          <p14:sldIdLst>
            <p14:sldId id="358"/>
          </p14:sldIdLst>
        </p14:section>
        <p14:section name="Stored procedures" id="{63085B62-9F4D-4A84-B4E5-9B90209CECCD}">
          <p14:sldIdLst>
            <p14:sldId id="409"/>
            <p14:sldId id="419"/>
            <p14:sldId id="420"/>
            <p14:sldId id="421"/>
            <p14:sldId id="422"/>
            <p14:sldId id="412"/>
            <p14:sldId id="430"/>
            <p14:sldId id="423"/>
          </p14:sldIdLst>
        </p14:section>
        <p14:section name="Error Handling" id="{423DC07A-FCB8-4F39-B50C-BE2467C3633D}">
          <p14:sldIdLst>
            <p14:sldId id="424"/>
            <p14:sldId id="425"/>
            <p14:sldId id="426"/>
            <p14:sldId id="427"/>
            <p14:sldId id="428"/>
            <p14:sldId id="429"/>
          </p14:sldIdLst>
        </p14:section>
        <p14:section name="Untitled Section" id="{0433B468-BB8B-4C89-8928-8CE4A903044E}">
          <p14:sldIdLst>
            <p14:sldId id="386"/>
            <p14:sldId id="387"/>
            <p14:sldId id="431"/>
            <p14:sldId id="405"/>
          </p14:sldIdLst>
        </p14:section>
        <p14:section name="Knowkedge check" id="{7F13F0BD-463B-4E66-B361-2CF87ADAE1D9}">
          <p14:sldIdLst>
            <p14:sldId id="345"/>
            <p14:sldId id="281"/>
            <p14:sldId id="282"/>
          </p14:sldIdLst>
        </p14:section>
        <p14:section name="Homework" id="{3638468B-2668-4040-841F-6E04CB1EAC2F}">
          <p14:sldIdLst>
            <p14:sldId id="400"/>
            <p14:sldId id="432"/>
            <p14:sldId id="433"/>
            <p14:sldId id="43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1636" autoAdjust="0"/>
  </p:normalViewPr>
  <p:slideViewPr>
    <p:cSldViewPr snapToGrid="0">
      <p:cViewPr varScale="1">
        <p:scale>
          <a:sx n="105" d="100"/>
          <a:sy n="105" d="100"/>
        </p:scale>
        <p:origin x="8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C2AC4-95A3-4C7D-BB88-DA8C525E531F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33DEA-58EC-4007-8734-9A11230A2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43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user-defined-functions/user-defined-functions?view=sql-server-2017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user-defined-functions/user-defined-functions?view=sql-server-2017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08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6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04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https://docs.microsoft.com/en-us/sql/relational-databases/user-defined-functions/user-defined-functions?view=sql-server-2017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24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https://docs.microsoft.com/en-us/sql/relational-databases/user-defined-functions/user-defined-functions?view=sql-server-2017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7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language-elements/try-catch-transact-sq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functions/error-severity-transact-sql?view=sql-server-2017" TargetMode="External"/><Relationship Id="rId2" Type="http://schemas.openxmlformats.org/officeDocument/2006/relationships/hyperlink" Target="https://docs.microsoft.com/en-us/sql/t-sql/functions/error-number-transact-sql?view=sql-server-2017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functions/error-state-transact-sql?view=sql-server-201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sql/t-sql/functions/error-line-transact-sql?view=sql-server-2017" TargetMode="External"/><Relationship Id="rId4" Type="http://schemas.openxmlformats.org/officeDocument/2006/relationships/hyperlink" Target="https://docs.microsoft.com/en-us/sql/t-sql/functions/error-procedure-transact-sql?view=sql-server-2017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functions/error-message-transact-sql?view=sql-server-2017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946" y="2653048"/>
            <a:ext cx="8500057" cy="1397788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Welcome!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Database Development and Design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7766936" cy="546924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Developing and Design of databases using SQL Server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308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procedures – Workshop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7632"/>
            <a:ext cx="8596668" cy="5157216"/>
          </a:xfrm>
        </p:spPr>
        <p:txBody>
          <a:bodyPr>
            <a:normAutofit/>
          </a:bodyPr>
          <a:lstStyle/>
          <a:p>
            <a:r>
              <a:rPr lang="en-US" dirty="0"/>
              <a:t>Create new procedure called </a:t>
            </a:r>
            <a:r>
              <a:rPr lang="en-US" dirty="0" err="1"/>
              <a:t>CreateOrderDetail</a:t>
            </a:r>
            <a:endParaRPr lang="en-US" dirty="0"/>
          </a:p>
          <a:p>
            <a:pPr lvl="1"/>
            <a:r>
              <a:rPr lang="en-US" dirty="0"/>
              <a:t>Procedure should add details for specific order (new record for new Product/Quantity for specific order)</a:t>
            </a:r>
          </a:p>
          <a:p>
            <a:pPr lvl="1"/>
            <a:r>
              <a:rPr lang="en-US" dirty="0"/>
              <a:t>Procedure should take the single price for item from Product table (Price column)</a:t>
            </a:r>
          </a:p>
          <a:p>
            <a:pPr lvl="1"/>
            <a:r>
              <a:rPr lang="en-US" dirty="0"/>
              <a:t>When the order detail is inserted procedure should correct the </a:t>
            </a:r>
            <a:r>
              <a:rPr lang="en-US" dirty="0" err="1"/>
              <a:t>TotalPrice</a:t>
            </a:r>
            <a:r>
              <a:rPr lang="en-US" dirty="0"/>
              <a:t> column in the main table (</a:t>
            </a:r>
            <a:r>
              <a:rPr lang="en-US" dirty="0" err="1"/>
              <a:t>dbo.order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 from this procedure should be resultset with order details in a form of pairs: </a:t>
            </a:r>
            <a:r>
              <a:rPr lang="en-US" dirty="0" err="1"/>
              <a:t>ProductName</a:t>
            </a:r>
            <a:r>
              <a:rPr lang="en-US" dirty="0"/>
              <a:t> and </a:t>
            </a:r>
            <a:r>
              <a:rPr lang="en-US" dirty="0" err="1"/>
              <a:t>TotalPrice</a:t>
            </a:r>
            <a:r>
              <a:rPr lang="en-US" dirty="0"/>
              <a:t> per product (Price*Quantity)</a:t>
            </a:r>
          </a:p>
          <a:p>
            <a:endParaRPr lang="en-US" dirty="0" smtClean="0"/>
          </a:p>
          <a:p>
            <a:r>
              <a:rPr lang="en-US" dirty="0" smtClean="0"/>
              <a:t>Insert few order details for some orders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Session 5 workshop - 01 Stored </a:t>
            </a:r>
            <a:r>
              <a:rPr lang="en-US" dirty="0" err="1"/>
              <a:t>Procedures.sql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51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" y="212559"/>
            <a:ext cx="8290750" cy="6645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5176" y="338328"/>
            <a:ext cx="3946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Have the structure of tables in mind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when creating the procedures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97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1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TRY … 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6373"/>
            <a:ext cx="8596668" cy="480499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rebuchet MS (Body)"/>
              </a:rPr>
              <a:t>BEGIN TRY </a:t>
            </a:r>
            <a:endParaRPr lang="en-US" dirty="0" smtClean="0">
              <a:latin typeface="Trebuchet MS (Body)"/>
            </a:endParaRPr>
          </a:p>
          <a:p>
            <a:pPr marL="0" indent="0">
              <a:buNone/>
            </a:pPr>
            <a:r>
              <a:rPr lang="en-US" dirty="0">
                <a:latin typeface="Trebuchet MS (Body)"/>
              </a:rPr>
              <a:t>	</a:t>
            </a:r>
            <a:r>
              <a:rPr lang="en-US" dirty="0" smtClean="0">
                <a:latin typeface="Trebuchet MS (Body)"/>
              </a:rPr>
              <a:t>{ </a:t>
            </a:r>
            <a:r>
              <a:rPr lang="en-US" dirty="0" err="1">
                <a:latin typeface="Trebuchet MS (Body)"/>
              </a:rPr>
              <a:t>sql_statement</a:t>
            </a:r>
            <a:r>
              <a:rPr lang="en-US" dirty="0">
                <a:latin typeface="Trebuchet MS (Body)"/>
              </a:rPr>
              <a:t> | </a:t>
            </a:r>
            <a:r>
              <a:rPr lang="en-US" dirty="0" err="1">
                <a:latin typeface="Trebuchet MS (Body)"/>
              </a:rPr>
              <a:t>statement_block</a:t>
            </a:r>
            <a:r>
              <a:rPr lang="en-US" dirty="0">
                <a:latin typeface="Trebuchet MS (Body)"/>
              </a:rPr>
              <a:t> } </a:t>
            </a:r>
            <a:endParaRPr lang="en-US" dirty="0" smtClean="0">
              <a:latin typeface="Trebuchet MS (Body)"/>
            </a:endParaRPr>
          </a:p>
          <a:p>
            <a:pPr marL="0" indent="0">
              <a:buNone/>
            </a:pPr>
            <a:r>
              <a:rPr lang="en-US" dirty="0" smtClean="0">
                <a:latin typeface="Trebuchet MS (Body)"/>
              </a:rPr>
              <a:t>END </a:t>
            </a:r>
            <a:r>
              <a:rPr lang="en-US" dirty="0">
                <a:latin typeface="Trebuchet MS (Body)"/>
              </a:rPr>
              <a:t>TRY </a:t>
            </a:r>
            <a:endParaRPr lang="en-US" dirty="0" smtClean="0">
              <a:latin typeface="Trebuchet MS (Body)"/>
            </a:endParaRPr>
          </a:p>
          <a:p>
            <a:pPr marL="0" indent="0">
              <a:buNone/>
            </a:pPr>
            <a:r>
              <a:rPr lang="en-US" dirty="0" smtClean="0">
                <a:latin typeface="Trebuchet MS (Body)"/>
              </a:rPr>
              <a:t>BEGIN </a:t>
            </a:r>
            <a:r>
              <a:rPr lang="en-US" dirty="0">
                <a:latin typeface="Trebuchet MS (Body)"/>
              </a:rPr>
              <a:t>CATCH </a:t>
            </a:r>
            <a:endParaRPr lang="en-US" dirty="0" smtClean="0">
              <a:latin typeface="Trebuchet MS (Body)"/>
            </a:endParaRPr>
          </a:p>
          <a:p>
            <a:pPr marL="0" indent="0">
              <a:buNone/>
            </a:pPr>
            <a:r>
              <a:rPr lang="en-US" dirty="0" smtClean="0">
                <a:latin typeface="Trebuchet MS (Body)"/>
              </a:rPr>
              <a:t>	[ </a:t>
            </a:r>
            <a:r>
              <a:rPr lang="en-US" dirty="0">
                <a:latin typeface="Trebuchet MS (Body)"/>
              </a:rPr>
              <a:t>{ </a:t>
            </a:r>
            <a:r>
              <a:rPr lang="en-US" dirty="0" err="1">
                <a:latin typeface="Trebuchet MS (Body)"/>
              </a:rPr>
              <a:t>sql_statement</a:t>
            </a:r>
            <a:r>
              <a:rPr lang="en-US" dirty="0">
                <a:latin typeface="Trebuchet MS (Body)"/>
              </a:rPr>
              <a:t> | </a:t>
            </a:r>
            <a:r>
              <a:rPr lang="en-US" dirty="0" err="1">
                <a:latin typeface="Trebuchet MS (Body)"/>
              </a:rPr>
              <a:t>statement_block</a:t>
            </a:r>
            <a:r>
              <a:rPr lang="en-US" dirty="0">
                <a:latin typeface="Trebuchet MS (Body)"/>
              </a:rPr>
              <a:t> } ] </a:t>
            </a:r>
            <a:endParaRPr lang="en-US" dirty="0" smtClean="0">
              <a:latin typeface="Trebuchet MS (Body)"/>
            </a:endParaRPr>
          </a:p>
          <a:p>
            <a:pPr marL="0" indent="0">
              <a:buNone/>
            </a:pPr>
            <a:r>
              <a:rPr lang="en-US" dirty="0" smtClean="0">
                <a:latin typeface="Trebuchet MS (Body)"/>
              </a:rPr>
              <a:t>END </a:t>
            </a:r>
            <a:r>
              <a:rPr lang="en-US" dirty="0">
                <a:latin typeface="Trebuchet MS (Body)"/>
              </a:rPr>
              <a:t>CATCH </a:t>
            </a:r>
            <a:r>
              <a:rPr lang="en-US" dirty="0" smtClean="0">
                <a:latin typeface="Trebuchet MS (Body)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rebuchet MS (Body)"/>
                <a:hlinkClick r:id="rId2"/>
              </a:rPr>
              <a:t>https://</a:t>
            </a:r>
            <a:r>
              <a:rPr lang="en-US" dirty="0" smtClean="0">
                <a:latin typeface="Trebuchet MS (Body)"/>
                <a:hlinkClick r:id="rId2"/>
              </a:rPr>
              <a:t>docs.microsoft.com/en-us/sql/t-sql/language-elements/try-catch-transact-sql</a:t>
            </a:r>
            <a:r>
              <a:rPr lang="en-US" dirty="0" smtClean="0">
                <a:latin typeface="Trebuchet MS (Body)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Trebuchet MS (Body)"/>
              </a:rPr>
              <a:t>Very useful when you want to handle </a:t>
            </a:r>
            <a:r>
              <a:rPr lang="en-US" u="sng" dirty="0" smtClean="0">
                <a:latin typeface="Trebuchet MS (Body)"/>
              </a:rPr>
              <a:t>Error messages</a:t>
            </a:r>
            <a:r>
              <a:rPr lang="en-US" dirty="0" smtClean="0">
                <a:latin typeface="Trebuchet MS (Body)"/>
              </a:rPr>
              <a:t>. Usually used in Stored procedures and Triggers.</a:t>
            </a:r>
            <a:endParaRPr lang="en-US" dirty="0"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453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424"/>
          </a:xfrm>
        </p:spPr>
        <p:txBody>
          <a:bodyPr/>
          <a:lstStyle/>
          <a:p>
            <a:r>
              <a:rPr lang="en-US" b="1" dirty="0"/>
              <a:t>Retrieving Error </a:t>
            </a:r>
            <a:r>
              <a:rPr lang="en-US" b="1" dirty="0" smtClean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9927"/>
            <a:ext cx="8596668" cy="4331435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 (Body)"/>
              </a:rPr>
              <a:t>In the scope of a CATCH block, the following system functions can be used to obtain information about the error that caused the CATCH block to be executed:</a:t>
            </a:r>
          </a:p>
          <a:p>
            <a:r>
              <a:rPr lang="en-US" u="sng" dirty="0">
                <a:latin typeface="Trebuchet MS (Body)"/>
                <a:hlinkClick r:id="rId2"/>
              </a:rPr>
              <a:t>ERROR_NUMBER()</a:t>
            </a:r>
            <a:r>
              <a:rPr lang="en-US" dirty="0">
                <a:latin typeface="Trebuchet MS (Body)"/>
              </a:rPr>
              <a:t> returns the number of the error.</a:t>
            </a:r>
          </a:p>
          <a:p>
            <a:pPr marL="0" indent="0">
              <a:buNone/>
            </a:pPr>
            <a:r>
              <a:rPr lang="en-US" dirty="0">
                <a:latin typeface="Trebuchet MS (Body)"/>
              </a:rPr>
              <a:t>When called in a CATCH block, ERROR_NUMBER returns the error number of the error that caused the CATCH block to </a:t>
            </a:r>
            <a:r>
              <a:rPr lang="en-US" dirty="0" smtClean="0">
                <a:latin typeface="Trebuchet MS (Body)"/>
              </a:rPr>
              <a:t>run</a:t>
            </a:r>
          </a:p>
          <a:p>
            <a:r>
              <a:rPr lang="en-US" u="sng" dirty="0">
                <a:latin typeface="Trebuchet MS (Body)"/>
                <a:hlinkClick r:id="rId3"/>
              </a:rPr>
              <a:t>ERROR_SEVERITY()</a:t>
            </a:r>
            <a:r>
              <a:rPr lang="en-US" dirty="0">
                <a:latin typeface="Trebuchet MS (Body)"/>
              </a:rPr>
              <a:t> returns the severity.</a:t>
            </a:r>
          </a:p>
          <a:p>
            <a:pPr marL="0" indent="0">
              <a:buNone/>
            </a:pPr>
            <a:r>
              <a:rPr lang="en-US" dirty="0">
                <a:latin typeface="Trebuchet MS (Body)"/>
              </a:rPr>
              <a:t>Severity levels 11 to 16 are generated as a result of user problems and can be fixed by the user. For example, the error message returned in the invalid update query, used earlier, had a severity level of 16.</a:t>
            </a:r>
          </a:p>
        </p:txBody>
      </p:sp>
    </p:spTree>
    <p:extLst>
      <p:ext uri="{BB962C8B-B14F-4D97-AF65-F5344CB8AC3E}">
        <p14:creationId xmlns:p14="http://schemas.microsoft.com/office/powerpoint/2010/main" val="1295311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50391"/>
            <a:ext cx="8596668" cy="5190971"/>
          </a:xfrm>
        </p:spPr>
        <p:txBody>
          <a:bodyPr/>
          <a:lstStyle/>
          <a:p>
            <a:r>
              <a:rPr lang="en-US" u="sng" dirty="0">
                <a:latin typeface="Trebuchet MS (Body)"/>
                <a:hlinkClick r:id="rId3"/>
              </a:rPr>
              <a:t>ERROR_STATE()</a:t>
            </a:r>
            <a:r>
              <a:rPr lang="en-US" dirty="0">
                <a:latin typeface="Trebuchet MS (Body)"/>
              </a:rPr>
              <a:t> returns the error state number</a:t>
            </a:r>
            <a:r>
              <a:rPr lang="en-US" dirty="0" smtClean="0">
                <a:latin typeface="Trebuchet MS (Body)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rebuchet MS (Body)"/>
              </a:rPr>
              <a:t>When called in a CATCH block, returns the state number of the error message that caused the CATCH block to be run.</a:t>
            </a:r>
          </a:p>
          <a:p>
            <a:pPr marL="0" indent="0">
              <a:buNone/>
            </a:pPr>
            <a:r>
              <a:rPr lang="en-US" dirty="0">
                <a:latin typeface="Trebuchet MS (Body)"/>
              </a:rPr>
              <a:t>Returns NULL if called outside the scope of a CATCH </a:t>
            </a:r>
            <a:r>
              <a:rPr lang="en-US" dirty="0" smtClean="0">
                <a:latin typeface="Trebuchet MS (Body)"/>
              </a:rPr>
              <a:t>block.</a:t>
            </a:r>
          </a:p>
          <a:p>
            <a:r>
              <a:rPr lang="en-US" u="sng" dirty="0" smtClean="0">
                <a:latin typeface="Trebuchet MS (Body)"/>
                <a:hlinkClick r:id="rId4"/>
              </a:rPr>
              <a:t>ERROR_PROCEDURE</a:t>
            </a:r>
            <a:r>
              <a:rPr lang="en-US" u="sng" dirty="0">
                <a:latin typeface="Trebuchet MS (Body)"/>
                <a:hlinkClick r:id="rId4"/>
              </a:rPr>
              <a:t>()</a:t>
            </a:r>
            <a:r>
              <a:rPr lang="en-US" dirty="0">
                <a:latin typeface="Trebuchet MS (Body)"/>
              </a:rPr>
              <a:t> returns the name of the stored procedure or trigger where the error occurred</a:t>
            </a:r>
            <a:r>
              <a:rPr lang="en-US" dirty="0" smtClean="0">
                <a:latin typeface="Trebuchet MS (Body)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rebuchet MS (Body)"/>
              </a:rPr>
              <a:t>When called in a CATCH block, ERROR_PROCEDURE returns the name of the stored procedure or trigger in which the error originated.</a:t>
            </a:r>
          </a:p>
          <a:p>
            <a:r>
              <a:rPr lang="en-US" u="sng" dirty="0">
                <a:latin typeface="Trebuchet MS (Body)"/>
                <a:hlinkClick r:id="rId5"/>
              </a:rPr>
              <a:t>ERROR_LINE()</a:t>
            </a:r>
            <a:r>
              <a:rPr lang="en-US" dirty="0">
                <a:latin typeface="Trebuchet MS (Body)"/>
              </a:rPr>
              <a:t> returns the line number inside the routine that caused the error.</a:t>
            </a:r>
          </a:p>
          <a:p>
            <a:pPr marL="0" indent="0">
              <a:buNone/>
            </a:pPr>
            <a:r>
              <a:rPr lang="en-US" dirty="0">
                <a:latin typeface="Trebuchet MS (Body)"/>
              </a:rPr>
              <a:t>When called in a CATCH block, ERROR_LINE returns</a:t>
            </a:r>
          </a:p>
          <a:p>
            <a:pPr lvl="2"/>
            <a:r>
              <a:rPr lang="en-US" dirty="0">
                <a:latin typeface="Trebuchet MS (Body)"/>
              </a:rPr>
              <a:t>the line number where the error occurred</a:t>
            </a:r>
          </a:p>
          <a:p>
            <a:pPr lvl="2"/>
            <a:r>
              <a:rPr lang="en-US" dirty="0">
                <a:latin typeface="Trebuchet MS (Body)"/>
              </a:rPr>
              <a:t>the line number in a routine, if the error occurred within a stored procedure or trigger</a:t>
            </a:r>
          </a:p>
          <a:p>
            <a:pPr lvl="2"/>
            <a:r>
              <a:rPr lang="en-US" dirty="0">
                <a:latin typeface="Trebuchet MS (Body)"/>
              </a:rPr>
              <a:t>NULL, if called outside the scope of a CATCH block.</a:t>
            </a:r>
          </a:p>
          <a:p>
            <a:endParaRPr lang="en-US" dirty="0" smtClean="0">
              <a:latin typeface="Trebuchet MS (Body)"/>
            </a:endParaRPr>
          </a:p>
          <a:p>
            <a:pPr marL="0" indent="0">
              <a:buNone/>
            </a:pPr>
            <a:endParaRPr lang="en-US" dirty="0">
              <a:latin typeface="Trebuchet MS (Body)"/>
            </a:endParaRPr>
          </a:p>
          <a:p>
            <a:pPr marL="0" indent="0">
              <a:buNone/>
            </a:pPr>
            <a:endParaRPr lang="en-US" dirty="0"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01102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97281"/>
            <a:ext cx="8596668" cy="4944082"/>
          </a:xfrm>
        </p:spPr>
        <p:txBody>
          <a:bodyPr/>
          <a:lstStyle/>
          <a:p>
            <a:r>
              <a:rPr lang="en-US" u="sng" dirty="0" smtClean="0">
                <a:latin typeface="Trebuchet MS (Body)"/>
                <a:hlinkClick r:id="rId2"/>
              </a:rPr>
              <a:t>ERROR_MESSAGE()</a:t>
            </a:r>
            <a:r>
              <a:rPr lang="en-US" dirty="0" smtClean="0">
                <a:latin typeface="Trebuchet MS (Body)"/>
              </a:rPr>
              <a:t> returns the complete text of the error message. The text includes the values supplied for any substitutable parameters, such as lengths, object names, or times.</a:t>
            </a:r>
            <a:endParaRPr lang="en-US" dirty="0">
              <a:latin typeface="Trebuchet MS (Body)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0704" y="2221992"/>
            <a:ext cx="65013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usp_ExampleProc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-- Execute the stored procedure inside the TRY block. 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usp_ExampleProc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ERROR_NUMBER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ERROR_SEVERITY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ErrorSeverity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ERROR_STATE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ERROR_PROCEDURE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ErrorProcedure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ERROR_LINE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ERROR_MESSAGE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813814" y="6488668"/>
            <a:ext cx="501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Session 5 – 02 Error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handling.sql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320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-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66002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Add error handling </a:t>
            </a:r>
            <a:r>
              <a:rPr lang="en-US" dirty="0"/>
              <a:t>on </a:t>
            </a:r>
            <a:r>
              <a:rPr lang="en-US" dirty="0" err="1" smtClean="0"/>
              <a:t>CreateOrderDetail</a:t>
            </a:r>
            <a:r>
              <a:rPr lang="en-US" dirty="0" smtClean="0"/>
              <a:t> procedure</a:t>
            </a:r>
          </a:p>
          <a:p>
            <a:r>
              <a:rPr lang="en-US" dirty="0" smtClean="0"/>
              <a:t>Test the error handling by inserting not-existing values for </a:t>
            </a:r>
            <a:r>
              <a:rPr lang="en-US" dirty="0" err="1" smtClean="0"/>
              <a:t>ProductId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Session 5 workshop - 02 Add error handling on </a:t>
            </a:r>
            <a:r>
              <a:rPr lang="en-US" dirty="0" err="1"/>
              <a:t>procedure.sql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84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administration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9704"/>
          </a:xfrm>
        </p:spPr>
        <p:txBody>
          <a:bodyPr/>
          <a:lstStyle/>
          <a:p>
            <a:r>
              <a:rPr lang="en-US" dirty="0" smtClean="0"/>
              <a:t>Database backups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0509"/>
            <a:ext cx="8596668" cy="51728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Explain the concept of database backups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Try to backup SEDC database on your PC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73" y="1920240"/>
            <a:ext cx="4230267" cy="41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7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4517"/>
            <a:ext cx="8596668" cy="955964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1348"/>
            <a:ext cx="8596668" cy="534572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Session 1</a:t>
            </a:r>
          </a:p>
          <a:p>
            <a:r>
              <a:rPr lang="en-US" dirty="0" smtClean="0"/>
              <a:t>Session 2</a:t>
            </a:r>
          </a:p>
          <a:p>
            <a:r>
              <a:rPr lang="en-US" dirty="0"/>
              <a:t>Session </a:t>
            </a:r>
            <a:r>
              <a:rPr lang="en-US" dirty="0" smtClean="0"/>
              <a:t>3</a:t>
            </a:r>
          </a:p>
          <a:p>
            <a:r>
              <a:rPr lang="en-US" dirty="0"/>
              <a:t>Session </a:t>
            </a:r>
            <a:r>
              <a:rPr lang="en-US" dirty="0" smtClean="0"/>
              <a:t>4</a:t>
            </a:r>
            <a:endParaRPr lang="en-US" dirty="0"/>
          </a:p>
          <a:p>
            <a:r>
              <a:rPr lang="en-US" u="sng" dirty="0" smtClean="0"/>
              <a:t>Session </a:t>
            </a:r>
            <a:r>
              <a:rPr lang="en-US" u="sng" dirty="0"/>
              <a:t>5</a:t>
            </a:r>
            <a:endParaRPr lang="en-US" u="sng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Homework </a:t>
            </a:r>
            <a:r>
              <a:rPr lang="en-US" sz="1800" dirty="0"/>
              <a:t>discussion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Stored procedures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Workshop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Error handling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Workshop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Basic administration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Backups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Permissions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Knowledge </a:t>
            </a:r>
            <a:r>
              <a:rPr lang="en-US" sz="1800" dirty="0"/>
              <a:t>check (Quiz, Discussion, Homework</a:t>
            </a:r>
            <a:r>
              <a:rPr lang="en-US" sz="18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Summary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0" indent="0">
              <a:buNone/>
            </a:pPr>
            <a:endParaRPr lang="en-US" sz="29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Restore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9033"/>
            <a:ext cx="8596668" cy="4642330"/>
          </a:xfrm>
        </p:spPr>
        <p:txBody>
          <a:bodyPr/>
          <a:lstStyle/>
          <a:p>
            <a:r>
              <a:rPr lang="en-US" dirty="0"/>
              <a:t>Explain the concept of database </a:t>
            </a:r>
            <a:r>
              <a:rPr lang="en-US" dirty="0" smtClean="0"/>
              <a:t>backups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Try to restore database on your SQL server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49" y="1930400"/>
            <a:ext cx="32099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2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0509"/>
            <a:ext cx="8596668" cy="3883595"/>
          </a:xfrm>
        </p:spPr>
        <p:txBody>
          <a:bodyPr>
            <a:normAutofit/>
          </a:bodyPr>
          <a:lstStyle/>
          <a:p>
            <a:r>
              <a:rPr lang="en-US" dirty="0" smtClean="0"/>
              <a:t>Server logins</a:t>
            </a:r>
          </a:p>
          <a:p>
            <a:pPr lvl="1"/>
            <a:r>
              <a:rPr lang="en-US" dirty="0" smtClean="0"/>
              <a:t>Create new login</a:t>
            </a:r>
          </a:p>
          <a:p>
            <a:pPr lvl="1"/>
            <a:r>
              <a:rPr lang="en-US" dirty="0" smtClean="0"/>
              <a:t>Map the login to specific roles</a:t>
            </a:r>
          </a:p>
          <a:p>
            <a:pPr lvl="1"/>
            <a:r>
              <a:rPr lang="en-US" dirty="0" smtClean="0"/>
              <a:t>Map the login to specific databases</a:t>
            </a:r>
          </a:p>
          <a:p>
            <a:r>
              <a:rPr lang="en-US" dirty="0" smtClean="0"/>
              <a:t>Test the new login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9481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check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Quiz, Discussion, Homework</a:t>
            </a:r>
          </a:p>
        </p:txBody>
      </p:sp>
    </p:spTree>
    <p:extLst>
      <p:ext uri="{BB962C8B-B14F-4D97-AF65-F5344CB8AC3E}">
        <p14:creationId xmlns:p14="http://schemas.microsoft.com/office/powerpoint/2010/main" val="22578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439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8039"/>
            <a:ext cx="8596668" cy="5203065"/>
          </a:xfrm>
        </p:spPr>
        <p:txBody>
          <a:bodyPr>
            <a:normAutofit/>
          </a:bodyPr>
          <a:lstStyle/>
          <a:p>
            <a:r>
              <a:rPr lang="en-US" dirty="0"/>
              <a:t>Can </a:t>
            </a:r>
            <a:r>
              <a:rPr lang="en-US" dirty="0" smtClean="0"/>
              <a:t>we have stored procedure without input parameters and with two output result sets?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a.</a:t>
            </a:r>
            <a:r>
              <a:rPr lang="en-US" dirty="0"/>
              <a:t> Yes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No</a:t>
            </a:r>
          </a:p>
          <a:p>
            <a:r>
              <a:rPr lang="en-US" dirty="0" smtClean="0"/>
              <a:t>Can we use temp tables inside stored procedure?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a.</a:t>
            </a:r>
            <a:r>
              <a:rPr lang="en-US" dirty="0"/>
              <a:t> Yes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No</a:t>
            </a:r>
          </a:p>
          <a:p>
            <a:r>
              <a:rPr lang="en-GB" dirty="0" smtClean="0"/>
              <a:t>Can we use select statements inside error handling blocks?</a:t>
            </a:r>
          </a:p>
          <a:p>
            <a:pPr marL="457200" lvl="1" indent="0">
              <a:buNone/>
            </a:pPr>
            <a:r>
              <a:rPr lang="en-US" b="1" dirty="0"/>
              <a:t>a.</a:t>
            </a:r>
            <a:r>
              <a:rPr lang="en-US" dirty="0"/>
              <a:t> Yes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No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0919"/>
            <a:ext cx="8596668" cy="5254580"/>
          </a:xfrm>
        </p:spPr>
        <p:txBody>
          <a:bodyPr>
            <a:normAutofit/>
          </a:bodyPr>
          <a:lstStyle/>
          <a:p>
            <a:r>
              <a:rPr lang="en-US" dirty="0" smtClean="0"/>
              <a:t>Can we have stored procedure without resultset on output?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a</a:t>
            </a:r>
            <a:r>
              <a:rPr lang="en-US" b="1" dirty="0"/>
              <a:t>. </a:t>
            </a:r>
            <a:r>
              <a:rPr lang="en-US" dirty="0" smtClean="0"/>
              <a:t>Yes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 smtClean="0"/>
              <a:t>No</a:t>
            </a:r>
            <a:endParaRPr lang="en-US" dirty="0"/>
          </a:p>
          <a:p>
            <a:r>
              <a:rPr lang="en-US" dirty="0" smtClean="0"/>
              <a:t>What is the main difference between stored procedure and table valued function?</a:t>
            </a:r>
          </a:p>
          <a:p>
            <a:endParaRPr lang="en-US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1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Homework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46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requirement 1a/</a:t>
            </a:r>
            <a:r>
              <a:rPr lang="" altLang="en-US" dirty="0" smtClean="0"/>
              <a:t>2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5387"/>
          </a:xfrm>
        </p:spPr>
        <p:txBody>
          <a:bodyPr>
            <a:normAutofit/>
          </a:bodyPr>
          <a:lstStyle/>
          <a:p>
            <a:r>
              <a:rPr lang="en-US" dirty="0" smtClean="0"/>
              <a:t>Create new procedure called CreateGrade</a:t>
            </a:r>
          </a:p>
          <a:p>
            <a:r>
              <a:rPr lang="en-US" dirty="0" smtClean="0"/>
              <a:t>Procedure should create only Grade header info (not Grade Details) </a:t>
            </a:r>
          </a:p>
          <a:p>
            <a:r>
              <a:rPr lang="en-US" dirty="0" smtClean="0"/>
              <a:t>Procedure should return the total number of grades in the system for the Student on input (from the CreateGrade)</a:t>
            </a:r>
          </a:p>
          <a:p>
            <a:r>
              <a:rPr lang="en-US" dirty="0" smtClean="0"/>
              <a:t>Procedure should return second resultset with the MAX Grade of all grades for the Student and Teacher on input (regardless the Course)</a:t>
            </a:r>
          </a:p>
        </p:txBody>
      </p:sp>
    </p:spTree>
    <p:extLst>
      <p:ext uri="{BB962C8B-B14F-4D97-AF65-F5344CB8AC3E}">
        <p14:creationId xmlns:p14="http://schemas.microsoft.com/office/powerpoint/2010/main" val="392641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requirement 1b/</a:t>
            </a:r>
            <a:r>
              <a:rPr lang="en-US" altLang="en-US" dirty="0" smtClean="0"/>
              <a:t>2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5387"/>
          </a:xfrm>
        </p:spPr>
        <p:txBody>
          <a:bodyPr>
            <a:normAutofit/>
          </a:bodyPr>
          <a:lstStyle/>
          <a:p>
            <a:r>
              <a:rPr lang="en-US" dirty="0" smtClean="0"/>
              <a:t>Create new procedure called CreateGradeDetail</a:t>
            </a:r>
          </a:p>
          <a:p>
            <a:r>
              <a:rPr lang="en-US" dirty="0" smtClean="0"/>
              <a:t>Procedure should add details for specific Grade (new record for new AchievementTypeID, Points, MaxPoints, Date for specific Grade)</a:t>
            </a:r>
          </a:p>
          <a:p>
            <a:r>
              <a:rPr lang="en-US" dirty="0" smtClean="0"/>
              <a:t>Output from this procedure should be resultset with SUM of GradePoints calculated with formula AchievementPoints/AchievementMaxPoints*ParticipationRate for specific Grade</a:t>
            </a:r>
          </a:p>
        </p:txBody>
      </p:sp>
    </p:spTree>
    <p:extLst>
      <p:ext uri="{BB962C8B-B14F-4D97-AF65-F5344CB8AC3E}">
        <p14:creationId xmlns:p14="http://schemas.microsoft.com/office/powerpoint/2010/main" val="30523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requirement </a:t>
            </a:r>
            <a:r>
              <a:rPr lang="" altLang="en-US" dirty="0" smtClean="0"/>
              <a:t>2</a:t>
            </a:r>
            <a:r>
              <a:rPr lang="en-US" dirty="0" smtClean="0"/>
              <a:t>/</a:t>
            </a:r>
            <a:r>
              <a:rPr lang="en-US" altLang="en-US" dirty="0" smtClean="0"/>
              <a:t>2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5387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Add error handling </a:t>
            </a:r>
            <a:r>
              <a:rPr lang="en-US" dirty="0">
                <a:sym typeface="+mn-ea"/>
              </a:rPr>
              <a:t>on </a:t>
            </a:r>
            <a:r>
              <a:rPr lang="en-US" dirty="0" err="1" smtClean="0">
                <a:sym typeface="+mn-ea"/>
              </a:rPr>
              <a:t>CreateGradeDetail</a:t>
            </a:r>
            <a:r>
              <a:rPr lang="en-US" dirty="0" smtClean="0">
                <a:sym typeface="+mn-ea"/>
              </a:rPr>
              <a:t> procedure</a:t>
            </a:r>
            <a:endParaRPr lang="en-US" dirty="0" smtClean="0"/>
          </a:p>
          <a:p>
            <a:r>
              <a:rPr lang="en-US" dirty="0" smtClean="0">
                <a:sym typeface="+mn-ea"/>
              </a:rPr>
              <a:t>Test the error handling by inserting not-existing values for </a:t>
            </a:r>
            <a:r>
              <a:rPr lang="en-US" dirty="0" err="1" smtClean="0">
                <a:sym typeface="+mn-ea"/>
              </a:rPr>
              <a:t>AchievementTypeID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831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discussion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5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197"/>
          </a:xfrm>
        </p:spPr>
        <p:txBody>
          <a:bodyPr/>
          <a:lstStyle/>
          <a:p>
            <a:r>
              <a:rPr lang="en-US" dirty="0" smtClean="0"/>
              <a:t>Stored Procedures 1/4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587"/>
            <a:ext cx="8596668" cy="45087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T-SQL stored procedure consists of a single batch of T-SQL code. Stored procedures have </a:t>
            </a:r>
            <a:r>
              <a:rPr lang="en-US" dirty="0" smtClean="0"/>
              <a:t>a number </a:t>
            </a:r>
            <a:r>
              <a:rPr lang="en-US" dirty="0"/>
              <a:t>of important features, such as the following</a:t>
            </a:r>
            <a:r>
              <a:rPr lang="en-US" dirty="0" smtClean="0"/>
              <a:t>:</a:t>
            </a:r>
          </a:p>
          <a:p>
            <a:r>
              <a:rPr lang="en-US" dirty="0"/>
              <a:t>They can be called from T-SQL code by using the EXECUTE command.</a:t>
            </a:r>
          </a:p>
          <a:p>
            <a:r>
              <a:rPr lang="en-US" dirty="0" smtClean="0"/>
              <a:t>You </a:t>
            </a:r>
            <a:r>
              <a:rPr lang="en-US" dirty="0"/>
              <a:t>can pass data to them through input parameters, and receive data back </a:t>
            </a:r>
            <a:r>
              <a:rPr lang="en-US" dirty="0" smtClean="0"/>
              <a:t>through output </a:t>
            </a:r>
            <a:r>
              <a:rPr lang="en-US" dirty="0"/>
              <a:t>parameters.</a:t>
            </a:r>
          </a:p>
          <a:p>
            <a:r>
              <a:rPr lang="en-US" dirty="0" smtClean="0"/>
              <a:t>They </a:t>
            </a:r>
            <a:r>
              <a:rPr lang="en-US" dirty="0"/>
              <a:t>can return result sets of queries to the client application.</a:t>
            </a:r>
          </a:p>
          <a:p>
            <a:r>
              <a:rPr lang="en-US" dirty="0" smtClean="0"/>
              <a:t>They </a:t>
            </a:r>
            <a:r>
              <a:rPr lang="en-US" dirty="0"/>
              <a:t>can modify data in tables.</a:t>
            </a:r>
          </a:p>
          <a:p>
            <a:r>
              <a:rPr lang="en-US" dirty="0" smtClean="0"/>
              <a:t>They </a:t>
            </a:r>
            <a:r>
              <a:rPr lang="en-US" dirty="0"/>
              <a:t>can create, alter, and drop </a:t>
            </a:r>
            <a:r>
              <a:rPr lang="en-US" dirty="0" smtClean="0"/>
              <a:t>tables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197"/>
          </a:xfrm>
        </p:spPr>
        <p:txBody>
          <a:bodyPr/>
          <a:lstStyle/>
          <a:p>
            <a:r>
              <a:rPr lang="en-US" dirty="0" smtClean="0"/>
              <a:t>Stored Procedures 2/4 -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587"/>
            <a:ext cx="8596668" cy="45087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T-SQL stored procedures in a SQL Server database has a number of advantages, </a:t>
            </a:r>
            <a:r>
              <a:rPr lang="en-US" dirty="0" smtClean="0"/>
              <a:t>such as </a:t>
            </a:r>
            <a:r>
              <a:rPr lang="en-US" dirty="0"/>
              <a:t>the following</a:t>
            </a:r>
            <a:r>
              <a:rPr lang="en-US" dirty="0" smtClean="0"/>
              <a:t>:</a:t>
            </a:r>
          </a:p>
          <a:p>
            <a:r>
              <a:rPr lang="en-US" dirty="0"/>
              <a:t>To encapsulate T-SQL </a:t>
            </a:r>
            <a:r>
              <a:rPr lang="en-US" dirty="0" smtClean="0"/>
              <a:t>code</a:t>
            </a:r>
          </a:p>
          <a:p>
            <a:r>
              <a:rPr lang="en-US" dirty="0"/>
              <a:t>To make a database more </a:t>
            </a:r>
            <a:r>
              <a:rPr lang="en-US" dirty="0" smtClean="0"/>
              <a:t>secure</a:t>
            </a:r>
          </a:p>
          <a:p>
            <a:r>
              <a:rPr lang="en-US" dirty="0"/>
              <a:t>To help improve performance by creating execution plans that can be </a:t>
            </a:r>
            <a:r>
              <a:rPr lang="en-US" dirty="0" smtClean="0"/>
              <a:t>reused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3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197"/>
          </a:xfrm>
        </p:spPr>
        <p:txBody>
          <a:bodyPr/>
          <a:lstStyle/>
          <a:p>
            <a:r>
              <a:rPr lang="en-US" dirty="0" smtClean="0"/>
              <a:t>Stored Procedures 3/4 - Declaration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8344" y="1494687"/>
            <a:ext cx="79156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ProcedureName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@ParaleterList [datatype]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@Variable1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,..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 [datatype]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Insert statements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Update statements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Delete statements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Temp tables / Table variables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Output statements (0,1,2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,..) – multiple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resultsets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Columns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Table1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,...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2104" y="6291072"/>
            <a:ext cx="3735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Session 5 – 00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StoredProcedure.sql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13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197"/>
          </a:xfrm>
        </p:spPr>
        <p:txBody>
          <a:bodyPr/>
          <a:lstStyle/>
          <a:p>
            <a:r>
              <a:rPr lang="en-US" dirty="0" smtClean="0"/>
              <a:t>Stored Procedures 4/4 - Example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1334482"/>
            <a:ext cx="8596668" cy="388077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Create procedure for adding new customer</a:t>
            </a:r>
          </a:p>
          <a:p>
            <a:r>
              <a:rPr lang="en-US" dirty="0" smtClean="0"/>
              <a:t>As output from the procedure return the following data:</a:t>
            </a:r>
            <a:endParaRPr lang="en-US" dirty="0"/>
          </a:p>
          <a:p>
            <a:pPr lvl="1"/>
            <a:r>
              <a:rPr lang="en-US" dirty="0" smtClean="0"/>
              <a:t>Total number of customers starting with the same character as the new customer</a:t>
            </a:r>
          </a:p>
          <a:p>
            <a:pPr lvl="1"/>
            <a:r>
              <a:rPr lang="en-US" dirty="0" smtClean="0"/>
              <a:t>Additionally in second resultset return how many customers already exist in the new customer region</a:t>
            </a:r>
          </a:p>
          <a:p>
            <a:r>
              <a:rPr lang="en-US" dirty="0"/>
              <a:t> Session 5 – 01 Stored procedure </a:t>
            </a:r>
            <a:r>
              <a:rPr lang="en-US" dirty="0" err="1"/>
              <a:t>demo.sql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36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procedures – Workshop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7632"/>
            <a:ext cx="8596668" cy="5157216"/>
          </a:xfrm>
        </p:spPr>
        <p:txBody>
          <a:bodyPr>
            <a:normAutofit/>
          </a:bodyPr>
          <a:lstStyle/>
          <a:p>
            <a:r>
              <a:rPr lang="en-US" dirty="0"/>
              <a:t>Create new procedure called </a:t>
            </a:r>
            <a:r>
              <a:rPr lang="en-US" dirty="0" err="1"/>
              <a:t>CreateOrder</a:t>
            </a:r>
            <a:endParaRPr lang="en-US" dirty="0"/>
          </a:p>
          <a:p>
            <a:pPr lvl="1"/>
            <a:r>
              <a:rPr lang="en-US" dirty="0"/>
              <a:t>Procedure should create only Order header info (not Order details) </a:t>
            </a:r>
          </a:p>
          <a:p>
            <a:pPr lvl="1"/>
            <a:r>
              <a:rPr lang="en-US" dirty="0"/>
              <a:t>Procedure should return the total number of orders in the system for the Customer from the new order (regardless the </a:t>
            </a:r>
            <a:r>
              <a:rPr lang="en-US" dirty="0" err="1"/>
              <a:t>BusinessEntity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Procedure should return second resultset with the total amount of all orders for the customer and business entity on input (regardless the </a:t>
            </a:r>
            <a:r>
              <a:rPr lang="en-US" dirty="0" err="1"/>
              <a:t>BusinessEntity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Insert few orders in the system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082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16401</TotalTime>
  <Words>931</Words>
  <Application>Microsoft Office PowerPoint</Application>
  <PresentationFormat>Widescreen</PresentationFormat>
  <Paragraphs>211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Consolas</vt:lpstr>
      <vt:lpstr>Trebuchet MS</vt:lpstr>
      <vt:lpstr>Trebuchet MS (Body)</vt:lpstr>
      <vt:lpstr>Wingdings</vt:lpstr>
      <vt:lpstr>Wingdings 3</vt:lpstr>
      <vt:lpstr>Facet</vt:lpstr>
      <vt:lpstr>Welcome! Database Development and Design</vt:lpstr>
      <vt:lpstr>Agenda</vt:lpstr>
      <vt:lpstr>Homework discussion </vt:lpstr>
      <vt:lpstr>Stored procedures</vt:lpstr>
      <vt:lpstr>Stored Procedures 1/4</vt:lpstr>
      <vt:lpstr>Stored Procedures 2/4 - Advantages</vt:lpstr>
      <vt:lpstr>Stored Procedures 3/4 - Declaration</vt:lpstr>
      <vt:lpstr>Stored Procedures 4/4 - Example</vt:lpstr>
      <vt:lpstr>Stored procedures – Workshop 1/2</vt:lpstr>
      <vt:lpstr>Stored procedures – Workshop 2/2</vt:lpstr>
      <vt:lpstr>PowerPoint Presentation</vt:lpstr>
      <vt:lpstr>Error handling </vt:lpstr>
      <vt:lpstr>TRY … CATCH</vt:lpstr>
      <vt:lpstr>Retrieving Error Information</vt:lpstr>
      <vt:lpstr>PowerPoint Presentation</vt:lpstr>
      <vt:lpstr>PowerPoint Presentation</vt:lpstr>
      <vt:lpstr>Error handling - Workshop</vt:lpstr>
      <vt:lpstr>Basic administration</vt:lpstr>
      <vt:lpstr>Database backups</vt:lpstr>
      <vt:lpstr>Database Restore</vt:lpstr>
      <vt:lpstr>Permissions</vt:lpstr>
      <vt:lpstr>Knowledge check</vt:lpstr>
      <vt:lpstr>Quiz</vt:lpstr>
      <vt:lpstr>Quiz</vt:lpstr>
      <vt:lpstr> Homework </vt:lpstr>
      <vt:lpstr>Homework requirement 1a/2</vt:lpstr>
      <vt:lpstr>Homework requirement 1b/2</vt:lpstr>
      <vt:lpstr>Homework requirement 2/2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Development and Design</dc:title>
  <dc:creator>Igor Micev</dc:creator>
  <cp:lastModifiedBy>Blagoj Kostovski</cp:lastModifiedBy>
  <cp:revision>273</cp:revision>
  <dcterms:created xsi:type="dcterms:W3CDTF">2016-04-05T14:42:04Z</dcterms:created>
  <dcterms:modified xsi:type="dcterms:W3CDTF">2019-05-23T14:38:22Z</dcterms:modified>
</cp:coreProperties>
</file>