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8" r:id="rId11"/>
    <p:sldId id="265" r:id="rId12"/>
    <p:sldId id="266" r:id="rId13"/>
    <p:sldId id="267" r:id="rId14"/>
    <p:sldId id="285" r:id="rId15"/>
    <p:sldId id="274" r:id="rId16"/>
    <p:sldId id="269" r:id="rId17"/>
    <p:sldId id="270" r:id="rId18"/>
    <p:sldId id="271" r:id="rId19"/>
    <p:sldId id="275" r:id="rId20"/>
    <p:sldId id="272" r:id="rId21"/>
    <p:sldId id="276" r:id="rId22"/>
    <p:sldId id="273" r:id="rId23"/>
    <p:sldId id="277" r:id="rId24"/>
    <p:sldId id="278" r:id="rId25"/>
    <p:sldId id="284" r:id="rId26"/>
    <p:sldId id="279" r:id="rId27"/>
    <p:sldId id="286" r:id="rId28"/>
    <p:sldId id="280" r:id="rId29"/>
    <p:sldId id="281" r:id="rId30"/>
    <p:sldId id="282" r:id="rId31"/>
    <p:sldId id="291" r:id="rId32"/>
    <p:sldId id="290" r:id="rId33"/>
    <p:sldId id="289" r:id="rId34"/>
    <p:sldId id="292" r:id="rId35"/>
    <p:sldId id="293" r:id="rId36"/>
    <p:sldId id="288" r:id="rId37"/>
    <p:sldId id="287" r:id="rId38"/>
    <p:sldId id="297" r:id="rId39"/>
    <p:sldId id="283" r:id="rId40"/>
    <p:sldId id="296" r:id="rId41"/>
    <p:sldId id="295" r:id="rId42"/>
    <p:sldId id="298" r:id="rId43"/>
    <p:sldId id="294" r:id="rId44"/>
    <p:sldId id="299" r:id="rId45"/>
    <p:sldId id="300" r:id="rId46"/>
    <p:sldId id="301" r:id="rId47"/>
    <p:sldId id="305" r:id="rId48"/>
    <p:sldId id="304" r:id="rId49"/>
    <p:sldId id="303" r:id="rId50"/>
    <p:sldId id="306" r:id="rId51"/>
    <p:sldId id="302" r:id="rId52"/>
    <p:sldId id="307" r:id="rId53"/>
    <p:sldId id="309" r:id="rId54"/>
    <p:sldId id="30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1947E-1871-4C63-8DCA-6F69FB67ACCC}" v="11" dt="2021-06-28T06:42:41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jan Zdravkovski" userId="049424897f2e9304" providerId="Windows Live" clId="Web-{8CC1947E-1871-4C63-8DCA-6F69FB67ACCC}"/>
    <pc:docChg chg="modSld">
      <pc:chgData name="Dejan Zdravkovski" userId="049424897f2e9304" providerId="Windows Live" clId="Web-{8CC1947E-1871-4C63-8DCA-6F69FB67ACCC}" dt="2021-06-28T06:42:39.412" v="4" actId="20577"/>
      <pc:docMkLst>
        <pc:docMk/>
      </pc:docMkLst>
      <pc:sldChg chg="modSp">
        <pc:chgData name="Dejan Zdravkovski" userId="049424897f2e9304" providerId="Windows Live" clId="Web-{8CC1947E-1871-4C63-8DCA-6F69FB67ACCC}" dt="2021-06-28T06:42:39.412" v="4" actId="20577"/>
        <pc:sldMkLst>
          <pc:docMk/>
          <pc:sldMk cId="774515387" sldId="257"/>
        </pc:sldMkLst>
        <pc:spChg chg="mod">
          <ac:chgData name="Dejan Zdravkovski" userId="049424897f2e9304" providerId="Windows Live" clId="Web-{8CC1947E-1871-4C63-8DCA-6F69FB67ACCC}" dt="2021-06-28T06:42:39.412" v="4" actId="20577"/>
          <ac:spMkLst>
            <pc:docMk/>
            <pc:sldMk cId="774515387" sldId="257"/>
            <ac:spMk id="3" creationId="{1057BA2A-A7B3-4C26-9C49-164CB6BE30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AC40-346A-461B-904B-529825F8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9174D-F005-4301-8A8D-CCE182D6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FB4A-6C1B-45D0-AC68-8B66DD2D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24A8-BB55-4868-8E60-4BF5095F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A72B-74BD-480D-9C30-054D99F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2DE6-852A-405F-8886-758F29C8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375A5-05DC-4561-9D84-EA65F54F5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36B7-9F38-4154-B37E-4E42278E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58D6-5D72-40DE-AEEF-3A0EF720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9451-13AA-4A32-893B-34E03EE0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1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60A9F-0E14-499A-A03C-368566258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A3A48-5190-4D19-AC17-ACBA920C7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1045-8984-4AA1-A7E8-9495018B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8F68-8ED3-4D32-8C2F-E4F7C180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4280-69B3-435A-9D32-74A995B8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1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A398-7EF2-4D2E-ABA7-732993BD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E4F3-A4C9-48C7-9B67-79C4117C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4BB5-8677-4E0B-90DF-0F046765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A0FF-8EDC-47DA-BBAF-FA9ACE5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CBD8-ACA4-4C29-A683-6885F8E5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9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532F-90E5-45D9-817E-8A74B4B0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132A-B044-4CAB-8FD3-F99CA1AE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758C-A13C-4E5F-B27E-91D5AD2B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CB54-6585-4090-A477-A508724F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CC18-EB11-4219-9522-F1875FF1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2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5D74-DB14-4C12-8151-3B1C21DD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FAE0-6AC0-4FD4-BC89-CC19A4A0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ABC63-074A-448F-A79D-87236EBAF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4C2CC-C16C-4E08-8268-4A01A59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6F17-8BD8-4857-9E18-02CCB375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3E90D-1DE2-4607-9122-B87CF4AC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8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15BA-B8CD-4845-A202-10DAA3C7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61079-866B-4378-A2C3-E431D579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061BE-2D03-415A-9581-488D74A5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A83AD-973D-4047-B87C-952AE875C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FA666-0DE3-4060-99DD-D1538381C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343FF-3953-40A3-AC2A-084A416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10CA-CEA6-4725-B70A-528B60D3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9BE12-62E8-4C25-8390-A39A83E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0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410-59B5-4813-8FA0-93DB5FB3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1485-37BF-4888-A9C8-EDE2531C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DF646-A46F-4AF0-A5DF-7BB1DE88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32801-1B1B-47D8-A9E8-54460C6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5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307C2-303A-419F-B1F3-25F471D9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3CB2B-1BB0-4340-8593-AA16BEE5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C6430-2CFB-4D08-BAE7-6F6A2F85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79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C8AD-231E-46E3-9326-37DD3519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EDBF-8A35-480F-A58C-BDDA8D14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63FD4-4BAE-4858-ADFF-6357316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2DE4B-D2A7-49DB-83F8-1A43C042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AD78-A87E-4F1C-8BC7-6CC6B06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F30D-B946-4491-A238-30F38BC0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1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5D07-5FF3-43BF-BFE7-3D6B463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775BA-FB2D-47B2-9EA3-CA924D487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F8DE-30FE-4000-8351-449C61291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6BCF-84D8-464B-A2BF-611746F0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0369-CCD8-4FE6-8C15-3BC6498E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8D61F-C273-439D-BB6D-C392ADAD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41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9AEC4-BC72-411D-A5EE-3AE0DB65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F59A-0D3C-4363-AE28-5DEB99E4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30A0-4B03-4D0A-B66A-153FD8772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835F-AF41-4AAD-A359-7B12249D69F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2866-7AB3-42A2-8359-C99985D1D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D75C-139E-477A-9573-34D9AA384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1D87-720F-4F47-9FB8-154F63321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6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dijan.Jasharovski@gmail.com" TargetMode="External"/><Relationship Id="rId4" Type="http://schemas.openxmlformats.org/officeDocument/2006/relationships/hyperlink" Target="mailto:edijan.Jasharovski@seavus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Database Development and Design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Developing and Design of databases using PostgreSQL - </a:t>
            </a:r>
            <a:r>
              <a:rPr lang="en-us" dirty="0">
                <a:solidFill>
                  <a:schemeClr val="bg1"/>
                </a:solidFill>
                <a:latin typeface="+mj-lt"/>
                <a:ea typeface="Arial" pitchFamily="2" charset="0"/>
                <a:cs typeface="Arial" pitchFamily="2" charset="0"/>
              </a:rPr>
              <a:t>Powerful, </a:t>
            </a:r>
            <a:r>
              <a:rPr lang="en-US" dirty="0">
                <a:solidFill>
                  <a:schemeClr val="bg1"/>
                </a:solidFill>
                <a:latin typeface="+mj-lt"/>
                <a:ea typeface="Arial" pitchFamily="2" charset="0"/>
                <a:cs typeface="Arial" pitchFamily="2" charset="0"/>
              </a:rPr>
              <a:t>open-source</a:t>
            </a:r>
            <a:r>
              <a:rPr lang="en-us" dirty="0">
                <a:solidFill>
                  <a:schemeClr val="bg1"/>
                </a:solidFill>
                <a:latin typeface="+mj-lt"/>
                <a:ea typeface="Arial" pitchFamily="2" charset="0"/>
                <a:cs typeface="Arial" pitchFamily="2" charset="0"/>
              </a:rPr>
              <a:t> object-relational database</a:t>
            </a:r>
          </a:p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8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Database management system (DBMS)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GB" altLang="mk-MK" sz="2800" dirty="0"/>
              <a:t>A database management system (DBMS) is a software package designed to define, manipulate, retrieve and manage data in a database. </a:t>
            </a:r>
          </a:p>
          <a:p>
            <a:pPr lvl="1"/>
            <a:r>
              <a:rPr lang="en-GB" altLang="mk-MK" sz="2800" dirty="0"/>
              <a:t>A DBMS generally manipulates the data itself, the data format, field names, record structure and file structure. </a:t>
            </a:r>
          </a:p>
          <a:p>
            <a:pPr lvl="1"/>
            <a:r>
              <a:rPr lang="en-GB" altLang="mk-MK" sz="2800" dirty="0"/>
              <a:t>It also defines rules to validate and manipulate this data.</a:t>
            </a:r>
            <a:endParaRPr lang="en-US" altLang="mk-MK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1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Doing it without DBMS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US" altLang="mk-MK" sz="2800" dirty="0"/>
              <a:t>Suppose we need to create a program to execute specific tasks with the data about customers, products and orders</a:t>
            </a:r>
          </a:p>
          <a:p>
            <a:pPr lvl="1"/>
            <a:r>
              <a:rPr lang="en-US" altLang="mk-MK" sz="2800" dirty="0"/>
              <a:t>Perform an order: “Customer A” orders “Product A”</a:t>
            </a:r>
          </a:p>
          <a:p>
            <a:pPr lvl="2"/>
            <a:r>
              <a:rPr lang="en-US" altLang="mk-MK" sz="2400" dirty="0"/>
              <a:t>Write a program to do the following:</a:t>
            </a:r>
          </a:p>
          <a:p>
            <a:pPr marL="914400" lvl="2" indent="0">
              <a:buNone/>
            </a:pPr>
            <a:endParaRPr lang="en-US" altLang="mk-MK" sz="2400" dirty="0"/>
          </a:p>
          <a:p>
            <a:endParaRPr lang="en-US" altLang="mk-MK" sz="3200" dirty="0"/>
          </a:p>
          <a:p>
            <a:endParaRPr 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603B10A-9933-4E6C-92A4-3B7EEC45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87" y="3218439"/>
            <a:ext cx="10456813" cy="202500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‘Customer.txt’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‘Orders.txt’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384597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Problems without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mk-MK" sz="2800" dirty="0"/>
              <a:t>Large data sets (Millions of Customers and Products)</a:t>
            </a:r>
          </a:p>
          <a:p>
            <a:pPr lvl="1"/>
            <a:r>
              <a:rPr lang="en-US" altLang="mk-MK" dirty="0"/>
              <a:t>Creates problem with memory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Concurrent access by many users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Multiple users want to place an order in a same time. Multiple requests for write to Orders data file.</a:t>
            </a:r>
          </a:p>
          <a:p>
            <a:r>
              <a:rPr lang="en-US" altLang="mk-MK" dirty="0"/>
              <a:t>Data inconsistency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lfax Regular"/>
              </a:rPr>
              <a:t>Data inconsistency occurs when different versions of the same data exist in different places in an organization. </a:t>
            </a:r>
            <a:endParaRPr lang="en-US" altLang="mk-MK" dirty="0"/>
          </a:p>
          <a:p>
            <a:r>
              <a:rPr lang="en-GB" altLang="mk-MK" dirty="0"/>
              <a:t>A management system helps get quick solutions to database queries, thus making data access faster and more accurate. End-users like salespeople will have enhanced access to the data, enabling </a:t>
            </a:r>
            <a:r>
              <a:rPr lang="en-US" altLang="mk-MK" dirty="0"/>
              <a:t>more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0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Importance of DBMS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GB" altLang="mk-MK" sz="2800" dirty="0"/>
              <a:t>Makes data management more efficient and effective</a:t>
            </a:r>
          </a:p>
          <a:p>
            <a:pPr lvl="1"/>
            <a:r>
              <a:rPr lang="en-GB" altLang="mk-MK" sz="2800" dirty="0"/>
              <a:t>Query language allows quick answers to ad hoc queries</a:t>
            </a:r>
          </a:p>
          <a:p>
            <a:pPr lvl="1"/>
            <a:r>
              <a:rPr lang="en-GB" altLang="mk-MK" sz="2800" dirty="0"/>
              <a:t>Provides better access to more and better-managed data</a:t>
            </a:r>
          </a:p>
          <a:p>
            <a:pPr lvl="1"/>
            <a:r>
              <a:rPr lang="en-GB" altLang="mk-MK" sz="2800" dirty="0"/>
              <a:t>Promotes integrated view of organization’s operations </a:t>
            </a:r>
          </a:p>
          <a:p>
            <a:pPr lvl="1"/>
            <a:r>
              <a:rPr lang="en-GB" altLang="mk-MK" sz="2800" dirty="0"/>
              <a:t>Reduces the probability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412671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PostgreSQL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GB" altLang="mk-MK" sz="2800" dirty="0"/>
              <a:t>PostgreSQL is an advanced, enterprise-class, and open-source relational database system. PostgreSQL supports both SQL (relational) and JSON (non-relational) querying.</a:t>
            </a:r>
          </a:p>
          <a:p>
            <a:pPr lvl="1"/>
            <a:endParaRPr lang="en-GB" altLang="mk-MK" sz="2800" dirty="0"/>
          </a:p>
          <a:p>
            <a:pPr lvl="1"/>
            <a:r>
              <a:rPr lang="en-GB" altLang="mk-MK" sz="2800" dirty="0"/>
              <a:t>PostgreSQL is a highly stable database backed by more than 20 years of development by the open-source community.</a:t>
            </a:r>
          </a:p>
          <a:p>
            <a:pPr lvl="1"/>
            <a:endParaRPr lang="en-GB" altLang="mk-MK" sz="2800" dirty="0"/>
          </a:p>
          <a:p>
            <a:pPr lvl="1"/>
            <a:r>
              <a:rPr lang="en-GB" altLang="mk-MK" sz="2800" dirty="0"/>
              <a:t>PostgreSQL is used as a primary database for many web applications as well as mobile and analytics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8200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databases</a:t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50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Types of databases 1/3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lvl="1"/>
            <a:r>
              <a:rPr lang="en-US" altLang="mk-MK" sz="2800" dirty="0"/>
              <a:t>Relational databases (SQL)</a:t>
            </a:r>
          </a:p>
          <a:p>
            <a:pPr lvl="1"/>
            <a:r>
              <a:rPr lang="en-US" altLang="mk-MK" sz="2800" dirty="0"/>
              <a:t>Non-Relational databases (NoSQL)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F2CDD-4C95-4D18-BFCF-B199CBBA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2366963"/>
            <a:ext cx="8953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4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Types of databases 2/3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endParaRPr lang="en-US" altLang="mk-MK" sz="32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65BEC8-565C-47C2-9176-328BE496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94466"/>
              </p:ext>
            </p:extLst>
          </p:nvPr>
        </p:nvGraphicFramePr>
        <p:xfrm>
          <a:off x="968310" y="1534837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217257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654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3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 MANAGEMENT SYSTEM (RDBMS)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or distributed database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9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have fixed or static or 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2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not suited for hierarchical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best suited for hierarchical data storage.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3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best suited for complex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not so good for complex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6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Vertically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3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40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Types of databases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Relational databases (SQL)</a:t>
            </a:r>
          </a:p>
          <a:p>
            <a:pPr lvl="1"/>
            <a:r>
              <a:rPr lang="en-US" dirty="0"/>
              <a:t>Structured (table based)</a:t>
            </a:r>
          </a:p>
          <a:p>
            <a:pPr lvl="1"/>
            <a:r>
              <a:rPr lang="en-US" dirty="0"/>
              <a:t>Most popular</a:t>
            </a:r>
          </a:p>
          <a:p>
            <a:pPr lvl="2"/>
            <a:r>
              <a:rPr lang="en-US" dirty="0"/>
              <a:t>SQL Server, Oracle, PostgreSQL, MySQL</a:t>
            </a:r>
          </a:p>
          <a:p>
            <a:r>
              <a:rPr lang="en-US" dirty="0"/>
              <a:t>Non-Relational databases (SQL)</a:t>
            </a:r>
          </a:p>
          <a:p>
            <a:pPr lvl="1"/>
            <a:r>
              <a:rPr lang="en-US" dirty="0"/>
              <a:t>Non structured</a:t>
            </a:r>
          </a:p>
          <a:p>
            <a:pPr lvl="2"/>
            <a:r>
              <a:rPr lang="en-US" dirty="0"/>
              <a:t>Document based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Graph databases</a:t>
            </a:r>
          </a:p>
          <a:p>
            <a:pPr lvl="2"/>
            <a:r>
              <a:rPr lang="en-US" dirty="0"/>
              <a:t>Wide column stores</a:t>
            </a:r>
          </a:p>
          <a:p>
            <a:pPr lvl="1"/>
            <a:r>
              <a:rPr lang="en-US" dirty="0"/>
              <a:t>Most popular</a:t>
            </a:r>
          </a:p>
          <a:p>
            <a:pPr lvl="2"/>
            <a:r>
              <a:rPr lang="en-US" dirty="0"/>
              <a:t>MongoDB, Cassandra,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CoachDB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altLang="mk-MK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1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</a:t>
            </a:r>
            <a:r>
              <a:rPr lang="en-US" dirty="0" err="1">
                <a:solidFill>
                  <a:schemeClr val="bg1"/>
                </a:solidFill>
              </a:rPr>
              <a:t>pgAdmin</a:t>
            </a:r>
            <a:r>
              <a:rPr lang="en-US" dirty="0">
                <a:solidFill>
                  <a:schemeClr val="bg1"/>
                </a:solidFill>
              </a:rPr>
              <a:t> 4</a:t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26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About me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37883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Bachelor’s degree – College of Telecommunication </a:t>
            </a:r>
          </a:p>
          <a:p>
            <a:pPr marL="457200" lvl="1" indent="0">
              <a:buNone/>
            </a:pPr>
            <a:r>
              <a:rPr lang="en-US" dirty="0"/>
              <a:t>and Post - Sofia (2002-2006)</a:t>
            </a:r>
          </a:p>
          <a:p>
            <a:r>
              <a:rPr lang="en-GB" dirty="0"/>
              <a:t>Working experience</a:t>
            </a:r>
          </a:p>
          <a:p>
            <a:pPr lvl="1"/>
            <a:r>
              <a:rPr lang="en-US" dirty="0"/>
              <a:t>Seavus Group ( 2017 – Ongoing)		</a:t>
            </a:r>
          </a:p>
          <a:p>
            <a:pPr lvl="1"/>
            <a:r>
              <a:rPr lang="en-US" dirty="0" err="1"/>
              <a:t>TabTale</a:t>
            </a:r>
            <a:r>
              <a:rPr lang="en-US" dirty="0"/>
              <a:t> (Matrix Global) (2016-2017)	</a:t>
            </a:r>
          </a:p>
          <a:p>
            <a:pPr lvl="1"/>
            <a:r>
              <a:rPr lang="en-US" dirty="0" err="1"/>
              <a:t>Aspekt</a:t>
            </a:r>
            <a:r>
              <a:rPr lang="en-US" dirty="0"/>
              <a:t> (2010-2016)</a:t>
            </a:r>
            <a:endParaRPr lang="en-GB" dirty="0"/>
          </a:p>
          <a:p>
            <a:r>
              <a:rPr lang="en-GB" dirty="0"/>
              <a:t>Current job position</a:t>
            </a:r>
          </a:p>
          <a:p>
            <a:pPr lvl="1"/>
            <a:r>
              <a:rPr lang="en-US" dirty="0"/>
              <a:t>Senior Database Developer</a:t>
            </a:r>
            <a:endParaRPr lang="en-GB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1DED0-CE9F-4BDF-947F-B31DC4E90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69" y="198842"/>
            <a:ext cx="2923518" cy="28066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4AB383-6152-48F8-9E86-D7E0BCA3A70F}"/>
              </a:ext>
            </a:extLst>
          </p:cNvPr>
          <p:cNvSpPr txBox="1"/>
          <p:nvPr/>
        </p:nvSpPr>
        <p:spPr>
          <a:xfrm>
            <a:off x="5791516" y="3159372"/>
            <a:ext cx="5772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Contact details:</a:t>
            </a:r>
          </a:p>
          <a:p>
            <a:pPr algn="r"/>
            <a:r>
              <a:rPr lang="en-US" dirty="0">
                <a:hlinkClick r:id="rId4"/>
              </a:rPr>
              <a:t>edijan.jasharovski@seavus.com</a:t>
            </a:r>
            <a:endParaRPr lang="en-US" dirty="0"/>
          </a:p>
          <a:p>
            <a:pPr algn="r"/>
            <a:r>
              <a:rPr lang="en-US" dirty="0">
                <a:hlinkClick r:id="rId5"/>
              </a:rPr>
              <a:t>edijan.jasharovski@gmail.com</a:t>
            </a:r>
            <a:endParaRPr lang="en-US" dirty="0"/>
          </a:p>
          <a:p>
            <a:pPr algn="r"/>
            <a:r>
              <a:rPr lang="en-US" dirty="0" err="1"/>
              <a:t>Linkedin</a:t>
            </a:r>
            <a:r>
              <a:rPr lang="en-US" dirty="0"/>
              <a:t>:</a:t>
            </a:r>
          </a:p>
          <a:p>
            <a:pPr algn="r"/>
            <a:r>
              <a:rPr lang="en-US" dirty="0"/>
              <a:t>https://www.linkedin.com/in/edijan-jasharovski-82465836/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1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endParaRPr lang="en-US" altLang="mk-MK" sz="3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C1952-5526-49E7-BE46-78970793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53"/>
            <a:ext cx="12192000" cy="64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4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terminology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291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Key database terminology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b="1" i="1" dirty="0"/>
              <a:t>Data Definition Language (DDL) </a:t>
            </a:r>
            <a:r>
              <a:rPr lang="en-US" dirty="0"/>
              <a:t>is a subset of the Transact-SQL language; it deals with creating database objects like tables, constraints, and stored procedures. The interface used to create these underlying DDL statements is the </a:t>
            </a:r>
            <a:r>
              <a:rPr lang="en-US" dirty="0" err="1"/>
              <a:t>pgAdmin</a:t>
            </a:r>
            <a:r>
              <a:rPr lang="en-US" dirty="0"/>
              <a:t> user interface.</a:t>
            </a:r>
          </a:p>
          <a:p>
            <a:pPr marL="0" indent="0">
              <a:buNone/>
            </a:pPr>
            <a:r>
              <a:rPr lang="en-US" dirty="0"/>
              <a:t>The main DDL statements are as follows:</a:t>
            </a:r>
          </a:p>
          <a:p>
            <a:pPr lvl="1"/>
            <a:r>
              <a:rPr lang="en-US" sz="2000" dirty="0"/>
              <a:t>ALTER</a:t>
            </a:r>
          </a:p>
          <a:p>
            <a:pPr lvl="1"/>
            <a:r>
              <a:rPr lang="en-US" sz="2000" dirty="0"/>
              <a:t>CREATE</a:t>
            </a:r>
          </a:p>
          <a:p>
            <a:pPr lvl="1"/>
            <a:r>
              <a:rPr lang="en-US" sz="2000" dirty="0"/>
              <a:t>DROP</a:t>
            </a:r>
          </a:p>
          <a:p>
            <a:pPr lvl="1"/>
            <a:r>
              <a:rPr lang="en-US" sz="2000" dirty="0"/>
              <a:t>GRANT</a:t>
            </a:r>
          </a:p>
          <a:p>
            <a:pPr lvl="1"/>
            <a:r>
              <a:rPr lang="en-US" sz="2000" dirty="0"/>
              <a:t>REVOKE</a:t>
            </a:r>
          </a:p>
          <a:p>
            <a:endParaRPr lang="en-US" altLang="mk-MK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7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Key database terminology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b="1" i="1" dirty="0"/>
              <a:t>Data Manipulation Language (DML) </a:t>
            </a:r>
            <a:r>
              <a:rPr lang="en-US" dirty="0"/>
              <a:t>is the language element that allows you to use the core statements INSERT, UPDATE and DELETE to manipulate data in any SQL Server tables. Core DML statements include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SELECT: Retrieves rows from the database and enables the selection of one or many rows or columns from one or many tables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INSERT: Adds one or more new rows to a table or a view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UPDATE: Changes existing data in one or more columns in a table or view.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DELETE: Removes rows from a table or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1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A table example terminology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92FBEF-60F8-4436-9362-E457DD2DD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894" y="1380931"/>
            <a:ext cx="7473721" cy="41465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2229D-4743-48AE-8988-D644090C79E7}"/>
              </a:ext>
            </a:extLst>
          </p:cNvPr>
          <p:cNvSpPr txBox="1"/>
          <p:nvPr/>
        </p:nvSpPr>
        <p:spPr>
          <a:xfrm>
            <a:off x="8461309" y="1380931"/>
            <a:ext cx="31486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table is a collection of related data held in a table format within a database. It consists of columns and rows.</a:t>
            </a:r>
          </a:p>
        </p:txBody>
      </p:sp>
    </p:spTree>
    <p:extLst>
      <p:ext uri="{BB962C8B-B14F-4D97-AF65-F5344CB8AC3E}">
        <p14:creationId xmlns:p14="http://schemas.microsoft.com/office/powerpoint/2010/main" val="357997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1 - DDL and DML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147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Demo 1 - DDL and DML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GB" dirty="0"/>
              <a:t>Session 1 – 01 Create table.xlsx</a:t>
            </a:r>
          </a:p>
          <a:p>
            <a:r>
              <a:rPr lang="en-GB" dirty="0"/>
              <a:t>Session 1 – 02 DDL and </a:t>
            </a:r>
            <a:r>
              <a:rPr lang="en-GB" dirty="0" err="1"/>
              <a:t>DML.sql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70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types in PostgreSQL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72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Each column in a database table is required to have a name and a data type.</a:t>
            </a:r>
          </a:p>
          <a:p>
            <a:r>
              <a:rPr lang="en-US" sz="2800" dirty="0"/>
              <a:t>SQL data type is an attribute that specifies type of data of any object. Each column, variable and expression has related data type in SQL.</a:t>
            </a:r>
          </a:p>
          <a:p>
            <a:r>
              <a:rPr lang="en-US" sz="2800" dirty="0"/>
              <a:t>You would use these data types while creating your tables. You would choose a particular data type for a table column based on your requirement.</a:t>
            </a:r>
          </a:p>
          <a:p>
            <a:r>
              <a:rPr lang="en-US" sz="2800" dirty="0"/>
              <a:t>SQL developers must decide what types of data will be stored inside each table column when creating a SQL table. </a:t>
            </a:r>
          </a:p>
          <a:p>
            <a:r>
              <a:rPr lang="en-US" sz="2800" dirty="0"/>
              <a:t>The data type is a label and a guideline for SQL to understand what type of data is expected inside of each column, and it also identifies how SQL will interact with the stored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38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GB" sz="2800" dirty="0"/>
              <a:t>PostgreSQL</a:t>
            </a:r>
            <a:r>
              <a:rPr lang="en-US" dirty="0"/>
              <a:t>, each column, local variable, expression, and parameter has a related data type. A </a:t>
            </a:r>
            <a:r>
              <a:rPr lang="en-US" sz="3200" b="1" dirty="0"/>
              <a:t>data type </a:t>
            </a:r>
            <a:r>
              <a:rPr lang="en-US" dirty="0"/>
              <a:t>is an attribute that specifies the type of data that the object can hold: 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Boolean, character, numeric, temporal, array, json,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-apple-system"/>
              </a:rPr>
              <a:t>uuid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, and special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8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Major course intro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Understanding the Core Database Concepts</a:t>
            </a:r>
          </a:p>
          <a:p>
            <a:pPr lvl="1"/>
            <a:r>
              <a:rPr lang="en-US" dirty="0"/>
              <a:t>Database Server, Database, Data Types, DDL, DML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/>
              <a:t>Querying data</a:t>
            </a:r>
          </a:p>
          <a:p>
            <a:pPr lvl="1"/>
            <a:r>
              <a:rPr lang="en-US" dirty="0"/>
              <a:t>Select statements, Filtering, Sorting, Unions, Joins</a:t>
            </a:r>
          </a:p>
          <a:p>
            <a:pPr lvl="1"/>
            <a:r>
              <a:rPr lang="en-US" dirty="0"/>
              <a:t>Foreign keys</a:t>
            </a:r>
          </a:p>
          <a:p>
            <a:r>
              <a:rPr lang="en-US" dirty="0"/>
              <a:t>Advanced querying</a:t>
            </a:r>
          </a:p>
          <a:p>
            <a:pPr lvl="1"/>
            <a:r>
              <a:rPr lang="en-US" dirty="0"/>
              <a:t>Aggregate functions, Grouping data, Views</a:t>
            </a:r>
          </a:p>
          <a:p>
            <a:r>
              <a:rPr lang="en-US" dirty="0"/>
              <a:t>Database routines</a:t>
            </a:r>
          </a:p>
          <a:p>
            <a:pPr lvl="1"/>
            <a:r>
              <a:rPr lang="en-US" dirty="0"/>
              <a:t>Stored procedures, Functions</a:t>
            </a:r>
          </a:p>
          <a:p>
            <a:r>
              <a:rPr lang="en-US" dirty="0"/>
              <a:t>Error handling and Basic Administration</a:t>
            </a:r>
          </a:p>
          <a:p>
            <a:pPr lvl="1"/>
            <a:r>
              <a:rPr lang="en-US" dirty="0"/>
              <a:t>Triggers and Constraints, Error handling</a:t>
            </a:r>
          </a:p>
          <a:p>
            <a:pPr lvl="1"/>
            <a:r>
              <a:rPr lang="en-US" dirty="0"/>
              <a:t>Users, Permissions, Roles</a:t>
            </a:r>
          </a:p>
        </p:txBody>
      </p:sp>
    </p:spTree>
    <p:extLst>
      <p:ext uri="{BB962C8B-B14F-4D97-AF65-F5344CB8AC3E}">
        <p14:creationId xmlns:p14="http://schemas.microsoft.com/office/powerpoint/2010/main" val="278523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Boolean</a:t>
            </a:r>
          </a:p>
          <a:p>
            <a:pPr lvl="1"/>
            <a:r>
              <a:rPr lang="en-GB" dirty="0"/>
              <a:t>A Boolean data type can hold one of three possible values: true, false or null. You use </a:t>
            </a:r>
            <a:r>
              <a:rPr lang="en-GB" dirty="0" err="1"/>
              <a:t>boolean</a:t>
            </a:r>
            <a:r>
              <a:rPr lang="en-GB" dirty="0"/>
              <a:t> or bool keyword to declare a column with the Boolean data type.</a:t>
            </a:r>
          </a:p>
          <a:p>
            <a:r>
              <a:rPr lang="en-GB" dirty="0"/>
              <a:t>Character</a:t>
            </a:r>
          </a:p>
          <a:p>
            <a:pPr lvl="1"/>
            <a:r>
              <a:rPr lang="en-GB" dirty="0"/>
              <a:t>PostgreSQL provides three character data types: CHAR(n), VARCHAR(n), and TEXT</a:t>
            </a:r>
          </a:p>
          <a:p>
            <a:pPr lvl="2"/>
            <a:r>
              <a:rPr lang="en-GB" dirty="0"/>
              <a:t>CHAR(n) is the fixed-length character with space padded. If you insert a string that is shorter than the length of the column, PostgreSQL pads spaces. If you insert a string that is longer than the length of the column, PostgreSQL will issue an error.</a:t>
            </a:r>
          </a:p>
          <a:p>
            <a:pPr lvl="2"/>
            <a:r>
              <a:rPr lang="en-GB" dirty="0"/>
              <a:t> VARCHAR(n) is the variable-length character string.  With VARCHAR(n),  you can store up to n characters. PostgreSQL does not pad spaces when the stored string is shorter than the length of the column.</a:t>
            </a:r>
          </a:p>
          <a:p>
            <a:pPr lvl="2"/>
            <a:r>
              <a:rPr lang="en-GB" dirty="0"/>
              <a:t> TEXT is the variable-length character string. Theoretically, text data is a character string with unlimited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2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Integer </a:t>
            </a:r>
          </a:p>
          <a:p>
            <a:pPr lvl="2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There are three kinds of integers in PostgreSQL:</a:t>
            </a:r>
            <a:endParaRPr lang="en-GB" dirty="0"/>
          </a:p>
          <a:p>
            <a:pPr lvl="3"/>
            <a:r>
              <a:rPr lang="en-GB" dirty="0"/>
              <a:t>Small integer (SMALLINT) is 2-byte signed integer that has a range from -32,768 to 32,767.</a:t>
            </a:r>
          </a:p>
          <a:p>
            <a:pPr lvl="3"/>
            <a:r>
              <a:rPr lang="en-GB" dirty="0"/>
              <a:t>Integer (INT) is a 4-byte integer that has a range from -2,147,483,648 to 2,147,483,647.</a:t>
            </a:r>
          </a:p>
          <a:p>
            <a:pPr lvl="3"/>
            <a:r>
              <a:rPr lang="en-GB" dirty="0"/>
              <a:t>Serial is the same as integer except that PostgreSQL will automatically generate and populate values into the SERIAL column. This is similar to AUTO_INCREMENT column in MySQL or AUTOINCREMENT column in SQLite.</a:t>
            </a:r>
          </a:p>
          <a:p>
            <a:pPr lvl="1"/>
            <a:r>
              <a:rPr lang="en-GB" b="0" i="0" dirty="0">
                <a:effectLst/>
                <a:latin typeface="-apple-system"/>
              </a:rPr>
              <a:t>Floating-point number</a:t>
            </a:r>
          </a:p>
          <a:p>
            <a:pPr lvl="2"/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There three main types of floating-point numbers:</a:t>
            </a:r>
            <a:endParaRPr lang="en-GB" dirty="0"/>
          </a:p>
          <a:p>
            <a:pPr lvl="3"/>
            <a:r>
              <a:rPr lang="en-GB" dirty="0"/>
              <a:t>float(n)  is a floating-point number whose precision, at least, n, up to a maximum of 8 bytes.</a:t>
            </a:r>
          </a:p>
          <a:p>
            <a:pPr lvl="3"/>
            <a:r>
              <a:rPr lang="en-GB" dirty="0"/>
              <a:t>Real or float8 is a 4-byte floating-point number.</a:t>
            </a:r>
          </a:p>
          <a:p>
            <a:pPr lvl="3"/>
            <a:r>
              <a:rPr lang="en-GB" dirty="0"/>
              <a:t>numeric or numeric(</a:t>
            </a:r>
            <a:r>
              <a:rPr lang="en-GB" dirty="0" err="1"/>
              <a:t>p,s</a:t>
            </a:r>
            <a:r>
              <a:rPr lang="en-GB" dirty="0"/>
              <a:t>) is a real number with p digits with s number after the decimal point. The numeric(</a:t>
            </a:r>
            <a:r>
              <a:rPr lang="en-GB" dirty="0" err="1"/>
              <a:t>p,s</a:t>
            </a:r>
            <a:r>
              <a:rPr lang="en-GB" dirty="0"/>
              <a:t>) is the exact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46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Temporal data types</a:t>
            </a:r>
          </a:p>
          <a:p>
            <a:pPr lvl="1"/>
            <a:r>
              <a:rPr lang="en-GB" dirty="0"/>
              <a:t>The temporal data types allow you to store date and /or  time data. PostgreSQL has five main temporal data types:</a:t>
            </a:r>
          </a:p>
          <a:p>
            <a:pPr lvl="2"/>
            <a:r>
              <a:rPr lang="en-GB" dirty="0"/>
              <a:t>DATE stores the dates only.</a:t>
            </a:r>
          </a:p>
          <a:p>
            <a:pPr lvl="2"/>
            <a:r>
              <a:rPr lang="en-GB" dirty="0"/>
              <a:t>TIME stores the time of day values.</a:t>
            </a:r>
          </a:p>
          <a:p>
            <a:pPr lvl="2"/>
            <a:r>
              <a:rPr lang="en-GB" dirty="0"/>
              <a:t>TIMESTAMP stores both date and time values.</a:t>
            </a:r>
          </a:p>
          <a:p>
            <a:pPr lvl="2"/>
            <a:r>
              <a:rPr lang="en-GB" dirty="0"/>
              <a:t>TIMESTAMPTZ is a time zone-aware timestamp data type. It is the abbreviation for timestamp with the time zone.</a:t>
            </a:r>
          </a:p>
          <a:p>
            <a:pPr lvl="2"/>
            <a:r>
              <a:rPr lang="en-GB" dirty="0"/>
              <a:t>INTERVAL stores periods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71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Data types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UUID for storing Universally Unique Identifiers</a:t>
            </a:r>
          </a:p>
          <a:p>
            <a:r>
              <a:rPr lang="en-US" dirty="0"/>
              <a:t>Array for storing array strings, numbers, etc.</a:t>
            </a:r>
          </a:p>
          <a:p>
            <a:r>
              <a:rPr lang="en-US" dirty="0"/>
              <a:t>JSON stores JSON data</a:t>
            </a:r>
          </a:p>
          <a:p>
            <a:r>
              <a:rPr lang="en-US" dirty="0" err="1"/>
              <a:t>hstore</a:t>
            </a:r>
            <a:r>
              <a:rPr lang="en-US" dirty="0"/>
              <a:t> stores key-value pair</a:t>
            </a:r>
          </a:p>
          <a:p>
            <a:r>
              <a:rPr lang="en-US" dirty="0"/>
              <a:t>Special types such as network address and geometric data.</a:t>
            </a:r>
          </a:p>
        </p:txBody>
      </p:sp>
    </p:spTree>
    <p:extLst>
      <p:ext uri="{BB962C8B-B14F-4D97-AF65-F5344CB8AC3E}">
        <p14:creationId xmlns:p14="http://schemas.microsoft.com/office/powerpoint/2010/main" val="985159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2 -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579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CRUD operations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Create, Read, Update, Delete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20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operation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Create new data structure (</a:t>
            </a:r>
            <a:r>
              <a:rPr lang="en-US" b="1" dirty="0"/>
              <a:t>Table</a:t>
            </a:r>
            <a:r>
              <a:rPr lang="en-US" dirty="0"/>
              <a:t>, View, Function, Procedure, …)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BFB6C-D180-48A7-BEDC-B8BE32628532}"/>
              </a:ext>
            </a:extLst>
          </p:cNvPr>
          <p:cNvSpPr txBox="1"/>
          <p:nvPr/>
        </p:nvSpPr>
        <p:spPr>
          <a:xfrm>
            <a:off x="1702965" y="1951672"/>
            <a:ext cx="6677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Column1_Name Data_type_1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Column2_Name Data_type_2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Data_type_N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DD10C-B53F-4B4A-9524-FBEACFA952D3}"/>
              </a:ext>
            </a:extLst>
          </p:cNvPr>
          <p:cNvSpPr txBox="1"/>
          <p:nvPr/>
        </p:nvSpPr>
        <p:spPr>
          <a:xfrm>
            <a:off x="1702965" y="4098471"/>
            <a:ext cx="6744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 TABLE </a:t>
            </a:r>
            <a:r>
              <a:rPr lang="en-GB" dirty="0">
                <a:latin typeface="Consolas" panose="020B0609020204030204" pitchFamily="49" charset="0"/>
              </a:rPr>
              <a:t>Customer (</a:t>
            </a:r>
          </a:p>
          <a:p>
            <a:r>
              <a:rPr lang="en-GB" dirty="0">
                <a:latin typeface="Consolas" panose="020B0609020204030204" pitchFamily="49" charset="0"/>
              </a:rPr>
              <a:t>	Id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INTEGER</a:t>
            </a:r>
            <a:r>
              <a:rPr lang="en-GB" dirty="0">
                <a:latin typeface="Consolas" panose="020B0609020204030204" pitchFamily="49" charset="0"/>
              </a:rPr>
              <a:t> NOT NULL,</a:t>
            </a:r>
          </a:p>
          <a:p>
            <a:r>
              <a:rPr lang="en-GB" dirty="0">
                <a:latin typeface="Consolas" panose="020B0609020204030204" pitchFamily="49" charset="0"/>
              </a:rPr>
              <a:t>	Name varchar(100) NOT NULL,</a:t>
            </a:r>
          </a:p>
          <a:p>
            <a:r>
              <a:rPr lang="en-GB" dirty="0">
                <a:latin typeface="Consolas" panose="020B0609020204030204" pitchFamily="49" charset="0"/>
              </a:rPr>
              <a:t>	City varchar(100) NULL)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7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operation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Primary key concept</a:t>
            </a:r>
          </a:p>
          <a:p>
            <a:pPr lvl="1"/>
            <a:r>
              <a:rPr lang="en-US" dirty="0"/>
              <a:t>Short, Not changeable, Incremental, Unique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BE58A-AAD0-433E-9104-BC900F2142EF}"/>
              </a:ext>
            </a:extLst>
          </p:cNvPr>
          <p:cNvSpPr txBox="1"/>
          <p:nvPr/>
        </p:nvSpPr>
        <p:spPr>
          <a:xfrm>
            <a:off x="1149290" y="2470557"/>
            <a:ext cx="513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Customer (</a:t>
            </a:r>
          </a:p>
          <a:p>
            <a:r>
              <a:rPr lang="en-GB" dirty="0">
                <a:latin typeface="Consolas" panose="020B0609020204030204" pitchFamily="49" charset="0"/>
              </a:rPr>
              <a:t>Id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INTEGER PRIMARY KEY,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Name TEXT, </a:t>
            </a:r>
          </a:p>
          <a:p>
            <a:r>
              <a:rPr lang="en-GB" b="0" i="0" dirty="0">
                <a:effectLst/>
                <a:latin typeface="Consolas" panose="020B0609020204030204" pitchFamily="49" charset="0"/>
              </a:rPr>
              <a:t>Address TEXT);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60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INSERT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Insert new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B867C-FEE1-451D-A3B3-65CEF0D598E0}"/>
              </a:ext>
            </a:extLst>
          </p:cNvPr>
          <p:cNvSpPr txBox="1"/>
          <p:nvPr/>
        </p:nvSpPr>
        <p:spPr>
          <a:xfrm>
            <a:off x="914400" y="2000774"/>
            <a:ext cx="545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TableName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Col1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Col2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 ...)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...)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0B461-77D2-4561-BDA7-94A1D09124DE}"/>
              </a:ext>
            </a:extLst>
          </p:cNvPr>
          <p:cNvSpPr txBox="1"/>
          <p:nvPr/>
        </p:nvSpPr>
        <p:spPr>
          <a:xfrm>
            <a:off x="1015068" y="3517439"/>
            <a:ext cx="8128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Customer (Id, Name, City)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GB" dirty="0">
                <a:latin typeface="Consolas" panose="020B0609020204030204" pitchFamily="49" charset="0"/>
              </a:rPr>
              <a:t>  (1, 'Vero Skopje', 'Skopje')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Customer (Id, Name, City)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GB" dirty="0">
                <a:latin typeface="Consolas" panose="020B0609020204030204" pitchFamily="49" charset="0"/>
              </a:rPr>
              <a:t>  (2, 'Vero </a:t>
            </a:r>
            <a:r>
              <a:rPr lang="en-GB" dirty="0" err="1">
                <a:latin typeface="Consolas" panose="020B0609020204030204" pitchFamily="49" charset="0"/>
              </a:rPr>
              <a:t>Strumica</a:t>
            </a:r>
            <a:r>
              <a:rPr lang="en-GB" dirty="0">
                <a:latin typeface="Consolas" panose="020B0609020204030204" pitchFamily="49" charset="0"/>
              </a:rPr>
              <a:t>', '</a:t>
            </a:r>
            <a:r>
              <a:rPr lang="en-GB" dirty="0" err="1">
                <a:latin typeface="Consolas" panose="020B0609020204030204" pitchFamily="49" charset="0"/>
              </a:rPr>
              <a:t>Strumica</a:t>
            </a:r>
            <a:r>
              <a:rPr lang="en-GB" dirty="0">
                <a:latin typeface="Consolas" panose="020B0609020204030204" pitchFamily="49" charset="0"/>
              </a:rPr>
              <a:t>')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87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READ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Read all data in the table:</a:t>
            </a:r>
          </a:p>
          <a:p>
            <a:endParaRPr lang="en-US" dirty="0"/>
          </a:p>
          <a:p>
            <a:r>
              <a:rPr lang="en-US" dirty="0"/>
              <a:t>Read only specific columns:</a:t>
            </a:r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Read specific columns and Rows: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50FEC-E2E0-4B54-A3B8-8455EA74C15A}"/>
              </a:ext>
            </a:extLst>
          </p:cNvPr>
          <p:cNvSpPr/>
          <p:nvPr/>
        </p:nvSpPr>
        <p:spPr>
          <a:xfrm>
            <a:off x="1065543" y="205480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6D0F3-4664-4D39-B27C-A9EA2AD015DD}"/>
              </a:ext>
            </a:extLst>
          </p:cNvPr>
          <p:cNvSpPr/>
          <p:nvPr/>
        </p:nvSpPr>
        <p:spPr>
          <a:xfrm>
            <a:off x="1065543" y="29622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25A64-04F8-4D93-8107-5C843D0C12C6}"/>
              </a:ext>
            </a:extLst>
          </p:cNvPr>
          <p:cNvSpPr/>
          <p:nvPr/>
        </p:nvSpPr>
        <p:spPr>
          <a:xfrm>
            <a:off x="1065543" y="45694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Agenda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6"/>
            <a:ext cx="10515600" cy="4567383"/>
          </a:xfrm>
        </p:spPr>
        <p:txBody>
          <a:bodyPr>
            <a:normAutofit fontScale="47500" lnSpcReduction="20000"/>
          </a:bodyPr>
          <a:lstStyle/>
          <a:p>
            <a:r>
              <a:rPr lang="en-US" sz="2900" u="sng" dirty="0"/>
              <a:t>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Database concepts and usage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Types of databases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Introduction to </a:t>
            </a:r>
            <a:r>
              <a:rPr lang="en-US" sz="2900" dirty="0" err="1"/>
              <a:t>pgAdmin</a:t>
            </a:r>
            <a:r>
              <a:rPr lang="en-US" sz="2900" dirty="0"/>
              <a:t>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Key terminology (DDL and DML statements)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Demo 1 - DDL and DML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 types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Demo 2 – Data types</a:t>
            </a:r>
            <a:endParaRPr lang="en-US" sz="2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CRUD Operations (Create, Read, Update, Delete)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Create, Insert, Update, Delete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Workshop – Creating 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Knowledge check (Quiz, Discussion, Homework)</a:t>
            </a:r>
          </a:p>
          <a:p>
            <a:r>
              <a:rPr lang="en-US" sz="2900" dirty="0"/>
              <a:t>Session 2</a:t>
            </a:r>
          </a:p>
          <a:p>
            <a:r>
              <a:rPr lang="en-US" sz="2900" dirty="0"/>
              <a:t>Session 3</a:t>
            </a:r>
          </a:p>
          <a:p>
            <a:r>
              <a:rPr lang="en-US" sz="2900" dirty="0"/>
              <a:t>Session 4</a:t>
            </a:r>
          </a:p>
          <a:p>
            <a:r>
              <a:rPr lang="en-US" sz="2900" dirty="0"/>
              <a:t>Session 5</a:t>
            </a:r>
          </a:p>
          <a:p>
            <a:r>
              <a:rPr lang="en-US" sz="2900" dirty="0"/>
              <a:t>Session 6</a:t>
            </a:r>
          </a:p>
          <a:p>
            <a:r>
              <a:rPr lang="en-US" sz="2900" dirty="0"/>
              <a:t>Session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8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UPDATE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Update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63E9E-C11D-47F2-B778-20E2132CA2F5}"/>
              </a:ext>
            </a:extLst>
          </p:cNvPr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NewValue2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621BF-A39D-4D61-B743-4DE577F82FE6}"/>
              </a:ext>
            </a:extLst>
          </p:cNvPr>
          <p:cNvSpPr/>
          <p:nvPr/>
        </p:nvSpPr>
        <p:spPr>
          <a:xfrm>
            <a:off x="1066348" y="3624364"/>
            <a:ext cx="7867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'Vero Bitola'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'Bitola'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1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DELETE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dirty="0"/>
              <a:t>Delete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E73E23-3D34-4AFA-AD81-11594CE347B6}"/>
              </a:ext>
            </a:extLst>
          </p:cNvPr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9293C-E9F0-41F7-A094-2AEF9172511D}"/>
              </a:ext>
            </a:extLst>
          </p:cNvPr>
          <p:cNvSpPr/>
          <p:nvPr/>
        </p:nvSpPr>
        <p:spPr>
          <a:xfrm>
            <a:off x="1066348" y="3524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22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Workshop – Creating tables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11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Creating tables by using T-SQL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Create new database: SEDC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the following tables:</a:t>
            </a:r>
          </a:p>
          <a:p>
            <a:r>
              <a:rPr lang="en-GB" dirty="0" err="1"/>
              <a:t>BusinessEntity</a:t>
            </a:r>
            <a:endParaRPr lang="en-GB" dirty="0"/>
          </a:p>
          <a:p>
            <a:r>
              <a:rPr lang="en-GB" dirty="0"/>
              <a:t>Employee</a:t>
            </a:r>
          </a:p>
          <a:p>
            <a:r>
              <a:rPr lang="en-GB" dirty="0"/>
              <a:t>Product</a:t>
            </a:r>
          </a:p>
          <a:p>
            <a:r>
              <a:rPr lang="en-GB" dirty="0"/>
              <a:t>Customer</a:t>
            </a:r>
          </a:p>
          <a:p>
            <a:r>
              <a:rPr lang="en-GB" dirty="0"/>
              <a:t>Order</a:t>
            </a:r>
          </a:p>
          <a:p>
            <a:r>
              <a:rPr lang="en-GB" dirty="0" err="1"/>
              <a:t>OrderDetails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Try to insert data in the tables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98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</a:t>
            </a:r>
            <a:r>
              <a:rPr lang="en-GB" sz="3500" dirty="0" err="1"/>
              <a:t>BusinessEntity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Id Integer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Name 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Region 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Size varchar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066581-95CD-43F4-B27D-BB2530000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59356"/>
              </p:ext>
            </p:extLst>
          </p:nvPr>
        </p:nvGraphicFramePr>
        <p:xfrm>
          <a:off x="7323590" y="681037"/>
          <a:ext cx="4496499" cy="322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833">
                  <a:extLst>
                    <a:ext uri="{9D8B030D-6E8A-4147-A177-3AD203B41FA5}">
                      <a16:colId xmlns:a16="http://schemas.microsoft.com/office/drawing/2014/main" val="3849642392"/>
                    </a:ext>
                  </a:extLst>
                </a:gridCol>
                <a:gridCol w="1498833">
                  <a:extLst>
                    <a:ext uri="{9D8B030D-6E8A-4147-A177-3AD203B41FA5}">
                      <a16:colId xmlns:a16="http://schemas.microsoft.com/office/drawing/2014/main" val="2804240382"/>
                    </a:ext>
                  </a:extLst>
                </a:gridCol>
                <a:gridCol w="1498833">
                  <a:extLst>
                    <a:ext uri="{9D8B030D-6E8A-4147-A177-3AD203B41FA5}">
                      <a16:colId xmlns:a16="http://schemas.microsoft.com/office/drawing/2014/main" val="3532001580"/>
                    </a:ext>
                  </a:extLst>
                </a:gridCol>
              </a:tblGrid>
              <a:tr h="52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33733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52993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92355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Region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varchar(1000)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76220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Zipcode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varchar(10)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70901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varchar(10)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5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095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Integer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PRIMARY 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FirstName 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NationalIdNumber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5683D9-F14D-4D00-A6DD-B94CC76B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84183"/>
              </p:ext>
            </p:extLst>
          </p:nvPr>
        </p:nvGraphicFramePr>
        <p:xfrm>
          <a:off x="6761528" y="1030984"/>
          <a:ext cx="519278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97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1786855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DateOfBirth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nchar</a:t>
                      </a:r>
                      <a:r>
                        <a:rPr lang="en-US" dirty="0"/>
                        <a:t>(1)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HireDate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NationalIdNumber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35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Product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89737-0862-4458-849C-3FC5D45AB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1725"/>
              </p:ext>
            </p:extLst>
          </p:nvPr>
        </p:nvGraphicFramePr>
        <p:xfrm>
          <a:off x="1124126" y="1911828"/>
          <a:ext cx="79695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330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928E6C-9513-493B-B9A8-D1884357D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3880"/>
              </p:ext>
            </p:extLst>
          </p:nvPr>
        </p:nvGraphicFramePr>
        <p:xfrm>
          <a:off x="964735" y="1380931"/>
          <a:ext cx="79695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AccountNumber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RegionName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41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Order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1687F-8F84-4C8C-ADBE-64FDD8E0F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72665"/>
              </p:ext>
            </p:extLst>
          </p:nvPr>
        </p:nvGraphicFramePr>
        <p:xfrm>
          <a:off x="964735" y="1380931"/>
          <a:ext cx="796953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BusinessEntityId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2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5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9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644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GB" sz="3500" dirty="0"/>
              <a:t>Create table - </a:t>
            </a:r>
            <a:r>
              <a:rPr lang="en-GB" sz="3500" dirty="0" err="1"/>
              <a:t>OrderDetails</a:t>
            </a:r>
            <a:endParaRPr lang="en-GB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23CEE-EC1E-4CE8-BC68-217774DD6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57916"/>
              </p:ext>
            </p:extLst>
          </p:nvPr>
        </p:nvGraphicFramePr>
        <p:xfrm>
          <a:off x="964735" y="1380931"/>
          <a:ext cx="7969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13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465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Homework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16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 err="1"/>
              <a:t>SEDCHome</a:t>
            </a:r>
            <a:r>
              <a:rPr lang="en-US" sz="3500" dirty="0"/>
              <a:t> – List of tables	</a:t>
            </a:r>
            <a:endParaRPr lang="en-GB" sz="3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EC52A-AD8C-42B2-86F2-EB5E71908912}"/>
              </a:ext>
            </a:extLst>
          </p:cNvPr>
          <p:cNvSpPr txBox="1"/>
          <p:nvPr/>
        </p:nvSpPr>
        <p:spPr>
          <a:xfrm>
            <a:off x="947956" y="1380931"/>
            <a:ext cx="228180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Student</a:t>
            </a:r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FirstName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LastName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DateOfBirth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EnrolledDate</a:t>
            </a:r>
            <a:endParaRPr lang="en-US" sz="1800" dirty="0"/>
          </a:p>
          <a:p>
            <a:r>
              <a:rPr lang="en-US" sz="1800" dirty="0"/>
              <a:t>- Gender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NationalIDNumber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StudentCardNumber</a:t>
            </a:r>
            <a:endParaRPr lang="en-US" sz="1800" dirty="0"/>
          </a:p>
          <a:p>
            <a:endParaRPr lang="en-US" sz="1800" dirty="0"/>
          </a:p>
          <a:p>
            <a:r>
              <a:rPr lang="en-US" sz="2000" b="1" u="sng" dirty="0"/>
              <a:t>Course</a:t>
            </a:r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Name</a:t>
            </a:r>
          </a:p>
          <a:p>
            <a:r>
              <a:rPr lang="en-US" sz="1800" dirty="0"/>
              <a:t>- Credit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AcademicYear</a:t>
            </a:r>
            <a:endParaRPr lang="en-US" sz="1800" dirty="0"/>
          </a:p>
          <a:p>
            <a:r>
              <a:rPr lang="en-US" sz="1800" dirty="0"/>
              <a:t>- Semester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C3D16-7349-45A1-A855-A7BCDDA8DC7C}"/>
              </a:ext>
            </a:extLst>
          </p:cNvPr>
          <p:cNvSpPr txBox="1"/>
          <p:nvPr/>
        </p:nvSpPr>
        <p:spPr>
          <a:xfrm>
            <a:off x="3867325" y="1380931"/>
            <a:ext cx="194624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Teacher</a:t>
            </a:r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FirstName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LastName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DateOfBirth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AcademicRank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HireDate</a:t>
            </a:r>
            <a:endParaRPr lang="en-US" sz="1800" dirty="0"/>
          </a:p>
          <a:p>
            <a:endParaRPr lang="en-US" sz="1800" dirty="0"/>
          </a:p>
          <a:p>
            <a:r>
              <a:rPr lang="en-US" sz="2000" b="1" u="sng" dirty="0"/>
              <a:t>Grade</a:t>
            </a:r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StudentID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CourseID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TeacherID</a:t>
            </a:r>
            <a:endParaRPr lang="en-US" sz="1800" dirty="0"/>
          </a:p>
          <a:p>
            <a:r>
              <a:rPr lang="en-US" sz="1800" dirty="0"/>
              <a:t>- Grade</a:t>
            </a:r>
          </a:p>
          <a:p>
            <a:r>
              <a:rPr lang="en-US" sz="1800" dirty="0"/>
              <a:t>- Comment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CreatedDate</a:t>
            </a:r>
            <a:endParaRPr lang="mk-MK" sz="1800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5EDEA-796C-446C-B022-31A0CB72AAA3}"/>
              </a:ext>
            </a:extLst>
          </p:cNvPr>
          <p:cNvSpPr txBox="1"/>
          <p:nvPr/>
        </p:nvSpPr>
        <p:spPr>
          <a:xfrm>
            <a:off x="6618913" y="1380931"/>
            <a:ext cx="252190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GradeDetails</a:t>
            </a:r>
            <a:endParaRPr lang="en-US" sz="2000" b="1" u="sng" dirty="0"/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GradeID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AchievementTypeID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AchievementPoints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AchievementMaxPoints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AchievementDate</a:t>
            </a:r>
            <a:endParaRPr lang="en-US" sz="1800" dirty="0"/>
          </a:p>
          <a:p>
            <a:endParaRPr lang="en-US" sz="2000" u="sng" dirty="0"/>
          </a:p>
          <a:p>
            <a:r>
              <a:rPr lang="en-US" sz="2000" b="1" u="sng" dirty="0" err="1"/>
              <a:t>AchievementType</a:t>
            </a:r>
            <a:endParaRPr lang="en-US" sz="2000" b="1" u="sng" dirty="0"/>
          </a:p>
          <a:p>
            <a:r>
              <a:rPr lang="en-US" sz="1800" dirty="0"/>
              <a:t>- ID</a:t>
            </a:r>
          </a:p>
          <a:p>
            <a:r>
              <a:rPr lang="en-US" sz="1800" dirty="0"/>
              <a:t>- Name</a:t>
            </a:r>
          </a:p>
          <a:p>
            <a:r>
              <a:rPr lang="en-US" sz="1800" dirty="0"/>
              <a:t>- Description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ParticipationRate</a:t>
            </a:r>
            <a:endParaRPr lang="mk-MK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103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/>
              <a:t>SEDCHome</a:t>
            </a:r>
            <a:r>
              <a:rPr lang="en-US" sz="3500" dirty="0"/>
              <a:t> – Table example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2E03-0E8C-47CE-9BEB-B877DAA7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20"/>
            <a:ext cx="10515600" cy="4351338"/>
          </a:xfrm>
        </p:spPr>
        <p:txBody>
          <a:bodyPr/>
          <a:lstStyle/>
          <a:p>
            <a:r>
              <a:rPr lang="en-US" dirty="0"/>
              <a:t>Teacher</a:t>
            </a:r>
          </a:p>
          <a:p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A2A121-EACD-4C47-AB27-101D2572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2426"/>
              </p:ext>
            </p:extLst>
          </p:nvPr>
        </p:nvGraphicFramePr>
        <p:xfrm>
          <a:off x="1057014" y="1800381"/>
          <a:ext cx="796953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33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DateOfBirth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AcademicRank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HireDate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93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/>
              <a:t>SEDCHome</a:t>
            </a:r>
            <a:r>
              <a:rPr lang="en-US" sz="3500" dirty="0"/>
              <a:t> – Table example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2E03-0E8C-47CE-9BEB-B877DAA7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20"/>
            <a:ext cx="10515600" cy="4351338"/>
          </a:xfrm>
        </p:spPr>
        <p:txBody>
          <a:bodyPr/>
          <a:lstStyle/>
          <a:p>
            <a:r>
              <a:rPr lang="en-US" dirty="0"/>
              <a:t>Grade</a:t>
            </a:r>
          </a:p>
          <a:p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A2A121-EACD-4C47-AB27-101D2572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73244"/>
              </p:ext>
            </p:extLst>
          </p:nvPr>
        </p:nvGraphicFramePr>
        <p:xfrm>
          <a:off x="1057014" y="1800381"/>
          <a:ext cx="796953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33">
                  <a:extLst>
                    <a:ext uri="{9D8B030D-6E8A-4147-A177-3AD203B41FA5}">
                      <a16:colId xmlns:a16="http://schemas.microsoft.com/office/drawing/2014/main" val="211211174"/>
                    </a:ext>
                  </a:extLst>
                </a:gridCol>
                <a:gridCol w="2742346">
                  <a:extLst>
                    <a:ext uri="{9D8B030D-6E8A-4147-A177-3AD203B41FA5}">
                      <a16:colId xmlns:a16="http://schemas.microsoft.com/office/drawing/2014/main" val="415875908"/>
                    </a:ext>
                  </a:extLst>
                </a:gridCol>
                <a:gridCol w="1454860">
                  <a:extLst>
                    <a:ext uri="{9D8B030D-6E8A-4147-A177-3AD203B41FA5}">
                      <a16:colId xmlns:a16="http://schemas.microsoft.com/office/drawing/2014/main" val="1692629855"/>
                    </a:ext>
                  </a:extLst>
                </a:gridCol>
              </a:tblGrid>
              <a:tr h="333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 nulls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99046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21544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14012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CourseId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16201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TeacherId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9533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smallint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3447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82370"/>
                  </a:ext>
                </a:extLst>
              </a:tr>
              <a:tr h="333305">
                <a:tc>
                  <a:txBody>
                    <a:bodyPr/>
                    <a:lstStyle/>
                    <a:p>
                      <a:r>
                        <a:rPr lang="en-US" dirty="0" err="1"/>
                        <a:t>CreatedDate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4663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15312" cy="1936328"/>
          </a:xfrm>
        </p:spPr>
        <p:txBody>
          <a:bodyPr>
            <a:normAutofit/>
          </a:bodyPr>
          <a:lstStyle/>
          <a:p>
            <a:r>
              <a:rPr lang="en-US" sz="3500" dirty="0" err="1"/>
              <a:t>SEDCHome</a:t>
            </a:r>
            <a:r>
              <a:rPr lang="en-US" sz="3500" dirty="0"/>
              <a:t> – schema</a:t>
            </a:r>
            <a:endParaRPr lang="en-GB" sz="35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909FAF9-1899-40DC-8EDA-6D5EBA744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1409" y="87084"/>
            <a:ext cx="6454728" cy="6364050"/>
          </a:xfrm>
        </p:spPr>
      </p:pic>
    </p:spTree>
    <p:extLst>
      <p:ext uri="{BB962C8B-B14F-4D97-AF65-F5344CB8AC3E}">
        <p14:creationId xmlns:p14="http://schemas.microsoft.com/office/powerpoint/2010/main" val="287476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5B97-47FB-AD90-5849A8AE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concepts and usage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30F3-8CA6-470C-917B-CCD09D9BC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02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Database definitions 1/2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Cambridge dictionary</a:t>
            </a:r>
          </a:p>
          <a:p>
            <a:pPr marL="0" indent="0">
              <a:buNone/>
            </a:pPr>
            <a:r>
              <a:rPr lang="en-US" dirty="0"/>
              <a:t>A large amount of information stored in a computer system in such a way that it can be easily looked at or changed.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Wikipedia</a:t>
            </a:r>
          </a:p>
          <a:p>
            <a:pPr marL="0" indent="0">
              <a:buNone/>
            </a:pPr>
            <a:r>
              <a:rPr lang="en-US" dirty="0"/>
              <a:t>Database is an organized collection of data, generally stored and accessed electronically from a computer system. Where databases are more complex, they are often developed using formal design and modeling techniques.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Britannica</a:t>
            </a:r>
          </a:p>
          <a:p>
            <a:pPr marL="0" indent="0">
              <a:buNone/>
            </a:pPr>
            <a:r>
              <a:rPr lang="en-US" dirty="0"/>
              <a:t>Database, also called electronic database, any collection of data, or information, that is specially organized for rapid search and retrieval by a computer. Databases are structured to facilitate the storage, retrieval, modification, and deletion of data in conjunction with various data-processing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91858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Database definitions 2/2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r>
              <a:rPr lang="en-US" altLang="mk-MK" sz="3200" dirty="0"/>
              <a:t>A database consists of logically related data stored in a single repository.</a:t>
            </a:r>
          </a:p>
          <a:p>
            <a:endParaRPr lang="en-US" altLang="mk-MK" sz="3200" dirty="0"/>
          </a:p>
          <a:p>
            <a:r>
              <a:rPr lang="en-US" altLang="mk-MK" sz="3200" dirty="0"/>
              <a:t>Provides advantages over file system management approach</a:t>
            </a:r>
          </a:p>
          <a:p>
            <a:pPr lvl="1"/>
            <a:r>
              <a:rPr lang="en-US" altLang="mk-MK" sz="2800" dirty="0"/>
              <a:t>Eliminates inconsistency, data anomalies, data dependency, and structural dependency problems</a:t>
            </a:r>
          </a:p>
          <a:p>
            <a:pPr lvl="1"/>
            <a:r>
              <a:rPr lang="en-US" altLang="mk-MK" sz="2800" dirty="0"/>
              <a:t>It stores data structures, relationships, and access paths</a:t>
            </a:r>
          </a:p>
          <a:p>
            <a:pPr lvl="1"/>
            <a:endParaRPr lang="en-US" altLang="mk-MK" sz="2800" dirty="0"/>
          </a:p>
          <a:p>
            <a:endParaRPr lang="en-US" altLang="mk-MK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B71-5730-444E-AD2C-C8C98BB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9894"/>
          </a:xfrm>
        </p:spPr>
        <p:txBody>
          <a:bodyPr>
            <a:normAutofit/>
          </a:bodyPr>
          <a:lstStyle/>
          <a:p>
            <a:r>
              <a:rPr lang="en-US" sz="3500" dirty="0"/>
              <a:t>Example of an old traditional database application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BA2A-A7B3-4C26-9C49-164CB6B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37"/>
            <a:ext cx="10515600" cy="414750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mk-MK" sz="2400" dirty="0"/>
              <a:t>Suppose we are building a system to store the information about:</a:t>
            </a:r>
          </a:p>
          <a:p>
            <a:pPr lvl="1"/>
            <a:r>
              <a:rPr lang="en-US" altLang="mk-MK" sz="2000" dirty="0"/>
              <a:t>Customers</a:t>
            </a:r>
          </a:p>
          <a:p>
            <a:pPr lvl="1"/>
            <a:r>
              <a:rPr lang="en-US" altLang="mk-MK" sz="2000" dirty="0"/>
              <a:t>Products</a:t>
            </a:r>
          </a:p>
          <a:p>
            <a:pPr lvl="1"/>
            <a:r>
              <a:rPr lang="en-US" altLang="mk-MK" sz="2000" dirty="0"/>
              <a:t>Orders</a:t>
            </a:r>
          </a:p>
          <a:p>
            <a:pPr marL="0" indent="0">
              <a:buNone/>
            </a:pPr>
            <a:r>
              <a:rPr lang="en-US" altLang="mk-MK" sz="2400" dirty="0"/>
              <a:t>Can we do it without a database management system (DBMS)?</a:t>
            </a:r>
          </a:p>
          <a:p>
            <a:pPr lvl="1"/>
            <a:r>
              <a:rPr lang="en-US" sz="2000" dirty="0"/>
              <a:t>We can if we store the data in files</a:t>
            </a:r>
          </a:p>
          <a:p>
            <a:pPr marL="457200" lvl="1" indent="0">
              <a:buNone/>
            </a:pPr>
            <a:r>
              <a:rPr lang="en-US" altLang="mk-MK" sz="2400" dirty="0"/>
              <a:t>Customer.txt        		Product.txt          	    Order.txt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1863B6C-DC2D-41FF-8513-80874D92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914" y="409659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DE8153C-BDDE-4500-AAD1-49A75A56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456" y="409659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624062EA-45F0-4C6B-8F37-F9D49150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925" y="409659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5945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2547</Words>
  <Application>Microsoft Office PowerPoint</Application>
  <PresentationFormat>Widescreen</PresentationFormat>
  <Paragraphs>525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-apple-system</vt:lpstr>
      <vt:lpstr>Arial</vt:lpstr>
      <vt:lpstr>Calibri</vt:lpstr>
      <vt:lpstr>Calibri Light</vt:lpstr>
      <vt:lpstr>Colfax Regular</vt:lpstr>
      <vt:lpstr>Consolas</vt:lpstr>
      <vt:lpstr>Times New Roman</vt:lpstr>
      <vt:lpstr>Wingdings</vt:lpstr>
      <vt:lpstr>Office Theme</vt:lpstr>
      <vt:lpstr>Database Development and Design</vt:lpstr>
      <vt:lpstr>About me</vt:lpstr>
      <vt:lpstr>Major course intro</vt:lpstr>
      <vt:lpstr>Agenda</vt:lpstr>
      <vt:lpstr>Session  1</vt:lpstr>
      <vt:lpstr>Database concepts and usage</vt:lpstr>
      <vt:lpstr>Database definitions 1/2</vt:lpstr>
      <vt:lpstr>Database definitions 2/2</vt:lpstr>
      <vt:lpstr>Example of an old traditional database application</vt:lpstr>
      <vt:lpstr>Database management system (DBMS)</vt:lpstr>
      <vt:lpstr>Doing it without DBMS</vt:lpstr>
      <vt:lpstr>Problems without DBMS</vt:lpstr>
      <vt:lpstr>Importance of DBMS</vt:lpstr>
      <vt:lpstr>PostgreSQL</vt:lpstr>
      <vt:lpstr>Types of databases </vt:lpstr>
      <vt:lpstr>Types of databases 1/3</vt:lpstr>
      <vt:lpstr>Types of databases 2/3</vt:lpstr>
      <vt:lpstr>Types of databases 3/3</vt:lpstr>
      <vt:lpstr>Introduction to pgAdmin 4 </vt:lpstr>
      <vt:lpstr>PowerPoint Presentation</vt:lpstr>
      <vt:lpstr>Key terminology</vt:lpstr>
      <vt:lpstr>Key database terminology 1/2</vt:lpstr>
      <vt:lpstr>Key database terminology 2/2</vt:lpstr>
      <vt:lpstr>A table example terminology</vt:lpstr>
      <vt:lpstr>Demo 1 - DDL and DML </vt:lpstr>
      <vt:lpstr>Demo 1 - DDL and DML </vt:lpstr>
      <vt:lpstr>Data types in PostgreSQL </vt:lpstr>
      <vt:lpstr>Data types in PostgreSQL</vt:lpstr>
      <vt:lpstr>Data types in PostgreSQL</vt:lpstr>
      <vt:lpstr>Data types in PostgreSQL</vt:lpstr>
      <vt:lpstr>Data types in PostgreSQL</vt:lpstr>
      <vt:lpstr>Data types in PostgreSQL</vt:lpstr>
      <vt:lpstr>Data types in PostgreSQL</vt:lpstr>
      <vt:lpstr>Demo 2 - Data types</vt:lpstr>
      <vt:lpstr>CRUD operations</vt:lpstr>
      <vt:lpstr>CREATE operation 1/2</vt:lpstr>
      <vt:lpstr>Create operation 2/2</vt:lpstr>
      <vt:lpstr>INSERT operation</vt:lpstr>
      <vt:lpstr>READ operation</vt:lpstr>
      <vt:lpstr>UPDATE operation</vt:lpstr>
      <vt:lpstr>DELETE operation</vt:lpstr>
      <vt:lpstr>Workshop – Creating tables</vt:lpstr>
      <vt:lpstr>Creating tables by using T-SQL</vt:lpstr>
      <vt:lpstr>Create table - BusinessEntity</vt:lpstr>
      <vt:lpstr>Create table - Employee</vt:lpstr>
      <vt:lpstr>Create table - Product</vt:lpstr>
      <vt:lpstr>Create table - Customer</vt:lpstr>
      <vt:lpstr>Create table - Order</vt:lpstr>
      <vt:lpstr>Create table - OrderDetails</vt:lpstr>
      <vt:lpstr> Homework 1</vt:lpstr>
      <vt:lpstr>SEDCHome – List of tables </vt:lpstr>
      <vt:lpstr>SEDCHome – Table example</vt:lpstr>
      <vt:lpstr>SEDCHome – Table example</vt:lpstr>
      <vt:lpstr>SEDCHome –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Bojan Zdravkovski</dc:creator>
  <cp:lastModifiedBy>Edijan Jasharovski (Seavus)</cp:lastModifiedBy>
  <cp:revision>29</cp:revision>
  <dcterms:created xsi:type="dcterms:W3CDTF">2021-06-07T21:46:45Z</dcterms:created>
  <dcterms:modified xsi:type="dcterms:W3CDTF">2022-05-26T18:58:00Z</dcterms:modified>
</cp:coreProperties>
</file>