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304" r:id="rId4"/>
    <p:sldId id="261" r:id="rId5"/>
    <p:sldId id="262" r:id="rId6"/>
    <p:sldId id="264" r:id="rId7"/>
    <p:sldId id="265" r:id="rId8"/>
    <p:sldId id="266" r:id="rId9"/>
    <p:sldId id="267" r:id="rId10"/>
    <p:sldId id="272" r:id="rId11"/>
    <p:sldId id="268" r:id="rId12"/>
    <p:sldId id="270" r:id="rId13"/>
    <p:sldId id="271" r:id="rId14"/>
    <p:sldId id="273" r:id="rId15"/>
    <p:sldId id="277" r:id="rId16"/>
    <p:sldId id="274" r:id="rId17"/>
    <p:sldId id="275" r:id="rId18"/>
    <p:sldId id="276" r:id="rId19"/>
    <p:sldId id="278" r:id="rId20"/>
    <p:sldId id="279" r:id="rId21"/>
    <p:sldId id="282" r:id="rId22"/>
    <p:sldId id="280" r:id="rId23"/>
    <p:sldId id="281" r:id="rId24"/>
    <p:sldId id="286" r:id="rId25"/>
    <p:sldId id="283" r:id="rId26"/>
    <p:sldId id="284" r:id="rId27"/>
    <p:sldId id="285" r:id="rId28"/>
    <p:sldId id="287" r:id="rId29"/>
    <p:sldId id="288" r:id="rId30"/>
    <p:sldId id="289" r:id="rId31"/>
    <p:sldId id="290" r:id="rId32"/>
    <p:sldId id="291" r:id="rId33"/>
    <p:sldId id="295" r:id="rId34"/>
    <p:sldId id="292" r:id="rId35"/>
    <p:sldId id="296" r:id="rId36"/>
    <p:sldId id="293" r:id="rId37"/>
    <p:sldId id="294" r:id="rId38"/>
    <p:sldId id="297" r:id="rId39"/>
    <p:sldId id="298" r:id="rId40"/>
    <p:sldId id="302" r:id="rId41"/>
    <p:sldId id="301" r:id="rId42"/>
    <p:sldId id="300"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jan Zdravkovski" initials="BZ" lastIdx="14" clrIdx="0">
    <p:extLst>
      <p:ext uri="{19B8F6BF-5375-455C-9EA6-DF929625EA0E}">
        <p15:presenceInfo xmlns:p15="http://schemas.microsoft.com/office/powerpoint/2012/main" userId="S::Bojan.Zdravkovski@ats-global.com::688e13c5-424e-436e-8edd-9e503e050b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729" autoAdjust="0"/>
  </p:normalViewPr>
  <p:slideViewPr>
    <p:cSldViewPr snapToGrid="0">
      <p:cViewPr varScale="1">
        <p:scale>
          <a:sx n="92" d="100"/>
          <a:sy n="92" d="100"/>
        </p:scale>
        <p:origin x="12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447E8-BA94-40A2-82E5-02CCBA7A414C}" type="datetimeFigureOut">
              <a:rPr lang="en-GB" smtClean="0"/>
              <a:t>14/06/2021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0F65C-B1F6-4089-A2CA-28AD2088ABB2}" type="slidenum">
              <a:rPr lang="en-GB" smtClean="0"/>
              <a:t>‹#›</a:t>
            </a:fld>
            <a:endParaRPr lang="en-GB"/>
          </a:p>
        </p:txBody>
      </p:sp>
    </p:spTree>
    <p:extLst>
      <p:ext uri="{BB962C8B-B14F-4D97-AF65-F5344CB8AC3E}">
        <p14:creationId xmlns:p14="http://schemas.microsoft.com/office/powerpoint/2010/main" val="66277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7</a:t>
            </a:fld>
            <a:endParaRPr lang="en-GB"/>
          </a:p>
        </p:txBody>
      </p:sp>
    </p:spTree>
    <p:extLst>
      <p:ext uri="{BB962C8B-B14F-4D97-AF65-F5344CB8AC3E}">
        <p14:creationId xmlns:p14="http://schemas.microsoft.com/office/powerpoint/2010/main" val="308481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9</a:t>
            </a:fld>
            <a:endParaRPr lang="en-GB"/>
          </a:p>
        </p:txBody>
      </p:sp>
    </p:spTree>
    <p:extLst>
      <p:ext uri="{BB962C8B-B14F-4D97-AF65-F5344CB8AC3E}">
        <p14:creationId xmlns:p14="http://schemas.microsoft.com/office/powerpoint/2010/main" val="103299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14</a:t>
            </a:fld>
            <a:endParaRPr lang="en-GB"/>
          </a:p>
        </p:txBody>
      </p:sp>
    </p:spTree>
    <p:extLst>
      <p:ext uri="{BB962C8B-B14F-4D97-AF65-F5344CB8AC3E}">
        <p14:creationId xmlns:p14="http://schemas.microsoft.com/office/powerpoint/2010/main" val="59799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21</a:t>
            </a:fld>
            <a:endParaRPr lang="en-GB"/>
          </a:p>
        </p:txBody>
      </p:sp>
    </p:spTree>
    <p:extLst>
      <p:ext uri="{BB962C8B-B14F-4D97-AF65-F5344CB8AC3E}">
        <p14:creationId xmlns:p14="http://schemas.microsoft.com/office/powerpoint/2010/main" val="345180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33</a:t>
            </a:fld>
            <a:endParaRPr lang="en-GB"/>
          </a:p>
        </p:txBody>
      </p:sp>
    </p:spTree>
    <p:extLst>
      <p:ext uri="{BB962C8B-B14F-4D97-AF65-F5344CB8AC3E}">
        <p14:creationId xmlns:p14="http://schemas.microsoft.com/office/powerpoint/2010/main" val="27581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34</a:t>
            </a:fld>
            <a:endParaRPr lang="en-GB"/>
          </a:p>
        </p:txBody>
      </p:sp>
    </p:spTree>
    <p:extLst>
      <p:ext uri="{BB962C8B-B14F-4D97-AF65-F5344CB8AC3E}">
        <p14:creationId xmlns:p14="http://schemas.microsoft.com/office/powerpoint/2010/main" val="119173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4237-887E-4A3D-A734-D9EE37F13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E7CE11-5DFA-463C-B0D9-377AA167B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C3523F7-0B63-4801-80F1-AC7EF4EC4FED}"/>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5" name="Footer Placeholder 4">
            <a:extLst>
              <a:ext uri="{FF2B5EF4-FFF2-40B4-BE49-F238E27FC236}">
                <a16:creationId xmlns:a16="http://schemas.microsoft.com/office/drawing/2014/main" id="{FE1DCA89-C250-4D8B-9AE5-11040C7D21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A55364-BB50-4DE1-91C3-94B337B4794C}"/>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91173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067-122C-4A70-9BE4-E27D091B6C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9C3670-5A02-445F-9B2E-0D60863F9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9122B2-3DB5-4BBD-A97F-F1A419BB5DF6}"/>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5" name="Footer Placeholder 4">
            <a:extLst>
              <a:ext uri="{FF2B5EF4-FFF2-40B4-BE49-F238E27FC236}">
                <a16:creationId xmlns:a16="http://schemas.microsoft.com/office/drawing/2014/main" id="{9FFE3014-87A7-4256-9C2A-B5FCCB61EC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D45418-4354-408E-9368-3C4892277ED8}"/>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82185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0C772-3815-4A59-8980-08750C6561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11DE2B-2D48-4971-8533-E330DF62D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930FCF-8A4A-4AD7-A511-CDEBCE53E96D}"/>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5" name="Footer Placeholder 4">
            <a:extLst>
              <a:ext uri="{FF2B5EF4-FFF2-40B4-BE49-F238E27FC236}">
                <a16:creationId xmlns:a16="http://schemas.microsoft.com/office/drawing/2014/main" id="{9E422C44-24CE-4B82-9226-9A0C7BF10C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E774A-5A1E-4DC2-AD8A-E9CE68139373}"/>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20406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A667-5E8A-4B92-893E-FE37AC4B03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F21DF2-865C-4D16-B6C7-339ED0ADE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6C8E71-328B-4490-BB37-836045B07F47}"/>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5" name="Footer Placeholder 4">
            <a:extLst>
              <a:ext uri="{FF2B5EF4-FFF2-40B4-BE49-F238E27FC236}">
                <a16:creationId xmlns:a16="http://schemas.microsoft.com/office/drawing/2014/main" id="{B80A2A81-1E1E-40E2-B828-1A3855B19B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0B54E-FECA-45B4-84EE-9EA05B9461C4}"/>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57536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A071-4CE5-49A8-8A81-EF060A186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0E3590-75C1-4185-89E4-19A9B381F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C4161-BE0B-460E-A78F-6B3651274F8E}"/>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5" name="Footer Placeholder 4">
            <a:extLst>
              <a:ext uri="{FF2B5EF4-FFF2-40B4-BE49-F238E27FC236}">
                <a16:creationId xmlns:a16="http://schemas.microsoft.com/office/drawing/2014/main" id="{33991A85-80B9-42E6-80FC-7ECE11C424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5F750F-92D8-4069-8D9E-1FC6A032E657}"/>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3651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9B5-0EA0-4CAA-9E3C-FE27958E1B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EC0E1F-BB05-4109-9DC5-AAC1F6AF4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540D06-A2FC-4D0A-9E13-21862C093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896911-24AF-4FED-BFEE-24CBE8F02574}"/>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6" name="Footer Placeholder 5">
            <a:extLst>
              <a:ext uri="{FF2B5EF4-FFF2-40B4-BE49-F238E27FC236}">
                <a16:creationId xmlns:a16="http://schemas.microsoft.com/office/drawing/2014/main" id="{9B91BE38-AB28-4339-A0EB-93FF5142A6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267288-A1D6-4422-9EC7-685573AEB30F}"/>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25786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B3B7-8582-4DC3-829D-E960336DD1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AD98B2-963F-4CEA-817B-232B82142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C7069-0F8D-4A22-ADDB-F088D688B1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50C7C5-23A1-49FD-982B-57B66259E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C9499-DF9B-4905-8CD9-6E766E9CF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FC2B89-80FC-41D8-81A5-2F22D9C067CF}"/>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8" name="Footer Placeholder 7">
            <a:extLst>
              <a:ext uri="{FF2B5EF4-FFF2-40B4-BE49-F238E27FC236}">
                <a16:creationId xmlns:a16="http://schemas.microsoft.com/office/drawing/2014/main" id="{64C4D0C6-4D74-43E5-8027-78964D940C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3E1846-8E00-4C18-8C58-2BA17655E4EA}"/>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0781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E564-5964-4EB5-A18F-3E1E403940F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D6DD46-9D4B-4A37-9428-1DA83ED056A6}"/>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4" name="Footer Placeholder 3">
            <a:extLst>
              <a:ext uri="{FF2B5EF4-FFF2-40B4-BE49-F238E27FC236}">
                <a16:creationId xmlns:a16="http://schemas.microsoft.com/office/drawing/2014/main" id="{6EEC3953-1AA0-420F-84E9-EA8225D029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65EED0-C132-423C-9009-4B12A4A05452}"/>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90479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407F2-C9FE-4AF8-880A-E6BDCD2DEA8D}"/>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3" name="Footer Placeholder 2">
            <a:extLst>
              <a:ext uri="{FF2B5EF4-FFF2-40B4-BE49-F238E27FC236}">
                <a16:creationId xmlns:a16="http://schemas.microsoft.com/office/drawing/2014/main" id="{EC07DDB9-DC60-411F-8B6F-8078565BB2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2228AC-8B87-4DC4-B7E8-AB3C737F5FC4}"/>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271313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C367-9892-47C3-8DC3-0D02ECD15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D0BBA0-1915-4C30-87DE-0F22730FA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5B41CF-8796-4F2A-BF63-4FFF9782C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5F1A8-B4FA-4FC9-95DD-8B837A7E29C9}"/>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6" name="Footer Placeholder 5">
            <a:extLst>
              <a:ext uri="{FF2B5EF4-FFF2-40B4-BE49-F238E27FC236}">
                <a16:creationId xmlns:a16="http://schemas.microsoft.com/office/drawing/2014/main" id="{18519FAA-07A8-4A01-A0FE-9C1C9AFE94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9812E0-42FF-41DF-A172-F37D3748AACC}"/>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27910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A8D0-3232-4D61-A879-1C6420876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95D335-C1B3-409D-9CFA-6E7CD66B2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1D491B-5847-4243-B25D-702AEE2EF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6E4CA-7C4E-49B3-92AB-5E840CE9426A}"/>
              </a:ext>
            </a:extLst>
          </p:cNvPr>
          <p:cNvSpPr>
            <a:spLocks noGrp="1"/>
          </p:cNvSpPr>
          <p:nvPr>
            <p:ph type="dt" sz="half" idx="10"/>
          </p:nvPr>
        </p:nvSpPr>
        <p:spPr/>
        <p:txBody>
          <a:bodyPr/>
          <a:lstStyle/>
          <a:p>
            <a:fld id="{3F7DD8B6-5AAA-430E-AD11-60FB30118AE8}" type="datetimeFigureOut">
              <a:rPr lang="en-GB" smtClean="0"/>
              <a:t>14/06/2021</a:t>
            </a:fld>
            <a:endParaRPr lang="en-GB"/>
          </a:p>
        </p:txBody>
      </p:sp>
      <p:sp>
        <p:nvSpPr>
          <p:cNvPr id="6" name="Footer Placeholder 5">
            <a:extLst>
              <a:ext uri="{FF2B5EF4-FFF2-40B4-BE49-F238E27FC236}">
                <a16:creationId xmlns:a16="http://schemas.microsoft.com/office/drawing/2014/main" id="{9EEC4C1C-15F3-4D6A-BF54-328BAAC10E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E02C75-5788-4EF5-BD59-298A49B335D8}"/>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8565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2EF72-F298-4B77-9C86-C6C76490D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B098DF-0846-4C7A-A4A5-8FC31849F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12837D-5941-4F31-BF7B-B19115730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D8B6-5AAA-430E-AD11-60FB30118AE8}" type="datetimeFigureOut">
              <a:rPr lang="en-GB" smtClean="0"/>
              <a:t>14/06/2021</a:t>
            </a:fld>
            <a:endParaRPr lang="en-GB"/>
          </a:p>
        </p:txBody>
      </p:sp>
      <p:sp>
        <p:nvSpPr>
          <p:cNvPr id="5" name="Footer Placeholder 4">
            <a:extLst>
              <a:ext uri="{FF2B5EF4-FFF2-40B4-BE49-F238E27FC236}">
                <a16:creationId xmlns:a16="http://schemas.microsoft.com/office/drawing/2014/main" id="{FEC6353A-BED6-41B1-8118-83CD0B1EF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54C2A4-1F68-442E-AC83-592C3FFC2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EB352-B48A-488E-83F1-9187A27E8BD0}" type="slidenum">
              <a:rPr lang="en-GB" smtClean="0"/>
              <a:t>‹#›</a:t>
            </a:fld>
            <a:endParaRPr lang="en-GB"/>
          </a:p>
        </p:txBody>
      </p:sp>
    </p:spTree>
    <p:extLst>
      <p:ext uri="{BB962C8B-B14F-4D97-AF65-F5344CB8AC3E}">
        <p14:creationId xmlns:p14="http://schemas.microsoft.com/office/powerpoint/2010/main" val="70372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Session 2</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9388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Combining sets </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r>
              <a:rPr lang="en-GB" dirty="0">
                <a:solidFill>
                  <a:schemeClr val="bg1"/>
                </a:solidFill>
              </a:rPr>
              <a:t>Union, Union ALL, Intersect</a:t>
            </a:r>
          </a:p>
          <a:p>
            <a:endParaRPr lang="en-GB" dirty="0">
              <a:solidFill>
                <a:schemeClr val="bg1"/>
              </a:solidFill>
            </a:endParaRPr>
          </a:p>
        </p:txBody>
      </p:sp>
    </p:spTree>
    <p:extLst>
      <p:ext uri="{BB962C8B-B14F-4D97-AF65-F5344CB8AC3E}">
        <p14:creationId xmlns:p14="http://schemas.microsoft.com/office/powerpoint/2010/main" val="340957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UNION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sz="2000" dirty="0"/>
              <a:t>UNION set operator unifies the results of the two input queries. As a set operator, UNION has an implied DISTINCT property, meaning that it does not return duplicate rows.</a:t>
            </a:r>
          </a:p>
          <a:p>
            <a:r>
              <a:rPr lang="en-US" sz="2000" dirty="0"/>
              <a:t>Duplicates are eliminated</a:t>
            </a:r>
          </a:p>
          <a:p>
            <a:r>
              <a:rPr lang="en-US" sz="2000" dirty="0"/>
              <a:t>Pre-requisites</a:t>
            </a:r>
          </a:p>
          <a:p>
            <a:pPr lvl="1"/>
            <a:r>
              <a:rPr lang="en-US" sz="1800" dirty="0"/>
              <a:t>All sets should have same number and order of columns</a:t>
            </a:r>
          </a:p>
          <a:p>
            <a:pPr lvl="1"/>
            <a:r>
              <a:rPr lang="en-US" sz="1800" dirty="0"/>
              <a:t>Columns should be of same or compatible data type</a:t>
            </a:r>
          </a:p>
          <a:p>
            <a:pPr marL="0" indent="0">
              <a:buNone/>
            </a:pPr>
            <a:r>
              <a:rPr lang="en-US" sz="2000" dirty="0"/>
              <a:t>Example:</a:t>
            </a:r>
          </a:p>
          <a:p>
            <a:endParaRPr lang="en-US" dirty="0"/>
          </a:p>
          <a:p>
            <a:endParaRPr lang="en-GB" dirty="0"/>
          </a:p>
        </p:txBody>
      </p:sp>
      <p:sp>
        <p:nvSpPr>
          <p:cNvPr id="4" name="TextBox 3">
            <a:extLst>
              <a:ext uri="{FF2B5EF4-FFF2-40B4-BE49-F238E27FC236}">
                <a16:creationId xmlns:a16="http://schemas.microsoft.com/office/drawing/2014/main" id="{5452A367-16DF-43AC-A550-C4115471F25E}"/>
              </a:ext>
            </a:extLst>
          </p:cNvPr>
          <p:cNvSpPr txBox="1"/>
          <p:nvPr/>
        </p:nvSpPr>
        <p:spPr>
          <a:xfrm>
            <a:off x="838200" y="3939286"/>
            <a:ext cx="4955309"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Region</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grpSp>
        <p:nvGrpSpPr>
          <p:cNvPr id="6" name="Group 5">
            <a:extLst>
              <a:ext uri="{FF2B5EF4-FFF2-40B4-BE49-F238E27FC236}">
                <a16:creationId xmlns:a16="http://schemas.microsoft.com/office/drawing/2014/main" id="{04966FB7-BB3E-425B-8FCB-190B314BE68A}"/>
              </a:ext>
            </a:extLst>
          </p:cNvPr>
          <p:cNvGrpSpPr/>
          <p:nvPr/>
        </p:nvGrpSpPr>
        <p:grpSpPr>
          <a:xfrm>
            <a:off x="8883574" y="2633970"/>
            <a:ext cx="2226756" cy="1026075"/>
            <a:chOff x="4975668" y="3063240"/>
            <a:chExt cx="2226756" cy="1026075"/>
          </a:xfrm>
        </p:grpSpPr>
        <p:sp>
          <p:nvSpPr>
            <p:cNvPr id="7" name="Oval 6">
              <a:extLst>
                <a:ext uri="{FF2B5EF4-FFF2-40B4-BE49-F238E27FC236}">
                  <a16:creationId xmlns:a16="http://schemas.microsoft.com/office/drawing/2014/main" id="{28F5EC96-C0AF-44EC-960D-7C5897B9B41A}"/>
                </a:ext>
              </a:extLst>
            </p:cNvPr>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8" name="Oval 7">
              <a:extLst>
                <a:ext uri="{FF2B5EF4-FFF2-40B4-BE49-F238E27FC236}">
                  <a16:creationId xmlns:a16="http://schemas.microsoft.com/office/drawing/2014/main" id="{DA37D60F-9F98-4609-9480-0F5835D1FF3B}"/>
                </a:ext>
              </a:extLst>
            </p:cNvPr>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Tree>
    <p:extLst>
      <p:ext uri="{BB962C8B-B14F-4D97-AF65-F5344CB8AC3E}">
        <p14:creationId xmlns:p14="http://schemas.microsoft.com/office/powerpoint/2010/main" val="133492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UNION ALL</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sz="2000" dirty="0"/>
              <a:t>UNION ALL operator unifies the results of the two input queries. As a set operator, UNION ALL doesn’t have an implied DISTINCT property, meaning that it can return duplicate rows.</a:t>
            </a:r>
          </a:p>
          <a:p>
            <a:r>
              <a:rPr lang="en-US" sz="2000" dirty="0"/>
              <a:t>Duplicates remain</a:t>
            </a:r>
          </a:p>
          <a:p>
            <a:r>
              <a:rPr lang="en-US" sz="2000" dirty="0"/>
              <a:t>Pre-requisites</a:t>
            </a:r>
          </a:p>
          <a:p>
            <a:pPr lvl="1"/>
            <a:r>
              <a:rPr lang="en-US" sz="1800" dirty="0"/>
              <a:t>All sets should have same number of columns</a:t>
            </a:r>
          </a:p>
          <a:p>
            <a:pPr lvl="1"/>
            <a:r>
              <a:rPr lang="en-US" sz="1800" dirty="0"/>
              <a:t>Columns should be of same or compatible data type</a:t>
            </a:r>
          </a:p>
          <a:p>
            <a:pPr marL="0" indent="0">
              <a:buNone/>
            </a:pPr>
            <a:r>
              <a:rPr lang="en-US" sz="2000" dirty="0"/>
              <a:t>Example:</a:t>
            </a:r>
          </a:p>
          <a:p>
            <a:endParaRPr lang="en-US" dirty="0"/>
          </a:p>
          <a:p>
            <a:endParaRPr lang="en-GB" dirty="0"/>
          </a:p>
        </p:txBody>
      </p:sp>
      <p:sp>
        <p:nvSpPr>
          <p:cNvPr id="4" name="TextBox 3">
            <a:extLst>
              <a:ext uri="{FF2B5EF4-FFF2-40B4-BE49-F238E27FC236}">
                <a16:creationId xmlns:a16="http://schemas.microsoft.com/office/drawing/2014/main" id="{6FE0C8C2-1138-418E-8E94-54743EB1D264}"/>
              </a:ext>
            </a:extLst>
          </p:cNvPr>
          <p:cNvSpPr txBox="1"/>
          <p:nvPr/>
        </p:nvSpPr>
        <p:spPr>
          <a:xfrm>
            <a:off x="838200" y="3925455"/>
            <a:ext cx="6035964"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Region</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UNION ALL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6" name="Oval 5">
            <a:extLst>
              <a:ext uri="{FF2B5EF4-FFF2-40B4-BE49-F238E27FC236}">
                <a16:creationId xmlns:a16="http://schemas.microsoft.com/office/drawing/2014/main" id="{7DE8BFE5-6ED1-4632-AB22-63AF4A3BD011}"/>
              </a:ext>
            </a:extLst>
          </p:cNvPr>
          <p:cNvSpPr/>
          <p:nvPr/>
        </p:nvSpPr>
        <p:spPr>
          <a:xfrm>
            <a:off x="8441837" y="249736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a:extLst>
              <a:ext uri="{FF2B5EF4-FFF2-40B4-BE49-F238E27FC236}">
                <a16:creationId xmlns:a16="http://schemas.microsoft.com/office/drawing/2014/main" id="{AF7F5A78-C30B-4065-93D2-32D2CDC16ABD}"/>
              </a:ext>
            </a:extLst>
          </p:cNvPr>
          <p:cNvSpPr/>
          <p:nvPr/>
        </p:nvSpPr>
        <p:spPr>
          <a:xfrm>
            <a:off x="9720665" y="2497361"/>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Tree>
    <p:extLst>
      <p:ext uri="{BB962C8B-B14F-4D97-AF65-F5344CB8AC3E}">
        <p14:creationId xmlns:p14="http://schemas.microsoft.com/office/powerpoint/2010/main" val="278517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INTERSECT</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sz="2000" dirty="0"/>
              <a:t>INTERSECT operator returns only distinct rows that are common to both sets. In other words, if a row appears at least once in the first set and at least once in the second set, it will appear once in the result of the INTERSECT operator.</a:t>
            </a:r>
          </a:p>
          <a:p>
            <a:r>
              <a:rPr lang="en-US" sz="2000" dirty="0"/>
              <a:t>Pre-requisites</a:t>
            </a:r>
          </a:p>
          <a:p>
            <a:pPr lvl="1"/>
            <a:r>
              <a:rPr lang="en-US" sz="1800" dirty="0"/>
              <a:t>All sets should have same number of columns</a:t>
            </a:r>
          </a:p>
          <a:p>
            <a:pPr lvl="1"/>
            <a:r>
              <a:rPr lang="en-US" sz="1800" dirty="0"/>
              <a:t>Columns should be of same or compatible data type</a:t>
            </a:r>
          </a:p>
          <a:p>
            <a:pPr marL="0" indent="0">
              <a:buNone/>
            </a:pPr>
            <a:r>
              <a:rPr lang="en-US" sz="2000" dirty="0"/>
              <a:t>Example:</a:t>
            </a:r>
          </a:p>
          <a:p>
            <a:endParaRPr lang="en-US" dirty="0"/>
          </a:p>
          <a:p>
            <a:endParaRPr lang="en-GB" dirty="0"/>
          </a:p>
        </p:txBody>
      </p:sp>
      <p:sp>
        <p:nvSpPr>
          <p:cNvPr id="4" name="TextBox 3">
            <a:extLst>
              <a:ext uri="{FF2B5EF4-FFF2-40B4-BE49-F238E27FC236}">
                <a16:creationId xmlns:a16="http://schemas.microsoft.com/office/drawing/2014/main" id="{85944199-7805-49D7-AF19-309C12B5C645}"/>
              </a:ext>
            </a:extLst>
          </p:cNvPr>
          <p:cNvSpPr txBox="1"/>
          <p:nvPr/>
        </p:nvSpPr>
        <p:spPr>
          <a:xfrm>
            <a:off x="838200" y="3868639"/>
            <a:ext cx="5518727" cy="2308324"/>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FirstName</a:t>
            </a:r>
            <a:r>
              <a:rPr lang="en-US" dirty="0">
                <a:solidFill>
                  <a:srgbClr val="80808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FirstName</a:t>
            </a:r>
            <a:r>
              <a:rPr lang="en-US" dirty="0">
                <a:solidFill>
                  <a:srgbClr val="80808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a:p>
            <a:endParaRPr lang="en-GB" dirty="0"/>
          </a:p>
        </p:txBody>
      </p:sp>
      <p:sp>
        <p:nvSpPr>
          <p:cNvPr id="5" name="TextBox 4">
            <a:extLst>
              <a:ext uri="{FF2B5EF4-FFF2-40B4-BE49-F238E27FC236}">
                <a16:creationId xmlns:a16="http://schemas.microsoft.com/office/drawing/2014/main" id="{9CEEF648-BB35-4910-B64C-82AF51F9BF86}"/>
              </a:ext>
            </a:extLst>
          </p:cNvPr>
          <p:cNvSpPr txBox="1"/>
          <p:nvPr/>
        </p:nvSpPr>
        <p:spPr>
          <a:xfrm>
            <a:off x="6539345" y="7740073"/>
            <a:ext cx="184731" cy="369332"/>
          </a:xfrm>
          <a:prstGeom prst="rect">
            <a:avLst/>
          </a:prstGeom>
          <a:noFill/>
        </p:spPr>
        <p:txBody>
          <a:bodyPr wrap="none" rtlCol="0">
            <a:spAutoFit/>
          </a:bodyPr>
          <a:lstStyle/>
          <a:p>
            <a:endParaRPr lang="en-GB" dirty="0"/>
          </a:p>
        </p:txBody>
      </p:sp>
      <p:grpSp>
        <p:nvGrpSpPr>
          <p:cNvPr id="6" name="Group 5">
            <a:extLst>
              <a:ext uri="{FF2B5EF4-FFF2-40B4-BE49-F238E27FC236}">
                <a16:creationId xmlns:a16="http://schemas.microsoft.com/office/drawing/2014/main" id="{A61D5DD6-FA5C-4236-AC71-ECF686C5408B}"/>
              </a:ext>
            </a:extLst>
          </p:cNvPr>
          <p:cNvGrpSpPr/>
          <p:nvPr/>
        </p:nvGrpSpPr>
        <p:grpSpPr>
          <a:xfrm>
            <a:off x="7570848" y="2728269"/>
            <a:ext cx="2283336" cy="1022718"/>
            <a:chOff x="7570848" y="2728269"/>
            <a:chExt cx="2283336" cy="1022718"/>
          </a:xfrm>
        </p:grpSpPr>
        <p:sp>
          <p:nvSpPr>
            <p:cNvPr id="7" name="Oval 6">
              <a:extLst>
                <a:ext uri="{FF2B5EF4-FFF2-40B4-BE49-F238E27FC236}">
                  <a16:creationId xmlns:a16="http://schemas.microsoft.com/office/drawing/2014/main" id="{5EB65C69-7854-4ADE-BAC1-F3925EED69D3}"/>
                </a:ext>
              </a:extLst>
            </p:cNvPr>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8" name="Oval 7">
              <a:extLst>
                <a:ext uri="{FF2B5EF4-FFF2-40B4-BE49-F238E27FC236}">
                  <a16:creationId xmlns:a16="http://schemas.microsoft.com/office/drawing/2014/main" id="{1FCE3A00-826F-4C37-BF7A-ADFA4FE72F19}"/>
                </a:ext>
              </a:extLst>
            </p:cNvPr>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grpSp>
      <p:sp>
        <p:nvSpPr>
          <p:cNvPr id="10" name="Oval 9">
            <a:extLst>
              <a:ext uri="{FF2B5EF4-FFF2-40B4-BE49-F238E27FC236}">
                <a16:creationId xmlns:a16="http://schemas.microsoft.com/office/drawing/2014/main" id="{6896F043-B53C-4891-AAD1-E2770A27A8B0}"/>
              </a:ext>
            </a:extLst>
          </p:cNvPr>
          <p:cNvSpPr/>
          <p:nvPr/>
        </p:nvSpPr>
        <p:spPr>
          <a:xfrm>
            <a:off x="8575356" y="2920972"/>
            <a:ext cx="274320" cy="637309"/>
          </a:xfrm>
          <a:prstGeom prst="ellipse">
            <a:avLst/>
          </a:prstGeom>
          <a:solidFill>
            <a:schemeClr val="accent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5327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26774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Table constraints</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r>
              <a:rPr lang="en-GB" dirty="0">
                <a:solidFill>
                  <a:schemeClr val="bg1"/>
                </a:solidFill>
              </a:rPr>
              <a:t>NOT NULL, UNIQUE, CHECK</a:t>
            </a:r>
            <a:br>
              <a:rPr lang="en-GB" dirty="0">
                <a:solidFill>
                  <a:schemeClr val="bg1"/>
                </a:solidFill>
              </a:rPr>
            </a:br>
            <a:r>
              <a:rPr lang="en-GB" dirty="0">
                <a:solidFill>
                  <a:schemeClr val="bg1"/>
                </a:solidFill>
              </a:rPr>
              <a:t>PRIMARY KEY, FOREIGN KEY</a:t>
            </a:r>
          </a:p>
        </p:txBody>
      </p:sp>
    </p:spTree>
    <p:extLst>
      <p:ext uri="{BB962C8B-B14F-4D97-AF65-F5344CB8AC3E}">
        <p14:creationId xmlns:p14="http://schemas.microsoft.com/office/powerpoint/2010/main" val="634275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Not Null</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By default, a column can hold NULL values. If you do not want a column to have a NULL value, then you need to define such constraint on this column specifying that NULL is now not allowed for that column. A NOT NULL constraint is always written as a column constraint. </a:t>
            </a:r>
          </a:p>
          <a:p>
            <a:r>
              <a:rPr lang="en-GB" dirty="0"/>
              <a:t>Example:</a:t>
            </a:r>
          </a:p>
          <a:p>
            <a:endParaRPr lang="en-GB" dirty="0"/>
          </a:p>
        </p:txBody>
      </p:sp>
      <p:sp>
        <p:nvSpPr>
          <p:cNvPr id="4" name="TextBox 3">
            <a:extLst>
              <a:ext uri="{FF2B5EF4-FFF2-40B4-BE49-F238E27FC236}">
                <a16:creationId xmlns:a16="http://schemas.microsoft.com/office/drawing/2014/main" id="{11BA2FF2-E39C-46FE-AB63-C03C5D5AA87E}"/>
              </a:ext>
            </a:extLst>
          </p:cNvPr>
          <p:cNvSpPr txBox="1"/>
          <p:nvPr/>
        </p:nvSpPr>
        <p:spPr>
          <a:xfrm>
            <a:off x="1076036" y="4064000"/>
            <a:ext cx="4465782" cy="923330"/>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Customer ( </a:t>
            </a:r>
          </a:p>
          <a:p>
            <a:r>
              <a:rPr lang="en-GB" b="0" i="0" dirty="0">
                <a:effectLst/>
                <a:latin typeface="Consolas" panose="020B0609020204030204" pitchFamily="49" charset="0"/>
              </a:rPr>
              <a:t>Name TEXT NOT NULL, </a:t>
            </a:r>
          </a:p>
          <a:p>
            <a:r>
              <a:rPr lang="en-GB" b="0" i="0" dirty="0">
                <a:effectLst/>
                <a:latin typeface="Consolas" panose="020B0609020204030204" pitchFamily="49" charset="0"/>
              </a:rPr>
              <a:t>Address TEXT NULL);</a:t>
            </a:r>
            <a:endParaRPr lang="en-GB" dirty="0">
              <a:latin typeface="Consolas" panose="020B0609020204030204" pitchFamily="49" charset="0"/>
            </a:endParaRPr>
          </a:p>
        </p:txBody>
      </p:sp>
    </p:spTree>
    <p:extLst>
      <p:ext uri="{BB962C8B-B14F-4D97-AF65-F5344CB8AC3E}">
        <p14:creationId xmlns:p14="http://schemas.microsoft.com/office/powerpoint/2010/main" val="311782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Unique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The UNIQUE Constraint prevents two records from having identical values in a particular column.</a:t>
            </a:r>
          </a:p>
          <a:p>
            <a:r>
              <a:rPr lang="en-GB" dirty="0"/>
              <a:t>Example:</a:t>
            </a:r>
          </a:p>
          <a:p>
            <a:endParaRPr lang="en-GB" dirty="0"/>
          </a:p>
          <a:p>
            <a:endParaRPr lang="en-GB" dirty="0"/>
          </a:p>
        </p:txBody>
      </p:sp>
      <p:sp>
        <p:nvSpPr>
          <p:cNvPr id="4" name="TextBox 3">
            <a:extLst>
              <a:ext uri="{FF2B5EF4-FFF2-40B4-BE49-F238E27FC236}">
                <a16:creationId xmlns:a16="http://schemas.microsoft.com/office/drawing/2014/main" id="{82770D1E-365B-4734-8AEE-6D4E1C0CAA68}"/>
              </a:ext>
            </a:extLst>
          </p:cNvPr>
          <p:cNvSpPr txBox="1"/>
          <p:nvPr/>
        </p:nvSpPr>
        <p:spPr>
          <a:xfrm>
            <a:off x="1011381" y="2971800"/>
            <a:ext cx="3967018"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Customer ( </a:t>
            </a:r>
          </a:p>
          <a:p>
            <a:r>
              <a:rPr lang="en-GB" b="0" i="0" dirty="0">
                <a:effectLst/>
                <a:latin typeface="Consolas" panose="020B0609020204030204" pitchFamily="49" charset="0"/>
              </a:rPr>
              <a:t>Name TEXT, </a:t>
            </a:r>
          </a:p>
          <a:p>
            <a:r>
              <a:rPr lang="en-GB" b="0" i="0" dirty="0">
                <a:effectLst/>
                <a:latin typeface="Consolas" panose="020B0609020204030204" pitchFamily="49" charset="0"/>
              </a:rPr>
              <a:t>Address TEXT,</a:t>
            </a:r>
          </a:p>
          <a:p>
            <a:r>
              <a:rPr lang="en-GB" b="0" i="0" dirty="0" err="1">
                <a:effectLst/>
                <a:latin typeface="Consolas" panose="020B0609020204030204" pitchFamily="49" charset="0"/>
              </a:rPr>
              <a:t>PhoneNumber</a:t>
            </a:r>
            <a:r>
              <a:rPr lang="en-GB" b="0" i="0" dirty="0">
                <a:effectLst/>
                <a:latin typeface="Consolas" panose="020B0609020204030204" pitchFamily="49" charset="0"/>
              </a:rPr>
              <a:t> Text UNIQUE);</a:t>
            </a:r>
            <a:endParaRPr lang="en-GB" dirty="0">
              <a:latin typeface="Consolas" panose="020B0609020204030204" pitchFamily="49" charset="0"/>
            </a:endParaRPr>
          </a:p>
        </p:txBody>
      </p:sp>
    </p:spTree>
    <p:extLst>
      <p:ext uri="{BB962C8B-B14F-4D97-AF65-F5344CB8AC3E}">
        <p14:creationId xmlns:p14="http://schemas.microsoft.com/office/powerpoint/2010/main" val="324930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Check</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The CHECK Constraint enables a condition to check the value being entered into a record. If the condition evaluates to false, the record violates the constraint and is not entered into the table.</a:t>
            </a:r>
          </a:p>
          <a:p>
            <a:r>
              <a:rPr lang="en-GB" dirty="0"/>
              <a:t>Example:</a:t>
            </a:r>
          </a:p>
          <a:p>
            <a:endParaRPr lang="en-GB" dirty="0"/>
          </a:p>
          <a:p>
            <a:endParaRPr lang="en-GB" dirty="0"/>
          </a:p>
        </p:txBody>
      </p:sp>
      <p:sp>
        <p:nvSpPr>
          <p:cNvPr id="4" name="TextBox 3">
            <a:extLst>
              <a:ext uri="{FF2B5EF4-FFF2-40B4-BE49-F238E27FC236}">
                <a16:creationId xmlns:a16="http://schemas.microsoft.com/office/drawing/2014/main" id="{DE45AD0A-19ED-43C8-9BE6-1BD193D2FF3D}"/>
              </a:ext>
            </a:extLst>
          </p:cNvPr>
          <p:cNvSpPr txBox="1"/>
          <p:nvPr/>
        </p:nvSpPr>
        <p:spPr>
          <a:xfrm>
            <a:off x="1057562" y="3239655"/>
            <a:ext cx="3967018"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Customer ( </a:t>
            </a:r>
          </a:p>
          <a:p>
            <a:r>
              <a:rPr lang="en-GB" b="0" i="0" dirty="0">
                <a:effectLst/>
                <a:latin typeface="Consolas" panose="020B0609020204030204" pitchFamily="49" charset="0"/>
              </a:rPr>
              <a:t>Name TEXT, </a:t>
            </a:r>
          </a:p>
          <a:p>
            <a:r>
              <a:rPr lang="en-GB" b="0" i="0" dirty="0">
                <a:effectLst/>
                <a:latin typeface="Consolas" panose="020B0609020204030204" pitchFamily="49" charset="0"/>
              </a:rPr>
              <a:t>Address TEXT,</a:t>
            </a:r>
          </a:p>
          <a:p>
            <a:r>
              <a:rPr lang="en-GB" b="0" i="0" dirty="0">
                <a:effectLst/>
                <a:latin typeface="Consolas" panose="020B0609020204030204" pitchFamily="49" charset="0"/>
              </a:rPr>
              <a:t>Age INTEGER CHECK(Age &gt; 18));</a:t>
            </a:r>
            <a:endParaRPr lang="en-GB" dirty="0">
              <a:latin typeface="Consolas" panose="020B0609020204030204" pitchFamily="49" charset="0"/>
            </a:endParaRPr>
          </a:p>
        </p:txBody>
      </p:sp>
    </p:spTree>
    <p:extLst>
      <p:ext uri="{BB962C8B-B14F-4D97-AF65-F5344CB8AC3E}">
        <p14:creationId xmlns:p14="http://schemas.microsoft.com/office/powerpoint/2010/main" val="47193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Primary Key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r>
              <a:rPr lang="en-GB" sz="1800" dirty="0"/>
              <a:t>The PRIMARY KEY constraint uniquely identifies each record in a database table. There can be more UNIQUE columns, but only one primary key in a table. Primary keys are important when designing the database tables. Primary keys are unique ids.</a:t>
            </a:r>
          </a:p>
          <a:p>
            <a:r>
              <a:rPr lang="en-GB" sz="1800" dirty="0"/>
              <a:t>We use them to refer to table rows. Primary keys become foreign keys in other tables, when creating relations among tables. Due to a 'longstanding coding oversight', primary keys can be NULL in SQLite. This is not the case with other databases.</a:t>
            </a:r>
          </a:p>
          <a:p>
            <a:r>
              <a:rPr lang="en-GB" sz="1800" dirty="0"/>
              <a:t>A primary key is a field in a table, which uniquely identifies each row/record in a database table. Primary keys must contain unique values. A primary key column cannot have NULL values.</a:t>
            </a:r>
          </a:p>
          <a:p>
            <a:r>
              <a:rPr lang="en-GB" sz="1800" dirty="0"/>
              <a:t>A table can have only one primary key, which may consist of single or multiple fields. When multiple fields are used as a primary key, they are called a composite key.</a:t>
            </a:r>
          </a:p>
          <a:p>
            <a:r>
              <a:rPr lang="en-GB" sz="1800" dirty="0"/>
              <a:t>If a table has a primary key defined on any field(s), then you cannot have two records having the same value of that field(s).</a:t>
            </a:r>
          </a:p>
        </p:txBody>
      </p:sp>
      <p:sp>
        <p:nvSpPr>
          <p:cNvPr id="4" name="TextBox 3">
            <a:extLst>
              <a:ext uri="{FF2B5EF4-FFF2-40B4-BE49-F238E27FC236}">
                <a16:creationId xmlns:a16="http://schemas.microsoft.com/office/drawing/2014/main" id="{34A2B11C-CD92-46F5-8CEB-308994A3B172}"/>
              </a:ext>
            </a:extLst>
          </p:cNvPr>
          <p:cNvSpPr txBox="1"/>
          <p:nvPr/>
        </p:nvSpPr>
        <p:spPr>
          <a:xfrm>
            <a:off x="1029853" y="4993938"/>
            <a:ext cx="3967018" cy="954107"/>
          </a:xfrm>
          <a:prstGeom prst="rect">
            <a:avLst/>
          </a:prstGeom>
          <a:noFill/>
        </p:spPr>
        <p:txBody>
          <a:bodyPr wrap="square" rtlCol="0">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TABLE</a:t>
            </a:r>
            <a:r>
              <a:rPr lang="en-US" sz="1400" dirty="0">
                <a:solidFill>
                  <a:srgbClr val="000000"/>
                </a:solidFill>
                <a:latin typeface="Consolas" panose="020B0609020204030204" pitchFamily="49" charset="0"/>
              </a:rPr>
              <a:t> </a:t>
            </a:r>
            <a:r>
              <a:rPr lang="en-GB" sz="1400" b="0" i="0" dirty="0">
                <a:effectLst/>
                <a:latin typeface="Consolas" panose="020B0609020204030204" pitchFamily="49" charset="0"/>
              </a:rPr>
              <a:t>Customer (</a:t>
            </a:r>
          </a:p>
          <a:p>
            <a:r>
              <a:rPr lang="en-GB" sz="1400" dirty="0">
                <a:latin typeface="Consolas" panose="020B0609020204030204" pitchFamily="49" charset="0"/>
              </a:rPr>
              <a:t>Id INTEGER PRIMARY KEY,</a:t>
            </a:r>
            <a:r>
              <a:rPr lang="en-GB" sz="1400" b="0" i="0" dirty="0">
                <a:effectLst/>
                <a:latin typeface="Consolas" panose="020B0609020204030204" pitchFamily="49" charset="0"/>
              </a:rPr>
              <a:t> </a:t>
            </a:r>
          </a:p>
          <a:p>
            <a:r>
              <a:rPr lang="en-GB" sz="1400" b="0" i="0" dirty="0">
                <a:effectLst/>
                <a:latin typeface="Consolas" panose="020B0609020204030204" pitchFamily="49" charset="0"/>
              </a:rPr>
              <a:t>Name TEXT, </a:t>
            </a:r>
          </a:p>
          <a:p>
            <a:r>
              <a:rPr lang="en-GB" sz="1400" b="0" i="0" dirty="0">
                <a:effectLst/>
                <a:latin typeface="Consolas" panose="020B0609020204030204" pitchFamily="49" charset="0"/>
              </a:rPr>
              <a:t>Address TEXT);</a:t>
            </a:r>
            <a:endParaRPr lang="en-GB" sz="1400" dirty="0">
              <a:latin typeface="Consolas" panose="020B0609020204030204" pitchFamily="49" charset="0"/>
            </a:endParaRPr>
          </a:p>
        </p:txBody>
      </p:sp>
    </p:spTree>
    <p:extLst>
      <p:ext uri="{BB962C8B-B14F-4D97-AF65-F5344CB8AC3E}">
        <p14:creationId xmlns:p14="http://schemas.microsoft.com/office/powerpoint/2010/main" val="381464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Agenda</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Quiz</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(Discussion, Homework)</a:t>
            </a:r>
          </a:p>
          <a:p>
            <a:pPr lvl="1"/>
            <a:endParaRPr lang="en-US" dirty="0"/>
          </a:p>
          <a:p>
            <a:endParaRPr lang="en-GB" dirty="0"/>
          </a:p>
        </p:txBody>
      </p:sp>
    </p:spTree>
    <p:extLst>
      <p:ext uri="{BB962C8B-B14F-4D97-AF65-F5344CB8AC3E}">
        <p14:creationId xmlns:p14="http://schemas.microsoft.com/office/powerpoint/2010/main" val="2231225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Foreign Key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r>
              <a:rPr lang="en-GB" sz="2400" dirty="0"/>
              <a:t>A foreign key constraint specifies that the values in a column (or a group of columns) must match the values appearing in some row of another table. We say this maintains the referential integrity between two related tables. They are called foreign keys because the constraints are foreign; that is, outside the table. Foreign keys are sometimes called a referencing key.</a:t>
            </a:r>
          </a:p>
          <a:p>
            <a:r>
              <a:rPr lang="en-GB" sz="2400" dirty="0"/>
              <a:t>Example:</a:t>
            </a:r>
          </a:p>
          <a:p>
            <a:endParaRPr lang="en-GB" sz="2400" dirty="0"/>
          </a:p>
        </p:txBody>
      </p:sp>
      <p:sp>
        <p:nvSpPr>
          <p:cNvPr id="5" name="TextBox 4">
            <a:extLst>
              <a:ext uri="{FF2B5EF4-FFF2-40B4-BE49-F238E27FC236}">
                <a16:creationId xmlns:a16="http://schemas.microsoft.com/office/drawing/2014/main" id="{68B83A70-DB4F-4A69-B72B-695335BE19A3}"/>
              </a:ext>
            </a:extLst>
          </p:cNvPr>
          <p:cNvSpPr txBox="1"/>
          <p:nvPr/>
        </p:nvSpPr>
        <p:spPr>
          <a:xfrm>
            <a:off x="1076035" y="3766327"/>
            <a:ext cx="4246422"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Company (</a:t>
            </a:r>
          </a:p>
          <a:p>
            <a:r>
              <a:rPr lang="en-GB" dirty="0" err="1">
                <a:latin typeface="Consolas" panose="020B0609020204030204" pitchFamily="49" charset="0"/>
              </a:rPr>
              <a:t>CompanyId</a:t>
            </a:r>
            <a:r>
              <a:rPr lang="en-GB" dirty="0">
                <a:latin typeface="Consolas" panose="020B0609020204030204" pitchFamily="49" charset="0"/>
              </a:rPr>
              <a:t> INTEGER PRIMARY KEY,</a:t>
            </a:r>
            <a:r>
              <a:rPr lang="en-GB" b="0" i="0" dirty="0">
                <a:effectLst/>
                <a:latin typeface="Consolas" panose="020B0609020204030204" pitchFamily="49" charset="0"/>
              </a:rPr>
              <a:t> </a:t>
            </a:r>
          </a:p>
          <a:p>
            <a:r>
              <a:rPr lang="en-GB" b="0" i="0" dirty="0">
                <a:effectLst/>
                <a:latin typeface="Consolas" panose="020B0609020204030204" pitchFamily="49" charset="0"/>
              </a:rPr>
              <a:t>Name TEXT,</a:t>
            </a:r>
          </a:p>
          <a:p>
            <a:r>
              <a:rPr lang="en-GB" dirty="0">
                <a:latin typeface="Consolas" panose="020B0609020204030204" pitchFamily="49" charset="0"/>
              </a:rPr>
              <a:t>Address TEXT</a:t>
            </a:r>
            <a:r>
              <a:rPr lang="en-GB" b="0" i="0" dirty="0">
                <a:effectLst/>
                <a:latin typeface="Consolas" panose="020B0609020204030204" pitchFamily="49" charset="0"/>
              </a:rPr>
              <a:t>);</a:t>
            </a:r>
            <a:endParaRPr lang="en-GB" dirty="0">
              <a:latin typeface="Consolas" panose="020B0609020204030204" pitchFamily="49" charset="0"/>
            </a:endParaRPr>
          </a:p>
        </p:txBody>
      </p:sp>
      <p:sp>
        <p:nvSpPr>
          <p:cNvPr id="6" name="TextBox 5">
            <a:extLst>
              <a:ext uri="{FF2B5EF4-FFF2-40B4-BE49-F238E27FC236}">
                <a16:creationId xmlns:a16="http://schemas.microsoft.com/office/drawing/2014/main" id="{6FA903B0-F700-479A-84EF-BF830C718C55}"/>
              </a:ext>
            </a:extLst>
          </p:cNvPr>
          <p:cNvSpPr txBox="1"/>
          <p:nvPr/>
        </p:nvSpPr>
        <p:spPr>
          <a:xfrm>
            <a:off x="5560292" y="3627827"/>
            <a:ext cx="6483927"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Employee ( </a:t>
            </a:r>
          </a:p>
          <a:p>
            <a:r>
              <a:rPr lang="en-GB" b="0" i="0" dirty="0">
                <a:effectLst/>
                <a:latin typeface="Consolas" panose="020B0609020204030204" pitchFamily="49" charset="0"/>
              </a:rPr>
              <a:t>Name TEXT, </a:t>
            </a:r>
          </a:p>
          <a:p>
            <a:r>
              <a:rPr lang="en-GB" b="0" i="0" dirty="0">
                <a:effectLst/>
                <a:latin typeface="Consolas" panose="020B0609020204030204" pitchFamily="49" charset="0"/>
              </a:rPr>
              <a:t>Address TEXT,</a:t>
            </a:r>
          </a:p>
          <a:p>
            <a:r>
              <a:rPr lang="en-GB" b="0" i="0" dirty="0">
                <a:effectLst/>
                <a:latin typeface="Consolas" panose="020B0609020204030204" pitchFamily="49" charset="0"/>
              </a:rPr>
              <a:t>Age INTEGER,</a:t>
            </a:r>
          </a:p>
          <a:p>
            <a:r>
              <a:rPr lang="en-GB" dirty="0" err="1">
                <a:latin typeface="Consolas" panose="020B0609020204030204" pitchFamily="49" charset="0"/>
              </a:rPr>
              <a:t>CompanyId</a:t>
            </a:r>
            <a:r>
              <a:rPr lang="en-GB" dirty="0">
                <a:latin typeface="Consolas" panose="020B0609020204030204" pitchFamily="49" charset="0"/>
              </a:rPr>
              <a:t> INTEGER references Company(</a:t>
            </a:r>
            <a:r>
              <a:rPr lang="en-GB" dirty="0" err="1">
                <a:latin typeface="Consolas" panose="020B0609020204030204" pitchFamily="49" charset="0"/>
              </a:rPr>
              <a:t>CompanyId</a:t>
            </a:r>
            <a:r>
              <a:rPr lang="en-GB" dirty="0">
                <a:latin typeface="Consolas" panose="020B0609020204030204" pitchFamily="49" charset="0"/>
              </a:rPr>
              <a:t>)</a:t>
            </a:r>
            <a:r>
              <a:rPr lang="en-GB" b="0" i="0" dirty="0">
                <a:effectLst/>
                <a:latin typeface="Consolas" panose="020B0609020204030204" pitchFamily="49" charset="0"/>
              </a:rPr>
              <a:t>);</a:t>
            </a:r>
            <a:endParaRPr lang="en-GB" dirty="0">
              <a:latin typeface="Consolas" panose="020B0609020204030204" pitchFamily="49" charset="0"/>
            </a:endParaRPr>
          </a:p>
        </p:txBody>
      </p:sp>
    </p:spTree>
    <p:extLst>
      <p:ext uri="{BB962C8B-B14F-4D97-AF65-F5344CB8AC3E}">
        <p14:creationId xmlns:p14="http://schemas.microsoft.com/office/powerpoint/2010/main" val="136248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Create Products table that prevents inserting a Price that is twice smaller than Cost </a:t>
            </a:r>
          </a:p>
          <a:p>
            <a:r>
              <a:rPr lang="en-GB" dirty="0"/>
              <a:t>Create Products table to guarantee unique names across the products</a:t>
            </a:r>
          </a:p>
          <a:p>
            <a:r>
              <a:rPr lang="en-US" dirty="0"/>
              <a:t>Add foreign key between tables </a:t>
            </a:r>
            <a:r>
              <a:rPr lang="en-US" dirty="0" err="1"/>
              <a:t>BusinessEntity</a:t>
            </a:r>
            <a:r>
              <a:rPr lang="en-US" dirty="0"/>
              <a:t>, Customer, Employee, and Order with scripts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43316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Types of relations</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fontScale="92500" lnSpcReduction="2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a:p>
            <a:endParaRPr lang="en-GB" dirty="0"/>
          </a:p>
        </p:txBody>
      </p:sp>
    </p:spTree>
    <p:extLst>
      <p:ext uri="{BB962C8B-B14F-4D97-AF65-F5344CB8AC3E}">
        <p14:creationId xmlns:p14="http://schemas.microsoft.com/office/powerpoint/2010/main" val="2032153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Types of relations – Explained </a:t>
            </a:r>
            <a:endParaRPr lang="en-GB" sz="3500" dirty="0"/>
          </a:p>
        </p:txBody>
      </p:sp>
      <p:pic>
        <p:nvPicPr>
          <p:cNvPr id="4" name="Picture 3">
            <a:extLst>
              <a:ext uri="{FF2B5EF4-FFF2-40B4-BE49-F238E27FC236}">
                <a16:creationId xmlns:a16="http://schemas.microsoft.com/office/drawing/2014/main" id="{3D539810-1E8E-4CD4-9712-AA3C52BB64CC}"/>
              </a:ext>
            </a:extLst>
          </p:cNvPr>
          <p:cNvPicPr>
            <a:picLocks noChangeAspect="1"/>
          </p:cNvPicPr>
          <p:nvPr/>
        </p:nvPicPr>
        <p:blipFill>
          <a:blip r:embed="rId3"/>
          <a:stretch>
            <a:fillRect/>
          </a:stretch>
        </p:blipFill>
        <p:spPr>
          <a:xfrm>
            <a:off x="2783394" y="1528892"/>
            <a:ext cx="6308598" cy="4961819"/>
          </a:xfrm>
          <a:prstGeom prst="rect">
            <a:avLst/>
          </a:prstGeom>
        </p:spPr>
      </p:pic>
    </p:spTree>
    <p:extLst>
      <p:ext uri="{BB962C8B-B14F-4D97-AF65-F5344CB8AC3E}">
        <p14:creationId xmlns:p14="http://schemas.microsoft.com/office/powerpoint/2010/main" val="2826416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Join types</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r>
              <a:rPr lang="en-GB" dirty="0">
                <a:solidFill>
                  <a:schemeClr val="bg1"/>
                </a:solidFill>
              </a:rPr>
              <a:t>Inner, Outer, Left, Right, Cross</a:t>
            </a:r>
          </a:p>
        </p:txBody>
      </p:sp>
    </p:spTree>
    <p:extLst>
      <p:ext uri="{BB962C8B-B14F-4D97-AF65-F5344CB8AC3E}">
        <p14:creationId xmlns:p14="http://schemas.microsoft.com/office/powerpoint/2010/main" val="391439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lnSpcReduction="10000"/>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The different types of joins that T-SQL supports: </a:t>
            </a:r>
          </a:p>
          <a:p>
            <a:pPr lvl="1"/>
            <a:r>
              <a:rPr lang="en-US" dirty="0"/>
              <a:t>Cross</a:t>
            </a:r>
          </a:p>
          <a:p>
            <a:pPr lvl="1"/>
            <a:r>
              <a:rPr lang="en-US" dirty="0"/>
              <a:t>Inner </a:t>
            </a:r>
          </a:p>
          <a:p>
            <a:pPr lvl="1"/>
            <a:r>
              <a:rPr lang="en-US" dirty="0"/>
              <a:t>Outer</a:t>
            </a:r>
          </a:p>
          <a:p>
            <a:endParaRPr lang="en-US" dirty="0"/>
          </a:p>
          <a:p>
            <a:endParaRPr lang="en-GB" dirty="0"/>
          </a:p>
        </p:txBody>
      </p:sp>
    </p:spTree>
    <p:extLst>
      <p:ext uri="{BB962C8B-B14F-4D97-AF65-F5344CB8AC3E}">
        <p14:creationId xmlns:p14="http://schemas.microsoft.com/office/powerpoint/2010/main" val="272744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Cross join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A CROSS JOIN matches every row of the first table with every row of the second table. If the input tables have x and y columns, respectively, the resulting table will have </a:t>
            </a:r>
            <a:r>
              <a:rPr lang="en-GB" dirty="0" err="1"/>
              <a:t>x+y</a:t>
            </a:r>
            <a:r>
              <a:rPr lang="en-GB" dirty="0"/>
              <a:t> columns. Because CROSS JOINs have the potential to generate extremely large tables, care must be taken to use them only when appropriate.</a:t>
            </a:r>
          </a:p>
        </p:txBody>
      </p:sp>
      <p:sp>
        <p:nvSpPr>
          <p:cNvPr id="19" name="TextBox 18">
            <a:extLst>
              <a:ext uri="{FF2B5EF4-FFF2-40B4-BE49-F238E27FC236}">
                <a16:creationId xmlns:a16="http://schemas.microsoft.com/office/drawing/2014/main" id="{D56ED6DC-AD2E-43B5-BE6F-E7576F4C8180}"/>
              </a:ext>
            </a:extLst>
          </p:cNvPr>
          <p:cNvSpPr txBox="1"/>
          <p:nvPr/>
        </p:nvSpPr>
        <p:spPr>
          <a:xfrm>
            <a:off x="1094508" y="3563127"/>
            <a:ext cx="753225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SELECT </a:t>
            </a:r>
            <a:r>
              <a:rPr lang="en-GB" b="0" i="0" dirty="0">
                <a:effectLst/>
                <a:latin typeface="Consolas" panose="020B0609020204030204" pitchFamily="49" charset="0"/>
              </a:rPr>
              <a:t>* </a:t>
            </a:r>
            <a:r>
              <a:rPr lang="en-US" dirty="0">
                <a:solidFill>
                  <a:srgbClr val="0000FF"/>
                </a:solidFill>
                <a:latin typeface="Consolas" panose="020B0609020204030204" pitchFamily="49" charset="0"/>
              </a:rPr>
              <a:t>FROM</a:t>
            </a:r>
            <a:r>
              <a:rPr lang="en-GB" b="0" i="0" dirty="0">
                <a:effectLst/>
                <a:latin typeface="Consolas" panose="020B0609020204030204" pitchFamily="49" charset="0"/>
              </a:rPr>
              <a:t> Table1 </a:t>
            </a:r>
            <a:r>
              <a:rPr lang="en-US" dirty="0">
                <a:solidFill>
                  <a:srgbClr val="0000FF"/>
                </a:solidFill>
                <a:latin typeface="Consolas" panose="020B0609020204030204" pitchFamily="49" charset="0"/>
              </a:rPr>
              <a:t>CROSS JOIN </a:t>
            </a:r>
            <a:r>
              <a:rPr lang="en-GB" b="0" i="0" dirty="0">
                <a:effectLst/>
                <a:latin typeface="Consolas" panose="020B0609020204030204" pitchFamily="49" charset="0"/>
              </a:rPr>
              <a:t>Table2</a:t>
            </a:r>
          </a:p>
        </p:txBody>
      </p:sp>
    </p:spTree>
    <p:extLst>
      <p:ext uri="{BB962C8B-B14F-4D97-AF65-F5344CB8AC3E}">
        <p14:creationId xmlns:p14="http://schemas.microsoft.com/office/powerpoint/2010/main" val="2541480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Inner join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A INNER JOIN creates a new result table by combining column values of two tables (table1 and table2) based upon the join-predicate. The query compares each row of table1 with each row of table2 to find all pairs of rows, which satisfy the join-predicate. When the join-predicate is satisfied, column values for each matched pair of rows of table1 and table2 are combined into a result row.</a:t>
            </a:r>
          </a:p>
          <a:p>
            <a:r>
              <a:rPr lang="en-GB" dirty="0"/>
              <a:t>An INNER JOIN is the most common type of join and is the default type of join. You can use INNER keyword optionally.</a:t>
            </a:r>
          </a:p>
        </p:txBody>
      </p:sp>
    </p:spTree>
    <p:extLst>
      <p:ext uri="{BB962C8B-B14F-4D97-AF65-F5344CB8AC3E}">
        <p14:creationId xmlns:p14="http://schemas.microsoft.com/office/powerpoint/2010/main" val="1181650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Inner join example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pPr marL="0" indent="0">
              <a:buNone/>
            </a:pPr>
            <a:r>
              <a:rPr lang="en-US" dirty="0">
                <a:solidFill>
                  <a:srgbClr val="0000FF"/>
                </a:solidFill>
                <a:latin typeface="Consolas" panose="020B0609020204030204" pitchFamily="49" charset="0"/>
              </a:rPr>
              <a:t>SELECT </a:t>
            </a:r>
            <a:r>
              <a:rPr lang="en-GB" b="0" i="0" dirty="0">
                <a:effectLst/>
                <a:latin typeface="Consolas" panose="020B0609020204030204" pitchFamily="49" charset="0"/>
              </a:rPr>
              <a:t>table1.column1, table2.column2 ... </a:t>
            </a:r>
          </a:p>
          <a:p>
            <a:pPr marL="0" indent="0">
              <a:buNone/>
            </a:pPr>
            <a:r>
              <a:rPr lang="en-US" dirty="0">
                <a:solidFill>
                  <a:srgbClr val="0000FF"/>
                </a:solidFill>
                <a:latin typeface="Consolas" panose="020B0609020204030204" pitchFamily="49" charset="0"/>
              </a:rPr>
              <a:t>FROM</a:t>
            </a:r>
            <a:r>
              <a:rPr lang="en-GB" b="0" i="0" dirty="0">
                <a:effectLst/>
                <a:latin typeface="Consolas" panose="020B0609020204030204" pitchFamily="49" charset="0"/>
              </a:rPr>
              <a:t> table1 </a:t>
            </a:r>
          </a:p>
          <a:p>
            <a:pPr marL="0" indent="0">
              <a:buNone/>
            </a:pPr>
            <a:r>
              <a:rPr lang="en-US" dirty="0">
                <a:solidFill>
                  <a:srgbClr val="0000FF"/>
                </a:solidFill>
                <a:latin typeface="Consolas" panose="020B0609020204030204" pitchFamily="49" charset="0"/>
              </a:rPr>
              <a:t>INNER JOIN </a:t>
            </a:r>
            <a:r>
              <a:rPr lang="en-GB" b="0" i="0" dirty="0">
                <a:effectLst/>
                <a:latin typeface="Consolas" panose="020B0609020204030204" pitchFamily="49" charset="0"/>
              </a:rPr>
              <a:t>table2</a:t>
            </a:r>
          </a:p>
          <a:p>
            <a:pPr marL="0" indent="0">
              <a:buNone/>
            </a:pPr>
            <a:r>
              <a:rPr lang="en-US" dirty="0">
                <a:solidFill>
                  <a:srgbClr val="0000FF"/>
                </a:solidFill>
                <a:latin typeface="Consolas" panose="020B0609020204030204" pitchFamily="49" charset="0"/>
              </a:rPr>
              <a:t>ON </a:t>
            </a:r>
            <a:r>
              <a:rPr lang="en-GB" b="0" i="0" dirty="0">
                <a:effectLst/>
                <a:latin typeface="Consolas" panose="020B0609020204030204" pitchFamily="49" charset="0"/>
              </a:rPr>
              <a:t>table1.commonField = table2.commonField;</a:t>
            </a:r>
            <a:endParaRPr lang="en-GB" dirty="0"/>
          </a:p>
        </p:txBody>
      </p:sp>
      <p:pic>
        <p:nvPicPr>
          <p:cNvPr id="6" name="Picture 5" descr="A picture containing icon&#10;&#10;Description automatically generated">
            <a:extLst>
              <a:ext uri="{FF2B5EF4-FFF2-40B4-BE49-F238E27FC236}">
                <a16:creationId xmlns:a16="http://schemas.microsoft.com/office/drawing/2014/main" id="{FFAD6123-0173-4EF1-972F-FBEF38FA5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195" y="3728685"/>
            <a:ext cx="3962953" cy="1600423"/>
          </a:xfrm>
          <a:prstGeom prst="rect">
            <a:avLst/>
          </a:prstGeom>
        </p:spPr>
      </p:pic>
    </p:spTree>
    <p:extLst>
      <p:ext uri="{BB962C8B-B14F-4D97-AF65-F5344CB8AC3E}">
        <p14:creationId xmlns:p14="http://schemas.microsoft.com/office/powerpoint/2010/main" val="2268714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Outer join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pPr algn="just"/>
            <a:r>
              <a:rPr lang="en-GB" b="0" i="0" dirty="0">
                <a:solidFill>
                  <a:srgbClr val="000000"/>
                </a:solidFill>
                <a:effectLst/>
              </a:rPr>
              <a:t>The OUTER JOIN is an extension of the INNER JOIN. SQL standard defines three types of OUTER JOINs: LEFT, RIGHT, and FULL and PostgreSQL supports all of these.</a:t>
            </a:r>
          </a:p>
        </p:txBody>
      </p:sp>
    </p:spTree>
    <p:extLst>
      <p:ext uri="{BB962C8B-B14F-4D97-AF65-F5344CB8AC3E}">
        <p14:creationId xmlns:p14="http://schemas.microsoft.com/office/powerpoint/2010/main" val="80341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40091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Left Outer Join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lnSpcReduction="10000"/>
          </a:bodyPr>
          <a:lstStyle/>
          <a:p>
            <a:r>
              <a:rPr lang="en-GB" dirty="0"/>
              <a:t>In case of LEFT OUTER JOIN, an inner join is performed first. Then, for each row in table T1 that does not satisfy the join condition with any row in table T2, a joined row is added with null values in columns of T2. Thus, the joined table always has at least one row for each row in T1.</a:t>
            </a:r>
          </a:p>
          <a:p>
            <a:r>
              <a:rPr lang="en-GB" dirty="0"/>
              <a:t>Example:</a:t>
            </a:r>
          </a:p>
          <a:p>
            <a:pPr marL="0" indent="0">
              <a:buNone/>
            </a:pPr>
            <a:r>
              <a:rPr lang="en-US" sz="2000" dirty="0">
                <a:solidFill>
                  <a:srgbClr val="0000FF"/>
                </a:solidFill>
                <a:latin typeface="Consolas" panose="020B0609020204030204" pitchFamily="49" charset="0"/>
              </a:rPr>
              <a:t>SELECT </a:t>
            </a:r>
            <a:r>
              <a:rPr lang="en-GB" sz="2000" b="0" i="0" dirty="0">
                <a:effectLst/>
                <a:latin typeface="Consolas" panose="020B0609020204030204" pitchFamily="49" charset="0"/>
              </a:rPr>
              <a:t>... </a:t>
            </a:r>
          </a:p>
          <a:p>
            <a:pPr marL="0" indent="0">
              <a:buNone/>
            </a:pPr>
            <a:r>
              <a:rPr lang="en-US" sz="2000" dirty="0">
                <a:solidFill>
                  <a:srgbClr val="0000FF"/>
                </a:solidFill>
                <a:latin typeface="Consolas" panose="020B0609020204030204" pitchFamily="49" charset="0"/>
              </a:rPr>
              <a:t>FROM</a:t>
            </a:r>
            <a:r>
              <a:rPr lang="en-GB" sz="2000" b="0" i="0" dirty="0">
                <a:effectLst/>
                <a:latin typeface="Consolas" panose="020B0609020204030204" pitchFamily="49" charset="0"/>
              </a:rPr>
              <a:t> table1 </a:t>
            </a:r>
          </a:p>
          <a:p>
            <a:pPr marL="0" indent="0">
              <a:buNone/>
            </a:pPr>
            <a:r>
              <a:rPr lang="en-US" sz="2000" dirty="0">
                <a:solidFill>
                  <a:srgbClr val="0000FF"/>
                </a:solidFill>
                <a:latin typeface="Consolas" panose="020B0609020204030204" pitchFamily="49" charset="0"/>
              </a:rPr>
              <a:t>LEFT OUTER JOIN </a:t>
            </a:r>
            <a:r>
              <a:rPr lang="en-GB" sz="2000" b="0" i="0" dirty="0">
                <a:effectLst/>
                <a:latin typeface="Consolas" panose="020B0609020204030204" pitchFamily="49" charset="0"/>
              </a:rPr>
              <a:t>table2</a:t>
            </a:r>
          </a:p>
          <a:p>
            <a:pPr marL="0" indent="0">
              <a:buNone/>
            </a:pPr>
            <a:r>
              <a:rPr lang="en-US" sz="2000" dirty="0">
                <a:solidFill>
                  <a:srgbClr val="0000FF"/>
                </a:solidFill>
                <a:latin typeface="Consolas" panose="020B0609020204030204" pitchFamily="49" charset="0"/>
              </a:rPr>
              <a:t>ON </a:t>
            </a:r>
            <a:r>
              <a:rPr lang="en-GB" sz="2000" b="0" i="0" dirty="0" err="1">
                <a:effectLst/>
                <a:latin typeface="Consolas" panose="020B0609020204030204" pitchFamily="49" charset="0"/>
              </a:rPr>
              <a:t>conditional_expression</a:t>
            </a:r>
            <a:r>
              <a:rPr lang="en-GB" sz="2000" b="0" i="0" dirty="0">
                <a:effectLst/>
                <a:latin typeface="Consolas" panose="020B0609020204030204" pitchFamily="49" charset="0"/>
              </a:rPr>
              <a:t> ...</a:t>
            </a:r>
            <a:endParaRPr lang="en-GB" sz="2000" dirty="0"/>
          </a:p>
          <a:p>
            <a:pPr marL="0" indent="0">
              <a:buNone/>
            </a:pPr>
            <a:r>
              <a:rPr lang="en-GB" dirty="0"/>
              <a:t>	</a:t>
            </a:r>
          </a:p>
        </p:txBody>
      </p:sp>
      <p:pic>
        <p:nvPicPr>
          <p:cNvPr id="6" name="Picture 5" descr="Diagram, venn diagram&#10;&#10;Description automatically generated">
            <a:extLst>
              <a:ext uri="{FF2B5EF4-FFF2-40B4-BE49-F238E27FC236}">
                <a16:creationId xmlns:a16="http://schemas.microsoft.com/office/drawing/2014/main" id="{8F4AE350-E461-4A3D-9593-F6E55DBCA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996" y="3429000"/>
            <a:ext cx="3962953" cy="1600423"/>
          </a:xfrm>
          <a:prstGeom prst="rect">
            <a:avLst/>
          </a:prstGeom>
        </p:spPr>
      </p:pic>
    </p:spTree>
    <p:extLst>
      <p:ext uri="{BB962C8B-B14F-4D97-AF65-F5344CB8AC3E}">
        <p14:creationId xmlns:p14="http://schemas.microsoft.com/office/powerpoint/2010/main" val="3992977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Right Outer Join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First, an inner join is performed. Then, for each row in table T2 that does not satisfy the join condition with any row in table T1, a joined row is added with null values in columns of T1. This is the converse of a left join; the result table will always have a row for each row in T2.</a:t>
            </a:r>
          </a:p>
          <a:p>
            <a:r>
              <a:rPr lang="en-GB" dirty="0"/>
              <a:t>Example:</a:t>
            </a:r>
          </a:p>
          <a:p>
            <a:pPr marL="0" indent="0">
              <a:buNone/>
            </a:pPr>
            <a:r>
              <a:rPr lang="en-US" sz="2000" dirty="0">
                <a:solidFill>
                  <a:srgbClr val="0000FF"/>
                </a:solidFill>
                <a:latin typeface="Consolas" panose="020B0609020204030204" pitchFamily="49" charset="0"/>
              </a:rPr>
              <a:t>SELECT </a:t>
            </a:r>
            <a:r>
              <a:rPr lang="en-GB" sz="2000" b="0" i="0" dirty="0">
                <a:effectLst/>
                <a:latin typeface="Consolas" panose="020B0609020204030204" pitchFamily="49" charset="0"/>
              </a:rPr>
              <a:t>... </a:t>
            </a:r>
          </a:p>
          <a:p>
            <a:pPr marL="0" indent="0">
              <a:buNone/>
            </a:pPr>
            <a:r>
              <a:rPr lang="en-US" sz="2000" dirty="0">
                <a:solidFill>
                  <a:srgbClr val="0000FF"/>
                </a:solidFill>
                <a:latin typeface="Consolas" panose="020B0609020204030204" pitchFamily="49" charset="0"/>
              </a:rPr>
              <a:t>FROM</a:t>
            </a:r>
            <a:r>
              <a:rPr lang="en-GB" sz="2000" b="0" i="0" dirty="0">
                <a:effectLst/>
                <a:latin typeface="Consolas" panose="020B0609020204030204" pitchFamily="49" charset="0"/>
              </a:rPr>
              <a:t> table1 </a:t>
            </a:r>
          </a:p>
          <a:p>
            <a:pPr marL="0" indent="0">
              <a:buNone/>
            </a:pPr>
            <a:r>
              <a:rPr lang="en-US" sz="2000" dirty="0">
                <a:solidFill>
                  <a:srgbClr val="0000FF"/>
                </a:solidFill>
                <a:latin typeface="Consolas" panose="020B0609020204030204" pitchFamily="49" charset="0"/>
              </a:rPr>
              <a:t>RIGHT OUTER JOIN </a:t>
            </a:r>
            <a:r>
              <a:rPr lang="en-GB" sz="2000" b="0" i="0" dirty="0">
                <a:effectLst/>
                <a:latin typeface="Consolas" panose="020B0609020204030204" pitchFamily="49" charset="0"/>
              </a:rPr>
              <a:t>table2</a:t>
            </a:r>
          </a:p>
          <a:p>
            <a:pPr marL="0" indent="0">
              <a:buNone/>
            </a:pPr>
            <a:r>
              <a:rPr lang="en-US" sz="2000" dirty="0">
                <a:solidFill>
                  <a:srgbClr val="0000FF"/>
                </a:solidFill>
                <a:latin typeface="Consolas" panose="020B0609020204030204" pitchFamily="49" charset="0"/>
              </a:rPr>
              <a:t>ON </a:t>
            </a:r>
            <a:r>
              <a:rPr lang="en-GB" sz="2000" b="0" i="0" dirty="0" err="1">
                <a:effectLst/>
                <a:latin typeface="Consolas" panose="020B0609020204030204" pitchFamily="49" charset="0"/>
              </a:rPr>
              <a:t>conditional_expression</a:t>
            </a:r>
            <a:r>
              <a:rPr lang="en-GB" sz="2000" b="0" i="0" dirty="0">
                <a:effectLst/>
                <a:latin typeface="Consolas" panose="020B0609020204030204" pitchFamily="49" charset="0"/>
              </a:rPr>
              <a:t> ...</a:t>
            </a:r>
            <a:endParaRPr lang="en-GB" sz="2000" dirty="0"/>
          </a:p>
          <a:p>
            <a:endParaRPr lang="en-GB" dirty="0"/>
          </a:p>
        </p:txBody>
      </p:sp>
      <p:pic>
        <p:nvPicPr>
          <p:cNvPr id="5" name="Picture 4" descr="Diagram, venn diagram&#10;&#10;Description automatically generated">
            <a:extLst>
              <a:ext uri="{FF2B5EF4-FFF2-40B4-BE49-F238E27FC236}">
                <a16:creationId xmlns:a16="http://schemas.microsoft.com/office/drawing/2014/main" id="{7275AEA2-7435-44C7-B516-07680C3B6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651" y="3429000"/>
            <a:ext cx="3962953" cy="1600423"/>
          </a:xfrm>
          <a:prstGeom prst="rect">
            <a:avLst/>
          </a:prstGeom>
        </p:spPr>
      </p:pic>
    </p:spTree>
    <p:extLst>
      <p:ext uri="{BB962C8B-B14F-4D97-AF65-F5344CB8AC3E}">
        <p14:creationId xmlns:p14="http://schemas.microsoft.com/office/powerpoint/2010/main" val="371128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Full Outer Join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r>
              <a:rPr lang="en-GB" dirty="0"/>
              <a:t>First, an inner join is performed. Then, for each row in table T1 that does not satisfy the join condition with any row in table T2, a joined row is added with null values in columns of T2. In addition, for each row of T2 that does not satisfy the join condition with any row in T1, a joined row with null values in the columns of T1 is added.</a:t>
            </a:r>
          </a:p>
          <a:p>
            <a:r>
              <a:rPr lang="en-GB" dirty="0"/>
              <a:t>Example:</a:t>
            </a:r>
          </a:p>
          <a:p>
            <a:pPr marL="0" indent="0">
              <a:buNone/>
            </a:pPr>
            <a:r>
              <a:rPr lang="en-US" sz="2000" dirty="0">
                <a:solidFill>
                  <a:srgbClr val="0000FF"/>
                </a:solidFill>
                <a:latin typeface="Consolas" panose="020B0609020204030204" pitchFamily="49" charset="0"/>
              </a:rPr>
              <a:t>SELECT </a:t>
            </a:r>
            <a:r>
              <a:rPr lang="en-GB" sz="2000" b="0" i="0" dirty="0">
                <a:effectLst/>
                <a:latin typeface="Consolas" panose="020B0609020204030204" pitchFamily="49" charset="0"/>
              </a:rPr>
              <a:t>... </a:t>
            </a:r>
          </a:p>
          <a:p>
            <a:pPr marL="0" indent="0">
              <a:buNone/>
            </a:pPr>
            <a:r>
              <a:rPr lang="en-US" sz="2000" dirty="0">
                <a:solidFill>
                  <a:srgbClr val="0000FF"/>
                </a:solidFill>
                <a:latin typeface="Consolas" panose="020B0609020204030204" pitchFamily="49" charset="0"/>
              </a:rPr>
              <a:t>FROM</a:t>
            </a:r>
            <a:r>
              <a:rPr lang="en-GB" sz="2000" b="0" i="0" dirty="0">
                <a:effectLst/>
                <a:latin typeface="Consolas" panose="020B0609020204030204" pitchFamily="49" charset="0"/>
              </a:rPr>
              <a:t> table1 </a:t>
            </a:r>
          </a:p>
          <a:p>
            <a:pPr marL="0" indent="0">
              <a:buNone/>
            </a:pPr>
            <a:r>
              <a:rPr lang="en-US" sz="2000" dirty="0">
                <a:solidFill>
                  <a:srgbClr val="0000FF"/>
                </a:solidFill>
                <a:latin typeface="Consolas" panose="020B0609020204030204" pitchFamily="49" charset="0"/>
              </a:rPr>
              <a:t>FULL OUTER JOIN </a:t>
            </a:r>
            <a:r>
              <a:rPr lang="en-GB" sz="2000" b="0" i="0" dirty="0">
                <a:effectLst/>
                <a:latin typeface="Consolas" panose="020B0609020204030204" pitchFamily="49" charset="0"/>
              </a:rPr>
              <a:t>table2</a:t>
            </a:r>
          </a:p>
          <a:p>
            <a:pPr marL="0" indent="0">
              <a:buNone/>
            </a:pPr>
            <a:r>
              <a:rPr lang="en-US" sz="2000" dirty="0">
                <a:solidFill>
                  <a:srgbClr val="0000FF"/>
                </a:solidFill>
                <a:latin typeface="Consolas" panose="020B0609020204030204" pitchFamily="49" charset="0"/>
              </a:rPr>
              <a:t>ON </a:t>
            </a:r>
            <a:r>
              <a:rPr lang="en-GB" sz="2000" b="0" i="0" dirty="0" err="1">
                <a:effectLst/>
                <a:latin typeface="Consolas" panose="020B0609020204030204" pitchFamily="49" charset="0"/>
              </a:rPr>
              <a:t>conditional_expression</a:t>
            </a:r>
            <a:r>
              <a:rPr lang="en-GB" sz="2000" b="0" i="0" dirty="0">
                <a:effectLst/>
                <a:latin typeface="Consolas" panose="020B0609020204030204" pitchFamily="49" charset="0"/>
              </a:rPr>
              <a:t> ...</a:t>
            </a:r>
            <a:endParaRPr lang="en-GB" sz="2000" dirty="0"/>
          </a:p>
          <a:p>
            <a:endParaRPr lang="en-GB" dirty="0"/>
          </a:p>
        </p:txBody>
      </p:sp>
      <p:pic>
        <p:nvPicPr>
          <p:cNvPr id="5" name="Picture 4" descr="Diagram, venn diagram&#10;&#10;Description automatically generated">
            <a:extLst>
              <a:ext uri="{FF2B5EF4-FFF2-40B4-BE49-F238E27FC236}">
                <a16:creationId xmlns:a16="http://schemas.microsoft.com/office/drawing/2014/main" id="{9C7E8925-436B-4934-AF7C-0201C1550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28685"/>
            <a:ext cx="3962953" cy="1600423"/>
          </a:xfrm>
          <a:prstGeom prst="rect">
            <a:avLst/>
          </a:prstGeom>
        </p:spPr>
      </p:pic>
    </p:spTree>
    <p:extLst>
      <p:ext uri="{BB962C8B-B14F-4D97-AF65-F5344CB8AC3E}">
        <p14:creationId xmlns:p14="http://schemas.microsoft.com/office/powerpoint/2010/main" val="1803359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Demo</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Create two tables (Table1, Table2)</a:t>
            </a:r>
          </a:p>
          <a:p>
            <a:r>
              <a:rPr lang="en-GB" dirty="0"/>
              <a:t>Insert 3 records in each with values (1, 2, 3), (3, 4, 5)</a:t>
            </a:r>
          </a:p>
          <a:p>
            <a:r>
              <a:rPr lang="en-GB" dirty="0"/>
              <a:t>Show all join types on this example</a:t>
            </a:r>
          </a:p>
          <a:p>
            <a:pPr marL="0" indent="0">
              <a:buNone/>
            </a:pPr>
            <a:endParaRPr lang="en-GB" dirty="0"/>
          </a:p>
        </p:txBody>
      </p:sp>
    </p:spTree>
    <p:extLst>
      <p:ext uri="{BB962C8B-B14F-4D97-AF65-F5344CB8AC3E}">
        <p14:creationId xmlns:p14="http://schemas.microsoft.com/office/powerpoint/2010/main" val="173688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List all possible combinations of Customer names and Product names that can be ordered from a specific customer </a:t>
            </a:r>
          </a:p>
          <a:p>
            <a:r>
              <a:rPr lang="en-GB" dirty="0"/>
              <a:t>List all Business Entities </a:t>
            </a:r>
            <a:r>
              <a:rPr lang="en-GB"/>
              <a:t>that have an </a:t>
            </a:r>
            <a:r>
              <a:rPr lang="en-GB" dirty="0"/>
              <a:t>order </a:t>
            </a:r>
          </a:p>
          <a:p>
            <a:r>
              <a:rPr lang="en-GB" dirty="0"/>
              <a:t>List all Entities without orders</a:t>
            </a:r>
          </a:p>
          <a:p>
            <a:r>
              <a:rPr lang="en-GB" dirty="0"/>
              <a:t>List all Customers without orders (using Right Join and using Left join)</a:t>
            </a:r>
          </a:p>
          <a:p>
            <a:endParaRPr lang="en-GB" dirty="0"/>
          </a:p>
          <a:p>
            <a:endParaRPr lang="en-GB" dirty="0"/>
          </a:p>
        </p:txBody>
      </p:sp>
    </p:spTree>
    <p:extLst>
      <p:ext uri="{BB962C8B-B14F-4D97-AF65-F5344CB8AC3E}">
        <p14:creationId xmlns:p14="http://schemas.microsoft.com/office/powerpoint/2010/main" val="393880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normAutofit/>
          </a:bodyPr>
          <a:lstStyle/>
          <a:p>
            <a:br>
              <a:rPr lang="en-US" dirty="0">
                <a:solidFill>
                  <a:schemeClr val="bg1"/>
                </a:solidFill>
              </a:rPr>
            </a:br>
            <a:r>
              <a:rPr lang="en-US" dirty="0">
                <a:solidFill>
                  <a:schemeClr val="bg1"/>
                </a:solidFill>
              </a:rPr>
              <a:t>Homework 2</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146878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 pre-requisite</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A script is provided for inserting dummy data in already created SEDC database</a:t>
            </a:r>
          </a:p>
          <a:p>
            <a:endParaRPr lang="en-GB" dirty="0"/>
          </a:p>
        </p:txBody>
      </p:sp>
    </p:spTree>
    <p:extLst>
      <p:ext uri="{BB962C8B-B14F-4D97-AF65-F5344CB8AC3E}">
        <p14:creationId xmlns:p14="http://schemas.microsoft.com/office/powerpoint/2010/main" val="425394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1/6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Find all Employees with FirstName = Antonio</a:t>
            </a:r>
          </a:p>
          <a:p>
            <a:r>
              <a:rPr lang="en-US" dirty="0"/>
              <a:t>Find all Employees with </a:t>
            </a:r>
            <a:r>
              <a:rPr lang="en-US" dirty="0" err="1"/>
              <a:t>DateOfBirth</a:t>
            </a:r>
            <a:r>
              <a:rPr lang="en-US" dirty="0"/>
              <a:t> greater than ‘01.01.1979’</a:t>
            </a:r>
          </a:p>
          <a:p>
            <a:r>
              <a:rPr lang="en-US" dirty="0"/>
              <a:t>Find all Male Employees </a:t>
            </a:r>
          </a:p>
          <a:p>
            <a:r>
              <a:rPr lang="en-US" dirty="0"/>
              <a:t>Find all Employees with </a:t>
            </a:r>
            <a:r>
              <a:rPr lang="en-US" dirty="0" err="1"/>
              <a:t>LastName</a:t>
            </a:r>
            <a:r>
              <a:rPr lang="en-US" dirty="0"/>
              <a:t> starting With ‘T’</a:t>
            </a:r>
          </a:p>
          <a:p>
            <a:r>
              <a:rPr lang="en-US" dirty="0"/>
              <a:t>Find all Employees hired in January/1988</a:t>
            </a:r>
          </a:p>
          <a:p>
            <a:r>
              <a:rPr lang="en-US" dirty="0"/>
              <a:t>Find all Employees with </a:t>
            </a:r>
            <a:r>
              <a:rPr lang="en-US" dirty="0" err="1"/>
              <a:t>LastName</a:t>
            </a:r>
            <a:r>
              <a:rPr lang="en-US" dirty="0"/>
              <a:t> starting With ‘J’ hired in January/1988</a:t>
            </a:r>
          </a:p>
          <a:p>
            <a:endParaRPr lang="en-GB" dirty="0"/>
          </a:p>
        </p:txBody>
      </p:sp>
    </p:spTree>
    <p:extLst>
      <p:ext uri="{BB962C8B-B14F-4D97-AF65-F5344CB8AC3E}">
        <p14:creationId xmlns:p14="http://schemas.microsoft.com/office/powerpoint/2010/main" val="1596074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2/6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Find all Employees with FirstName = Antonio ordered by Last Name</a:t>
            </a:r>
          </a:p>
          <a:p>
            <a:r>
              <a:rPr lang="en-US" dirty="0"/>
              <a:t>List all Employees ordered by FirstName</a:t>
            </a:r>
          </a:p>
          <a:p>
            <a:r>
              <a:rPr lang="en-US" dirty="0"/>
              <a:t>Find all Male employees ordered by </a:t>
            </a:r>
            <a:r>
              <a:rPr lang="en-US" dirty="0" err="1"/>
              <a:t>HireDate</a:t>
            </a:r>
            <a:r>
              <a:rPr lang="en-US" dirty="0"/>
              <a:t>, starting from the last hired</a:t>
            </a:r>
          </a:p>
          <a:p>
            <a:endParaRPr lang="en-GB" dirty="0"/>
          </a:p>
        </p:txBody>
      </p:sp>
    </p:spTree>
    <p:extLst>
      <p:ext uri="{BB962C8B-B14F-4D97-AF65-F5344CB8AC3E}">
        <p14:creationId xmlns:p14="http://schemas.microsoft.com/office/powerpoint/2010/main" val="793391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3/6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List all Business Entity region and Customer region names in single result set WITH duplicates</a:t>
            </a:r>
          </a:p>
          <a:p>
            <a:r>
              <a:rPr lang="en-US" dirty="0"/>
              <a:t>List all Business Entity region and Customer region names in single result set WITHOUT duplicates</a:t>
            </a:r>
          </a:p>
          <a:p>
            <a:r>
              <a:rPr lang="en-US" dirty="0"/>
              <a:t>List all common region names between Business Entities and Customers</a:t>
            </a:r>
          </a:p>
          <a:p>
            <a:endParaRPr lang="en-GB" dirty="0"/>
          </a:p>
        </p:txBody>
      </p:sp>
    </p:spTree>
    <p:extLst>
      <p:ext uri="{BB962C8B-B14F-4D97-AF65-F5344CB8AC3E}">
        <p14:creationId xmlns:p14="http://schemas.microsoft.com/office/powerpoint/2010/main" val="407893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Homework discussion</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41732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4/6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Provide create table script for the Order table where it won’t allow an </a:t>
            </a:r>
            <a:r>
              <a:rPr lang="en-US" dirty="0" err="1"/>
              <a:t>orderDate</a:t>
            </a:r>
            <a:r>
              <a:rPr lang="en-US" dirty="0"/>
              <a:t> before 01.01.2010</a:t>
            </a:r>
          </a:p>
          <a:p>
            <a:r>
              <a:rPr lang="en-US" dirty="0"/>
              <a:t>Provide create table script for the Product table where the price will always be AT LEAST 20% higher than the cost</a:t>
            </a:r>
          </a:p>
          <a:p>
            <a:r>
              <a:rPr lang="en-US" dirty="0"/>
              <a:t>Provide create table script for the Product table where all description values will be UNIQUE</a:t>
            </a:r>
          </a:p>
        </p:txBody>
      </p:sp>
    </p:spTree>
    <p:extLst>
      <p:ext uri="{BB962C8B-B14F-4D97-AF65-F5344CB8AC3E}">
        <p14:creationId xmlns:p14="http://schemas.microsoft.com/office/powerpoint/2010/main" val="364631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5/6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Create Foreign key constraints for the Order table with script</a:t>
            </a:r>
          </a:p>
        </p:txBody>
      </p:sp>
    </p:spTree>
    <p:extLst>
      <p:ext uri="{BB962C8B-B14F-4D97-AF65-F5344CB8AC3E}">
        <p14:creationId xmlns:p14="http://schemas.microsoft.com/office/powerpoint/2010/main" val="293724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6/6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List all possible combinations of Customer names and Product names that can be ordered from a specific customer </a:t>
            </a:r>
          </a:p>
          <a:p>
            <a:r>
              <a:rPr lang="en-GB" dirty="0"/>
              <a:t>List all Business Entities that has any order </a:t>
            </a:r>
          </a:p>
          <a:p>
            <a:r>
              <a:rPr lang="en-GB" dirty="0"/>
              <a:t>List all Business Entities without orders</a:t>
            </a:r>
          </a:p>
          <a:p>
            <a:r>
              <a:rPr lang="en-GB" dirty="0"/>
              <a:t>List all Customers without orders (using Right Join and using Left join)</a:t>
            </a:r>
          </a:p>
        </p:txBody>
      </p:sp>
    </p:spTree>
    <p:extLst>
      <p:ext uri="{BB962C8B-B14F-4D97-AF65-F5344CB8AC3E}">
        <p14:creationId xmlns:p14="http://schemas.microsoft.com/office/powerpoint/2010/main" val="483122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normAutofit/>
          </a:bodyPr>
          <a:lstStyle/>
          <a:p>
            <a:r>
              <a:rPr lang="en-US" dirty="0">
                <a:solidFill>
                  <a:schemeClr val="bg1"/>
                </a:solidFill>
              </a:rPr>
              <a:t>QUESTIONS</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2851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GB" sz="3500" dirty="0"/>
              <a:t>Fill database with example data</a:t>
            </a:r>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endParaRPr lang="en-GB" dirty="0"/>
          </a:p>
        </p:txBody>
      </p:sp>
    </p:spTree>
    <p:extLst>
      <p:ext uri="{BB962C8B-B14F-4D97-AF65-F5344CB8AC3E}">
        <p14:creationId xmlns:p14="http://schemas.microsoft.com/office/powerpoint/2010/main" val="120291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Filtering data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pPr marL="0" indent="0">
              <a:buNone/>
            </a:pPr>
            <a:endParaRPr lang="en-US" dirty="0"/>
          </a:p>
          <a:p>
            <a:r>
              <a:rPr lang="en-US" dirty="0"/>
              <a:t>Example:</a:t>
            </a:r>
          </a:p>
          <a:p>
            <a:endParaRPr lang="en-US" dirty="0"/>
          </a:p>
          <a:p>
            <a:endParaRPr lang="en-US" dirty="0"/>
          </a:p>
          <a:p>
            <a:endParaRPr lang="en-GB" dirty="0"/>
          </a:p>
        </p:txBody>
      </p:sp>
      <p:sp>
        <p:nvSpPr>
          <p:cNvPr id="4" name="TextBox 3">
            <a:extLst>
              <a:ext uri="{FF2B5EF4-FFF2-40B4-BE49-F238E27FC236}">
                <a16:creationId xmlns:a16="http://schemas.microsoft.com/office/drawing/2014/main" id="{7D0B0E9A-DF1E-4DA2-BBDB-275297F350D0}"/>
              </a:ext>
            </a:extLst>
          </p:cNvPr>
          <p:cNvSpPr txBox="1"/>
          <p:nvPr/>
        </p:nvSpPr>
        <p:spPr>
          <a:xfrm>
            <a:off x="1077686" y="2869163"/>
            <a:ext cx="4408714"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GB" dirty="0"/>
          </a:p>
        </p:txBody>
      </p:sp>
      <p:sp>
        <p:nvSpPr>
          <p:cNvPr id="7" name="TextBox 6">
            <a:extLst>
              <a:ext uri="{FF2B5EF4-FFF2-40B4-BE49-F238E27FC236}">
                <a16:creationId xmlns:a16="http://schemas.microsoft.com/office/drawing/2014/main" id="{9436D122-43E8-4A20-9F05-A72C4372997E}"/>
              </a:ext>
            </a:extLst>
          </p:cNvPr>
          <p:cNvSpPr txBox="1"/>
          <p:nvPr/>
        </p:nvSpPr>
        <p:spPr>
          <a:xfrm>
            <a:off x="1077686" y="4379361"/>
            <a:ext cx="3951514"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a:p>
            <a:endParaRPr lang="en-GB" dirty="0"/>
          </a:p>
        </p:txBody>
      </p:sp>
      <p:pic>
        <p:nvPicPr>
          <p:cNvPr id="9" name="Picture 8">
            <a:extLst>
              <a:ext uri="{FF2B5EF4-FFF2-40B4-BE49-F238E27FC236}">
                <a16:creationId xmlns:a16="http://schemas.microsoft.com/office/drawing/2014/main" id="{18DCF9DB-BD92-4C61-92F0-82CE540C3AC2}"/>
              </a:ext>
            </a:extLst>
          </p:cNvPr>
          <p:cNvPicPr>
            <a:picLocks noChangeAspect="1"/>
          </p:cNvPicPr>
          <p:nvPr/>
        </p:nvPicPr>
        <p:blipFill>
          <a:blip r:embed="rId3"/>
          <a:stretch>
            <a:fillRect/>
          </a:stretch>
        </p:blipFill>
        <p:spPr>
          <a:xfrm>
            <a:off x="6677414" y="2376747"/>
            <a:ext cx="4019550" cy="2695575"/>
          </a:xfrm>
          <a:prstGeom prst="rect">
            <a:avLst/>
          </a:prstGeom>
        </p:spPr>
      </p:pic>
    </p:spTree>
    <p:extLst>
      <p:ext uri="{BB962C8B-B14F-4D97-AF65-F5344CB8AC3E}">
        <p14:creationId xmlns:p14="http://schemas.microsoft.com/office/powerpoint/2010/main" val="324928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Filtering data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7160514" cy="4351338"/>
          </a:xfrm>
        </p:spPr>
        <p:txBody>
          <a:bodyPr/>
          <a:lstStyle/>
          <a:p>
            <a:r>
              <a:rPr lang="en-GB" dirty="0"/>
              <a:t>Find all Employees with FirstName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‘01.01.1980’</a:t>
            </a:r>
            <a:endParaRPr lang="en-US" dirty="0"/>
          </a:p>
          <a:p>
            <a:r>
              <a:rPr lang="en-GB" dirty="0"/>
              <a:t>Find all Male employees</a:t>
            </a:r>
          </a:p>
          <a:p>
            <a:r>
              <a:rPr lang="en-GB" dirty="0"/>
              <a:t>Find all employees hired in June/2010</a:t>
            </a:r>
          </a:p>
          <a:p>
            <a:r>
              <a:rPr lang="en-GB" dirty="0"/>
              <a:t>Find all Employees with </a:t>
            </a:r>
            <a:r>
              <a:rPr lang="en-GB" dirty="0" err="1"/>
              <a:t>LastName</a:t>
            </a:r>
            <a:r>
              <a:rPr lang="en-GB" dirty="0"/>
              <a:t> starting With ‘M’ hired in January/2010</a:t>
            </a:r>
          </a:p>
          <a:p>
            <a:endParaRPr lang="en-US" dirty="0"/>
          </a:p>
          <a:p>
            <a:endParaRPr lang="en-US" dirty="0"/>
          </a:p>
          <a:p>
            <a:endParaRPr lang="en-GB" dirty="0"/>
          </a:p>
        </p:txBody>
      </p:sp>
      <p:pic>
        <p:nvPicPr>
          <p:cNvPr id="4" name="Picture 3">
            <a:extLst>
              <a:ext uri="{FF2B5EF4-FFF2-40B4-BE49-F238E27FC236}">
                <a16:creationId xmlns:a16="http://schemas.microsoft.com/office/drawing/2014/main" id="{31E123B7-056C-4475-9250-2D55271EF431}"/>
              </a:ext>
            </a:extLst>
          </p:cNvPr>
          <p:cNvPicPr>
            <a:picLocks noChangeAspect="1"/>
          </p:cNvPicPr>
          <p:nvPr/>
        </p:nvPicPr>
        <p:blipFill>
          <a:blip r:embed="rId4"/>
          <a:stretch>
            <a:fillRect/>
          </a:stretch>
        </p:blipFill>
        <p:spPr>
          <a:xfrm>
            <a:off x="7998714" y="2007870"/>
            <a:ext cx="4019550" cy="2695575"/>
          </a:xfrm>
          <a:prstGeom prst="rect">
            <a:avLst/>
          </a:prstGeom>
        </p:spPr>
      </p:pic>
    </p:spTree>
    <p:extLst>
      <p:ext uri="{BB962C8B-B14F-4D97-AF65-F5344CB8AC3E}">
        <p14:creationId xmlns:p14="http://schemas.microsoft.com/office/powerpoint/2010/main" val="401511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Sorting data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Ordering the results based on specific order</a:t>
            </a:r>
          </a:p>
          <a:p>
            <a:r>
              <a:rPr lang="en-GB" dirty="0"/>
              <a:t>ORDER BY</a:t>
            </a:r>
            <a:r>
              <a:rPr lang="en-US" dirty="0"/>
              <a:t> statement</a:t>
            </a:r>
          </a:p>
          <a:p>
            <a:endParaRPr lang="en-US" dirty="0"/>
          </a:p>
          <a:p>
            <a:pPr marL="0" indent="0">
              <a:buNone/>
            </a:pPr>
            <a:endParaRPr lang="en-US" dirty="0"/>
          </a:p>
          <a:p>
            <a:r>
              <a:rPr lang="en-US" dirty="0"/>
              <a:t>Example:</a:t>
            </a:r>
          </a:p>
          <a:p>
            <a:endParaRPr lang="en-US" dirty="0"/>
          </a:p>
          <a:p>
            <a:endParaRPr lang="en-US" dirty="0"/>
          </a:p>
          <a:p>
            <a:endParaRPr lang="en-GB" dirty="0"/>
          </a:p>
        </p:txBody>
      </p:sp>
      <p:sp>
        <p:nvSpPr>
          <p:cNvPr id="4" name="TextBox 3">
            <a:extLst>
              <a:ext uri="{FF2B5EF4-FFF2-40B4-BE49-F238E27FC236}">
                <a16:creationId xmlns:a16="http://schemas.microsoft.com/office/drawing/2014/main" id="{CDFD9CED-4456-48D0-B2EC-35AD8895D133}"/>
              </a:ext>
            </a:extLst>
          </p:cNvPr>
          <p:cNvSpPr txBox="1"/>
          <p:nvPr/>
        </p:nvSpPr>
        <p:spPr>
          <a:xfrm>
            <a:off x="1122217" y="2514600"/>
            <a:ext cx="4779819" cy="923330"/>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CFB4681-BDA7-435F-9DFB-95CA2EBFD7D1}"/>
              </a:ext>
            </a:extLst>
          </p:cNvPr>
          <p:cNvSpPr txBox="1"/>
          <p:nvPr/>
        </p:nvSpPr>
        <p:spPr>
          <a:xfrm>
            <a:off x="1122217" y="4058915"/>
            <a:ext cx="4779818"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ASC</a:t>
            </a:r>
            <a:endParaRPr lang="en-US" dirty="0"/>
          </a:p>
          <a:p>
            <a:endParaRPr lang="en-GB" dirty="0"/>
          </a:p>
        </p:txBody>
      </p:sp>
      <p:pic>
        <p:nvPicPr>
          <p:cNvPr id="7" name="Picture 6">
            <a:extLst>
              <a:ext uri="{FF2B5EF4-FFF2-40B4-BE49-F238E27FC236}">
                <a16:creationId xmlns:a16="http://schemas.microsoft.com/office/drawing/2014/main" id="{680FB4F4-C514-45E8-9F39-F00FC17D21BD}"/>
              </a:ext>
            </a:extLst>
          </p:cNvPr>
          <p:cNvPicPr>
            <a:picLocks noChangeAspect="1"/>
          </p:cNvPicPr>
          <p:nvPr/>
        </p:nvPicPr>
        <p:blipFill>
          <a:blip r:embed="rId3"/>
          <a:stretch>
            <a:fillRect/>
          </a:stretch>
        </p:blipFill>
        <p:spPr>
          <a:xfrm>
            <a:off x="7050233" y="2257109"/>
            <a:ext cx="4019550" cy="2695575"/>
          </a:xfrm>
          <a:prstGeom prst="rect">
            <a:avLst/>
          </a:prstGeom>
        </p:spPr>
      </p:pic>
    </p:spTree>
    <p:extLst>
      <p:ext uri="{BB962C8B-B14F-4D97-AF65-F5344CB8AC3E}">
        <p14:creationId xmlns:p14="http://schemas.microsoft.com/office/powerpoint/2010/main" val="367542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Sorting data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Find all Employees with FirstName = Aleksandar ordered by Last Name</a:t>
            </a:r>
            <a:endParaRPr lang="en-US" dirty="0"/>
          </a:p>
          <a:p>
            <a:r>
              <a:rPr lang="en-GB" dirty="0"/>
              <a:t>List all Employees ordered by FirstName</a:t>
            </a:r>
          </a:p>
          <a:p>
            <a:r>
              <a:rPr lang="en-GB" dirty="0"/>
              <a:t>Find all Male employees ordered by </a:t>
            </a:r>
            <a:r>
              <a:rPr lang="en-GB" dirty="0" err="1"/>
              <a:t>HireDate</a:t>
            </a:r>
            <a:r>
              <a:rPr lang="en-GB" dirty="0"/>
              <a:t>, starting from the last hired</a:t>
            </a:r>
          </a:p>
          <a:p>
            <a:endParaRPr lang="en-US" dirty="0"/>
          </a:p>
          <a:p>
            <a:endParaRPr lang="en-US" dirty="0"/>
          </a:p>
          <a:p>
            <a:endParaRPr lang="en-GB" dirty="0"/>
          </a:p>
        </p:txBody>
      </p:sp>
      <p:pic>
        <p:nvPicPr>
          <p:cNvPr id="4" name="Picture 3">
            <a:extLst>
              <a:ext uri="{FF2B5EF4-FFF2-40B4-BE49-F238E27FC236}">
                <a16:creationId xmlns:a16="http://schemas.microsoft.com/office/drawing/2014/main" id="{00512DAC-9A5E-4AE0-A9FE-6167DDDD6869}"/>
              </a:ext>
            </a:extLst>
          </p:cNvPr>
          <p:cNvPicPr>
            <a:picLocks noChangeAspect="1"/>
          </p:cNvPicPr>
          <p:nvPr/>
        </p:nvPicPr>
        <p:blipFill>
          <a:blip r:embed="rId4"/>
          <a:stretch>
            <a:fillRect/>
          </a:stretch>
        </p:blipFill>
        <p:spPr>
          <a:xfrm>
            <a:off x="6188156" y="3429000"/>
            <a:ext cx="4019550" cy="2695575"/>
          </a:xfrm>
          <a:prstGeom prst="rect">
            <a:avLst/>
          </a:prstGeom>
        </p:spPr>
      </p:pic>
    </p:spTree>
    <p:extLst>
      <p:ext uri="{BB962C8B-B14F-4D97-AF65-F5344CB8AC3E}">
        <p14:creationId xmlns:p14="http://schemas.microsoft.com/office/powerpoint/2010/main" val="622464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2355</Words>
  <Application>Microsoft Office PowerPoint</Application>
  <PresentationFormat>Widescreen</PresentationFormat>
  <Paragraphs>260</Paragraphs>
  <Slides>43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Consolas</vt:lpstr>
      <vt:lpstr>Wingdings</vt:lpstr>
      <vt:lpstr>Office Theme</vt:lpstr>
      <vt:lpstr>Session 2</vt:lpstr>
      <vt:lpstr>Agenda</vt:lpstr>
      <vt:lpstr>Quiz</vt:lpstr>
      <vt:lpstr>Homework discussion</vt:lpstr>
      <vt:lpstr>Fill database with example data</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Not Null</vt:lpstr>
      <vt:lpstr>Table constraints – Unique </vt:lpstr>
      <vt:lpstr>Table constraints - Check</vt:lpstr>
      <vt:lpstr>Table constraints – Primary Key </vt:lpstr>
      <vt:lpstr>Table constraints – Foreign Key </vt:lpstr>
      <vt:lpstr>Table constraints - Workshop</vt:lpstr>
      <vt:lpstr>Types of relations</vt:lpstr>
      <vt:lpstr>Types of relations – Explained </vt:lpstr>
      <vt:lpstr>Join types</vt:lpstr>
      <vt:lpstr>Join types</vt:lpstr>
      <vt:lpstr>Join types – Cross join</vt:lpstr>
      <vt:lpstr>Join types – Inner join</vt:lpstr>
      <vt:lpstr>Join types – Inner join example </vt:lpstr>
      <vt:lpstr>Join types – Outer join</vt:lpstr>
      <vt:lpstr>Join types – Left Outer Join </vt:lpstr>
      <vt:lpstr>Join types – Right Outer Join </vt:lpstr>
      <vt:lpstr>Join types – Full Outer Join </vt:lpstr>
      <vt:lpstr>Join types - Demo</vt:lpstr>
      <vt:lpstr>Join types - Workshop</vt:lpstr>
      <vt:lpstr> Homework 2</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Bojan Zdravkovski</dc:creator>
  <cp:lastModifiedBy>Bojan Zdravkovski</cp:lastModifiedBy>
  <cp:revision>43</cp:revision>
  <dcterms:created xsi:type="dcterms:W3CDTF">2021-06-13T21:21:59Z</dcterms:created>
  <dcterms:modified xsi:type="dcterms:W3CDTF">2021-06-14T21:04:14Z</dcterms:modified>
</cp:coreProperties>
</file>