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4" r:id="rId5"/>
    <p:sldId id="265" r:id="rId6"/>
    <p:sldId id="259" r:id="rId7"/>
    <p:sldId id="260" r:id="rId8"/>
    <p:sldId id="268" r:id="rId9"/>
    <p:sldId id="266" r:id="rId10"/>
    <p:sldId id="267" r:id="rId11"/>
    <p:sldId id="269" r:id="rId12"/>
    <p:sldId id="270" r:id="rId13"/>
    <p:sldId id="271" r:id="rId14"/>
    <p:sldId id="273" r:id="rId15"/>
    <p:sldId id="274" r:id="rId16"/>
    <p:sldId id="276"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F5468-55F9-4417-A295-2AD9623B96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196F085-3D2E-4A37-A62C-7B7A0C8402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FF0E797-1326-4902-B8FF-7486D9556078}"/>
              </a:ext>
            </a:extLst>
          </p:cNvPr>
          <p:cNvSpPr>
            <a:spLocks noGrp="1"/>
          </p:cNvSpPr>
          <p:nvPr>
            <p:ph type="dt" sz="half" idx="10"/>
          </p:nvPr>
        </p:nvSpPr>
        <p:spPr/>
        <p:txBody>
          <a:bodyPr/>
          <a:lstStyle/>
          <a:p>
            <a:fld id="{3EAD3B5A-880A-45D8-986F-8BA27AF3A6E1}" type="datetimeFigureOut">
              <a:rPr lang="en-GB" smtClean="0"/>
              <a:t>28/06/2021</a:t>
            </a:fld>
            <a:endParaRPr lang="en-GB"/>
          </a:p>
        </p:txBody>
      </p:sp>
      <p:sp>
        <p:nvSpPr>
          <p:cNvPr id="5" name="Footer Placeholder 4">
            <a:extLst>
              <a:ext uri="{FF2B5EF4-FFF2-40B4-BE49-F238E27FC236}">
                <a16:creationId xmlns:a16="http://schemas.microsoft.com/office/drawing/2014/main" id="{236C9EE7-5926-441E-9A69-F74B6341BE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40513F-9B8C-4F86-88AB-0C1B9305785C}"/>
              </a:ext>
            </a:extLst>
          </p:cNvPr>
          <p:cNvSpPr>
            <a:spLocks noGrp="1"/>
          </p:cNvSpPr>
          <p:nvPr>
            <p:ph type="sldNum" sz="quarter" idx="12"/>
          </p:nvPr>
        </p:nvSpPr>
        <p:spPr/>
        <p:txBody>
          <a:bodyPr/>
          <a:lstStyle/>
          <a:p>
            <a:fld id="{A103D1FD-06CA-454B-BBC1-774762762A1A}" type="slidenum">
              <a:rPr lang="en-GB" smtClean="0"/>
              <a:t>‹#›</a:t>
            </a:fld>
            <a:endParaRPr lang="en-GB"/>
          </a:p>
        </p:txBody>
      </p:sp>
    </p:spTree>
    <p:extLst>
      <p:ext uri="{BB962C8B-B14F-4D97-AF65-F5344CB8AC3E}">
        <p14:creationId xmlns:p14="http://schemas.microsoft.com/office/powerpoint/2010/main" val="515526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8741-90B2-4F26-A24B-F9FD4EA9FD9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A2671D3-C6A3-4779-948F-4F7FE55E4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2D211C-1EEE-4828-9B58-9A047EAACEE4}"/>
              </a:ext>
            </a:extLst>
          </p:cNvPr>
          <p:cNvSpPr>
            <a:spLocks noGrp="1"/>
          </p:cNvSpPr>
          <p:nvPr>
            <p:ph type="dt" sz="half" idx="10"/>
          </p:nvPr>
        </p:nvSpPr>
        <p:spPr/>
        <p:txBody>
          <a:bodyPr/>
          <a:lstStyle/>
          <a:p>
            <a:fld id="{3EAD3B5A-880A-45D8-986F-8BA27AF3A6E1}" type="datetimeFigureOut">
              <a:rPr lang="en-GB" smtClean="0"/>
              <a:t>28/06/2021</a:t>
            </a:fld>
            <a:endParaRPr lang="en-GB"/>
          </a:p>
        </p:txBody>
      </p:sp>
      <p:sp>
        <p:nvSpPr>
          <p:cNvPr id="5" name="Footer Placeholder 4">
            <a:extLst>
              <a:ext uri="{FF2B5EF4-FFF2-40B4-BE49-F238E27FC236}">
                <a16:creationId xmlns:a16="http://schemas.microsoft.com/office/drawing/2014/main" id="{01D9776C-1815-4A65-ADEE-2C2ABD54B0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27215D-97CB-481E-A377-0BDFB00DD03E}"/>
              </a:ext>
            </a:extLst>
          </p:cNvPr>
          <p:cNvSpPr>
            <a:spLocks noGrp="1"/>
          </p:cNvSpPr>
          <p:nvPr>
            <p:ph type="sldNum" sz="quarter" idx="12"/>
          </p:nvPr>
        </p:nvSpPr>
        <p:spPr/>
        <p:txBody>
          <a:bodyPr/>
          <a:lstStyle/>
          <a:p>
            <a:fld id="{A103D1FD-06CA-454B-BBC1-774762762A1A}" type="slidenum">
              <a:rPr lang="en-GB" smtClean="0"/>
              <a:t>‹#›</a:t>
            </a:fld>
            <a:endParaRPr lang="en-GB"/>
          </a:p>
        </p:txBody>
      </p:sp>
    </p:spTree>
    <p:extLst>
      <p:ext uri="{BB962C8B-B14F-4D97-AF65-F5344CB8AC3E}">
        <p14:creationId xmlns:p14="http://schemas.microsoft.com/office/powerpoint/2010/main" val="259703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D39068-CF76-454C-B2B2-016BE43892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39B249F-5FFD-4DEA-B066-D683DC5F48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61E713-B0FA-4DCA-B9F1-B91C82F0C82F}"/>
              </a:ext>
            </a:extLst>
          </p:cNvPr>
          <p:cNvSpPr>
            <a:spLocks noGrp="1"/>
          </p:cNvSpPr>
          <p:nvPr>
            <p:ph type="dt" sz="half" idx="10"/>
          </p:nvPr>
        </p:nvSpPr>
        <p:spPr/>
        <p:txBody>
          <a:bodyPr/>
          <a:lstStyle/>
          <a:p>
            <a:fld id="{3EAD3B5A-880A-45D8-986F-8BA27AF3A6E1}" type="datetimeFigureOut">
              <a:rPr lang="en-GB" smtClean="0"/>
              <a:t>28/06/2021</a:t>
            </a:fld>
            <a:endParaRPr lang="en-GB"/>
          </a:p>
        </p:txBody>
      </p:sp>
      <p:sp>
        <p:nvSpPr>
          <p:cNvPr id="5" name="Footer Placeholder 4">
            <a:extLst>
              <a:ext uri="{FF2B5EF4-FFF2-40B4-BE49-F238E27FC236}">
                <a16:creationId xmlns:a16="http://schemas.microsoft.com/office/drawing/2014/main" id="{7F168010-C74B-411D-AE4A-3827A7EC6C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FDFE7B-A931-4EFD-A34C-9215B711DA3D}"/>
              </a:ext>
            </a:extLst>
          </p:cNvPr>
          <p:cNvSpPr>
            <a:spLocks noGrp="1"/>
          </p:cNvSpPr>
          <p:nvPr>
            <p:ph type="sldNum" sz="quarter" idx="12"/>
          </p:nvPr>
        </p:nvSpPr>
        <p:spPr/>
        <p:txBody>
          <a:bodyPr/>
          <a:lstStyle/>
          <a:p>
            <a:fld id="{A103D1FD-06CA-454B-BBC1-774762762A1A}" type="slidenum">
              <a:rPr lang="en-GB" smtClean="0"/>
              <a:t>‹#›</a:t>
            </a:fld>
            <a:endParaRPr lang="en-GB"/>
          </a:p>
        </p:txBody>
      </p:sp>
    </p:spTree>
    <p:extLst>
      <p:ext uri="{BB962C8B-B14F-4D97-AF65-F5344CB8AC3E}">
        <p14:creationId xmlns:p14="http://schemas.microsoft.com/office/powerpoint/2010/main" val="1687997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B2C0-7E10-4D1A-87A2-1732D48C9E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2CD2D5-8B7C-44E8-B0E6-024D3FB0A4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FA981F-4C7C-41A4-9A9B-6C009FD704B4}"/>
              </a:ext>
            </a:extLst>
          </p:cNvPr>
          <p:cNvSpPr>
            <a:spLocks noGrp="1"/>
          </p:cNvSpPr>
          <p:nvPr>
            <p:ph type="dt" sz="half" idx="10"/>
          </p:nvPr>
        </p:nvSpPr>
        <p:spPr/>
        <p:txBody>
          <a:bodyPr/>
          <a:lstStyle/>
          <a:p>
            <a:fld id="{3EAD3B5A-880A-45D8-986F-8BA27AF3A6E1}" type="datetimeFigureOut">
              <a:rPr lang="en-GB" smtClean="0"/>
              <a:t>28/06/2021</a:t>
            </a:fld>
            <a:endParaRPr lang="en-GB"/>
          </a:p>
        </p:txBody>
      </p:sp>
      <p:sp>
        <p:nvSpPr>
          <p:cNvPr id="5" name="Footer Placeholder 4">
            <a:extLst>
              <a:ext uri="{FF2B5EF4-FFF2-40B4-BE49-F238E27FC236}">
                <a16:creationId xmlns:a16="http://schemas.microsoft.com/office/drawing/2014/main" id="{DF5E2FAE-66A6-48AA-A03A-E4BD312AE5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644CF0-27EE-4381-8AC8-B55E9B79D76F}"/>
              </a:ext>
            </a:extLst>
          </p:cNvPr>
          <p:cNvSpPr>
            <a:spLocks noGrp="1"/>
          </p:cNvSpPr>
          <p:nvPr>
            <p:ph type="sldNum" sz="quarter" idx="12"/>
          </p:nvPr>
        </p:nvSpPr>
        <p:spPr/>
        <p:txBody>
          <a:bodyPr/>
          <a:lstStyle/>
          <a:p>
            <a:fld id="{A103D1FD-06CA-454B-BBC1-774762762A1A}" type="slidenum">
              <a:rPr lang="en-GB" smtClean="0"/>
              <a:t>‹#›</a:t>
            </a:fld>
            <a:endParaRPr lang="en-GB"/>
          </a:p>
        </p:txBody>
      </p:sp>
    </p:spTree>
    <p:extLst>
      <p:ext uri="{BB962C8B-B14F-4D97-AF65-F5344CB8AC3E}">
        <p14:creationId xmlns:p14="http://schemas.microsoft.com/office/powerpoint/2010/main" val="214699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22EFD-8907-4B94-8E20-E7FFB69A5D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AD25C1-1A08-4574-8055-452E1BB49B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60126B-C762-472E-A4D1-A45B55DBB486}"/>
              </a:ext>
            </a:extLst>
          </p:cNvPr>
          <p:cNvSpPr>
            <a:spLocks noGrp="1"/>
          </p:cNvSpPr>
          <p:nvPr>
            <p:ph type="dt" sz="half" idx="10"/>
          </p:nvPr>
        </p:nvSpPr>
        <p:spPr/>
        <p:txBody>
          <a:bodyPr/>
          <a:lstStyle/>
          <a:p>
            <a:fld id="{3EAD3B5A-880A-45D8-986F-8BA27AF3A6E1}" type="datetimeFigureOut">
              <a:rPr lang="en-GB" smtClean="0"/>
              <a:t>28/06/2021</a:t>
            </a:fld>
            <a:endParaRPr lang="en-GB"/>
          </a:p>
        </p:txBody>
      </p:sp>
      <p:sp>
        <p:nvSpPr>
          <p:cNvPr id="5" name="Footer Placeholder 4">
            <a:extLst>
              <a:ext uri="{FF2B5EF4-FFF2-40B4-BE49-F238E27FC236}">
                <a16:creationId xmlns:a16="http://schemas.microsoft.com/office/drawing/2014/main" id="{810B5908-4146-4051-96A6-55A0FCD03F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7D5F6B-03AB-4461-85E1-C52F697A67BD}"/>
              </a:ext>
            </a:extLst>
          </p:cNvPr>
          <p:cNvSpPr>
            <a:spLocks noGrp="1"/>
          </p:cNvSpPr>
          <p:nvPr>
            <p:ph type="sldNum" sz="quarter" idx="12"/>
          </p:nvPr>
        </p:nvSpPr>
        <p:spPr/>
        <p:txBody>
          <a:bodyPr/>
          <a:lstStyle/>
          <a:p>
            <a:fld id="{A103D1FD-06CA-454B-BBC1-774762762A1A}" type="slidenum">
              <a:rPr lang="en-GB" smtClean="0"/>
              <a:t>‹#›</a:t>
            </a:fld>
            <a:endParaRPr lang="en-GB"/>
          </a:p>
        </p:txBody>
      </p:sp>
    </p:spTree>
    <p:extLst>
      <p:ext uri="{BB962C8B-B14F-4D97-AF65-F5344CB8AC3E}">
        <p14:creationId xmlns:p14="http://schemas.microsoft.com/office/powerpoint/2010/main" val="120915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3320-34C3-4CF0-9583-C00D40A894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33EE3CF-8A89-497B-AFD0-367A937A79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0326DC9-5F2E-42E7-BC5D-7AF6CE6E00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B5C9974-3C67-47E7-A5F9-18596E2E5660}"/>
              </a:ext>
            </a:extLst>
          </p:cNvPr>
          <p:cNvSpPr>
            <a:spLocks noGrp="1"/>
          </p:cNvSpPr>
          <p:nvPr>
            <p:ph type="dt" sz="half" idx="10"/>
          </p:nvPr>
        </p:nvSpPr>
        <p:spPr/>
        <p:txBody>
          <a:bodyPr/>
          <a:lstStyle/>
          <a:p>
            <a:fld id="{3EAD3B5A-880A-45D8-986F-8BA27AF3A6E1}" type="datetimeFigureOut">
              <a:rPr lang="en-GB" smtClean="0"/>
              <a:t>28/06/2021</a:t>
            </a:fld>
            <a:endParaRPr lang="en-GB"/>
          </a:p>
        </p:txBody>
      </p:sp>
      <p:sp>
        <p:nvSpPr>
          <p:cNvPr id="6" name="Footer Placeholder 5">
            <a:extLst>
              <a:ext uri="{FF2B5EF4-FFF2-40B4-BE49-F238E27FC236}">
                <a16:creationId xmlns:a16="http://schemas.microsoft.com/office/drawing/2014/main" id="{4F681C75-6223-4EA5-B2E3-A1F900C244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D51018-DCCB-43BE-8A78-E8CE4EB2B750}"/>
              </a:ext>
            </a:extLst>
          </p:cNvPr>
          <p:cNvSpPr>
            <a:spLocks noGrp="1"/>
          </p:cNvSpPr>
          <p:nvPr>
            <p:ph type="sldNum" sz="quarter" idx="12"/>
          </p:nvPr>
        </p:nvSpPr>
        <p:spPr/>
        <p:txBody>
          <a:bodyPr/>
          <a:lstStyle/>
          <a:p>
            <a:fld id="{A103D1FD-06CA-454B-BBC1-774762762A1A}" type="slidenum">
              <a:rPr lang="en-GB" smtClean="0"/>
              <a:t>‹#›</a:t>
            </a:fld>
            <a:endParaRPr lang="en-GB"/>
          </a:p>
        </p:txBody>
      </p:sp>
    </p:spTree>
    <p:extLst>
      <p:ext uri="{BB962C8B-B14F-4D97-AF65-F5344CB8AC3E}">
        <p14:creationId xmlns:p14="http://schemas.microsoft.com/office/powerpoint/2010/main" val="3452092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D5C2-24FC-487C-9D05-BA050DFBDA9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FBB4B0-5797-4A7E-8A20-9819A2CC2E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FED799-D9B4-4FF8-A115-3AA08B0F36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0156880-8243-4E8D-9747-DAAFF3FAED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7C55A0-DF42-4D5F-8247-120F65AB4D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1EC6F60-F3E2-498D-8352-EB28931D370C}"/>
              </a:ext>
            </a:extLst>
          </p:cNvPr>
          <p:cNvSpPr>
            <a:spLocks noGrp="1"/>
          </p:cNvSpPr>
          <p:nvPr>
            <p:ph type="dt" sz="half" idx="10"/>
          </p:nvPr>
        </p:nvSpPr>
        <p:spPr/>
        <p:txBody>
          <a:bodyPr/>
          <a:lstStyle/>
          <a:p>
            <a:fld id="{3EAD3B5A-880A-45D8-986F-8BA27AF3A6E1}" type="datetimeFigureOut">
              <a:rPr lang="en-GB" smtClean="0"/>
              <a:t>28/06/2021</a:t>
            </a:fld>
            <a:endParaRPr lang="en-GB"/>
          </a:p>
        </p:txBody>
      </p:sp>
      <p:sp>
        <p:nvSpPr>
          <p:cNvPr id="8" name="Footer Placeholder 7">
            <a:extLst>
              <a:ext uri="{FF2B5EF4-FFF2-40B4-BE49-F238E27FC236}">
                <a16:creationId xmlns:a16="http://schemas.microsoft.com/office/drawing/2014/main" id="{17372A1A-82C1-444D-A016-D3AF41B500D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9E520B-5D78-4E8F-B6E8-8BD410D2AA10}"/>
              </a:ext>
            </a:extLst>
          </p:cNvPr>
          <p:cNvSpPr>
            <a:spLocks noGrp="1"/>
          </p:cNvSpPr>
          <p:nvPr>
            <p:ph type="sldNum" sz="quarter" idx="12"/>
          </p:nvPr>
        </p:nvSpPr>
        <p:spPr/>
        <p:txBody>
          <a:bodyPr/>
          <a:lstStyle/>
          <a:p>
            <a:fld id="{A103D1FD-06CA-454B-BBC1-774762762A1A}" type="slidenum">
              <a:rPr lang="en-GB" smtClean="0"/>
              <a:t>‹#›</a:t>
            </a:fld>
            <a:endParaRPr lang="en-GB"/>
          </a:p>
        </p:txBody>
      </p:sp>
    </p:spTree>
    <p:extLst>
      <p:ext uri="{BB962C8B-B14F-4D97-AF65-F5344CB8AC3E}">
        <p14:creationId xmlns:p14="http://schemas.microsoft.com/office/powerpoint/2010/main" val="350294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86CB-3B37-48DA-865E-3D0528B81F8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1C1ACC8-E7A8-4800-9A6F-F961144A0E40}"/>
              </a:ext>
            </a:extLst>
          </p:cNvPr>
          <p:cNvSpPr>
            <a:spLocks noGrp="1"/>
          </p:cNvSpPr>
          <p:nvPr>
            <p:ph type="dt" sz="half" idx="10"/>
          </p:nvPr>
        </p:nvSpPr>
        <p:spPr/>
        <p:txBody>
          <a:bodyPr/>
          <a:lstStyle/>
          <a:p>
            <a:fld id="{3EAD3B5A-880A-45D8-986F-8BA27AF3A6E1}" type="datetimeFigureOut">
              <a:rPr lang="en-GB" smtClean="0"/>
              <a:t>28/06/2021</a:t>
            </a:fld>
            <a:endParaRPr lang="en-GB"/>
          </a:p>
        </p:txBody>
      </p:sp>
      <p:sp>
        <p:nvSpPr>
          <p:cNvPr id="4" name="Footer Placeholder 3">
            <a:extLst>
              <a:ext uri="{FF2B5EF4-FFF2-40B4-BE49-F238E27FC236}">
                <a16:creationId xmlns:a16="http://schemas.microsoft.com/office/drawing/2014/main" id="{5B3B2FED-4332-4054-9A8D-D170E01C87A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4A8DFE1-AEE4-40B7-BF7D-77EDE1DF2B82}"/>
              </a:ext>
            </a:extLst>
          </p:cNvPr>
          <p:cNvSpPr>
            <a:spLocks noGrp="1"/>
          </p:cNvSpPr>
          <p:nvPr>
            <p:ph type="sldNum" sz="quarter" idx="12"/>
          </p:nvPr>
        </p:nvSpPr>
        <p:spPr/>
        <p:txBody>
          <a:bodyPr/>
          <a:lstStyle/>
          <a:p>
            <a:fld id="{A103D1FD-06CA-454B-BBC1-774762762A1A}" type="slidenum">
              <a:rPr lang="en-GB" smtClean="0"/>
              <a:t>‹#›</a:t>
            </a:fld>
            <a:endParaRPr lang="en-GB"/>
          </a:p>
        </p:txBody>
      </p:sp>
    </p:spTree>
    <p:extLst>
      <p:ext uri="{BB962C8B-B14F-4D97-AF65-F5344CB8AC3E}">
        <p14:creationId xmlns:p14="http://schemas.microsoft.com/office/powerpoint/2010/main" val="417697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F03375-C262-413E-A61B-B5D2A6105950}"/>
              </a:ext>
            </a:extLst>
          </p:cNvPr>
          <p:cNvSpPr>
            <a:spLocks noGrp="1"/>
          </p:cNvSpPr>
          <p:nvPr>
            <p:ph type="dt" sz="half" idx="10"/>
          </p:nvPr>
        </p:nvSpPr>
        <p:spPr/>
        <p:txBody>
          <a:bodyPr/>
          <a:lstStyle/>
          <a:p>
            <a:fld id="{3EAD3B5A-880A-45D8-986F-8BA27AF3A6E1}" type="datetimeFigureOut">
              <a:rPr lang="en-GB" smtClean="0"/>
              <a:t>28/06/2021</a:t>
            </a:fld>
            <a:endParaRPr lang="en-GB"/>
          </a:p>
        </p:txBody>
      </p:sp>
      <p:sp>
        <p:nvSpPr>
          <p:cNvPr id="3" name="Footer Placeholder 2">
            <a:extLst>
              <a:ext uri="{FF2B5EF4-FFF2-40B4-BE49-F238E27FC236}">
                <a16:creationId xmlns:a16="http://schemas.microsoft.com/office/drawing/2014/main" id="{5096E192-3C29-447E-8D13-B787734B908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0479B24-8CB1-473F-A5EA-F2794E7A1754}"/>
              </a:ext>
            </a:extLst>
          </p:cNvPr>
          <p:cNvSpPr>
            <a:spLocks noGrp="1"/>
          </p:cNvSpPr>
          <p:nvPr>
            <p:ph type="sldNum" sz="quarter" idx="12"/>
          </p:nvPr>
        </p:nvSpPr>
        <p:spPr/>
        <p:txBody>
          <a:bodyPr/>
          <a:lstStyle/>
          <a:p>
            <a:fld id="{A103D1FD-06CA-454B-BBC1-774762762A1A}" type="slidenum">
              <a:rPr lang="en-GB" smtClean="0"/>
              <a:t>‹#›</a:t>
            </a:fld>
            <a:endParaRPr lang="en-GB"/>
          </a:p>
        </p:txBody>
      </p:sp>
    </p:spTree>
    <p:extLst>
      <p:ext uri="{BB962C8B-B14F-4D97-AF65-F5344CB8AC3E}">
        <p14:creationId xmlns:p14="http://schemas.microsoft.com/office/powerpoint/2010/main" val="355534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6B764-D172-4F2B-B443-3D5DD71E2E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AE14D55-EAC7-4B35-9FC9-46C80E891B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DAA84BF-2DE1-47F0-95D2-531DDE96B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E8C69F-82E9-41E1-BBBA-2E357FBECA82}"/>
              </a:ext>
            </a:extLst>
          </p:cNvPr>
          <p:cNvSpPr>
            <a:spLocks noGrp="1"/>
          </p:cNvSpPr>
          <p:nvPr>
            <p:ph type="dt" sz="half" idx="10"/>
          </p:nvPr>
        </p:nvSpPr>
        <p:spPr/>
        <p:txBody>
          <a:bodyPr/>
          <a:lstStyle/>
          <a:p>
            <a:fld id="{3EAD3B5A-880A-45D8-986F-8BA27AF3A6E1}" type="datetimeFigureOut">
              <a:rPr lang="en-GB" smtClean="0"/>
              <a:t>28/06/2021</a:t>
            </a:fld>
            <a:endParaRPr lang="en-GB"/>
          </a:p>
        </p:txBody>
      </p:sp>
      <p:sp>
        <p:nvSpPr>
          <p:cNvPr id="6" name="Footer Placeholder 5">
            <a:extLst>
              <a:ext uri="{FF2B5EF4-FFF2-40B4-BE49-F238E27FC236}">
                <a16:creationId xmlns:a16="http://schemas.microsoft.com/office/drawing/2014/main" id="{A45393C0-5D65-4004-A5FA-CCEEA6ABA7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B58DFE-DBEC-4B0F-8DB0-CB51AA0CB410}"/>
              </a:ext>
            </a:extLst>
          </p:cNvPr>
          <p:cNvSpPr>
            <a:spLocks noGrp="1"/>
          </p:cNvSpPr>
          <p:nvPr>
            <p:ph type="sldNum" sz="quarter" idx="12"/>
          </p:nvPr>
        </p:nvSpPr>
        <p:spPr/>
        <p:txBody>
          <a:bodyPr/>
          <a:lstStyle/>
          <a:p>
            <a:fld id="{A103D1FD-06CA-454B-BBC1-774762762A1A}" type="slidenum">
              <a:rPr lang="en-GB" smtClean="0"/>
              <a:t>‹#›</a:t>
            </a:fld>
            <a:endParaRPr lang="en-GB"/>
          </a:p>
        </p:txBody>
      </p:sp>
    </p:spTree>
    <p:extLst>
      <p:ext uri="{BB962C8B-B14F-4D97-AF65-F5344CB8AC3E}">
        <p14:creationId xmlns:p14="http://schemas.microsoft.com/office/powerpoint/2010/main" val="158147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D0B1-2CAE-4CB3-981E-FC6F3E457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4A18A50-5155-4E9B-82C7-172DB0B4CD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D4A47C1-1D27-4C9B-8DD2-68DED8AF20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D11D8-6B6C-47F8-85F5-7E7D137B3C2D}"/>
              </a:ext>
            </a:extLst>
          </p:cNvPr>
          <p:cNvSpPr>
            <a:spLocks noGrp="1"/>
          </p:cNvSpPr>
          <p:nvPr>
            <p:ph type="dt" sz="half" idx="10"/>
          </p:nvPr>
        </p:nvSpPr>
        <p:spPr/>
        <p:txBody>
          <a:bodyPr/>
          <a:lstStyle/>
          <a:p>
            <a:fld id="{3EAD3B5A-880A-45D8-986F-8BA27AF3A6E1}" type="datetimeFigureOut">
              <a:rPr lang="en-GB" smtClean="0"/>
              <a:t>28/06/2021</a:t>
            </a:fld>
            <a:endParaRPr lang="en-GB"/>
          </a:p>
        </p:txBody>
      </p:sp>
      <p:sp>
        <p:nvSpPr>
          <p:cNvPr id="6" name="Footer Placeholder 5">
            <a:extLst>
              <a:ext uri="{FF2B5EF4-FFF2-40B4-BE49-F238E27FC236}">
                <a16:creationId xmlns:a16="http://schemas.microsoft.com/office/drawing/2014/main" id="{70760219-F9F9-48F9-93CC-A83D971D7C0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84BB6D4-D1D2-4EE9-AF4F-779967AAAE50}"/>
              </a:ext>
            </a:extLst>
          </p:cNvPr>
          <p:cNvSpPr>
            <a:spLocks noGrp="1"/>
          </p:cNvSpPr>
          <p:nvPr>
            <p:ph type="sldNum" sz="quarter" idx="12"/>
          </p:nvPr>
        </p:nvSpPr>
        <p:spPr/>
        <p:txBody>
          <a:bodyPr/>
          <a:lstStyle/>
          <a:p>
            <a:fld id="{A103D1FD-06CA-454B-BBC1-774762762A1A}" type="slidenum">
              <a:rPr lang="en-GB" smtClean="0"/>
              <a:t>‹#›</a:t>
            </a:fld>
            <a:endParaRPr lang="en-GB"/>
          </a:p>
        </p:txBody>
      </p:sp>
    </p:spTree>
    <p:extLst>
      <p:ext uri="{BB962C8B-B14F-4D97-AF65-F5344CB8AC3E}">
        <p14:creationId xmlns:p14="http://schemas.microsoft.com/office/powerpoint/2010/main" val="870684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ABB62D-4FFF-4498-B202-7A0FF101D9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465CF71-1B97-49A6-8C68-851ABC0E7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D6E1F4-255E-47D8-820C-E447210D9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D3B5A-880A-45D8-986F-8BA27AF3A6E1}" type="datetimeFigureOut">
              <a:rPr lang="en-GB" smtClean="0"/>
              <a:t>28/06/2021</a:t>
            </a:fld>
            <a:endParaRPr lang="en-GB"/>
          </a:p>
        </p:txBody>
      </p:sp>
      <p:sp>
        <p:nvSpPr>
          <p:cNvPr id="5" name="Footer Placeholder 4">
            <a:extLst>
              <a:ext uri="{FF2B5EF4-FFF2-40B4-BE49-F238E27FC236}">
                <a16:creationId xmlns:a16="http://schemas.microsoft.com/office/drawing/2014/main" id="{3481C918-A4C1-4D18-A77A-892ED5323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128FE73-2331-4B06-8F3E-34B9894FA3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3D1FD-06CA-454B-BBC1-774762762A1A}" type="slidenum">
              <a:rPr lang="en-GB" smtClean="0"/>
              <a:t>‹#›</a:t>
            </a:fld>
            <a:endParaRPr lang="en-GB"/>
          </a:p>
        </p:txBody>
      </p:sp>
    </p:spTree>
    <p:extLst>
      <p:ext uri="{BB962C8B-B14F-4D97-AF65-F5344CB8AC3E}">
        <p14:creationId xmlns:p14="http://schemas.microsoft.com/office/powerpoint/2010/main" val="178484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196-0B59-4F0D-AAE9-BD0E095352A3}"/>
              </a:ext>
            </a:extLst>
          </p:cNvPr>
          <p:cNvSpPr>
            <a:spLocks noGrp="1"/>
          </p:cNvSpPr>
          <p:nvPr>
            <p:ph type="ctrTitle"/>
          </p:nvPr>
        </p:nvSpPr>
        <p:spPr/>
        <p:txBody>
          <a:bodyPr/>
          <a:lstStyle/>
          <a:p>
            <a:r>
              <a:rPr lang="en-US" dirty="0">
                <a:solidFill>
                  <a:schemeClr val="bg1"/>
                </a:solidFill>
              </a:rPr>
              <a:t>Session 7</a:t>
            </a:r>
            <a:endParaRPr lang="en-GB" dirty="0">
              <a:solidFill>
                <a:schemeClr val="bg1"/>
              </a:solidFill>
            </a:endParaRPr>
          </a:p>
        </p:txBody>
      </p:sp>
      <p:sp>
        <p:nvSpPr>
          <p:cNvPr id="3" name="Subtitle 2">
            <a:extLst>
              <a:ext uri="{FF2B5EF4-FFF2-40B4-BE49-F238E27FC236}">
                <a16:creationId xmlns:a16="http://schemas.microsoft.com/office/drawing/2014/main" id="{137AA157-6BC6-4899-9900-95DB86B74A0E}"/>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1070387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EB5B-D61D-4F96-99AF-A1149E75E0D0}"/>
              </a:ext>
            </a:extLst>
          </p:cNvPr>
          <p:cNvSpPr>
            <a:spLocks noGrp="1"/>
          </p:cNvSpPr>
          <p:nvPr>
            <p:ph type="title"/>
          </p:nvPr>
        </p:nvSpPr>
        <p:spPr>
          <a:xfrm>
            <a:off x="838200" y="681037"/>
            <a:ext cx="10515600" cy="679904"/>
          </a:xfrm>
        </p:spPr>
        <p:txBody>
          <a:bodyPr>
            <a:normAutofit fontScale="90000"/>
          </a:bodyPr>
          <a:lstStyle/>
          <a:p>
            <a:r>
              <a:rPr lang="en-US" dirty="0"/>
              <a:t>Workshop</a:t>
            </a:r>
            <a:endParaRPr lang="en-GB" dirty="0"/>
          </a:p>
        </p:txBody>
      </p:sp>
      <p:sp>
        <p:nvSpPr>
          <p:cNvPr id="3" name="Content Placeholder 2">
            <a:extLst>
              <a:ext uri="{FF2B5EF4-FFF2-40B4-BE49-F238E27FC236}">
                <a16:creationId xmlns:a16="http://schemas.microsoft.com/office/drawing/2014/main" id="{27F3430E-6415-4145-8573-F5ACDFE76CD5}"/>
              </a:ext>
            </a:extLst>
          </p:cNvPr>
          <p:cNvSpPr>
            <a:spLocks noGrp="1"/>
          </p:cNvSpPr>
          <p:nvPr>
            <p:ph idx="1"/>
          </p:nvPr>
        </p:nvSpPr>
        <p:spPr>
          <a:xfrm>
            <a:off x="838200" y="1464906"/>
            <a:ext cx="10515600" cy="4712057"/>
          </a:xfrm>
        </p:spPr>
        <p:txBody>
          <a:bodyPr>
            <a:normAutofit/>
          </a:bodyPr>
          <a:lstStyle/>
          <a:p>
            <a:r>
              <a:rPr lang="en-US" sz="2400" dirty="0"/>
              <a:t>Backup and restore a database.</a:t>
            </a:r>
          </a:p>
        </p:txBody>
      </p:sp>
    </p:spTree>
    <p:extLst>
      <p:ext uri="{BB962C8B-B14F-4D97-AF65-F5344CB8AC3E}">
        <p14:creationId xmlns:p14="http://schemas.microsoft.com/office/powerpoint/2010/main" val="3137782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EB5B-D61D-4F96-99AF-A1149E75E0D0}"/>
              </a:ext>
            </a:extLst>
          </p:cNvPr>
          <p:cNvSpPr>
            <a:spLocks noGrp="1"/>
          </p:cNvSpPr>
          <p:nvPr>
            <p:ph type="title"/>
          </p:nvPr>
        </p:nvSpPr>
        <p:spPr>
          <a:xfrm>
            <a:off x="838200" y="681037"/>
            <a:ext cx="10515600" cy="679904"/>
          </a:xfrm>
        </p:spPr>
        <p:txBody>
          <a:bodyPr>
            <a:normAutofit fontScale="90000"/>
          </a:bodyPr>
          <a:lstStyle/>
          <a:p>
            <a:r>
              <a:rPr lang="en-US" dirty="0"/>
              <a:t>Database roles</a:t>
            </a:r>
            <a:endParaRPr lang="en-GB" dirty="0"/>
          </a:p>
        </p:txBody>
      </p:sp>
      <p:sp>
        <p:nvSpPr>
          <p:cNvPr id="3" name="Content Placeholder 2">
            <a:extLst>
              <a:ext uri="{FF2B5EF4-FFF2-40B4-BE49-F238E27FC236}">
                <a16:creationId xmlns:a16="http://schemas.microsoft.com/office/drawing/2014/main" id="{27F3430E-6415-4145-8573-F5ACDFE76CD5}"/>
              </a:ext>
            </a:extLst>
          </p:cNvPr>
          <p:cNvSpPr>
            <a:spLocks noGrp="1"/>
          </p:cNvSpPr>
          <p:nvPr>
            <p:ph idx="1"/>
          </p:nvPr>
        </p:nvSpPr>
        <p:spPr>
          <a:xfrm>
            <a:off x="838200" y="1464906"/>
            <a:ext cx="10515600" cy="4712057"/>
          </a:xfrm>
        </p:spPr>
        <p:txBody>
          <a:bodyPr>
            <a:normAutofit/>
          </a:bodyPr>
          <a:lstStyle/>
          <a:p>
            <a:r>
              <a:rPr lang="en-GB" sz="2400" dirty="0"/>
              <a:t>PostgreSQL manages database access permissions using the concept of roles. </a:t>
            </a:r>
          </a:p>
          <a:p>
            <a:r>
              <a:rPr lang="en-GB" sz="2400" dirty="0"/>
              <a:t>A role can be thought of as either a database user, or a group of database users, depending on how the role is set up. </a:t>
            </a:r>
          </a:p>
          <a:p>
            <a:r>
              <a:rPr lang="en-GB" sz="2400" dirty="0"/>
              <a:t>Roles can own database objects (for example, tables and functions) and can assign privileges on those objects to other roles to control who has access to which objects. </a:t>
            </a:r>
          </a:p>
          <a:p>
            <a:r>
              <a:rPr lang="en-GB" sz="2400" dirty="0"/>
              <a:t>The concept of roles includes the concepts of "users" and "groups". Any role can act as a user, a group, or both.</a:t>
            </a:r>
            <a:endParaRPr lang="en-US" sz="2400" dirty="0"/>
          </a:p>
        </p:txBody>
      </p:sp>
    </p:spTree>
    <p:extLst>
      <p:ext uri="{BB962C8B-B14F-4D97-AF65-F5344CB8AC3E}">
        <p14:creationId xmlns:p14="http://schemas.microsoft.com/office/powerpoint/2010/main" val="46754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EB5B-D61D-4F96-99AF-A1149E75E0D0}"/>
              </a:ext>
            </a:extLst>
          </p:cNvPr>
          <p:cNvSpPr>
            <a:spLocks noGrp="1"/>
          </p:cNvSpPr>
          <p:nvPr>
            <p:ph type="title"/>
          </p:nvPr>
        </p:nvSpPr>
        <p:spPr>
          <a:xfrm>
            <a:off x="838200" y="681037"/>
            <a:ext cx="10515600" cy="679904"/>
          </a:xfrm>
        </p:spPr>
        <p:txBody>
          <a:bodyPr>
            <a:normAutofit fontScale="90000"/>
          </a:bodyPr>
          <a:lstStyle/>
          <a:p>
            <a:r>
              <a:rPr lang="en-US" dirty="0"/>
              <a:t>Database roles</a:t>
            </a:r>
            <a:endParaRPr lang="en-GB" dirty="0"/>
          </a:p>
        </p:txBody>
      </p:sp>
      <p:sp>
        <p:nvSpPr>
          <p:cNvPr id="3" name="Content Placeholder 2">
            <a:extLst>
              <a:ext uri="{FF2B5EF4-FFF2-40B4-BE49-F238E27FC236}">
                <a16:creationId xmlns:a16="http://schemas.microsoft.com/office/drawing/2014/main" id="{27F3430E-6415-4145-8573-F5ACDFE76CD5}"/>
              </a:ext>
            </a:extLst>
          </p:cNvPr>
          <p:cNvSpPr>
            <a:spLocks noGrp="1"/>
          </p:cNvSpPr>
          <p:nvPr>
            <p:ph idx="1"/>
          </p:nvPr>
        </p:nvSpPr>
        <p:spPr>
          <a:xfrm>
            <a:off x="838200" y="1464906"/>
            <a:ext cx="10515600" cy="4712057"/>
          </a:xfrm>
        </p:spPr>
        <p:txBody>
          <a:bodyPr>
            <a:normAutofit/>
          </a:bodyPr>
          <a:lstStyle/>
          <a:p>
            <a:r>
              <a:rPr lang="en-GB" sz="2400" dirty="0"/>
              <a:t>Database roles are conceptually separate from operating system users.</a:t>
            </a:r>
          </a:p>
          <a:p>
            <a:r>
              <a:rPr lang="en-GB" sz="2400" dirty="0"/>
              <a:t>Database roles are global across a database cluster installation (and not per individual database).</a:t>
            </a:r>
          </a:p>
          <a:p>
            <a:r>
              <a:rPr lang="en-GB" sz="2400" dirty="0"/>
              <a:t>To create a role, use the CREATE ROLE SQL command:</a:t>
            </a:r>
          </a:p>
          <a:p>
            <a:pPr lvl="1"/>
            <a:r>
              <a:rPr lang="en-GB" sz="2000" dirty="0">
                <a:latin typeface="Consolas" panose="020B0609020204030204" pitchFamily="49" charset="0"/>
              </a:rPr>
              <a:t> </a:t>
            </a:r>
            <a:r>
              <a:rPr lang="en-GB" sz="2000" dirty="0">
                <a:solidFill>
                  <a:srgbClr val="0000FF"/>
                </a:solidFill>
                <a:latin typeface="Consolas" panose="020B0609020204030204" pitchFamily="49" charset="0"/>
              </a:rPr>
              <a:t>CREATE</a:t>
            </a:r>
            <a:r>
              <a:rPr lang="en-GB" sz="2000" dirty="0">
                <a:latin typeface="Consolas" panose="020B0609020204030204" pitchFamily="49" charset="0"/>
              </a:rPr>
              <a:t> </a:t>
            </a:r>
            <a:r>
              <a:rPr lang="en-GB" sz="2000" dirty="0">
                <a:solidFill>
                  <a:srgbClr val="0000FF"/>
                </a:solidFill>
                <a:latin typeface="Consolas" panose="020B0609020204030204" pitchFamily="49" charset="0"/>
              </a:rPr>
              <a:t>ROLE</a:t>
            </a:r>
            <a:r>
              <a:rPr lang="en-GB" sz="2000" dirty="0">
                <a:latin typeface="Consolas" panose="020B0609020204030204" pitchFamily="49" charset="0"/>
              </a:rPr>
              <a:t> name;</a:t>
            </a:r>
          </a:p>
          <a:p>
            <a:r>
              <a:rPr lang="en-GB" sz="2400" dirty="0"/>
              <a:t>To determine the set of existing roles, select from the </a:t>
            </a:r>
            <a:r>
              <a:rPr lang="en-GB" sz="2400" dirty="0" err="1"/>
              <a:t>pg_roles</a:t>
            </a:r>
            <a:r>
              <a:rPr lang="en-GB" sz="2400" dirty="0"/>
              <a:t> system </a:t>
            </a:r>
            <a:r>
              <a:rPr lang="en-GB" sz="2400" dirty="0" err="1"/>
              <a:t>catalog</a:t>
            </a:r>
            <a:r>
              <a:rPr lang="en-GB" sz="2400" dirty="0"/>
              <a:t>:</a:t>
            </a:r>
          </a:p>
          <a:p>
            <a:pPr lvl="1"/>
            <a:r>
              <a:rPr lang="en-GB" sz="2000" dirty="0">
                <a:latin typeface="Consolas" panose="020B0609020204030204" pitchFamily="49" charset="0"/>
              </a:rPr>
              <a:t> </a:t>
            </a:r>
            <a:r>
              <a:rPr lang="en-GB" sz="2000" dirty="0">
                <a:solidFill>
                  <a:srgbClr val="0000FF"/>
                </a:solidFill>
                <a:latin typeface="Consolas" panose="020B0609020204030204" pitchFamily="49" charset="0"/>
              </a:rPr>
              <a:t>SELECT</a:t>
            </a:r>
            <a:r>
              <a:rPr lang="en-GB" sz="2000" dirty="0">
                <a:latin typeface="Consolas" panose="020B0609020204030204" pitchFamily="49" charset="0"/>
              </a:rPr>
              <a:t> </a:t>
            </a:r>
            <a:r>
              <a:rPr lang="en-GB" sz="2000" dirty="0" err="1">
                <a:latin typeface="Consolas" panose="020B0609020204030204" pitchFamily="49" charset="0"/>
              </a:rPr>
              <a:t>rolename</a:t>
            </a:r>
            <a:r>
              <a:rPr lang="en-GB" sz="2000" dirty="0">
                <a:latin typeface="Consolas" panose="020B0609020204030204" pitchFamily="49" charset="0"/>
              </a:rPr>
              <a:t> </a:t>
            </a:r>
            <a:r>
              <a:rPr lang="en-GB" sz="2000" dirty="0">
                <a:solidFill>
                  <a:srgbClr val="0000FF"/>
                </a:solidFill>
                <a:latin typeface="Consolas" panose="020B0609020204030204" pitchFamily="49" charset="0"/>
              </a:rPr>
              <a:t>FROM</a:t>
            </a:r>
            <a:r>
              <a:rPr lang="en-GB" sz="2000" dirty="0">
                <a:latin typeface="Consolas" panose="020B0609020204030204" pitchFamily="49" charset="0"/>
              </a:rPr>
              <a:t> </a:t>
            </a:r>
            <a:r>
              <a:rPr lang="en-GB" sz="2000" dirty="0" err="1">
                <a:latin typeface="Consolas" panose="020B0609020204030204" pitchFamily="49" charset="0"/>
              </a:rPr>
              <a:t>pg_roles</a:t>
            </a:r>
            <a:r>
              <a:rPr lang="en-GB" sz="2000" dirty="0">
                <a:latin typeface="Consolas" panose="020B0609020204030204" pitchFamily="49" charset="0"/>
              </a:rPr>
              <a:t>;</a:t>
            </a:r>
          </a:p>
          <a:p>
            <a:pPr lvl="1"/>
            <a:endParaRPr lang="en-GB" sz="2000" dirty="0"/>
          </a:p>
        </p:txBody>
      </p:sp>
    </p:spTree>
    <p:extLst>
      <p:ext uri="{BB962C8B-B14F-4D97-AF65-F5344CB8AC3E}">
        <p14:creationId xmlns:p14="http://schemas.microsoft.com/office/powerpoint/2010/main" val="906985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EB5B-D61D-4F96-99AF-A1149E75E0D0}"/>
              </a:ext>
            </a:extLst>
          </p:cNvPr>
          <p:cNvSpPr>
            <a:spLocks noGrp="1"/>
          </p:cNvSpPr>
          <p:nvPr>
            <p:ph type="title"/>
          </p:nvPr>
        </p:nvSpPr>
        <p:spPr>
          <a:xfrm>
            <a:off x="838200" y="681037"/>
            <a:ext cx="10515600" cy="679904"/>
          </a:xfrm>
        </p:spPr>
        <p:txBody>
          <a:bodyPr>
            <a:normAutofit fontScale="90000"/>
          </a:bodyPr>
          <a:lstStyle/>
          <a:p>
            <a:r>
              <a:rPr lang="en-US" dirty="0"/>
              <a:t>Role attributes 1/2</a:t>
            </a:r>
            <a:endParaRPr lang="en-GB" dirty="0"/>
          </a:p>
        </p:txBody>
      </p:sp>
      <p:sp>
        <p:nvSpPr>
          <p:cNvPr id="3" name="Content Placeholder 2">
            <a:extLst>
              <a:ext uri="{FF2B5EF4-FFF2-40B4-BE49-F238E27FC236}">
                <a16:creationId xmlns:a16="http://schemas.microsoft.com/office/drawing/2014/main" id="{27F3430E-6415-4145-8573-F5ACDFE76CD5}"/>
              </a:ext>
            </a:extLst>
          </p:cNvPr>
          <p:cNvSpPr>
            <a:spLocks noGrp="1"/>
          </p:cNvSpPr>
          <p:nvPr>
            <p:ph idx="1"/>
          </p:nvPr>
        </p:nvSpPr>
        <p:spPr>
          <a:xfrm>
            <a:off x="838200" y="1464906"/>
            <a:ext cx="10515600" cy="4712057"/>
          </a:xfrm>
        </p:spPr>
        <p:txBody>
          <a:bodyPr>
            <a:normAutofit/>
          </a:bodyPr>
          <a:lstStyle/>
          <a:p>
            <a:r>
              <a:rPr lang="en-GB" sz="2400" dirty="0"/>
              <a:t>A database role can have several attributes that define its privileges and interact with the client authentication system.</a:t>
            </a:r>
          </a:p>
          <a:p>
            <a:pPr lvl="1"/>
            <a:r>
              <a:rPr lang="en-GB" sz="2000" dirty="0">
                <a:latin typeface="Consolas" panose="020B0609020204030204" pitchFamily="49" charset="0"/>
              </a:rPr>
              <a:t>login privilege</a:t>
            </a:r>
          </a:p>
          <a:p>
            <a:pPr lvl="2"/>
            <a:r>
              <a:rPr lang="en-GB" sz="1600" dirty="0"/>
              <a:t>Only roles that have the </a:t>
            </a:r>
            <a:r>
              <a:rPr lang="en-GB" sz="1600" dirty="0">
                <a:latin typeface="Consolas" panose="020B0609020204030204" pitchFamily="49" charset="0"/>
              </a:rPr>
              <a:t>LOGIN</a:t>
            </a:r>
            <a:r>
              <a:rPr lang="en-GB" sz="1600" dirty="0"/>
              <a:t> attribute can be used as the initial role name for a database connection. A role with the </a:t>
            </a:r>
            <a:r>
              <a:rPr lang="en-GB" sz="1600" dirty="0">
                <a:latin typeface="Consolas" panose="020B0609020204030204" pitchFamily="49" charset="0"/>
              </a:rPr>
              <a:t>LOGIN</a:t>
            </a:r>
            <a:r>
              <a:rPr lang="en-GB" sz="1600" dirty="0"/>
              <a:t> attribute can be considered the same as a "database user".</a:t>
            </a:r>
          </a:p>
          <a:p>
            <a:pPr lvl="2"/>
            <a:r>
              <a:rPr lang="en-GB" sz="1600" dirty="0">
                <a:latin typeface="Consolas" panose="020B0609020204030204" pitchFamily="49" charset="0"/>
              </a:rPr>
              <a:t> </a:t>
            </a:r>
            <a:r>
              <a:rPr lang="en-GB" sz="1600" dirty="0">
                <a:solidFill>
                  <a:srgbClr val="0000FF"/>
                </a:solidFill>
                <a:latin typeface="Consolas" panose="020B0609020204030204" pitchFamily="49" charset="0"/>
              </a:rPr>
              <a:t>CREATE ROLE</a:t>
            </a:r>
            <a:r>
              <a:rPr lang="en-GB" sz="1600" dirty="0">
                <a:latin typeface="Consolas" panose="020B0609020204030204" pitchFamily="49" charset="0"/>
              </a:rPr>
              <a:t> name </a:t>
            </a:r>
            <a:r>
              <a:rPr lang="en-GB" sz="1600" dirty="0">
                <a:solidFill>
                  <a:srgbClr val="0000FF"/>
                </a:solidFill>
                <a:latin typeface="Consolas" panose="020B0609020204030204" pitchFamily="49" charset="0"/>
              </a:rPr>
              <a:t>LOGIN</a:t>
            </a:r>
            <a:r>
              <a:rPr lang="en-GB" sz="1600" dirty="0">
                <a:latin typeface="Consolas" panose="020B0609020204030204" pitchFamily="49" charset="0"/>
              </a:rPr>
              <a:t>;</a:t>
            </a:r>
          </a:p>
          <a:p>
            <a:pPr lvl="2"/>
            <a:r>
              <a:rPr lang="en-GB" sz="1600" dirty="0">
                <a:latin typeface="Consolas" panose="020B0609020204030204" pitchFamily="49" charset="0"/>
              </a:rPr>
              <a:t> </a:t>
            </a:r>
            <a:r>
              <a:rPr lang="en-GB" sz="1600" dirty="0">
                <a:solidFill>
                  <a:srgbClr val="0000FF"/>
                </a:solidFill>
                <a:latin typeface="Consolas" panose="020B0609020204030204" pitchFamily="49" charset="0"/>
              </a:rPr>
              <a:t>CREATE</a:t>
            </a:r>
            <a:r>
              <a:rPr lang="en-GB" sz="1600" dirty="0">
                <a:latin typeface="Consolas" panose="020B0609020204030204" pitchFamily="49" charset="0"/>
              </a:rPr>
              <a:t> </a:t>
            </a:r>
            <a:r>
              <a:rPr lang="en-GB" sz="1600" dirty="0">
                <a:solidFill>
                  <a:srgbClr val="0000FF"/>
                </a:solidFill>
                <a:latin typeface="Consolas" panose="020B0609020204030204" pitchFamily="49" charset="0"/>
              </a:rPr>
              <a:t>USER</a:t>
            </a:r>
            <a:r>
              <a:rPr lang="en-GB" sz="1600" dirty="0">
                <a:latin typeface="Consolas" panose="020B0609020204030204" pitchFamily="49" charset="0"/>
              </a:rPr>
              <a:t> name;</a:t>
            </a:r>
          </a:p>
          <a:p>
            <a:pPr lvl="1"/>
            <a:r>
              <a:rPr lang="en-GB" sz="2000" dirty="0">
                <a:latin typeface="Consolas" panose="020B0609020204030204" pitchFamily="49" charset="0"/>
              </a:rPr>
              <a:t>superuser status</a:t>
            </a:r>
          </a:p>
          <a:p>
            <a:pPr lvl="2"/>
            <a:r>
              <a:rPr lang="en-GB" sz="1600" dirty="0"/>
              <a:t>A database superuser bypasses all permission checks, except the right to log in.</a:t>
            </a:r>
          </a:p>
          <a:p>
            <a:pPr lvl="2"/>
            <a:r>
              <a:rPr lang="en-GB" sz="1600" dirty="0"/>
              <a:t> </a:t>
            </a:r>
            <a:r>
              <a:rPr lang="en-GB" sz="1600" dirty="0">
                <a:solidFill>
                  <a:srgbClr val="0000FF"/>
                </a:solidFill>
                <a:latin typeface="Consolas" panose="020B0609020204030204" pitchFamily="49" charset="0"/>
              </a:rPr>
              <a:t>CREATE</a:t>
            </a:r>
            <a:r>
              <a:rPr lang="en-GB" sz="1600" dirty="0">
                <a:latin typeface="Consolas" panose="020B0609020204030204" pitchFamily="49" charset="0"/>
              </a:rPr>
              <a:t> </a:t>
            </a:r>
            <a:r>
              <a:rPr lang="en-GB" sz="1600" dirty="0">
                <a:solidFill>
                  <a:srgbClr val="0000FF"/>
                </a:solidFill>
                <a:latin typeface="Consolas" panose="020B0609020204030204" pitchFamily="49" charset="0"/>
              </a:rPr>
              <a:t>ROLE</a:t>
            </a:r>
            <a:r>
              <a:rPr lang="en-GB" sz="1600" dirty="0">
                <a:latin typeface="Consolas" panose="020B0609020204030204" pitchFamily="49" charset="0"/>
              </a:rPr>
              <a:t> name </a:t>
            </a:r>
            <a:r>
              <a:rPr lang="en-GB" sz="1600" dirty="0">
                <a:solidFill>
                  <a:srgbClr val="0000FF"/>
                </a:solidFill>
                <a:latin typeface="Consolas" panose="020B0609020204030204" pitchFamily="49" charset="0"/>
              </a:rPr>
              <a:t>SUPERUSER</a:t>
            </a:r>
          </a:p>
          <a:p>
            <a:pPr lvl="1"/>
            <a:r>
              <a:rPr lang="en-GB" sz="2000" dirty="0">
                <a:latin typeface="Consolas" panose="020B0609020204030204" pitchFamily="49" charset="0"/>
              </a:rPr>
              <a:t>database creation</a:t>
            </a:r>
          </a:p>
          <a:p>
            <a:pPr lvl="2"/>
            <a:r>
              <a:rPr lang="en-GB" sz="1600" dirty="0"/>
              <a:t>A role must be explicitly given permission to create databases.</a:t>
            </a:r>
          </a:p>
          <a:p>
            <a:pPr lvl="2"/>
            <a:r>
              <a:rPr lang="en-GB" sz="1600" dirty="0"/>
              <a:t> </a:t>
            </a:r>
            <a:r>
              <a:rPr lang="en-GB" sz="1600" dirty="0">
                <a:solidFill>
                  <a:srgbClr val="0000FF"/>
                </a:solidFill>
                <a:latin typeface="Consolas" panose="020B0609020204030204" pitchFamily="49" charset="0"/>
              </a:rPr>
              <a:t>CREATE</a:t>
            </a:r>
            <a:r>
              <a:rPr lang="en-GB" sz="1600" dirty="0">
                <a:latin typeface="Consolas" panose="020B0609020204030204" pitchFamily="49" charset="0"/>
              </a:rPr>
              <a:t> </a:t>
            </a:r>
            <a:r>
              <a:rPr lang="en-GB" sz="1600" dirty="0">
                <a:solidFill>
                  <a:srgbClr val="0000FF"/>
                </a:solidFill>
                <a:latin typeface="Consolas" panose="020B0609020204030204" pitchFamily="49" charset="0"/>
              </a:rPr>
              <a:t>ROLE</a:t>
            </a:r>
            <a:r>
              <a:rPr lang="en-GB" sz="1600" dirty="0">
                <a:latin typeface="Consolas" panose="020B0609020204030204" pitchFamily="49" charset="0"/>
              </a:rPr>
              <a:t> name </a:t>
            </a:r>
            <a:r>
              <a:rPr lang="en-GB" sz="1600" dirty="0">
                <a:solidFill>
                  <a:srgbClr val="0000FF"/>
                </a:solidFill>
                <a:latin typeface="Consolas" panose="020B0609020204030204" pitchFamily="49" charset="0"/>
              </a:rPr>
              <a:t>CREATEDB</a:t>
            </a:r>
          </a:p>
        </p:txBody>
      </p:sp>
    </p:spTree>
    <p:extLst>
      <p:ext uri="{BB962C8B-B14F-4D97-AF65-F5344CB8AC3E}">
        <p14:creationId xmlns:p14="http://schemas.microsoft.com/office/powerpoint/2010/main" val="3263734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EB5B-D61D-4F96-99AF-A1149E75E0D0}"/>
              </a:ext>
            </a:extLst>
          </p:cNvPr>
          <p:cNvSpPr>
            <a:spLocks noGrp="1"/>
          </p:cNvSpPr>
          <p:nvPr>
            <p:ph type="title"/>
          </p:nvPr>
        </p:nvSpPr>
        <p:spPr>
          <a:xfrm>
            <a:off x="838200" y="681037"/>
            <a:ext cx="10515600" cy="679904"/>
          </a:xfrm>
        </p:spPr>
        <p:txBody>
          <a:bodyPr>
            <a:normAutofit fontScale="90000"/>
          </a:bodyPr>
          <a:lstStyle/>
          <a:p>
            <a:r>
              <a:rPr lang="en-US" dirty="0"/>
              <a:t>Role attributes 2/2</a:t>
            </a:r>
            <a:endParaRPr lang="en-GB" dirty="0"/>
          </a:p>
        </p:txBody>
      </p:sp>
      <p:sp>
        <p:nvSpPr>
          <p:cNvPr id="3" name="Content Placeholder 2">
            <a:extLst>
              <a:ext uri="{FF2B5EF4-FFF2-40B4-BE49-F238E27FC236}">
                <a16:creationId xmlns:a16="http://schemas.microsoft.com/office/drawing/2014/main" id="{27F3430E-6415-4145-8573-F5ACDFE76CD5}"/>
              </a:ext>
            </a:extLst>
          </p:cNvPr>
          <p:cNvSpPr>
            <a:spLocks noGrp="1"/>
          </p:cNvSpPr>
          <p:nvPr>
            <p:ph idx="1"/>
          </p:nvPr>
        </p:nvSpPr>
        <p:spPr>
          <a:xfrm>
            <a:off x="838200" y="1464906"/>
            <a:ext cx="10515600" cy="4712057"/>
          </a:xfrm>
        </p:spPr>
        <p:txBody>
          <a:bodyPr>
            <a:normAutofit/>
          </a:bodyPr>
          <a:lstStyle/>
          <a:p>
            <a:pPr lvl="1"/>
            <a:r>
              <a:rPr lang="en-GB" sz="2400" dirty="0">
                <a:latin typeface="Consolas" panose="020B0609020204030204" pitchFamily="49" charset="0"/>
              </a:rPr>
              <a:t>role creation</a:t>
            </a:r>
          </a:p>
          <a:p>
            <a:pPr lvl="2"/>
            <a:r>
              <a:rPr lang="en-GB" dirty="0"/>
              <a:t>A role must be explicitly given permission to create more roles.</a:t>
            </a:r>
          </a:p>
          <a:p>
            <a:pPr lvl="3"/>
            <a:r>
              <a:rPr lang="en-GB" dirty="0">
                <a:latin typeface="Consolas" panose="020B0609020204030204" pitchFamily="49" charset="0"/>
              </a:rPr>
              <a:t> </a:t>
            </a:r>
            <a:r>
              <a:rPr lang="en-GB" dirty="0">
                <a:solidFill>
                  <a:srgbClr val="0000FF"/>
                </a:solidFill>
                <a:latin typeface="Consolas" panose="020B0609020204030204" pitchFamily="49" charset="0"/>
              </a:rPr>
              <a:t>CREATE</a:t>
            </a:r>
            <a:r>
              <a:rPr lang="en-GB" dirty="0">
                <a:latin typeface="Consolas" panose="020B0609020204030204" pitchFamily="49" charset="0"/>
              </a:rPr>
              <a:t> </a:t>
            </a:r>
            <a:r>
              <a:rPr lang="en-GB" dirty="0">
                <a:solidFill>
                  <a:srgbClr val="0000FF"/>
                </a:solidFill>
                <a:latin typeface="Consolas" panose="020B0609020204030204" pitchFamily="49" charset="0"/>
              </a:rPr>
              <a:t>ROLE</a:t>
            </a:r>
            <a:r>
              <a:rPr lang="en-GB" dirty="0">
                <a:latin typeface="Consolas" panose="020B0609020204030204" pitchFamily="49" charset="0"/>
              </a:rPr>
              <a:t> name </a:t>
            </a:r>
            <a:r>
              <a:rPr lang="en-GB" dirty="0">
                <a:solidFill>
                  <a:srgbClr val="0000FF"/>
                </a:solidFill>
                <a:latin typeface="Consolas" panose="020B0609020204030204" pitchFamily="49" charset="0"/>
              </a:rPr>
              <a:t>CREATEROLE</a:t>
            </a:r>
          </a:p>
          <a:p>
            <a:pPr lvl="1"/>
            <a:r>
              <a:rPr lang="en-GB" sz="2400" dirty="0">
                <a:latin typeface="Consolas" panose="020B0609020204030204" pitchFamily="49" charset="0"/>
              </a:rPr>
              <a:t>initiating replication</a:t>
            </a:r>
          </a:p>
          <a:p>
            <a:pPr lvl="3"/>
            <a:r>
              <a:rPr lang="en-GB" dirty="0">
                <a:latin typeface="Consolas" panose="020B0609020204030204" pitchFamily="49" charset="0"/>
              </a:rPr>
              <a:t> </a:t>
            </a:r>
            <a:r>
              <a:rPr lang="en-GB" dirty="0">
                <a:solidFill>
                  <a:srgbClr val="0000FF"/>
                </a:solidFill>
                <a:latin typeface="Consolas" panose="020B0609020204030204" pitchFamily="49" charset="0"/>
              </a:rPr>
              <a:t>CREATE</a:t>
            </a:r>
            <a:r>
              <a:rPr lang="en-GB" dirty="0">
                <a:latin typeface="Consolas" panose="020B0609020204030204" pitchFamily="49" charset="0"/>
              </a:rPr>
              <a:t> </a:t>
            </a:r>
            <a:r>
              <a:rPr lang="en-GB" dirty="0">
                <a:solidFill>
                  <a:srgbClr val="0000FF"/>
                </a:solidFill>
                <a:latin typeface="Consolas" panose="020B0609020204030204" pitchFamily="49" charset="0"/>
              </a:rPr>
              <a:t>ROLE</a:t>
            </a:r>
            <a:r>
              <a:rPr lang="en-GB" dirty="0">
                <a:latin typeface="Consolas" panose="020B0609020204030204" pitchFamily="49" charset="0"/>
              </a:rPr>
              <a:t> name </a:t>
            </a:r>
            <a:r>
              <a:rPr lang="en-GB" dirty="0">
                <a:solidFill>
                  <a:srgbClr val="0000FF"/>
                </a:solidFill>
                <a:latin typeface="Consolas" panose="020B0609020204030204" pitchFamily="49" charset="0"/>
              </a:rPr>
              <a:t>REPLICATION</a:t>
            </a:r>
            <a:r>
              <a:rPr lang="en-GB" dirty="0">
                <a:latin typeface="Consolas" panose="020B0609020204030204" pitchFamily="49" charset="0"/>
              </a:rPr>
              <a:t> </a:t>
            </a:r>
            <a:r>
              <a:rPr lang="en-GB" dirty="0">
                <a:solidFill>
                  <a:srgbClr val="0000FF"/>
                </a:solidFill>
                <a:latin typeface="Consolas" panose="020B0609020204030204" pitchFamily="49" charset="0"/>
              </a:rPr>
              <a:t>LOGIN</a:t>
            </a:r>
          </a:p>
          <a:p>
            <a:pPr lvl="1"/>
            <a:r>
              <a:rPr lang="en-GB" sz="2400" dirty="0">
                <a:latin typeface="Consolas" panose="020B0609020204030204" pitchFamily="49" charset="0"/>
              </a:rPr>
              <a:t>password </a:t>
            </a:r>
          </a:p>
          <a:p>
            <a:pPr lvl="2"/>
            <a:r>
              <a:rPr lang="en-GB" dirty="0"/>
              <a:t>A password is only significant if the client authentication method requires the user to supply a password when connecting to the database.</a:t>
            </a:r>
          </a:p>
          <a:p>
            <a:pPr lvl="3"/>
            <a:r>
              <a:rPr lang="en-GB" dirty="0">
                <a:latin typeface="Consolas" panose="020B0609020204030204" pitchFamily="49" charset="0"/>
              </a:rPr>
              <a:t> </a:t>
            </a:r>
            <a:r>
              <a:rPr lang="en-GB" dirty="0">
                <a:solidFill>
                  <a:srgbClr val="0000FF"/>
                </a:solidFill>
                <a:latin typeface="Consolas" panose="020B0609020204030204" pitchFamily="49" charset="0"/>
              </a:rPr>
              <a:t>CREATE</a:t>
            </a:r>
            <a:r>
              <a:rPr lang="en-GB" dirty="0">
                <a:latin typeface="Consolas" panose="020B0609020204030204" pitchFamily="49" charset="0"/>
              </a:rPr>
              <a:t> </a:t>
            </a:r>
            <a:r>
              <a:rPr lang="en-GB" dirty="0">
                <a:solidFill>
                  <a:srgbClr val="0000FF"/>
                </a:solidFill>
                <a:latin typeface="Consolas" panose="020B0609020204030204" pitchFamily="49" charset="0"/>
              </a:rPr>
              <a:t>ROLE</a:t>
            </a:r>
            <a:r>
              <a:rPr lang="en-GB" dirty="0">
                <a:latin typeface="Consolas" panose="020B0609020204030204" pitchFamily="49" charset="0"/>
              </a:rPr>
              <a:t> name </a:t>
            </a:r>
            <a:r>
              <a:rPr lang="en-GB" dirty="0">
                <a:solidFill>
                  <a:srgbClr val="0000FF"/>
                </a:solidFill>
                <a:latin typeface="Consolas" panose="020B0609020204030204" pitchFamily="49" charset="0"/>
              </a:rPr>
              <a:t>PASSWORD</a:t>
            </a:r>
            <a:r>
              <a:rPr lang="en-GB" dirty="0">
                <a:latin typeface="Consolas" panose="020B0609020204030204" pitchFamily="49" charset="0"/>
              </a:rPr>
              <a:t> ‘string’</a:t>
            </a:r>
            <a:endParaRPr lang="en-US" dirty="0">
              <a:latin typeface="Consolas" panose="020B0609020204030204" pitchFamily="49" charset="0"/>
            </a:endParaRPr>
          </a:p>
        </p:txBody>
      </p:sp>
    </p:spTree>
    <p:extLst>
      <p:ext uri="{BB962C8B-B14F-4D97-AF65-F5344CB8AC3E}">
        <p14:creationId xmlns:p14="http://schemas.microsoft.com/office/powerpoint/2010/main" val="931422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EB5B-D61D-4F96-99AF-A1149E75E0D0}"/>
              </a:ext>
            </a:extLst>
          </p:cNvPr>
          <p:cNvSpPr>
            <a:spLocks noGrp="1"/>
          </p:cNvSpPr>
          <p:nvPr>
            <p:ph type="title"/>
          </p:nvPr>
        </p:nvSpPr>
        <p:spPr>
          <a:xfrm>
            <a:off x="838200" y="681037"/>
            <a:ext cx="10515600" cy="679904"/>
          </a:xfrm>
        </p:spPr>
        <p:txBody>
          <a:bodyPr>
            <a:normAutofit fontScale="90000"/>
          </a:bodyPr>
          <a:lstStyle/>
          <a:p>
            <a:r>
              <a:rPr lang="en-US" dirty="0"/>
              <a:t>Workshop</a:t>
            </a:r>
            <a:endParaRPr lang="en-GB" dirty="0"/>
          </a:p>
        </p:txBody>
      </p:sp>
      <p:sp>
        <p:nvSpPr>
          <p:cNvPr id="3" name="Content Placeholder 2">
            <a:extLst>
              <a:ext uri="{FF2B5EF4-FFF2-40B4-BE49-F238E27FC236}">
                <a16:creationId xmlns:a16="http://schemas.microsoft.com/office/drawing/2014/main" id="{27F3430E-6415-4145-8573-F5ACDFE76CD5}"/>
              </a:ext>
            </a:extLst>
          </p:cNvPr>
          <p:cNvSpPr>
            <a:spLocks noGrp="1"/>
          </p:cNvSpPr>
          <p:nvPr>
            <p:ph idx="1"/>
          </p:nvPr>
        </p:nvSpPr>
        <p:spPr>
          <a:xfrm>
            <a:off x="838200" y="1464906"/>
            <a:ext cx="10515600" cy="4712057"/>
          </a:xfrm>
        </p:spPr>
        <p:txBody>
          <a:bodyPr>
            <a:normAutofit/>
          </a:bodyPr>
          <a:lstStyle/>
          <a:p>
            <a:r>
              <a:rPr lang="en-US" sz="2400" dirty="0"/>
              <a:t>Create a new role called ‘</a:t>
            </a:r>
            <a:r>
              <a:rPr lang="en-US" sz="2400" dirty="0" err="1"/>
              <a:t>login_only</a:t>
            </a:r>
            <a:r>
              <a:rPr lang="en-US" sz="2400" dirty="0"/>
              <a:t>’ both through </a:t>
            </a:r>
            <a:r>
              <a:rPr lang="en-US" sz="2400" dirty="0" err="1"/>
              <a:t>pgAdmin</a:t>
            </a:r>
            <a:r>
              <a:rPr lang="en-US" sz="2400" dirty="0"/>
              <a:t> user interface and through SQL query. It should only have login privilege.</a:t>
            </a:r>
          </a:p>
          <a:p>
            <a:r>
              <a:rPr lang="en-US" sz="2400" dirty="0"/>
              <a:t>Create a new role called ‘superuser’ both through </a:t>
            </a:r>
            <a:r>
              <a:rPr lang="en-US" sz="2400" dirty="0" err="1"/>
              <a:t>pgAdmin</a:t>
            </a:r>
            <a:r>
              <a:rPr lang="en-US" sz="2400" dirty="0"/>
              <a:t> user interface and through SQL query. Assign it all privileges. </a:t>
            </a:r>
          </a:p>
        </p:txBody>
      </p:sp>
    </p:spTree>
    <p:extLst>
      <p:ext uri="{BB962C8B-B14F-4D97-AF65-F5344CB8AC3E}">
        <p14:creationId xmlns:p14="http://schemas.microsoft.com/office/powerpoint/2010/main" val="2906434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EB5B-D61D-4F96-99AF-A1149E75E0D0}"/>
              </a:ext>
            </a:extLst>
          </p:cNvPr>
          <p:cNvSpPr>
            <a:spLocks noGrp="1"/>
          </p:cNvSpPr>
          <p:nvPr>
            <p:ph type="title"/>
          </p:nvPr>
        </p:nvSpPr>
        <p:spPr>
          <a:xfrm>
            <a:off x="838200" y="681037"/>
            <a:ext cx="10515600" cy="679904"/>
          </a:xfrm>
        </p:spPr>
        <p:txBody>
          <a:bodyPr>
            <a:normAutofit fontScale="90000"/>
          </a:bodyPr>
          <a:lstStyle/>
          <a:p>
            <a:r>
              <a:rPr lang="en-US" dirty="0"/>
              <a:t>Workshop</a:t>
            </a:r>
            <a:endParaRPr lang="en-GB" dirty="0"/>
          </a:p>
        </p:txBody>
      </p:sp>
      <p:sp>
        <p:nvSpPr>
          <p:cNvPr id="3" name="Content Placeholder 2">
            <a:extLst>
              <a:ext uri="{FF2B5EF4-FFF2-40B4-BE49-F238E27FC236}">
                <a16:creationId xmlns:a16="http://schemas.microsoft.com/office/drawing/2014/main" id="{27F3430E-6415-4145-8573-F5ACDFE76CD5}"/>
              </a:ext>
            </a:extLst>
          </p:cNvPr>
          <p:cNvSpPr>
            <a:spLocks noGrp="1"/>
          </p:cNvSpPr>
          <p:nvPr>
            <p:ph idx="1"/>
          </p:nvPr>
        </p:nvSpPr>
        <p:spPr>
          <a:xfrm>
            <a:off x="838200" y="1464906"/>
            <a:ext cx="10515600" cy="4712057"/>
          </a:xfrm>
        </p:spPr>
        <p:txBody>
          <a:bodyPr>
            <a:normAutofit/>
          </a:bodyPr>
          <a:lstStyle/>
          <a:p>
            <a:r>
              <a:rPr lang="en-GB" sz="2400" dirty="0"/>
              <a:t>How can you output a list of all members, including the individual who recommended them (if any), without using any joins? Ensure that there are no duplicates in the list, and that each </a:t>
            </a:r>
            <a:r>
              <a:rPr lang="en-GB" sz="2400" dirty="0" err="1"/>
              <a:t>firstname</a:t>
            </a:r>
            <a:r>
              <a:rPr lang="en-GB" sz="2400" dirty="0"/>
              <a:t> + surname pairing is formatted as a column and ordered.</a:t>
            </a:r>
            <a:endParaRPr lang="en-US" sz="2400" dirty="0"/>
          </a:p>
        </p:txBody>
      </p:sp>
    </p:spTree>
    <p:extLst>
      <p:ext uri="{BB962C8B-B14F-4D97-AF65-F5344CB8AC3E}">
        <p14:creationId xmlns:p14="http://schemas.microsoft.com/office/powerpoint/2010/main" val="2128941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196-0B59-4F0D-AAE9-BD0E095352A3}"/>
              </a:ext>
            </a:extLst>
          </p:cNvPr>
          <p:cNvSpPr>
            <a:spLocks noGrp="1"/>
          </p:cNvSpPr>
          <p:nvPr>
            <p:ph type="ctrTitle"/>
          </p:nvPr>
        </p:nvSpPr>
        <p:spPr/>
        <p:txBody>
          <a:bodyPr/>
          <a:lstStyle/>
          <a:p>
            <a:r>
              <a:rPr lang="en-US" dirty="0">
                <a:solidFill>
                  <a:schemeClr val="bg1"/>
                </a:solidFill>
              </a:rPr>
              <a:t>Questions and discussion</a:t>
            </a:r>
            <a:endParaRPr lang="en-GB" dirty="0">
              <a:solidFill>
                <a:schemeClr val="bg1"/>
              </a:solidFill>
            </a:endParaRPr>
          </a:p>
        </p:txBody>
      </p:sp>
      <p:sp>
        <p:nvSpPr>
          <p:cNvPr id="3" name="Subtitle 2">
            <a:extLst>
              <a:ext uri="{FF2B5EF4-FFF2-40B4-BE49-F238E27FC236}">
                <a16:creationId xmlns:a16="http://schemas.microsoft.com/office/drawing/2014/main" id="{137AA157-6BC6-4899-9900-95DB86B74A0E}"/>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169216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EB5B-D61D-4F96-99AF-A1149E75E0D0}"/>
              </a:ext>
            </a:extLst>
          </p:cNvPr>
          <p:cNvSpPr>
            <a:spLocks noGrp="1"/>
          </p:cNvSpPr>
          <p:nvPr>
            <p:ph type="title"/>
          </p:nvPr>
        </p:nvSpPr>
        <p:spPr>
          <a:xfrm>
            <a:off x="838200" y="681037"/>
            <a:ext cx="10515600" cy="679904"/>
          </a:xfrm>
        </p:spPr>
        <p:txBody>
          <a:bodyPr>
            <a:normAutofit fontScale="90000"/>
          </a:bodyPr>
          <a:lstStyle/>
          <a:p>
            <a:r>
              <a:rPr lang="en-US" dirty="0"/>
              <a:t>Agenda</a:t>
            </a:r>
            <a:endParaRPr lang="en-GB" dirty="0"/>
          </a:p>
        </p:txBody>
      </p:sp>
      <p:sp>
        <p:nvSpPr>
          <p:cNvPr id="3" name="Content Placeholder 2">
            <a:extLst>
              <a:ext uri="{FF2B5EF4-FFF2-40B4-BE49-F238E27FC236}">
                <a16:creationId xmlns:a16="http://schemas.microsoft.com/office/drawing/2014/main" id="{27F3430E-6415-4145-8573-F5ACDFE76CD5}"/>
              </a:ext>
            </a:extLst>
          </p:cNvPr>
          <p:cNvSpPr>
            <a:spLocks noGrp="1"/>
          </p:cNvSpPr>
          <p:nvPr>
            <p:ph idx="1"/>
          </p:nvPr>
        </p:nvSpPr>
        <p:spPr>
          <a:xfrm>
            <a:off x="838200" y="1464906"/>
            <a:ext cx="10515600" cy="4712057"/>
          </a:xfrm>
        </p:spPr>
        <p:txBody>
          <a:bodyPr>
            <a:normAutofit/>
          </a:bodyPr>
          <a:lstStyle/>
          <a:p>
            <a:r>
              <a:rPr lang="en-US" sz="3600" u="sng" dirty="0"/>
              <a:t>Session 7</a:t>
            </a:r>
          </a:p>
          <a:p>
            <a:pPr lvl="1">
              <a:buFont typeface="Wingdings" panose="05000000000000000000" pitchFamily="2" charset="2"/>
              <a:buChar char="§"/>
            </a:pPr>
            <a:r>
              <a:rPr lang="en-US" sz="3200" dirty="0"/>
              <a:t>Quiz</a:t>
            </a:r>
          </a:p>
          <a:p>
            <a:pPr lvl="1">
              <a:buFont typeface="Wingdings" panose="05000000000000000000" pitchFamily="2" charset="2"/>
              <a:buChar char="§"/>
            </a:pPr>
            <a:r>
              <a:rPr lang="en-US" sz="3200" dirty="0"/>
              <a:t>Homework discussion</a:t>
            </a:r>
          </a:p>
          <a:p>
            <a:pPr lvl="1">
              <a:buFont typeface="Wingdings" panose="05000000000000000000" pitchFamily="2" charset="2"/>
              <a:buChar char="§"/>
            </a:pPr>
            <a:r>
              <a:rPr lang="en-US" sz="3200" dirty="0"/>
              <a:t>Errors and messages</a:t>
            </a:r>
          </a:p>
          <a:p>
            <a:pPr lvl="1">
              <a:buFont typeface="Wingdings" panose="05000000000000000000" pitchFamily="2" charset="2"/>
              <a:buChar char="§"/>
            </a:pPr>
            <a:r>
              <a:rPr lang="en-US" sz="3600" dirty="0"/>
              <a:t>Basic database administration</a:t>
            </a:r>
          </a:p>
          <a:p>
            <a:pPr lvl="2">
              <a:buFont typeface="Wingdings" panose="05000000000000000000" pitchFamily="2" charset="2"/>
              <a:buChar char="§"/>
            </a:pPr>
            <a:r>
              <a:rPr lang="en-US" sz="3200" dirty="0"/>
              <a:t>Backups</a:t>
            </a:r>
          </a:p>
          <a:p>
            <a:pPr lvl="2">
              <a:buFont typeface="Wingdings" panose="05000000000000000000" pitchFamily="2" charset="2"/>
              <a:buChar char="§"/>
            </a:pPr>
            <a:r>
              <a:rPr lang="en-US" sz="3200"/>
              <a:t>Database roles</a:t>
            </a:r>
            <a:endParaRPr lang="en-US" sz="3200" dirty="0"/>
          </a:p>
        </p:txBody>
      </p:sp>
    </p:spTree>
    <p:extLst>
      <p:ext uri="{BB962C8B-B14F-4D97-AF65-F5344CB8AC3E}">
        <p14:creationId xmlns:p14="http://schemas.microsoft.com/office/powerpoint/2010/main" val="2874497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196-0B59-4F0D-AAE9-BD0E095352A3}"/>
              </a:ext>
            </a:extLst>
          </p:cNvPr>
          <p:cNvSpPr>
            <a:spLocks noGrp="1"/>
          </p:cNvSpPr>
          <p:nvPr>
            <p:ph type="ctrTitle"/>
          </p:nvPr>
        </p:nvSpPr>
        <p:spPr/>
        <p:txBody>
          <a:bodyPr/>
          <a:lstStyle/>
          <a:p>
            <a:r>
              <a:rPr lang="en-US" dirty="0">
                <a:solidFill>
                  <a:schemeClr val="bg1"/>
                </a:solidFill>
              </a:rPr>
              <a:t>Quiz</a:t>
            </a:r>
            <a:endParaRPr lang="en-GB" dirty="0">
              <a:solidFill>
                <a:schemeClr val="bg1"/>
              </a:solidFill>
            </a:endParaRPr>
          </a:p>
        </p:txBody>
      </p:sp>
      <p:sp>
        <p:nvSpPr>
          <p:cNvPr id="3" name="Subtitle 2">
            <a:extLst>
              <a:ext uri="{FF2B5EF4-FFF2-40B4-BE49-F238E27FC236}">
                <a16:creationId xmlns:a16="http://schemas.microsoft.com/office/drawing/2014/main" id="{137AA157-6BC6-4899-9900-95DB86B74A0E}"/>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114706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196-0B59-4F0D-AAE9-BD0E095352A3}"/>
              </a:ext>
            </a:extLst>
          </p:cNvPr>
          <p:cNvSpPr>
            <a:spLocks noGrp="1"/>
          </p:cNvSpPr>
          <p:nvPr>
            <p:ph type="ctrTitle"/>
          </p:nvPr>
        </p:nvSpPr>
        <p:spPr/>
        <p:txBody>
          <a:bodyPr/>
          <a:lstStyle/>
          <a:p>
            <a:r>
              <a:rPr lang="en-US" dirty="0">
                <a:solidFill>
                  <a:schemeClr val="bg1"/>
                </a:solidFill>
              </a:rPr>
              <a:t>Homework discussion</a:t>
            </a:r>
            <a:endParaRPr lang="en-GB" dirty="0">
              <a:solidFill>
                <a:schemeClr val="bg1"/>
              </a:solidFill>
            </a:endParaRPr>
          </a:p>
        </p:txBody>
      </p:sp>
      <p:sp>
        <p:nvSpPr>
          <p:cNvPr id="3" name="Subtitle 2">
            <a:extLst>
              <a:ext uri="{FF2B5EF4-FFF2-40B4-BE49-F238E27FC236}">
                <a16:creationId xmlns:a16="http://schemas.microsoft.com/office/drawing/2014/main" id="{137AA157-6BC6-4899-9900-95DB86B74A0E}"/>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256729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196-0B59-4F0D-AAE9-BD0E095352A3}"/>
              </a:ext>
            </a:extLst>
          </p:cNvPr>
          <p:cNvSpPr>
            <a:spLocks noGrp="1"/>
          </p:cNvSpPr>
          <p:nvPr>
            <p:ph type="ctrTitle"/>
          </p:nvPr>
        </p:nvSpPr>
        <p:spPr/>
        <p:txBody>
          <a:bodyPr/>
          <a:lstStyle/>
          <a:p>
            <a:r>
              <a:rPr lang="en-US" dirty="0">
                <a:solidFill>
                  <a:schemeClr val="bg1"/>
                </a:solidFill>
              </a:rPr>
              <a:t>Errors and messages</a:t>
            </a:r>
            <a:endParaRPr lang="en-GB" dirty="0">
              <a:solidFill>
                <a:schemeClr val="bg1"/>
              </a:solidFill>
            </a:endParaRPr>
          </a:p>
        </p:txBody>
      </p:sp>
      <p:sp>
        <p:nvSpPr>
          <p:cNvPr id="3" name="Subtitle 2">
            <a:extLst>
              <a:ext uri="{FF2B5EF4-FFF2-40B4-BE49-F238E27FC236}">
                <a16:creationId xmlns:a16="http://schemas.microsoft.com/office/drawing/2014/main" id="{137AA157-6BC6-4899-9900-95DB86B74A0E}"/>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267138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EB5B-D61D-4F96-99AF-A1149E75E0D0}"/>
              </a:ext>
            </a:extLst>
          </p:cNvPr>
          <p:cNvSpPr>
            <a:spLocks noGrp="1"/>
          </p:cNvSpPr>
          <p:nvPr>
            <p:ph type="title"/>
          </p:nvPr>
        </p:nvSpPr>
        <p:spPr>
          <a:xfrm>
            <a:off x="838200" y="681037"/>
            <a:ext cx="10515600" cy="679904"/>
          </a:xfrm>
        </p:spPr>
        <p:txBody>
          <a:bodyPr>
            <a:normAutofit fontScale="90000"/>
          </a:bodyPr>
          <a:lstStyle/>
          <a:p>
            <a:r>
              <a:rPr lang="en-US" dirty="0"/>
              <a:t>Reporting messages and errors 1/2</a:t>
            </a:r>
            <a:endParaRPr lang="en-GB" dirty="0"/>
          </a:p>
        </p:txBody>
      </p:sp>
      <p:sp>
        <p:nvSpPr>
          <p:cNvPr id="3" name="Content Placeholder 2">
            <a:extLst>
              <a:ext uri="{FF2B5EF4-FFF2-40B4-BE49-F238E27FC236}">
                <a16:creationId xmlns:a16="http://schemas.microsoft.com/office/drawing/2014/main" id="{27F3430E-6415-4145-8573-F5ACDFE76CD5}"/>
              </a:ext>
            </a:extLst>
          </p:cNvPr>
          <p:cNvSpPr>
            <a:spLocks noGrp="1"/>
          </p:cNvSpPr>
          <p:nvPr>
            <p:ph idx="1"/>
          </p:nvPr>
        </p:nvSpPr>
        <p:spPr>
          <a:xfrm>
            <a:off x="838200" y="1464906"/>
            <a:ext cx="10515600" cy="4712057"/>
          </a:xfrm>
        </p:spPr>
        <p:txBody>
          <a:bodyPr>
            <a:normAutofit/>
          </a:bodyPr>
          <a:lstStyle/>
          <a:p>
            <a:r>
              <a:rPr lang="en-GB" sz="2400" dirty="0"/>
              <a:t>To raise a message, you use the raise statement as follows:</a:t>
            </a:r>
          </a:p>
          <a:p>
            <a:pPr lvl="1"/>
            <a:r>
              <a:rPr lang="en-US" sz="2000" dirty="0">
                <a:latin typeface="Consolas" panose="020B0609020204030204" pitchFamily="49" charset="0"/>
              </a:rPr>
              <a:t>raise level format;</a:t>
            </a:r>
          </a:p>
          <a:p>
            <a:r>
              <a:rPr lang="en-GB" sz="2400" dirty="0"/>
              <a:t>Following the raise statement is the level option that specifies the error severity.</a:t>
            </a:r>
          </a:p>
          <a:p>
            <a:r>
              <a:rPr lang="en-GB" sz="2400" dirty="0"/>
              <a:t>PostgreSQL provides the following levels:</a:t>
            </a:r>
          </a:p>
          <a:p>
            <a:pPr lvl="1"/>
            <a:r>
              <a:rPr lang="en-GB" sz="2000" dirty="0">
                <a:latin typeface="Consolas" panose="020B0609020204030204" pitchFamily="49" charset="0"/>
              </a:rPr>
              <a:t> debug</a:t>
            </a:r>
          </a:p>
          <a:p>
            <a:pPr lvl="1"/>
            <a:r>
              <a:rPr lang="en-GB" sz="2000" dirty="0">
                <a:latin typeface="Consolas" panose="020B0609020204030204" pitchFamily="49" charset="0"/>
              </a:rPr>
              <a:t> log</a:t>
            </a:r>
          </a:p>
          <a:p>
            <a:pPr lvl="1"/>
            <a:r>
              <a:rPr lang="en-GB" sz="2000" dirty="0">
                <a:latin typeface="Consolas" panose="020B0609020204030204" pitchFamily="49" charset="0"/>
              </a:rPr>
              <a:t> notice</a:t>
            </a:r>
          </a:p>
          <a:p>
            <a:pPr lvl="1"/>
            <a:r>
              <a:rPr lang="en-GB" sz="2000" dirty="0">
                <a:latin typeface="Consolas" panose="020B0609020204030204" pitchFamily="49" charset="0"/>
              </a:rPr>
              <a:t> info</a:t>
            </a:r>
          </a:p>
          <a:p>
            <a:pPr lvl="1"/>
            <a:r>
              <a:rPr lang="en-GB" sz="2000" dirty="0">
                <a:latin typeface="Consolas" panose="020B0609020204030204" pitchFamily="49" charset="0"/>
              </a:rPr>
              <a:t> warning</a:t>
            </a:r>
          </a:p>
          <a:p>
            <a:pPr lvl="1"/>
            <a:r>
              <a:rPr lang="en-GB" sz="2000" dirty="0">
                <a:latin typeface="Consolas" panose="020B0609020204030204" pitchFamily="49" charset="0"/>
              </a:rPr>
              <a:t> exception</a:t>
            </a:r>
          </a:p>
          <a:p>
            <a:r>
              <a:rPr lang="en-GB" sz="2400" dirty="0"/>
              <a:t>If you don’t specify the level, by default, the raise statement will use exception level that raises an error and stops the current transaction.</a:t>
            </a:r>
          </a:p>
        </p:txBody>
      </p:sp>
    </p:spTree>
    <p:extLst>
      <p:ext uri="{BB962C8B-B14F-4D97-AF65-F5344CB8AC3E}">
        <p14:creationId xmlns:p14="http://schemas.microsoft.com/office/powerpoint/2010/main" val="139843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EB5B-D61D-4F96-99AF-A1149E75E0D0}"/>
              </a:ext>
            </a:extLst>
          </p:cNvPr>
          <p:cNvSpPr>
            <a:spLocks noGrp="1"/>
          </p:cNvSpPr>
          <p:nvPr>
            <p:ph type="title"/>
          </p:nvPr>
        </p:nvSpPr>
        <p:spPr>
          <a:xfrm>
            <a:off x="838200" y="681037"/>
            <a:ext cx="10515600" cy="679904"/>
          </a:xfrm>
        </p:spPr>
        <p:txBody>
          <a:bodyPr>
            <a:normAutofit fontScale="90000"/>
          </a:bodyPr>
          <a:lstStyle/>
          <a:p>
            <a:r>
              <a:rPr lang="en-US" dirty="0"/>
              <a:t>Reporting messages and errors 2/2</a:t>
            </a:r>
            <a:endParaRPr lang="en-GB" dirty="0"/>
          </a:p>
        </p:txBody>
      </p:sp>
      <p:sp>
        <p:nvSpPr>
          <p:cNvPr id="3" name="Content Placeholder 2">
            <a:extLst>
              <a:ext uri="{FF2B5EF4-FFF2-40B4-BE49-F238E27FC236}">
                <a16:creationId xmlns:a16="http://schemas.microsoft.com/office/drawing/2014/main" id="{27F3430E-6415-4145-8573-F5ACDFE76CD5}"/>
              </a:ext>
            </a:extLst>
          </p:cNvPr>
          <p:cNvSpPr>
            <a:spLocks noGrp="1"/>
          </p:cNvSpPr>
          <p:nvPr>
            <p:ph idx="1"/>
          </p:nvPr>
        </p:nvSpPr>
        <p:spPr>
          <a:xfrm>
            <a:off x="838200" y="1464906"/>
            <a:ext cx="10515600" cy="4712057"/>
          </a:xfrm>
        </p:spPr>
        <p:txBody>
          <a:bodyPr>
            <a:normAutofit/>
          </a:bodyPr>
          <a:lstStyle/>
          <a:p>
            <a:r>
              <a:rPr lang="en-GB" sz="2400" dirty="0"/>
              <a:t>The format is a string that specifies the message. The format uses percentage (%) placeholders that will be substituted by the arguments.</a:t>
            </a:r>
          </a:p>
          <a:p>
            <a:r>
              <a:rPr lang="en-GB" sz="2400" dirty="0"/>
              <a:t>The number of placeholders must be the same as the number of arguments, otherwise, PostgreSQL will issue an error.</a:t>
            </a:r>
          </a:p>
          <a:p>
            <a:r>
              <a:rPr lang="en-GB" sz="2400" dirty="0"/>
              <a:t>To raise an error, you use the exception level after the raise statement. Note that raise statement uses the exception level by default.</a:t>
            </a:r>
          </a:p>
          <a:p>
            <a:endParaRPr lang="en-GB" sz="2400" dirty="0"/>
          </a:p>
          <a:p>
            <a:endParaRPr lang="en-US" sz="2400" dirty="0"/>
          </a:p>
        </p:txBody>
      </p:sp>
    </p:spTree>
    <p:extLst>
      <p:ext uri="{BB962C8B-B14F-4D97-AF65-F5344CB8AC3E}">
        <p14:creationId xmlns:p14="http://schemas.microsoft.com/office/powerpoint/2010/main" val="4220283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196-0B59-4F0D-AAE9-BD0E095352A3}"/>
              </a:ext>
            </a:extLst>
          </p:cNvPr>
          <p:cNvSpPr>
            <a:spLocks noGrp="1"/>
          </p:cNvSpPr>
          <p:nvPr>
            <p:ph type="ctrTitle"/>
          </p:nvPr>
        </p:nvSpPr>
        <p:spPr/>
        <p:txBody>
          <a:bodyPr/>
          <a:lstStyle/>
          <a:p>
            <a:r>
              <a:rPr lang="en-US" dirty="0">
                <a:solidFill>
                  <a:schemeClr val="bg1"/>
                </a:solidFill>
              </a:rPr>
              <a:t>Basic database administration</a:t>
            </a:r>
            <a:endParaRPr lang="en-GB" dirty="0">
              <a:solidFill>
                <a:schemeClr val="bg1"/>
              </a:solidFill>
            </a:endParaRPr>
          </a:p>
        </p:txBody>
      </p:sp>
      <p:sp>
        <p:nvSpPr>
          <p:cNvPr id="3" name="Subtitle 2">
            <a:extLst>
              <a:ext uri="{FF2B5EF4-FFF2-40B4-BE49-F238E27FC236}">
                <a16:creationId xmlns:a16="http://schemas.microsoft.com/office/drawing/2014/main" id="{137AA157-6BC6-4899-9900-95DB86B74A0E}"/>
              </a:ext>
            </a:extLst>
          </p:cNvPr>
          <p:cNvSpPr>
            <a:spLocks noGrp="1"/>
          </p:cNvSpPr>
          <p:nvPr>
            <p:ph type="subTitle" idx="1"/>
          </p:nvPr>
        </p:nvSpPr>
        <p:spPr/>
        <p:txBody>
          <a:bodyPr/>
          <a:lstStyle/>
          <a:p>
            <a:endParaRPr lang="en-GB" dirty="0">
              <a:solidFill>
                <a:schemeClr val="bg1"/>
              </a:solidFill>
            </a:endParaRPr>
          </a:p>
        </p:txBody>
      </p:sp>
    </p:spTree>
    <p:extLst>
      <p:ext uri="{BB962C8B-B14F-4D97-AF65-F5344CB8AC3E}">
        <p14:creationId xmlns:p14="http://schemas.microsoft.com/office/powerpoint/2010/main" val="2705346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EB5B-D61D-4F96-99AF-A1149E75E0D0}"/>
              </a:ext>
            </a:extLst>
          </p:cNvPr>
          <p:cNvSpPr>
            <a:spLocks noGrp="1"/>
          </p:cNvSpPr>
          <p:nvPr>
            <p:ph type="title"/>
          </p:nvPr>
        </p:nvSpPr>
        <p:spPr>
          <a:xfrm>
            <a:off x="838200" y="681037"/>
            <a:ext cx="10515600" cy="679904"/>
          </a:xfrm>
        </p:spPr>
        <p:txBody>
          <a:bodyPr>
            <a:normAutofit fontScale="90000"/>
          </a:bodyPr>
          <a:lstStyle/>
          <a:p>
            <a:r>
              <a:rPr lang="en-US" dirty="0"/>
              <a:t>Backup and restore</a:t>
            </a:r>
            <a:endParaRPr lang="en-GB" dirty="0"/>
          </a:p>
        </p:txBody>
      </p:sp>
      <p:sp>
        <p:nvSpPr>
          <p:cNvPr id="3" name="Content Placeholder 2">
            <a:extLst>
              <a:ext uri="{FF2B5EF4-FFF2-40B4-BE49-F238E27FC236}">
                <a16:creationId xmlns:a16="http://schemas.microsoft.com/office/drawing/2014/main" id="{27F3430E-6415-4145-8573-F5ACDFE76CD5}"/>
              </a:ext>
            </a:extLst>
          </p:cNvPr>
          <p:cNvSpPr>
            <a:spLocks noGrp="1"/>
          </p:cNvSpPr>
          <p:nvPr>
            <p:ph idx="1"/>
          </p:nvPr>
        </p:nvSpPr>
        <p:spPr>
          <a:xfrm>
            <a:off x="838200" y="1464906"/>
            <a:ext cx="10515600" cy="4712057"/>
          </a:xfrm>
        </p:spPr>
        <p:txBody>
          <a:bodyPr>
            <a:normAutofit/>
          </a:bodyPr>
          <a:lstStyle/>
          <a:p>
            <a:r>
              <a:rPr lang="en-GB" sz="2400" dirty="0"/>
              <a:t>PostgreSQL databases should be backed up regularly.</a:t>
            </a:r>
          </a:p>
          <a:p>
            <a:r>
              <a:rPr lang="en-GB" sz="2400" dirty="0"/>
              <a:t>The SQL dump method is to generate a text file with SQL commands that, when fed back to the server, will recreate the database in the same state as it was at the time of the dump. PostgreSQL provides the utility program </a:t>
            </a:r>
            <a:r>
              <a:rPr lang="en-GB" sz="2400" dirty="0" err="1"/>
              <a:t>pg_dump</a:t>
            </a:r>
            <a:r>
              <a:rPr lang="en-GB" sz="2400" dirty="0"/>
              <a:t> for this purpose. </a:t>
            </a:r>
            <a:endParaRPr lang="en-US" sz="2400" dirty="0"/>
          </a:p>
          <a:p>
            <a:r>
              <a:rPr lang="en-GB" sz="2400" dirty="0"/>
              <a:t>The text files created by </a:t>
            </a:r>
            <a:r>
              <a:rPr lang="en-GB" sz="2400" dirty="0" err="1"/>
              <a:t>pg_dump</a:t>
            </a:r>
            <a:r>
              <a:rPr lang="en-GB" sz="2400" dirty="0"/>
              <a:t> are intended to be read in by </a:t>
            </a:r>
            <a:r>
              <a:rPr lang="en-GB" sz="2400" dirty="0" err="1"/>
              <a:t>pgAdmin</a:t>
            </a:r>
            <a:r>
              <a:rPr lang="en-GB" sz="2400" dirty="0"/>
              <a:t>.</a:t>
            </a:r>
          </a:p>
          <a:p>
            <a:r>
              <a:rPr lang="en-GB" sz="2400" dirty="0"/>
              <a:t>To restore the backed up database, you can choose any existing database and run the generated file.</a:t>
            </a:r>
          </a:p>
        </p:txBody>
      </p:sp>
    </p:spTree>
    <p:extLst>
      <p:ext uri="{BB962C8B-B14F-4D97-AF65-F5344CB8AC3E}">
        <p14:creationId xmlns:p14="http://schemas.microsoft.com/office/powerpoint/2010/main" val="2880831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1074</TotalTime>
  <Words>741</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Consolas</vt:lpstr>
      <vt:lpstr>Wingdings</vt:lpstr>
      <vt:lpstr>Office Theme</vt:lpstr>
      <vt:lpstr>Session 7</vt:lpstr>
      <vt:lpstr>Agenda</vt:lpstr>
      <vt:lpstr>Quiz</vt:lpstr>
      <vt:lpstr>Homework discussion</vt:lpstr>
      <vt:lpstr>Errors and messages</vt:lpstr>
      <vt:lpstr>Reporting messages and errors 1/2</vt:lpstr>
      <vt:lpstr>Reporting messages and errors 2/2</vt:lpstr>
      <vt:lpstr>Basic database administration</vt:lpstr>
      <vt:lpstr>Backup and restore</vt:lpstr>
      <vt:lpstr>Workshop</vt:lpstr>
      <vt:lpstr>Database roles</vt:lpstr>
      <vt:lpstr>Database roles</vt:lpstr>
      <vt:lpstr>Role attributes 1/2</vt:lpstr>
      <vt:lpstr>Role attributes 2/2</vt:lpstr>
      <vt:lpstr>Workshop</vt:lpstr>
      <vt:lpstr>Workshop</vt:lpstr>
      <vt:lpstr>Questions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6</dc:title>
  <dc:creator>Bojan Zdravkovski</dc:creator>
  <cp:lastModifiedBy>Bojan Zdravkovski</cp:lastModifiedBy>
  <cp:revision>51</cp:revision>
  <dcterms:created xsi:type="dcterms:W3CDTF">2021-06-28T01:01:29Z</dcterms:created>
  <dcterms:modified xsi:type="dcterms:W3CDTF">2021-06-28T18:57:41Z</dcterms:modified>
</cp:coreProperties>
</file>