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g0cU04/ZSa70UmaO7fNVSXDE5q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55e3d6750e_0_2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155e3d6750e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55e3d6750e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55e3d6750e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55e3d6750e_0_3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155e3d6750e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55e3d6750e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155e3d6750e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55d20182ca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155d20182c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55d20182ca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55d20182ca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55d20182ca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55d20182ca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5d20182c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55d20182c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55e3d6750e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55e3d6750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g155e3d6750e_0_2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55e3d6750e_0_287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g155e3d6750e_0_287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4" name="Google Shape;94;g155e3d6750e_0_28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g155e3d6750e_0_28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g155e3d6750e_0_28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g155e3d6750e_0_2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155e3d6750e_0_29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g155e3d6750e_0_29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g155e3d6750e_0_29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g155e3d6750e_0_29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g155e3d6750e_0_29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155e3d6750e_0_3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155e3d6750e_0_30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g155e3d6750e_0_301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8" name="Google Shape;108;g155e3d6750e_0_301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9" name="Google Shape;109;g155e3d6750e_0_30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g155e3d6750e_0_30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g155e3d6750e_0_30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155e3d6750e_0_3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3452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55e3d6750e_0_30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g155e3d6750e_0_309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16" name="Google Shape;116;g155e3d6750e_0_30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g155e3d6750e_0_30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g155e3d6750e_0_30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5e3d6750e_0_31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g155e3d6750e_0_316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2" name="Google Shape;122;g155e3d6750e_0_316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g155e3d6750e_0_31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4" name="Google Shape;124;g155e3d6750e_0_316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g155e3d6750e_0_3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g155e3d6750e_0_3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g155e3d6750e_0_3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5e3d6750e_0_3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g155e3d6750e_0_3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g155e3d6750e_0_3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g155e3d6750e_0_3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5e3d6750e_0_3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g155e3d6750e_0_33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g155e3d6750e_0_3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5e3d6750e_0_334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g155e3d6750e_0_334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40" name="Google Shape;140;g155e3d6750e_0_334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41" name="Google Shape;141;g155e3d6750e_0_33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g155e3d6750e_0_33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g155e3d6750e_0_3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5e3d6750e_0_34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g155e3d6750e_0_341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g155e3d6750e_0_341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48" name="Google Shape;148;g155e3d6750e_0_34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g155e3d6750e_0_34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g155e3d6750e_0_3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5e3d6750e_0_34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g155e3d6750e_0_348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4" name="Google Shape;154;g155e3d6750e_0_34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g155e3d6750e_0_34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g155e3d6750e_0_34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5e3d6750e_0_35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g155e3d6750e_0_35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0" name="Google Shape;160;g155e3d6750e_0_35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g155e3d6750e_0_35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g155e3d6750e_0_35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3452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1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5e3d6750e_0_28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155e3d6750e_0_28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155e3d6750e_0_28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155e3d6750e_0_28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155e3d6750e_0_28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earn.microsoft.com/en-us/dotnet/maui/get-started/first-app?pivots=devices-windows&amp;tabs=vswi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3200">
                <a:solidFill>
                  <a:schemeClr val="lt1"/>
                </a:solidFill>
              </a:rPr>
              <a:t>Cross-platform apps development using MAUI</a:t>
            </a:r>
            <a:endParaRPr sz="6600">
              <a:solidFill>
                <a:schemeClr val="lt1"/>
              </a:solidFill>
            </a:endParaRPr>
          </a:p>
        </p:txBody>
      </p:sp>
      <p:sp>
        <p:nvSpPr>
          <p:cNvPr id="168" name="Google Shape;168;p1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Иван Џиковски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Ведра Стојановска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55e3d6750e_0_26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XAML </a:t>
            </a:r>
            <a:r>
              <a:rPr lang="en"/>
              <a:t>Overview</a:t>
            </a:r>
            <a:endParaRPr/>
          </a:p>
        </p:txBody>
      </p:sp>
      <p:sp>
        <p:nvSpPr>
          <p:cNvPr id="226" name="Google Shape;226;g155e3d6750e_0_264"/>
          <p:cNvSpPr txBox="1"/>
          <p:nvPr>
            <p:ph idx="1" type="body"/>
          </p:nvPr>
        </p:nvSpPr>
        <p:spPr>
          <a:xfrm>
            <a:off x="264300" y="1707325"/>
            <a:ext cx="4472100" cy="24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Declarative way to define the UI</a:t>
            </a:r>
            <a:endParaRPr/>
          </a:p>
          <a:p>
            <a:pPr indent="-2540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Based on XML</a:t>
            </a:r>
            <a:endParaRPr/>
          </a:p>
          <a:p>
            <a:pPr indent="-2540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Similar to HTML</a:t>
            </a:r>
            <a:endParaRPr/>
          </a:p>
          <a:p>
            <a:pPr indent="-2540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objects behind the scenes</a:t>
            </a:r>
            <a:endParaRPr/>
          </a:p>
        </p:txBody>
      </p:sp>
      <p:pic>
        <p:nvPicPr>
          <p:cNvPr id="227" name="Google Shape;227;g155e3d6750e_0_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975" y="198844"/>
            <a:ext cx="4102802" cy="3506918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55e3d6750e_0_36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and Hot Reload</a:t>
            </a:r>
            <a:endParaRPr/>
          </a:p>
        </p:txBody>
      </p:sp>
      <p:pic>
        <p:nvPicPr>
          <p:cNvPr id="233" name="Google Shape;233;g155e3d6750e_0_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50" y="1888795"/>
            <a:ext cx="5719775" cy="256655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4" name="Google Shape;234;g155e3d6750e_0_3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5378" y="1182350"/>
            <a:ext cx="4306455" cy="1971787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g155e3d6750e_0_3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5888" y="1001419"/>
            <a:ext cx="4410983" cy="3646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155e3d6750e_0_3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6530" y="1001419"/>
            <a:ext cx="4409696" cy="3644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155e3d6750e_0_3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06530" y="1001419"/>
            <a:ext cx="4409696" cy="3644888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155e3d6750e_0_371"/>
          <p:cNvSpPr txBox="1"/>
          <p:nvPr>
            <p:ph type="title"/>
          </p:nvPr>
        </p:nvSpPr>
        <p:spPr>
          <a:xfrm>
            <a:off x="781050" y="3500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Mobile Development Iteration Loop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g155e3d6750e_0_378"/>
          <p:cNvGrpSpPr/>
          <p:nvPr/>
        </p:nvGrpSpPr>
        <p:grpSpPr>
          <a:xfrm>
            <a:off x="2617969" y="3045936"/>
            <a:ext cx="618868" cy="762528"/>
            <a:chOff x="3330525" y="4399275"/>
            <a:chExt cx="390650" cy="481850"/>
          </a:xfrm>
        </p:grpSpPr>
        <p:sp>
          <p:nvSpPr>
            <p:cNvPr id="248" name="Google Shape;248;g155e3d6750e_0_378"/>
            <p:cNvSpPr/>
            <p:nvPr/>
          </p:nvSpPr>
          <p:spPr>
            <a:xfrm>
              <a:off x="3543950" y="4648550"/>
              <a:ext cx="78450" cy="95775"/>
            </a:xfrm>
            <a:custGeom>
              <a:rect b="b" l="l" r="r" t="t"/>
              <a:pathLst>
                <a:path extrusionOk="0" h="3831" w="3138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155e3d6750e_0_378"/>
            <p:cNvSpPr/>
            <p:nvPr/>
          </p:nvSpPr>
          <p:spPr>
            <a:xfrm>
              <a:off x="3427250" y="4456050"/>
              <a:ext cx="197650" cy="197175"/>
            </a:xfrm>
            <a:custGeom>
              <a:rect b="b" l="l" r="r" t="t"/>
              <a:pathLst>
                <a:path extrusionOk="0" h="7887" w="7906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155e3d6750e_0_378"/>
            <p:cNvSpPr/>
            <p:nvPr/>
          </p:nvSpPr>
          <p:spPr>
            <a:xfrm>
              <a:off x="3428150" y="4399275"/>
              <a:ext cx="166925" cy="84725"/>
            </a:xfrm>
            <a:custGeom>
              <a:rect b="b" l="l" r="r" t="t"/>
              <a:pathLst>
                <a:path extrusionOk="0" h="3389" w="6677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155e3d6750e_0_378"/>
            <p:cNvSpPr/>
            <p:nvPr/>
          </p:nvSpPr>
          <p:spPr>
            <a:xfrm>
              <a:off x="3330525" y="4674000"/>
              <a:ext cx="181225" cy="207125"/>
            </a:xfrm>
            <a:custGeom>
              <a:rect b="b" l="l" r="r" t="t"/>
              <a:pathLst>
                <a:path extrusionOk="0" h="8285" w="7249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155e3d6750e_0_378"/>
            <p:cNvSpPr/>
            <p:nvPr/>
          </p:nvSpPr>
          <p:spPr>
            <a:xfrm>
              <a:off x="3540175" y="4674000"/>
              <a:ext cx="181000" cy="207100"/>
            </a:xfrm>
            <a:custGeom>
              <a:rect b="b" l="l" r="r" t="t"/>
              <a:pathLst>
                <a:path extrusionOk="0" h="8284" w="724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155e3d6750e_0_378"/>
            <p:cNvSpPr/>
            <p:nvPr/>
          </p:nvSpPr>
          <p:spPr>
            <a:xfrm>
              <a:off x="3429975" y="4648850"/>
              <a:ext cx="78225" cy="95400"/>
            </a:xfrm>
            <a:custGeom>
              <a:rect b="b" l="l" r="r" t="t"/>
              <a:pathLst>
                <a:path extrusionOk="0" h="3816" w="3129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155e3d6750e_0_378"/>
            <p:cNvSpPr/>
            <p:nvPr/>
          </p:nvSpPr>
          <p:spPr>
            <a:xfrm>
              <a:off x="3514200" y="4681000"/>
              <a:ext cx="23150" cy="17550"/>
            </a:xfrm>
            <a:custGeom>
              <a:rect b="b" l="l" r="r" t="t"/>
              <a:pathLst>
                <a:path extrusionOk="0" h="702" w="926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" name="Google Shape;255;g155e3d6750e_0_378"/>
          <p:cNvGrpSpPr/>
          <p:nvPr/>
        </p:nvGrpSpPr>
        <p:grpSpPr>
          <a:xfrm>
            <a:off x="5569428" y="2970295"/>
            <a:ext cx="569837" cy="762488"/>
            <a:chOff x="3938800" y="4399275"/>
            <a:chExt cx="359700" cy="481825"/>
          </a:xfrm>
        </p:grpSpPr>
        <p:sp>
          <p:nvSpPr>
            <p:cNvPr id="256" name="Google Shape;256;g155e3d6750e_0_378"/>
            <p:cNvSpPr/>
            <p:nvPr/>
          </p:nvSpPr>
          <p:spPr>
            <a:xfrm>
              <a:off x="4022650" y="4427525"/>
              <a:ext cx="166625" cy="84700"/>
            </a:xfrm>
            <a:custGeom>
              <a:rect b="b" l="l" r="r" t="t"/>
              <a:pathLst>
                <a:path extrusionOk="0" h="3388" w="6665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g155e3d6750e_0_378"/>
            <p:cNvSpPr/>
            <p:nvPr/>
          </p:nvSpPr>
          <p:spPr>
            <a:xfrm>
              <a:off x="4021450" y="4484275"/>
              <a:ext cx="197650" cy="199225"/>
            </a:xfrm>
            <a:custGeom>
              <a:rect b="b" l="l" r="r" t="t"/>
              <a:pathLst>
                <a:path extrusionOk="0" h="7969" w="7906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155e3d6750e_0_378"/>
            <p:cNvSpPr/>
            <p:nvPr/>
          </p:nvSpPr>
          <p:spPr>
            <a:xfrm>
              <a:off x="4054050" y="4692500"/>
              <a:ext cx="132975" cy="47450"/>
            </a:xfrm>
            <a:custGeom>
              <a:rect b="b" l="l" r="r" t="t"/>
              <a:pathLst>
                <a:path extrusionOk="0" h="1898" w="5319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155e3d6750e_0_378"/>
            <p:cNvSpPr/>
            <p:nvPr/>
          </p:nvSpPr>
          <p:spPr>
            <a:xfrm>
              <a:off x="4163275" y="4399275"/>
              <a:ext cx="84275" cy="84200"/>
            </a:xfrm>
            <a:custGeom>
              <a:rect b="b" l="l" r="r" t="t"/>
              <a:pathLst>
                <a:path extrusionOk="0" h="3368" w="3371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155e3d6750e_0_378"/>
            <p:cNvSpPr/>
            <p:nvPr/>
          </p:nvSpPr>
          <p:spPr>
            <a:xfrm>
              <a:off x="3938800" y="4692800"/>
              <a:ext cx="359700" cy="188300"/>
            </a:xfrm>
            <a:custGeom>
              <a:rect b="b" l="l" r="r" t="t"/>
              <a:pathLst>
                <a:path extrusionOk="0" h="7532" w="14388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g155e3d6750e_0_378"/>
          <p:cNvSpPr/>
          <p:nvPr/>
        </p:nvSpPr>
        <p:spPr>
          <a:xfrm>
            <a:off x="4901607" y="1557005"/>
            <a:ext cx="1676145" cy="1295865"/>
          </a:xfrm>
          <a:custGeom>
            <a:rect b="b" l="l" r="r" t="t"/>
            <a:pathLst>
              <a:path extrusionOk="0" h="5225" w="4733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A5B7C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155e3d6750e_0_378"/>
          <p:cNvSpPr/>
          <p:nvPr/>
        </p:nvSpPr>
        <p:spPr>
          <a:xfrm rot="10800000">
            <a:off x="2451955" y="1631554"/>
            <a:ext cx="1218632" cy="1300672"/>
          </a:xfrm>
          <a:custGeom>
            <a:rect b="b" l="l" r="r" t="t"/>
            <a:pathLst>
              <a:path extrusionOk="0" h="22743" w="14910">
                <a:moveTo>
                  <a:pt x="7449" y="0"/>
                </a:moveTo>
                <a:cubicBezTo>
                  <a:pt x="7363" y="0"/>
                  <a:pt x="7277" y="40"/>
                  <a:pt x="7219" y="121"/>
                </a:cubicBezTo>
                <a:lnTo>
                  <a:pt x="4981" y="3220"/>
                </a:lnTo>
                <a:lnTo>
                  <a:pt x="1079" y="3220"/>
                </a:lnTo>
                <a:cubicBezTo>
                  <a:pt x="482" y="3220"/>
                  <a:pt x="0" y="3702"/>
                  <a:pt x="0" y="4298"/>
                </a:cubicBezTo>
                <a:lnTo>
                  <a:pt x="0" y="21652"/>
                </a:lnTo>
                <a:cubicBezTo>
                  <a:pt x="0" y="22249"/>
                  <a:pt x="482" y="22742"/>
                  <a:pt x="1079" y="22742"/>
                </a:cubicBezTo>
                <a:lnTo>
                  <a:pt x="13830" y="22742"/>
                </a:lnTo>
                <a:cubicBezTo>
                  <a:pt x="14427" y="22742"/>
                  <a:pt x="14909" y="22249"/>
                  <a:pt x="14909" y="21652"/>
                </a:cubicBezTo>
                <a:lnTo>
                  <a:pt x="14909" y="4298"/>
                </a:lnTo>
                <a:cubicBezTo>
                  <a:pt x="14909" y="3708"/>
                  <a:pt x="14438" y="3219"/>
                  <a:pt x="13851" y="3219"/>
                </a:cubicBezTo>
                <a:cubicBezTo>
                  <a:pt x="13844" y="3219"/>
                  <a:pt x="13837" y="3219"/>
                  <a:pt x="13830" y="3220"/>
                </a:cubicBezTo>
                <a:lnTo>
                  <a:pt x="9916" y="3220"/>
                </a:lnTo>
                <a:lnTo>
                  <a:pt x="7678" y="121"/>
                </a:lnTo>
                <a:cubicBezTo>
                  <a:pt x="7621" y="40"/>
                  <a:pt x="7535" y="0"/>
                  <a:pt x="744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55e3d6750e_0_37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Discussion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.NET </a:t>
            </a:r>
            <a:r>
              <a:rPr b="1" lang="en"/>
              <a:t>M</a:t>
            </a:r>
            <a:r>
              <a:rPr lang="en"/>
              <a:t>ulti-platform </a:t>
            </a:r>
            <a:r>
              <a:rPr b="1" lang="en"/>
              <a:t>A</a:t>
            </a:r>
            <a:r>
              <a:rPr lang="en"/>
              <a:t>pp </a:t>
            </a:r>
            <a:r>
              <a:rPr b="1" lang="en"/>
              <a:t>UI </a:t>
            </a:r>
            <a:r>
              <a:rPr lang="en"/>
              <a:t>(.NET MAUI)</a:t>
            </a:r>
            <a:endParaRPr/>
          </a:p>
        </p:txBody>
      </p:sp>
      <p:pic>
        <p:nvPicPr>
          <p:cNvPr id="174" name="Google Shape;17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6650" y="1093650"/>
            <a:ext cx="3322850" cy="29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"/>
          <p:cNvSpPr txBox="1"/>
          <p:nvPr/>
        </p:nvSpPr>
        <p:spPr>
          <a:xfrm>
            <a:off x="155900" y="1766475"/>
            <a:ext cx="46326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36576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Cross-platform framework for creating native mobile and desktop apps with C# and XAML.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6576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Allows us to develop apps that can run on Android, iOS, macOS, and Windows from a single shared code-base.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What is Xamarin?</a:t>
            </a:r>
            <a:endParaRPr/>
          </a:p>
        </p:txBody>
      </p:sp>
      <p:pic>
        <p:nvPicPr>
          <p:cNvPr id="181" name="Google Shape;18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9838" y="1323625"/>
            <a:ext cx="6184326" cy="29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Xamarin.Forms</a:t>
            </a:r>
            <a:endParaRPr/>
          </a:p>
        </p:txBody>
      </p:sp>
      <p:pic>
        <p:nvPicPr>
          <p:cNvPr descr="Application&#10;&#10;Description automatically generated" id="187" name="Google Shape;18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4677" y="1268044"/>
            <a:ext cx="4914645" cy="2871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&#10;&#10;Description automatically generated" id="188" name="Google Shape;18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4677" y="3389819"/>
            <a:ext cx="2045843" cy="750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16938" y="3389819"/>
            <a:ext cx="4912384" cy="750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55d20182ca_0_8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MAUI</a:t>
            </a:r>
            <a:r>
              <a:rPr lang="en"/>
              <a:t> vs. Native</a:t>
            </a:r>
            <a:endParaRPr/>
          </a:p>
        </p:txBody>
      </p:sp>
      <p:sp>
        <p:nvSpPr>
          <p:cNvPr id="195" name="Google Shape;195;g155d20182ca_0_85"/>
          <p:cNvSpPr txBox="1"/>
          <p:nvPr>
            <p:ph idx="1" type="body"/>
          </p:nvPr>
        </p:nvSpPr>
        <p:spPr>
          <a:xfrm>
            <a:off x="-112575" y="1369219"/>
            <a:ext cx="45129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700"/>
              <a:t>MAUI</a:t>
            </a:r>
            <a:r>
              <a:rPr lang="en" sz="1700"/>
              <a:t> App Development</a:t>
            </a:r>
            <a:endParaRPr sz="1700"/>
          </a:p>
          <a:p>
            <a:pPr indent="-38100" lvl="0" marL="17780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700">
                <a:solidFill>
                  <a:srgbClr val="6AA84F"/>
                </a:solidFill>
              </a:rPr>
              <a:t>C# for both iOS and Android</a:t>
            </a:r>
            <a:endParaRPr sz="1700">
              <a:solidFill>
                <a:srgbClr val="6AA84F"/>
              </a:solidFill>
            </a:endParaRPr>
          </a:p>
          <a:p>
            <a:pPr indent="-38100" lvl="0" marL="17780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700">
                <a:solidFill>
                  <a:srgbClr val="6AA84F"/>
                </a:solidFill>
              </a:rPr>
              <a:t>One code base and one team for iOS and Android</a:t>
            </a:r>
            <a:endParaRPr sz="1700">
              <a:solidFill>
                <a:srgbClr val="6AA84F"/>
              </a:solidFill>
            </a:endParaRPr>
          </a:p>
          <a:p>
            <a:pPr indent="-38100" lvl="0" marL="17780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700">
                <a:solidFill>
                  <a:srgbClr val="6AA84F"/>
                </a:solidFill>
              </a:rPr>
              <a:t>Faster development</a:t>
            </a:r>
            <a:endParaRPr sz="1700">
              <a:solidFill>
                <a:srgbClr val="6AA84F"/>
              </a:solidFill>
            </a:endParaRPr>
          </a:p>
          <a:p>
            <a:pPr indent="-38100" lvl="0" marL="17780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700">
                <a:solidFill>
                  <a:srgbClr val="E06666"/>
                </a:solidFill>
              </a:rPr>
              <a:t>Lower performance compared to native apps</a:t>
            </a:r>
            <a:endParaRPr sz="1700">
              <a:solidFill>
                <a:srgbClr val="E06666"/>
              </a:solidFill>
            </a:endParaRPr>
          </a:p>
          <a:p>
            <a:pPr indent="-38100" lvl="0" marL="17780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700">
                <a:solidFill>
                  <a:srgbClr val="E06666"/>
                </a:solidFill>
              </a:rPr>
              <a:t>Latest features and improvements available after Xamarin update</a:t>
            </a:r>
            <a:endParaRPr sz="1700">
              <a:solidFill>
                <a:srgbClr val="E06666"/>
              </a:solidFill>
            </a:endParaRPr>
          </a:p>
        </p:txBody>
      </p:sp>
      <p:sp>
        <p:nvSpPr>
          <p:cNvPr id="196" name="Google Shape;196;g155d20182ca_0_85"/>
          <p:cNvSpPr txBox="1"/>
          <p:nvPr>
            <p:ph idx="4294967295" type="body"/>
          </p:nvPr>
        </p:nvSpPr>
        <p:spPr>
          <a:xfrm>
            <a:off x="47434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700"/>
              <a:t>Native App Development</a:t>
            </a:r>
            <a:endParaRPr sz="1700"/>
          </a:p>
          <a:p>
            <a:pPr indent="-381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700">
                <a:solidFill>
                  <a:srgbClr val="E06666"/>
                </a:solidFill>
              </a:rPr>
              <a:t>Swift for iOS and Kotlin for Android</a:t>
            </a:r>
            <a:endParaRPr sz="1700">
              <a:solidFill>
                <a:srgbClr val="E06666"/>
              </a:solidFill>
            </a:endParaRPr>
          </a:p>
          <a:p>
            <a:pPr indent="-381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700">
                <a:solidFill>
                  <a:srgbClr val="E06666"/>
                </a:solidFill>
              </a:rPr>
              <a:t>Multiple code bases and teams to support iOS and Android</a:t>
            </a:r>
            <a:endParaRPr sz="1700">
              <a:solidFill>
                <a:srgbClr val="E06666"/>
              </a:solidFill>
            </a:endParaRPr>
          </a:p>
          <a:p>
            <a:pPr indent="-381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700">
                <a:solidFill>
                  <a:srgbClr val="E06666"/>
                </a:solidFill>
              </a:rPr>
              <a:t>Time consuming development</a:t>
            </a:r>
            <a:endParaRPr sz="1700">
              <a:solidFill>
                <a:srgbClr val="E06666"/>
              </a:solidFill>
            </a:endParaRPr>
          </a:p>
          <a:p>
            <a:pPr indent="-381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700">
                <a:solidFill>
                  <a:srgbClr val="6AA84F"/>
                </a:solidFill>
              </a:rPr>
              <a:t>High performance in native built apps</a:t>
            </a:r>
            <a:endParaRPr sz="1700">
              <a:solidFill>
                <a:srgbClr val="6AA84F"/>
              </a:solidFill>
            </a:endParaRPr>
          </a:p>
          <a:p>
            <a:pPr indent="-381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700">
                <a:solidFill>
                  <a:srgbClr val="6AA84F"/>
                </a:solidFill>
              </a:rPr>
              <a:t>Latest features and improvements available right away</a:t>
            </a:r>
            <a:endParaRPr sz="17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5d20182ca_0_28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Course Overview</a:t>
            </a:r>
            <a:endParaRPr/>
          </a:p>
        </p:txBody>
      </p:sp>
      <p:sp>
        <p:nvSpPr>
          <p:cNvPr id="202" name="Google Shape;202;g155d20182ca_0_282"/>
          <p:cNvSpPr txBox="1"/>
          <p:nvPr>
            <p:ph idx="1" type="body"/>
          </p:nvPr>
        </p:nvSpPr>
        <p:spPr>
          <a:xfrm>
            <a:off x="627450" y="1243050"/>
            <a:ext cx="8264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2540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Building native apps using XAML and C#</a:t>
            </a:r>
            <a:endParaRPr/>
          </a:p>
          <a:p>
            <a:pPr indent="-2540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Creating designs using Layouts and UI Components</a:t>
            </a:r>
            <a:endParaRPr/>
          </a:p>
          <a:p>
            <a:pPr indent="-2540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Decoupled Apps by using the MVVM Pattern</a:t>
            </a:r>
            <a:endParaRPr/>
          </a:p>
          <a:p>
            <a:pPr indent="-2540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Data Binding and how does it work</a:t>
            </a:r>
            <a:endParaRPr/>
          </a:p>
          <a:p>
            <a:pPr indent="-2540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Working with local data and consuming REST APIs</a:t>
            </a:r>
            <a:endParaRPr/>
          </a:p>
          <a:p>
            <a:pPr indent="-2540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Creating backend services and integrating the App</a:t>
            </a:r>
            <a:endParaRPr/>
          </a:p>
          <a:p>
            <a:pPr indent="-2540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Deploying and Distributing Xamarin.Forms Applications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55d20182ca_0_29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Format</a:t>
            </a:r>
            <a:endParaRPr/>
          </a:p>
        </p:txBody>
      </p:sp>
      <p:sp>
        <p:nvSpPr>
          <p:cNvPr id="208" name="Google Shape;208;g155d20182ca_0_29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950975" lIns="91425" spcFirstLastPara="1" rIns="91425" wrap="square" tIns="91425">
            <a:noAutofit/>
          </a:bodyPr>
          <a:lstStyle/>
          <a:p>
            <a:pPr indent="-340518" lvl="0" marL="457200" rtl="0" algn="just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SzPts val="1763"/>
              <a:buChar char="●"/>
            </a:pPr>
            <a:r>
              <a:rPr lang="en" sz="2305"/>
              <a:t>Short theory intro about one to two slides</a:t>
            </a:r>
            <a:endParaRPr sz="2305"/>
          </a:p>
          <a:p>
            <a:pPr indent="-340518" lvl="0" marL="4572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763"/>
              <a:buChar char="●"/>
            </a:pPr>
            <a:r>
              <a:rPr lang="en" sz="2305"/>
              <a:t>Sandbox App examples</a:t>
            </a:r>
            <a:endParaRPr sz="2305"/>
          </a:p>
          <a:p>
            <a:pPr indent="-340518" lvl="0" marL="4572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763"/>
              <a:buChar char="●"/>
            </a:pPr>
            <a:r>
              <a:rPr lang="en" sz="2305"/>
              <a:t>Real Estate App</a:t>
            </a:r>
            <a:endParaRPr sz="2305"/>
          </a:p>
          <a:p>
            <a:pPr indent="-340518" lvl="0" marL="4572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763"/>
              <a:buChar char="●"/>
            </a:pPr>
            <a:r>
              <a:rPr lang="en" sz="2305"/>
              <a:t>No homework</a:t>
            </a:r>
            <a:endParaRPr sz="2305"/>
          </a:p>
          <a:p>
            <a:pPr indent="-340518" lvl="0" marL="4572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763"/>
              <a:buChar char="●"/>
            </a:pPr>
            <a:r>
              <a:rPr lang="en" sz="2305"/>
              <a:t>Code will be pushed to GitHub after each class</a:t>
            </a:r>
            <a:endParaRPr sz="230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55d20182ca_0_288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Setting up the environment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4" name="Google Shape;214;g155d20182ca_0_288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https://learn.microsoft.com/en-us/dotnet/maui/get-started/first-app?pivots=devices-windows&amp;tabs=vswin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55e3d6750e_0_8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MAUI</a:t>
            </a:r>
            <a:r>
              <a:rPr lang="en"/>
              <a:t> Development Environment</a:t>
            </a:r>
            <a:endParaRPr/>
          </a:p>
        </p:txBody>
      </p:sp>
      <p:pic>
        <p:nvPicPr>
          <p:cNvPr id="220" name="Google Shape;220;g155e3d6750e_0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8619" y="1268119"/>
            <a:ext cx="5686758" cy="328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