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8" r:id="rId2"/>
    <p:sldId id="257" r:id="rId3"/>
    <p:sldId id="280" r:id="rId4"/>
    <p:sldId id="279" r:id="rId5"/>
    <p:sldId id="259" r:id="rId6"/>
    <p:sldId id="281"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0F0D6A-03C4-44F8-88D2-806F5A57F761}" type="datetimeFigureOut">
              <a:rPr lang="en-US" smtClean="0"/>
              <a:t>6/4/2023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97841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86762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3323004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231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10292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0F0D6A-03C4-44F8-88D2-806F5A57F761}"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119918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0F0D6A-03C4-44F8-88D2-806F5A57F761}"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3258611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F0D6A-03C4-44F8-88D2-806F5A57F761}"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857772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F0D6A-03C4-44F8-88D2-806F5A57F761}"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382209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A271-6ED8-2EEC-9CA8-5B7B4DBC91B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813CC1B-8822-2F8F-3324-EE35D7DFE90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5CB5C-4DD0-5C04-AFDD-8F734C7E925C}"/>
              </a:ext>
            </a:extLst>
          </p:cNvPr>
          <p:cNvSpPr>
            <a:spLocks noGrp="1"/>
          </p:cNvSpPr>
          <p:nvPr>
            <p:ph type="dt" sz="half" idx="10"/>
          </p:nvPr>
        </p:nvSpPr>
        <p:spPr/>
        <p:txBody>
          <a:bodyPr/>
          <a:lstStyle/>
          <a:p>
            <a:fld id="{AE45A8D4-7DF1-4680-ABEC-A36C27B5FC31}" type="datetimeFigureOut">
              <a:rPr lang="en-US" smtClean="0"/>
              <a:t>6/4/2023</a:t>
            </a:fld>
            <a:endParaRPr lang="en-US"/>
          </a:p>
        </p:txBody>
      </p:sp>
      <p:sp>
        <p:nvSpPr>
          <p:cNvPr id="5" name="Footer Placeholder 4">
            <a:extLst>
              <a:ext uri="{FF2B5EF4-FFF2-40B4-BE49-F238E27FC236}">
                <a16:creationId xmlns:a16="http://schemas.microsoft.com/office/drawing/2014/main" id="{624A96D5-6CE8-AC68-C11D-B1C191CE6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4D941-DC64-6162-3C87-F8F5416FA897}"/>
              </a:ext>
            </a:extLst>
          </p:cNvPr>
          <p:cNvSpPr>
            <a:spLocks noGrp="1"/>
          </p:cNvSpPr>
          <p:nvPr>
            <p:ph type="sldNum" sz="quarter" idx="12"/>
          </p:nvPr>
        </p:nvSpPr>
        <p:spPr/>
        <p:txBody>
          <a:bodyPr/>
          <a:lstStyle/>
          <a:p>
            <a:fld id="{643B7A1C-FA7F-47A1-BCB8-8049EA07C708}" type="slidenum">
              <a:rPr lang="en-US" smtClean="0"/>
              <a:t>‹#›</a:t>
            </a:fld>
            <a:endParaRPr lang="en-US"/>
          </a:p>
        </p:txBody>
      </p:sp>
    </p:spTree>
    <p:extLst>
      <p:ext uri="{BB962C8B-B14F-4D97-AF65-F5344CB8AC3E}">
        <p14:creationId xmlns:p14="http://schemas.microsoft.com/office/powerpoint/2010/main" val="411308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F0D6A-03C4-44F8-88D2-806F5A57F761}"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98824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F0D6A-03C4-44F8-88D2-806F5A57F761}"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6718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318829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0F0D6A-03C4-44F8-88D2-806F5A57F761}"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90277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0F0D6A-03C4-44F8-88D2-806F5A57F761}"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418180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F0D6A-03C4-44F8-88D2-806F5A57F761}"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44901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240859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F0D6A-03C4-44F8-88D2-806F5A57F761}"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02F3F-EDA5-4D28-8BCA-98C92383854F}" type="slidenum">
              <a:rPr lang="en-US" smtClean="0"/>
              <a:t>‹#›</a:t>
            </a:fld>
            <a:endParaRPr lang="en-US"/>
          </a:p>
        </p:txBody>
      </p:sp>
    </p:spTree>
    <p:extLst>
      <p:ext uri="{BB962C8B-B14F-4D97-AF65-F5344CB8AC3E}">
        <p14:creationId xmlns:p14="http://schemas.microsoft.com/office/powerpoint/2010/main" val="89777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0F0D6A-03C4-44F8-88D2-806F5A57F761}" type="datetimeFigureOut">
              <a:rPr lang="en-US" smtClean="0"/>
              <a:t>6/4/2023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202F3F-EDA5-4D28-8BCA-98C92383854F}" type="slidenum">
              <a:rPr lang="en-US" smtClean="0"/>
              <a:t>‹#›</a:t>
            </a:fld>
            <a:endParaRPr lang="en-US"/>
          </a:p>
        </p:txBody>
      </p:sp>
    </p:spTree>
    <p:extLst>
      <p:ext uri="{BB962C8B-B14F-4D97-AF65-F5344CB8AC3E}">
        <p14:creationId xmlns:p14="http://schemas.microsoft.com/office/powerpoint/2010/main" val="4009946817"/>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C78D-7B78-B3D4-E8DC-AA2A765FD5C6}"/>
              </a:ext>
            </a:extLst>
          </p:cNvPr>
          <p:cNvSpPr>
            <a:spLocks noGrp="1"/>
          </p:cNvSpPr>
          <p:nvPr>
            <p:ph type="title"/>
          </p:nvPr>
        </p:nvSpPr>
        <p:spPr/>
        <p:txBody>
          <a:bodyPr/>
          <a:lstStyle/>
          <a:p>
            <a:pPr marR="0" rtl="0"/>
            <a:r>
              <a:rPr lang="en-US" b="0" i="0" u="none" strike="noStrike" baseline="0" dirty="0">
                <a:solidFill>
                  <a:srgbClr val="D1D5DB"/>
                </a:solidFill>
                <a:latin typeface="Segoe UI" panose="020B0502040204020203" pitchFamily="34" charset="0"/>
              </a:rPr>
              <a:t>What are Frameworks?</a:t>
            </a:r>
          </a:p>
        </p:txBody>
      </p:sp>
      <p:sp>
        <p:nvSpPr>
          <p:cNvPr id="3" name="Text Placeholder 2">
            <a:extLst>
              <a:ext uri="{FF2B5EF4-FFF2-40B4-BE49-F238E27FC236}">
                <a16:creationId xmlns:a16="http://schemas.microsoft.com/office/drawing/2014/main" id="{DF554C4F-FEF0-F601-60AA-1320B95F6220}"/>
              </a:ext>
            </a:extLst>
          </p:cNvPr>
          <p:cNvSpPr>
            <a:spLocks noGrp="1"/>
          </p:cNvSpPr>
          <p:nvPr>
            <p:ph type="body" idx="1"/>
          </p:nvPr>
        </p:nvSpPr>
        <p:spPr/>
        <p:txBody>
          <a:bodyPr/>
          <a:lstStyle/>
          <a:p>
            <a:pPr marR="0" lvl="0" rtl="0"/>
            <a:r>
              <a:rPr lang="en-US" b="0" i="0" u="none" strike="noStrike" baseline="0" dirty="0">
                <a:solidFill>
                  <a:srgbClr val="D1D5DB"/>
                </a:solidFill>
                <a:latin typeface="Segoe UI" panose="020B0502040204020203" pitchFamily="34" charset="0"/>
              </a:rPr>
              <a:t>Frameworks are libraries that provide a foundation for developing applications by offering a set of tools, patterns, and conventions. They help developers write clean, maintainable code and provide solutions to common development challenges.</a:t>
            </a:r>
          </a:p>
        </p:txBody>
      </p:sp>
    </p:spTree>
    <p:extLst>
      <p:ext uri="{BB962C8B-B14F-4D97-AF65-F5344CB8AC3E}">
        <p14:creationId xmlns:p14="http://schemas.microsoft.com/office/powerpoint/2010/main" val="29735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F681-F03E-9F92-AEFB-69571C55541F}"/>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Components in React</a:t>
            </a:r>
          </a:p>
        </p:txBody>
      </p:sp>
      <p:sp>
        <p:nvSpPr>
          <p:cNvPr id="3" name="Text Placeholder 2">
            <a:extLst>
              <a:ext uri="{FF2B5EF4-FFF2-40B4-BE49-F238E27FC236}">
                <a16:creationId xmlns:a16="http://schemas.microsoft.com/office/drawing/2014/main" id="{305B77BD-690D-30A0-D217-8CC5B67BB716}"/>
              </a:ext>
            </a:extLst>
          </p:cNvPr>
          <p:cNvSpPr>
            <a:spLocks noGrp="1"/>
          </p:cNvSpPr>
          <p:nvPr>
            <p:ph type="body" idx="1"/>
          </p:nvPr>
        </p:nvSpPr>
        <p:spPr/>
        <p:txBody>
          <a:bodyPr/>
          <a:lstStyle/>
          <a:p>
            <a:pPr marR="0" lvl="0" rtl="0"/>
            <a:r>
              <a:rPr lang="en-US" b="0" i="0" u="none" strike="noStrike" baseline="0" dirty="0">
                <a:solidFill>
                  <a:srgbClr val="D1D5DB"/>
                </a:solidFill>
                <a:latin typeface="Segoe UI" panose="020B0502040204020203" pitchFamily="34" charset="0"/>
              </a:rPr>
              <a:t>Components are independent and reusable building blocks in React. They encapsulate both the UI and the behavior, making it easier to maintain and reuse code across different parts of an application.</a:t>
            </a:r>
          </a:p>
        </p:txBody>
      </p:sp>
    </p:spTree>
    <p:extLst>
      <p:ext uri="{BB962C8B-B14F-4D97-AF65-F5344CB8AC3E}">
        <p14:creationId xmlns:p14="http://schemas.microsoft.com/office/powerpoint/2010/main" val="376099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AAD1-7ED8-B85F-B45F-775FE5D77DF7}"/>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React State and Props</a:t>
            </a:r>
          </a:p>
        </p:txBody>
      </p:sp>
      <p:sp>
        <p:nvSpPr>
          <p:cNvPr id="3" name="Text Placeholder 2">
            <a:extLst>
              <a:ext uri="{FF2B5EF4-FFF2-40B4-BE49-F238E27FC236}">
                <a16:creationId xmlns:a16="http://schemas.microsoft.com/office/drawing/2014/main" id="{B5253461-4F61-ABF4-B4AB-3F227A1CE36B}"/>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Explanation of state and props in React: State represents the internal data of a component and can be modified within the component itself. Props, short for properties, are passed from a parent component to its child components and are used to provide data or configuration.</a:t>
            </a:r>
          </a:p>
        </p:txBody>
      </p:sp>
    </p:spTree>
    <p:extLst>
      <p:ext uri="{BB962C8B-B14F-4D97-AF65-F5344CB8AC3E}">
        <p14:creationId xmlns:p14="http://schemas.microsoft.com/office/powerpoint/2010/main" val="396775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53E8-79FA-5EC2-3E7C-FC570DF71236}"/>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JSX Syntax</a:t>
            </a:r>
          </a:p>
        </p:txBody>
      </p:sp>
      <p:sp>
        <p:nvSpPr>
          <p:cNvPr id="3" name="Text Placeholder 2">
            <a:extLst>
              <a:ext uri="{FF2B5EF4-FFF2-40B4-BE49-F238E27FC236}">
                <a16:creationId xmlns:a16="http://schemas.microsoft.com/office/drawing/2014/main" id="{9BC61F3D-FBB0-27B8-E3CE-DAF21B978AA3}"/>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Overview of JSX syntax: JSX is a syntax extension for JavaScript used in React. It allows developers to write HTML-like syntax within JavaScript, making it easier to visualize and understand the structure of the UI.</a:t>
            </a:r>
          </a:p>
        </p:txBody>
      </p:sp>
    </p:spTree>
    <p:extLst>
      <p:ext uri="{BB962C8B-B14F-4D97-AF65-F5344CB8AC3E}">
        <p14:creationId xmlns:p14="http://schemas.microsoft.com/office/powerpoint/2010/main" val="27992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CB8F-20BF-AED9-0FC3-5B3BAC188DFA}"/>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React Lifecycle Methods</a:t>
            </a:r>
          </a:p>
        </p:txBody>
      </p:sp>
      <p:sp>
        <p:nvSpPr>
          <p:cNvPr id="3" name="Text Placeholder 2">
            <a:extLst>
              <a:ext uri="{FF2B5EF4-FFF2-40B4-BE49-F238E27FC236}">
                <a16:creationId xmlns:a16="http://schemas.microsoft.com/office/drawing/2014/main" id="{E2FBF9B6-0B7D-43C1-C22C-1D594CBFC117}"/>
              </a:ext>
            </a:extLst>
          </p:cNvPr>
          <p:cNvSpPr>
            <a:spLocks noGrp="1"/>
          </p:cNvSpPr>
          <p:nvPr>
            <p:ph type="body" idx="1"/>
          </p:nvPr>
        </p:nvSpPr>
        <p:spPr/>
        <p:txBody>
          <a:bodyPr/>
          <a:lstStyle/>
          <a:p>
            <a:pPr marR="0" lvl="0" rtl="0"/>
            <a:r>
              <a:rPr lang="en-US" b="0" i="0" u="none" strike="noStrike" baseline="0" dirty="0">
                <a:solidFill>
                  <a:srgbClr val="D1D5DB"/>
                </a:solidFill>
                <a:latin typeface="Segoe UI" panose="020B0502040204020203" pitchFamily="34" charset="0"/>
              </a:rPr>
              <a:t>React components go through different stages, such as mounting, updating, and unmounting. React provides lifecycle methods that allow developers to execute code at specific stages, such as initializing data, performing side effects, or cleaning up resources.</a:t>
            </a:r>
          </a:p>
        </p:txBody>
      </p:sp>
    </p:spTree>
    <p:extLst>
      <p:ext uri="{BB962C8B-B14F-4D97-AF65-F5344CB8AC3E}">
        <p14:creationId xmlns:p14="http://schemas.microsoft.com/office/powerpoint/2010/main" val="142535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2A6D-E73B-1489-1683-00B68A1ED3A8}"/>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Handling Events in React</a:t>
            </a:r>
          </a:p>
        </p:txBody>
      </p:sp>
      <p:sp>
        <p:nvSpPr>
          <p:cNvPr id="3" name="Text Placeholder 2">
            <a:extLst>
              <a:ext uri="{FF2B5EF4-FFF2-40B4-BE49-F238E27FC236}">
                <a16:creationId xmlns:a16="http://schemas.microsoft.com/office/drawing/2014/main" id="{EF6C45BC-5DBF-DCB7-E425-5F084C6E84EC}"/>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Introduction to event handling in React: React has a synthetic event system that provides a consistent interface for handling events across different browsers. Developers can attach event handlers to React components and perform actions based on user interactions.</a:t>
            </a:r>
          </a:p>
        </p:txBody>
      </p:sp>
    </p:spTree>
    <p:extLst>
      <p:ext uri="{BB962C8B-B14F-4D97-AF65-F5344CB8AC3E}">
        <p14:creationId xmlns:p14="http://schemas.microsoft.com/office/powerpoint/2010/main" val="229779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D650-2A28-4AEA-7E26-ABC78C6712F6}"/>
              </a:ext>
            </a:extLst>
          </p:cNvPr>
          <p:cNvSpPr>
            <a:spLocks noGrp="1"/>
          </p:cNvSpPr>
          <p:nvPr>
            <p:ph type="title"/>
          </p:nvPr>
        </p:nvSpPr>
        <p:spPr/>
        <p:txBody>
          <a:bodyPr/>
          <a:lstStyle/>
          <a:p>
            <a:pPr marR="0" rtl="0"/>
            <a:r>
              <a:rPr lang="en-US" b="0" i="0" u="none" strike="noStrike" baseline="0" dirty="0">
                <a:solidFill>
                  <a:srgbClr val="D1D5DB"/>
                </a:solidFill>
                <a:latin typeface="Segoe UI" panose="020B0502040204020203" pitchFamily="34" charset="0"/>
              </a:rPr>
              <a:t>React Hooks</a:t>
            </a:r>
          </a:p>
        </p:txBody>
      </p:sp>
      <p:sp>
        <p:nvSpPr>
          <p:cNvPr id="3" name="Text Placeholder 2">
            <a:extLst>
              <a:ext uri="{FF2B5EF4-FFF2-40B4-BE49-F238E27FC236}">
                <a16:creationId xmlns:a16="http://schemas.microsoft.com/office/drawing/2014/main" id="{157862AA-F541-B523-1114-B87049CBEE13}"/>
              </a:ext>
            </a:extLst>
          </p:cNvPr>
          <p:cNvSpPr>
            <a:spLocks noGrp="1"/>
          </p:cNvSpPr>
          <p:nvPr>
            <p:ph type="body" idx="1"/>
          </p:nvPr>
        </p:nvSpPr>
        <p:spPr/>
        <p:txBody>
          <a:bodyPr/>
          <a:lstStyle/>
          <a:p>
            <a:pPr marR="0" lvl="0" rtl="0"/>
            <a:r>
              <a:rPr lang="en-US" b="0" i="0" u="none" strike="noStrike" baseline="0" dirty="0">
                <a:solidFill>
                  <a:srgbClr val="D1D5DB"/>
                </a:solidFill>
                <a:latin typeface="Segoe UI" panose="020B0502040204020203" pitchFamily="34" charset="0"/>
              </a:rPr>
              <a:t>React Hooks are functions that allow functional components to use state and other React features. Hooks, such as </a:t>
            </a:r>
            <a:r>
              <a:rPr lang="en-US" b="0" i="0" u="none" strike="noStrike" baseline="0" dirty="0" err="1">
                <a:solidFill>
                  <a:srgbClr val="D1D5DB"/>
                </a:solidFill>
                <a:latin typeface="Segoe UI" panose="020B0502040204020203" pitchFamily="34" charset="0"/>
              </a:rPr>
              <a:t>useState</a:t>
            </a:r>
            <a:r>
              <a:rPr lang="en-US" b="0" i="0" u="none" strike="noStrike" baseline="0" dirty="0">
                <a:solidFill>
                  <a:srgbClr val="D1D5DB"/>
                </a:solidFill>
                <a:latin typeface="Segoe UI" panose="020B0502040204020203" pitchFamily="34" charset="0"/>
              </a:rPr>
              <a:t> and </a:t>
            </a:r>
            <a:r>
              <a:rPr lang="en-US" b="0" i="0" u="none" strike="noStrike" baseline="0" dirty="0" err="1">
                <a:solidFill>
                  <a:srgbClr val="D1D5DB"/>
                </a:solidFill>
                <a:latin typeface="Segoe UI" panose="020B0502040204020203" pitchFamily="34" charset="0"/>
              </a:rPr>
              <a:t>useEffect</a:t>
            </a:r>
            <a:r>
              <a:rPr lang="en-US" b="0" i="0" u="none" strike="noStrike" baseline="0" dirty="0">
                <a:solidFill>
                  <a:srgbClr val="D1D5DB"/>
                </a:solidFill>
                <a:latin typeface="Segoe UI" panose="020B0502040204020203" pitchFamily="34" charset="0"/>
              </a:rPr>
              <a:t>, provide a more concise and intuitive way to manage component state and handle side effects.</a:t>
            </a:r>
          </a:p>
        </p:txBody>
      </p:sp>
    </p:spTree>
    <p:extLst>
      <p:ext uri="{BB962C8B-B14F-4D97-AF65-F5344CB8AC3E}">
        <p14:creationId xmlns:p14="http://schemas.microsoft.com/office/powerpoint/2010/main" val="224065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CDD8-71B5-1297-C650-CFCCEC01C5BF}"/>
              </a:ext>
            </a:extLst>
          </p:cNvPr>
          <p:cNvSpPr>
            <a:spLocks noGrp="1"/>
          </p:cNvSpPr>
          <p:nvPr>
            <p:ph type="title"/>
          </p:nvPr>
        </p:nvSpPr>
        <p:spPr/>
        <p:txBody>
          <a:bodyPr/>
          <a:lstStyle/>
          <a:p>
            <a:pPr marR="0" rtl="0"/>
            <a:r>
              <a:rPr lang="en-US" b="0" i="0" u="none" strike="noStrike" baseline="0" dirty="0">
                <a:solidFill>
                  <a:srgbClr val="D1D5DB"/>
                </a:solidFill>
                <a:latin typeface="Segoe UI" panose="020B0502040204020203" pitchFamily="34" charset="0"/>
              </a:rPr>
              <a:t>React Router</a:t>
            </a:r>
          </a:p>
        </p:txBody>
      </p:sp>
      <p:sp>
        <p:nvSpPr>
          <p:cNvPr id="3" name="Text Placeholder 2">
            <a:extLst>
              <a:ext uri="{FF2B5EF4-FFF2-40B4-BE49-F238E27FC236}">
                <a16:creationId xmlns:a16="http://schemas.microsoft.com/office/drawing/2014/main" id="{B090E971-0937-8CED-78E8-8747800C6F0E}"/>
              </a:ext>
            </a:extLst>
          </p:cNvPr>
          <p:cNvSpPr>
            <a:spLocks noGrp="1"/>
          </p:cNvSpPr>
          <p:nvPr>
            <p:ph type="body" idx="1"/>
          </p:nvPr>
        </p:nvSpPr>
        <p:spPr/>
        <p:txBody>
          <a:bodyPr/>
          <a:lstStyle/>
          <a:p>
            <a:pPr marR="0" lvl="0" rtl="0"/>
            <a:r>
              <a:rPr lang="en-US" b="0" i="0" u="none" strike="noStrike" baseline="0" dirty="0">
                <a:solidFill>
                  <a:srgbClr val="D1D5DB"/>
                </a:solidFill>
                <a:latin typeface="Segoe UI" panose="020B0502040204020203" pitchFamily="34" charset="0"/>
              </a:rPr>
              <a:t>React Router is a library that enables routing in React applications. It provides a declarative way to define routes and handles navigation, allowing developers to create single-page applications with multiple views.</a:t>
            </a:r>
          </a:p>
        </p:txBody>
      </p:sp>
    </p:spTree>
    <p:extLst>
      <p:ext uri="{BB962C8B-B14F-4D97-AF65-F5344CB8AC3E}">
        <p14:creationId xmlns:p14="http://schemas.microsoft.com/office/powerpoint/2010/main" val="108713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6855-FCB3-A3BD-A630-CFC27EE7F706}"/>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React and Redux</a:t>
            </a:r>
          </a:p>
        </p:txBody>
      </p:sp>
      <p:sp>
        <p:nvSpPr>
          <p:cNvPr id="3" name="Text Placeholder 2">
            <a:extLst>
              <a:ext uri="{FF2B5EF4-FFF2-40B4-BE49-F238E27FC236}">
                <a16:creationId xmlns:a16="http://schemas.microsoft.com/office/drawing/2014/main" id="{A0295316-6691-DE28-92EF-21E9F6BC1F08}"/>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Introduction to Redux: Redux is a state management library commonly used with React. It follows a unidirectional data flow pattern and helps manage application state, actions, and reducers in a predictable manner.</a:t>
            </a:r>
          </a:p>
        </p:txBody>
      </p:sp>
    </p:spTree>
    <p:extLst>
      <p:ext uri="{BB962C8B-B14F-4D97-AF65-F5344CB8AC3E}">
        <p14:creationId xmlns:p14="http://schemas.microsoft.com/office/powerpoint/2010/main" val="423452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4C7C-80FB-1C59-E34F-DE6C1D5F2862}"/>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React Testing</a:t>
            </a:r>
          </a:p>
        </p:txBody>
      </p:sp>
      <p:sp>
        <p:nvSpPr>
          <p:cNvPr id="3" name="Text Placeholder 2">
            <a:extLst>
              <a:ext uri="{FF2B5EF4-FFF2-40B4-BE49-F238E27FC236}">
                <a16:creationId xmlns:a16="http://schemas.microsoft.com/office/drawing/2014/main" id="{3ADFC8C0-DB1E-AAFA-88EF-78FDB3D97271}"/>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Discussion of testing techniques and tools for React applications: React provides various testing libraries and tools, such as Jest and React Testing Library, which enable developers to write unit tests, integration tests, and UI component tests. Testing ensures the reliability and correctness of React applications.</a:t>
            </a:r>
          </a:p>
        </p:txBody>
      </p:sp>
    </p:spTree>
    <p:extLst>
      <p:ext uri="{BB962C8B-B14F-4D97-AF65-F5344CB8AC3E}">
        <p14:creationId xmlns:p14="http://schemas.microsoft.com/office/powerpoint/2010/main" val="337609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2496-C726-6DB9-9F0B-059E1A73CC1A}"/>
              </a:ext>
            </a:extLst>
          </p:cNvPr>
          <p:cNvSpPr>
            <a:spLocks noGrp="1"/>
          </p:cNvSpPr>
          <p:nvPr>
            <p:ph type="title"/>
          </p:nvPr>
        </p:nvSpPr>
        <p:spPr/>
        <p:txBody>
          <a:bodyPr/>
          <a:lstStyle/>
          <a:p>
            <a:pPr marR="0" rtl="0"/>
            <a:r>
              <a:rPr lang="en-US" b="0" i="0" u="none" strike="noStrike" baseline="0" dirty="0">
                <a:solidFill>
                  <a:srgbClr val="D1D5DB"/>
                </a:solidFill>
                <a:latin typeface="Segoe UI" panose="020B0502040204020203" pitchFamily="34" charset="0"/>
              </a:rPr>
              <a:t>Introduction to Frontend Frameworks</a:t>
            </a:r>
          </a:p>
        </p:txBody>
      </p:sp>
      <p:sp>
        <p:nvSpPr>
          <p:cNvPr id="3" name="Text Placeholder 2">
            <a:extLst>
              <a:ext uri="{FF2B5EF4-FFF2-40B4-BE49-F238E27FC236}">
                <a16:creationId xmlns:a16="http://schemas.microsoft.com/office/drawing/2014/main" id="{C97BECC1-4642-B816-987C-6875195D9D33}"/>
              </a:ext>
            </a:extLst>
          </p:cNvPr>
          <p:cNvSpPr>
            <a:spLocks noGrp="1"/>
          </p:cNvSpPr>
          <p:nvPr>
            <p:ph type="body" idx="1"/>
          </p:nvPr>
        </p:nvSpPr>
        <p:spPr>
          <a:xfrm>
            <a:off x="1141413" y="2097088"/>
            <a:ext cx="3755631" cy="3541714"/>
          </a:xfrm>
        </p:spPr>
        <p:txBody>
          <a:bodyPr>
            <a:normAutofit fontScale="85000" lnSpcReduction="10000"/>
          </a:bodyPr>
          <a:lstStyle/>
          <a:p>
            <a:pPr marR="0" lvl="0" rtl="0"/>
            <a:r>
              <a:rPr lang="en-US" b="0" i="0" u="none" strike="noStrike" baseline="0" dirty="0">
                <a:solidFill>
                  <a:srgbClr val="D1D5DB"/>
                </a:solidFill>
                <a:latin typeface="Segoe UI" panose="020B0502040204020203" pitchFamily="34" charset="0"/>
              </a:rPr>
              <a:t>Frontend frameworks are collections of pre-written code and tools that provide a structured approach to building web applications. They streamline the development process by offering reusable components and functionality.</a:t>
            </a:r>
          </a:p>
        </p:txBody>
      </p:sp>
      <p:pic>
        <p:nvPicPr>
          <p:cNvPr id="7" name="Picture 6">
            <a:extLst>
              <a:ext uri="{FF2B5EF4-FFF2-40B4-BE49-F238E27FC236}">
                <a16:creationId xmlns:a16="http://schemas.microsoft.com/office/drawing/2014/main" id="{E7E94B1B-03D5-24B7-3148-C4874914B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044" y="2097088"/>
            <a:ext cx="6150367" cy="3442751"/>
          </a:xfrm>
          <a:prstGeom prst="rect">
            <a:avLst/>
          </a:prstGeom>
        </p:spPr>
      </p:pic>
    </p:spTree>
    <p:extLst>
      <p:ext uri="{BB962C8B-B14F-4D97-AF65-F5344CB8AC3E}">
        <p14:creationId xmlns:p14="http://schemas.microsoft.com/office/powerpoint/2010/main" val="35432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C78D-7B78-B3D4-E8DC-AA2A765FD5C6}"/>
              </a:ext>
            </a:extLst>
          </p:cNvPr>
          <p:cNvSpPr>
            <a:spLocks noGrp="1"/>
          </p:cNvSpPr>
          <p:nvPr>
            <p:ph type="title"/>
          </p:nvPr>
        </p:nvSpPr>
        <p:spPr/>
        <p:txBody>
          <a:bodyPr/>
          <a:lstStyle/>
          <a:p>
            <a:pPr marR="0" rtl="0"/>
            <a:endParaRPr lang="en-US" b="0" i="0" u="none" strike="noStrike" baseline="0" dirty="0">
              <a:solidFill>
                <a:srgbClr val="D1D5DB"/>
              </a:solidFill>
              <a:latin typeface="Segoe UI" panose="020B0502040204020203" pitchFamily="34" charset="0"/>
            </a:endParaRPr>
          </a:p>
        </p:txBody>
      </p:sp>
      <p:sp>
        <p:nvSpPr>
          <p:cNvPr id="3" name="Text Placeholder 2">
            <a:extLst>
              <a:ext uri="{FF2B5EF4-FFF2-40B4-BE49-F238E27FC236}">
                <a16:creationId xmlns:a16="http://schemas.microsoft.com/office/drawing/2014/main" id="{DF554C4F-FEF0-F601-60AA-1320B95F6220}"/>
              </a:ext>
            </a:extLst>
          </p:cNvPr>
          <p:cNvSpPr>
            <a:spLocks noGrp="1"/>
          </p:cNvSpPr>
          <p:nvPr>
            <p:ph type="body" idx="1"/>
          </p:nvPr>
        </p:nvSpPr>
        <p:spPr/>
        <p:txBody>
          <a:bodyPr/>
          <a:lstStyle/>
          <a:p>
            <a:pPr marR="0" lvl="0" rtl="0"/>
            <a:endParaRPr lang="en-US" b="0" i="0" u="none" strike="noStrike" baseline="0" dirty="0">
              <a:solidFill>
                <a:srgbClr val="D1D5DB"/>
              </a:solidFill>
              <a:latin typeface="Segoe UI" panose="020B0502040204020203" pitchFamily="34" charset="0"/>
            </a:endParaRPr>
          </a:p>
        </p:txBody>
      </p:sp>
      <p:pic>
        <p:nvPicPr>
          <p:cNvPr id="5" name="Picture 4">
            <a:extLst>
              <a:ext uri="{FF2B5EF4-FFF2-40B4-BE49-F238E27FC236}">
                <a16:creationId xmlns:a16="http://schemas.microsoft.com/office/drawing/2014/main" id="{19EB2140-563F-8B27-B62D-E8397A304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618518"/>
            <a:ext cx="9962017" cy="5172683"/>
          </a:xfrm>
          <a:prstGeom prst="rect">
            <a:avLst/>
          </a:prstGeom>
        </p:spPr>
      </p:pic>
    </p:spTree>
    <p:extLst>
      <p:ext uri="{BB962C8B-B14F-4D97-AF65-F5344CB8AC3E}">
        <p14:creationId xmlns:p14="http://schemas.microsoft.com/office/powerpoint/2010/main" val="307600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98A5-3164-C11F-B659-DDCFCAB3A47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0BDF169-ED26-CD6C-7A22-FCC6C188280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5D628ED-C219-3CD9-BB0E-E14729836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 y="-3340"/>
            <a:ext cx="12197938" cy="6861340"/>
          </a:xfrm>
          <a:prstGeom prst="rect">
            <a:avLst/>
          </a:prstGeom>
        </p:spPr>
      </p:pic>
    </p:spTree>
    <p:extLst>
      <p:ext uri="{BB962C8B-B14F-4D97-AF65-F5344CB8AC3E}">
        <p14:creationId xmlns:p14="http://schemas.microsoft.com/office/powerpoint/2010/main" val="417308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5874-694A-2A47-3633-CD3094559DA2}"/>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Why Use a Framework?</a:t>
            </a:r>
          </a:p>
        </p:txBody>
      </p:sp>
      <p:sp>
        <p:nvSpPr>
          <p:cNvPr id="3" name="Text Placeholder 2">
            <a:extLst>
              <a:ext uri="{FF2B5EF4-FFF2-40B4-BE49-F238E27FC236}">
                <a16:creationId xmlns:a16="http://schemas.microsoft.com/office/drawing/2014/main" id="{D6674614-396F-C857-6E2D-7364CAAA2A2F}"/>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Exploring the advantages of using a framework: Frameworks offer several benefits over vanilla JavaScript, including increased productivity, code organization, and faster development. They provide efficient ways to handle state management, data binding, and UI rendering.</a:t>
            </a:r>
          </a:p>
        </p:txBody>
      </p:sp>
    </p:spTree>
    <p:extLst>
      <p:ext uri="{BB962C8B-B14F-4D97-AF65-F5344CB8AC3E}">
        <p14:creationId xmlns:p14="http://schemas.microsoft.com/office/powerpoint/2010/main" val="946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2862C-834C-32CF-623D-4CD331DDE674}"/>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DA938013-51F3-D7FD-754A-D5E11FD9A261}"/>
              </a:ext>
            </a:extLst>
          </p:cNvPr>
          <p:cNvSpPr>
            <a:spLocks noGrp="1"/>
          </p:cNvSpPr>
          <p:nvPr>
            <p:ph type="body" idx="1"/>
          </p:nvPr>
        </p:nvSpPr>
        <p:spPr/>
        <p:txBody>
          <a:bodyPr/>
          <a:lstStyle/>
          <a:p>
            <a:endParaRPr lang="en-US" dirty="0"/>
          </a:p>
        </p:txBody>
      </p:sp>
      <p:pic>
        <p:nvPicPr>
          <p:cNvPr id="9" name="Picture 8">
            <a:extLst>
              <a:ext uri="{FF2B5EF4-FFF2-40B4-BE49-F238E27FC236}">
                <a16:creationId xmlns:a16="http://schemas.microsoft.com/office/drawing/2014/main" id="{811CFB3D-3E3B-8A33-18B9-0988AE1C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49397" cy="6858000"/>
          </a:xfrm>
          <a:prstGeom prst="rect">
            <a:avLst/>
          </a:prstGeom>
        </p:spPr>
      </p:pic>
    </p:spTree>
    <p:extLst>
      <p:ext uri="{BB962C8B-B14F-4D97-AF65-F5344CB8AC3E}">
        <p14:creationId xmlns:p14="http://schemas.microsoft.com/office/powerpoint/2010/main" val="17861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06B-0E08-7D7C-B7BF-481F112600EF}"/>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Introduction to React</a:t>
            </a:r>
          </a:p>
        </p:txBody>
      </p:sp>
      <p:sp>
        <p:nvSpPr>
          <p:cNvPr id="3" name="Text Placeholder 2">
            <a:extLst>
              <a:ext uri="{FF2B5EF4-FFF2-40B4-BE49-F238E27FC236}">
                <a16:creationId xmlns:a16="http://schemas.microsoft.com/office/drawing/2014/main" id="{76BED8B2-3199-D82B-5664-22C7D1B71E39}"/>
              </a:ext>
            </a:extLst>
          </p:cNvPr>
          <p:cNvSpPr>
            <a:spLocks noGrp="1"/>
          </p:cNvSpPr>
          <p:nvPr>
            <p:ph type="body" idx="1"/>
          </p:nvPr>
        </p:nvSpPr>
        <p:spPr>
          <a:xfrm>
            <a:off x="1141412" y="2249487"/>
            <a:ext cx="4143107" cy="3541714"/>
          </a:xfrm>
        </p:spPr>
        <p:txBody>
          <a:bodyPr>
            <a:normAutofit fontScale="92500"/>
          </a:bodyPr>
          <a:lstStyle/>
          <a:p>
            <a:pPr marR="0" lvl="0" rtl="0"/>
            <a:r>
              <a:rPr lang="en-US" b="0" i="0" u="none" strike="noStrike" baseline="0" dirty="0">
                <a:solidFill>
                  <a:srgbClr val="D1D5DB"/>
                </a:solidFill>
                <a:latin typeface="Segoe UI" panose="020B0502040204020203" pitchFamily="34" charset="0"/>
              </a:rPr>
              <a:t>React is a JavaScript library for building user interfaces. It follows a component-based architecture, where UIs are divided into reusable and independent components, allowing for better code organization and reusability.</a:t>
            </a:r>
          </a:p>
        </p:txBody>
      </p:sp>
      <p:pic>
        <p:nvPicPr>
          <p:cNvPr id="11" name="Picture 10">
            <a:extLst>
              <a:ext uri="{FF2B5EF4-FFF2-40B4-BE49-F238E27FC236}">
                <a16:creationId xmlns:a16="http://schemas.microsoft.com/office/drawing/2014/main" id="{6C2D70C4-D8CA-EAAE-D940-2A3238E31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178" y="2249487"/>
            <a:ext cx="3581347" cy="3402280"/>
          </a:xfrm>
          <a:prstGeom prst="rect">
            <a:avLst/>
          </a:prstGeom>
        </p:spPr>
      </p:pic>
    </p:spTree>
    <p:extLst>
      <p:ext uri="{BB962C8B-B14F-4D97-AF65-F5344CB8AC3E}">
        <p14:creationId xmlns:p14="http://schemas.microsoft.com/office/powerpoint/2010/main" val="170703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3796-9E48-9EB8-615F-CA414648B073}"/>
              </a:ext>
            </a:extLst>
          </p:cNvPr>
          <p:cNvSpPr>
            <a:spLocks noGrp="1"/>
          </p:cNvSpPr>
          <p:nvPr>
            <p:ph type="title"/>
          </p:nvPr>
        </p:nvSpPr>
        <p:spPr/>
        <p:txBody>
          <a:bodyPr/>
          <a:lstStyle/>
          <a:p>
            <a:pPr marR="0" rtl="0"/>
            <a:r>
              <a:rPr lang="en-US" b="0" i="0" u="none" strike="noStrike" baseline="0">
                <a:solidFill>
                  <a:srgbClr val="D1D5DB"/>
                </a:solidFill>
                <a:latin typeface="Segoe UI" panose="020B0502040204020203" pitchFamily="34" charset="0"/>
              </a:rPr>
              <a:t>Key Features of React</a:t>
            </a:r>
          </a:p>
        </p:txBody>
      </p:sp>
      <p:sp>
        <p:nvSpPr>
          <p:cNvPr id="3" name="Text Placeholder 2">
            <a:extLst>
              <a:ext uri="{FF2B5EF4-FFF2-40B4-BE49-F238E27FC236}">
                <a16:creationId xmlns:a16="http://schemas.microsoft.com/office/drawing/2014/main" id="{BAE71AE4-6123-D717-26B8-7E13A029DB59}"/>
              </a:ext>
            </a:extLst>
          </p:cNvPr>
          <p:cNvSpPr>
            <a:spLocks noGrp="1"/>
          </p:cNvSpPr>
          <p:nvPr>
            <p:ph type="body" idx="1"/>
          </p:nvPr>
        </p:nvSpPr>
        <p:spPr/>
        <p:txBody>
          <a:bodyPr/>
          <a:lstStyle/>
          <a:p>
            <a:pPr marR="0" lvl="0" rtl="0"/>
            <a:r>
              <a:rPr lang="en-US" b="0" i="0" u="none" strike="noStrike" baseline="0">
                <a:solidFill>
                  <a:srgbClr val="D1D5DB"/>
                </a:solidFill>
                <a:latin typeface="Segoe UI" panose="020B0502040204020203" pitchFamily="34" charset="0"/>
              </a:rPr>
              <a:t>Overview of React's key features: React incorporates the Virtual DOM, a lightweight copy of the actual DOM that allows efficient updates and rendering. React also utilizes a declarative syntax, enabling developers to describe how the UI should look based on the state of the application.</a:t>
            </a:r>
          </a:p>
        </p:txBody>
      </p:sp>
    </p:spTree>
    <p:extLst>
      <p:ext uri="{BB962C8B-B14F-4D97-AF65-F5344CB8AC3E}">
        <p14:creationId xmlns:p14="http://schemas.microsoft.com/office/powerpoint/2010/main" val="336759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89B5-DFCB-4439-361B-3217702D2447}"/>
              </a:ext>
            </a:extLst>
          </p:cNvPr>
          <p:cNvSpPr>
            <a:spLocks noGrp="1"/>
          </p:cNvSpPr>
          <p:nvPr>
            <p:ph type="title"/>
          </p:nvPr>
        </p:nvSpPr>
        <p:spPr/>
        <p:txBody>
          <a:bodyPr/>
          <a:lstStyle/>
          <a:p>
            <a:pPr marR="0" rtl="0"/>
            <a:r>
              <a:rPr lang="en-US" b="0" i="0" u="none" strike="noStrike" baseline="0" dirty="0">
                <a:solidFill>
                  <a:srgbClr val="D1D5DB"/>
                </a:solidFill>
                <a:latin typeface="Segoe UI" panose="020B0502040204020203" pitchFamily="34" charset="0"/>
              </a:rPr>
              <a:t>Virtual DOM</a:t>
            </a:r>
          </a:p>
        </p:txBody>
      </p:sp>
      <p:sp>
        <p:nvSpPr>
          <p:cNvPr id="3" name="Text Placeholder 2">
            <a:extLst>
              <a:ext uri="{FF2B5EF4-FFF2-40B4-BE49-F238E27FC236}">
                <a16:creationId xmlns:a16="http://schemas.microsoft.com/office/drawing/2014/main" id="{E9520AE0-BF3D-6BD7-9DC7-5F9DC9C9AF1A}"/>
              </a:ext>
            </a:extLst>
          </p:cNvPr>
          <p:cNvSpPr>
            <a:spLocks noGrp="1"/>
          </p:cNvSpPr>
          <p:nvPr>
            <p:ph type="body" idx="1"/>
          </p:nvPr>
        </p:nvSpPr>
        <p:spPr>
          <a:xfrm>
            <a:off x="1141412" y="2249487"/>
            <a:ext cx="4696691" cy="3541714"/>
          </a:xfrm>
        </p:spPr>
        <p:txBody>
          <a:bodyPr>
            <a:normAutofit fontScale="92500" lnSpcReduction="10000"/>
          </a:bodyPr>
          <a:lstStyle/>
          <a:p>
            <a:pPr marR="0" lvl="0" rtl="0"/>
            <a:r>
              <a:rPr lang="en-US" b="0" i="0" u="none" strike="noStrike" baseline="0" dirty="0">
                <a:solidFill>
                  <a:srgbClr val="D1D5DB"/>
                </a:solidFill>
                <a:latin typeface="Segoe UI" panose="020B0502040204020203" pitchFamily="34" charset="0"/>
              </a:rPr>
              <a:t>The Virtual DOM is a representation of the actual DOM in memory. React uses it to compare and update the minimal number of DOM elements required, resulting in faster rendering and improved performance compared to traditional DOM manipulation.</a:t>
            </a:r>
          </a:p>
        </p:txBody>
      </p:sp>
      <p:pic>
        <p:nvPicPr>
          <p:cNvPr id="7" name="Picture 6">
            <a:extLst>
              <a:ext uri="{FF2B5EF4-FFF2-40B4-BE49-F238E27FC236}">
                <a16:creationId xmlns:a16="http://schemas.microsoft.com/office/drawing/2014/main" id="{342F3456-2414-8480-45E8-350DA839C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541" y="1322826"/>
            <a:ext cx="5153890" cy="4545565"/>
          </a:xfrm>
          <a:prstGeom prst="rect">
            <a:avLst/>
          </a:prstGeom>
        </p:spPr>
      </p:pic>
    </p:spTree>
    <p:extLst>
      <p:ext uri="{BB962C8B-B14F-4D97-AF65-F5344CB8AC3E}">
        <p14:creationId xmlns:p14="http://schemas.microsoft.com/office/powerpoint/2010/main" val="441911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655</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Segoe UI</vt:lpstr>
      <vt:lpstr>Tw Cen MT</vt:lpstr>
      <vt:lpstr>Circuit</vt:lpstr>
      <vt:lpstr>What are Frameworks?</vt:lpstr>
      <vt:lpstr>Introduction to Frontend Frameworks</vt:lpstr>
      <vt:lpstr>PowerPoint Presentation</vt:lpstr>
      <vt:lpstr>PowerPoint Presentation</vt:lpstr>
      <vt:lpstr>Why Use a Framework?</vt:lpstr>
      <vt:lpstr>PowerPoint Presentation</vt:lpstr>
      <vt:lpstr>Introduction to React</vt:lpstr>
      <vt:lpstr>Key Features of React</vt:lpstr>
      <vt:lpstr>Virtual DOM</vt:lpstr>
      <vt:lpstr>Components in React</vt:lpstr>
      <vt:lpstr>React State and Props</vt:lpstr>
      <vt:lpstr>JSX Syntax</vt:lpstr>
      <vt:lpstr>React Lifecycle Methods</vt:lpstr>
      <vt:lpstr>Handling Events in React</vt:lpstr>
      <vt:lpstr>React Hooks</vt:lpstr>
      <vt:lpstr>React Router</vt:lpstr>
      <vt:lpstr>React and Redux</vt:lpstr>
      <vt:lpstr>React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Frontend Frameworks</dc:title>
  <dc:creator>George Dimitrov</dc:creator>
  <cp:lastModifiedBy>George Dimitrov</cp:lastModifiedBy>
  <cp:revision>3</cp:revision>
  <dcterms:created xsi:type="dcterms:W3CDTF">2023-06-04T08:37:40Z</dcterms:created>
  <dcterms:modified xsi:type="dcterms:W3CDTF">2023-06-04T10:39:21Z</dcterms:modified>
</cp:coreProperties>
</file>