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8"/>
  </p:notesMasterIdLst>
  <p:sldIdLst>
    <p:sldId id="297" r:id="rId2"/>
    <p:sldId id="355" r:id="rId3"/>
    <p:sldId id="534" r:id="rId4"/>
    <p:sldId id="299" r:id="rId5"/>
    <p:sldId id="300" r:id="rId6"/>
    <p:sldId id="362"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363" r:id="rId65"/>
    <p:sldId id="358" r:id="rId66"/>
    <p:sldId id="356" r:id="rId67"/>
    <p:sldId id="359" r:id="rId68"/>
    <p:sldId id="357" r:id="rId69"/>
    <p:sldId id="536" r:id="rId70"/>
    <p:sldId id="361" r:id="rId71"/>
    <p:sldId id="360" r:id="rId72"/>
    <p:sldId id="421" r:id="rId73"/>
    <p:sldId id="422" r:id="rId74"/>
    <p:sldId id="535" r:id="rId75"/>
    <p:sldId id="540" r:id="rId76"/>
    <p:sldId id="537" r:id="rId77"/>
    <p:sldId id="538" r:id="rId78"/>
    <p:sldId id="539"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345" r:id="rId97"/>
    <p:sldId id="281" r:id="rId98"/>
    <p:sldId id="282" r:id="rId99"/>
    <p:sldId id="283" r:id="rId100"/>
    <p:sldId id="353" r:id="rId101"/>
    <p:sldId id="440" r:id="rId102"/>
    <p:sldId id="352" r:id="rId103"/>
    <p:sldId id="441" r:id="rId104"/>
    <p:sldId id="442" r:id="rId105"/>
    <p:sldId id="443" r:id="rId106"/>
    <p:sldId id="444" r:id="rId107"/>
    <p:sldId id="445" r:id="rId108"/>
    <p:sldId id="446" r:id="rId109"/>
    <p:sldId id="447"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95" r:id="rId129"/>
    <p:sldId id="467" r:id="rId130"/>
    <p:sldId id="469" r:id="rId131"/>
    <p:sldId id="470" r:id="rId132"/>
    <p:sldId id="471" r:id="rId133"/>
    <p:sldId id="542" r:id="rId134"/>
    <p:sldId id="541" r:id="rId135"/>
    <p:sldId id="473" r:id="rId136"/>
    <p:sldId id="474" r:id="rId137"/>
    <p:sldId id="475" r:id="rId138"/>
    <p:sldId id="476" r:id="rId139"/>
    <p:sldId id="477" r:id="rId140"/>
    <p:sldId id="487" r:id="rId141"/>
    <p:sldId id="488" r:id="rId142"/>
    <p:sldId id="489" r:id="rId143"/>
    <p:sldId id="491" r:id="rId144"/>
    <p:sldId id="492" r:id="rId145"/>
    <p:sldId id="493" r:id="rId146"/>
    <p:sldId id="529" r:id="rId147"/>
    <p:sldId id="532" r:id="rId148"/>
    <p:sldId id="478" r:id="rId149"/>
    <p:sldId id="479" r:id="rId150"/>
    <p:sldId id="480" r:id="rId151"/>
    <p:sldId id="481" r:id="rId152"/>
    <p:sldId id="482" r:id="rId153"/>
    <p:sldId id="545" r:id="rId154"/>
    <p:sldId id="546" r:id="rId155"/>
    <p:sldId id="543" r:id="rId156"/>
    <p:sldId id="544" r:id="rId157"/>
    <p:sldId id="533" r:id="rId158"/>
    <p:sldId id="494" r:id="rId159"/>
    <p:sldId id="530" r:id="rId160"/>
    <p:sldId id="496" r:id="rId161"/>
    <p:sldId id="497" r:id="rId162"/>
    <p:sldId id="498" r:id="rId163"/>
    <p:sldId id="499" r:id="rId164"/>
    <p:sldId id="500" r:id="rId165"/>
    <p:sldId id="501" r:id="rId166"/>
    <p:sldId id="502" r:id="rId167"/>
    <p:sldId id="503" r:id="rId168"/>
    <p:sldId id="547" r:id="rId169"/>
    <p:sldId id="504" r:id="rId170"/>
    <p:sldId id="505" r:id="rId171"/>
    <p:sldId id="516" r:id="rId172"/>
    <p:sldId id="517" r:id="rId173"/>
    <p:sldId id="518" r:id="rId174"/>
    <p:sldId id="519" r:id="rId175"/>
    <p:sldId id="520" r:id="rId176"/>
    <p:sldId id="521" r:id="rId1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355"/>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 name="Session 3" id="{B3F66FD9-AF37-477C-B216-134A9A8D7E6E}">
          <p14:sldIdLst>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Lst>
        </p14:section>
        <p14:section name="Session 4" id="{03C37F8B-F157-4070-AEF4-4936AB05A0F7}">
          <p14:sldIdLst>
            <p14:sldId id="495"/>
            <p14:sldId id="467"/>
            <p14:sldId id="469"/>
            <p14:sldId id="470"/>
            <p14:sldId id="471"/>
            <p14:sldId id="542"/>
            <p14:sldId id="541"/>
            <p14:sldId id="473"/>
            <p14:sldId id="474"/>
            <p14:sldId id="475"/>
            <p14:sldId id="476"/>
            <p14:sldId id="477"/>
            <p14:sldId id="487"/>
            <p14:sldId id="488"/>
            <p14:sldId id="489"/>
            <p14:sldId id="491"/>
            <p14:sldId id="492"/>
            <p14:sldId id="493"/>
          </p14:sldIdLst>
        </p14:section>
        <p14:section name="Session 5" id="{D0EC3779-6A69-4757-902C-D70A0E454ED5}">
          <p14:sldIdLst>
            <p14:sldId id="529"/>
            <p14:sldId id="532"/>
            <p14:sldId id="478"/>
            <p14:sldId id="479"/>
            <p14:sldId id="480"/>
            <p14:sldId id="481"/>
            <p14:sldId id="482"/>
            <p14:sldId id="545"/>
            <p14:sldId id="546"/>
            <p14:sldId id="543"/>
            <p14:sldId id="544"/>
            <p14:sldId id="533"/>
            <p14:sldId id="494"/>
          </p14:sldIdLst>
        </p14:section>
        <p14:section name="Session 6" id="{48F57E79-9E8E-4C7D-9BF6-F6D25111445F}">
          <p14:sldIdLst>
            <p14:sldId id="530"/>
            <p14:sldId id="496"/>
            <p14:sldId id="497"/>
            <p14:sldId id="498"/>
            <p14:sldId id="499"/>
            <p14:sldId id="500"/>
            <p14:sldId id="501"/>
            <p14:sldId id="502"/>
            <p14:sldId id="503"/>
            <p14:sldId id="547"/>
            <p14:sldId id="504"/>
            <p14:sldId id="505"/>
            <p14:sldId id="516"/>
            <p14:sldId id="517"/>
            <p14:sldId id="518"/>
            <p14:sldId id="519"/>
            <p14:sldId id="520"/>
            <p14:sldId id="5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1636" autoAdjust="0"/>
  </p:normalViewPr>
  <p:slideViewPr>
    <p:cSldViewPr snapToGrid="0">
      <p:cViewPr varScale="1">
        <p:scale>
          <a:sx n="66" d="100"/>
          <a:sy n="66" d="100"/>
        </p:scale>
        <p:origin x="660" y="78"/>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13751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25</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28</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60</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0557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70</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137</a:t>
            </a:fld>
            <a:endParaRPr lang="en-US"/>
          </a:p>
        </p:txBody>
      </p:sp>
    </p:spTree>
    <p:extLst>
      <p:ext uri="{BB962C8B-B14F-4D97-AF65-F5344CB8AC3E}">
        <p14:creationId xmlns:p14="http://schemas.microsoft.com/office/powerpoint/2010/main" val="378172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138</a:t>
            </a:fld>
            <a:endParaRPr lang="en-US"/>
          </a:p>
        </p:txBody>
      </p:sp>
    </p:spTree>
    <p:extLst>
      <p:ext uri="{BB962C8B-B14F-4D97-AF65-F5344CB8AC3E}">
        <p14:creationId xmlns:p14="http://schemas.microsoft.com/office/powerpoint/2010/main" val="3857173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147</a:t>
            </a:fld>
            <a:endParaRPr lang="en-US"/>
          </a:p>
        </p:txBody>
      </p:sp>
    </p:spTree>
    <p:extLst>
      <p:ext uri="{BB962C8B-B14F-4D97-AF65-F5344CB8AC3E}">
        <p14:creationId xmlns:p14="http://schemas.microsoft.com/office/powerpoint/2010/main" val="2289362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149</a:t>
            </a:fld>
            <a:endParaRPr lang="en-US"/>
          </a:p>
        </p:txBody>
      </p:sp>
    </p:spTree>
    <p:extLst>
      <p:ext uri="{BB962C8B-B14F-4D97-AF65-F5344CB8AC3E}">
        <p14:creationId xmlns:p14="http://schemas.microsoft.com/office/powerpoint/2010/main" val="3786436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150</a:t>
            </a:fld>
            <a:endParaRPr lang="en-US"/>
          </a:p>
        </p:txBody>
      </p:sp>
    </p:spTree>
    <p:extLst>
      <p:ext uri="{BB962C8B-B14F-4D97-AF65-F5344CB8AC3E}">
        <p14:creationId xmlns:p14="http://schemas.microsoft.com/office/powerpoint/2010/main" val="1366351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151</a:t>
            </a:fld>
            <a:endParaRPr lang="en-US"/>
          </a:p>
        </p:txBody>
      </p:sp>
    </p:spTree>
    <p:extLst>
      <p:ext uri="{BB962C8B-B14F-4D97-AF65-F5344CB8AC3E}">
        <p14:creationId xmlns:p14="http://schemas.microsoft.com/office/powerpoint/2010/main" val="319451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160</a:t>
            </a:fld>
            <a:endParaRPr lang="en-US"/>
          </a:p>
        </p:txBody>
      </p:sp>
    </p:spTree>
    <p:extLst>
      <p:ext uri="{BB962C8B-B14F-4D97-AF65-F5344CB8AC3E}">
        <p14:creationId xmlns:p14="http://schemas.microsoft.com/office/powerpoint/2010/main" val="242248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2844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lnSpcReduction="1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MaleEmployees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t>Id,</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Gender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en-US" dirty="0"/>
          </a:p>
        </p:txBody>
      </p:sp>
      <p:sp>
        <p:nvSpPr>
          <p:cNvPr id="9" name="Rectangle 8"/>
          <p:cNvSpPr/>
          <p:nvPr/>
        </p:nvSpPr>
        <p:spPr>
          <a:xfrm>
            <a:off x="1063752" y="3379603"/>
            <a:ext cx="6096000" cy="1200329"/>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41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fontScale="92500"/>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endParaRPr lang="en-US" dirty="0">
              <a:solidFill>
                <a:srgbClr val="0070C0"/>
              </a:solidFill>
            </a:endParaRPr>
          </a:p>
          <a:p>
            <a:r>
              <a:rPr lang="en-US" dirty="0">
                <a:solidFill>
                  <a:srgbClr val="0070C0"/>
                </a:solidFill>
              </a:rPr>
              <a:t>Suggest a question about some information that needs to be extracted from the Order details table</a:t>
            </a: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392AE909-0B12-440A-8831-EBAD25B91476}"/>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DD3349A3-8760-4D7A-B4AD-2C1E5C21658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05891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4</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577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4</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Built-In functions </a:t>
            </a:r>
          </a:p>
          <a:p>
            <a:pPr lvl="2">
              <a:buFont typeface="Wingdings" panose="05000000000000000000" pitchFamily="2" charset="2"/>
              <a:buChar char="§"/>
            </a:pPr>
            <a:r>
              <a:rPr lang="en-US" sz="2400" dirty="0"/>
              <a:t>Workshop</a:t>
            </a:r>
          </a:p>
          <a:p>
            <a:pPr lvl="1">
              <a:buFont typeface="Wingdings" panose="05000000000000000000" pitchFamily="2" charset="2"/>
              <a:buChar char="§"/>
            </a:pPr>
            <a:r>
              <a:rPr lang="en-US" sz="2400" dirty="0"/>
              <a:t>Scalar functions</a:t>
            </a:r>
          </a:p>
          <a:p>
            <a:pPr lvl="2">
              <a:buFont typeface="Wingdings" panose="05000000000000000000" pitchFamily="2" charset="2"/>
              <a:buChar char="§"/>
            </a:pPr>
            <a:r>
              <a:rPr lang="en-US" sz="2100" dirty="0"/>
              <a:t>Workshop</a:t>
            </a:r>
            <a:endParaRPr lang="en-US" sz="2400" dirty="0"/>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215317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4430804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functions</a:t>
            </a:r>
          </a:p>
        </p:txBody>
      </p:sp>
    </p:spTree>
    <p:extLst>
      <p:ext uri="{BB962C8B-B14F-4D97-AF65-F5344CB8AC3E}">
        <p14:creationId xmlns:p14="http://schemas.microsoft.com/office/powerpoint/2010/main" val="3912801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Declarations</a:t>
            </a:r>
          </a:p>
        </p:txBody>
      </p:sp>
      <p:sp>
        <p:nvSpPr>
          <p:cNvPr id="3" name="Content Placeholder 2"/>
          <p:cNvSpPr>
            <a:spLocks noGrp="1"/>
          </p:cNvSpPr>
          <p:nvPr>
            <p:ph idx="1"/>
          </p:nvPr>
        </p:nvSpPr>
        <p:spPr>
          <a:xfrm>
            <a:off x="677334" y="1520509"/>
            <a:ext cx="8596668" cy="3880773"/>
          </a:xfrm>
        </p:spPr>
        <p:txBody>
          <a:bodyPr/>
          <a:lstStyle/>
          <a:p>
            <a:r>
              <a:rPr lang="en-US" dirty="0"/>
              <a:t>Scalar variable</a:t>
            </a:r>
          </a:p>
          <a:p>
            <a:endParaRPr lang="en-US" dirty="0"/>
          </a:p>
          <a:p>
            <a:endParaRPr lang="en-US" dirty="0"/>
          </a:p>
          <a:p>
            <a:r>
              <a:rPr lang="en-US" dirty="0"/>
              <a:t>Table variable</a:t>
            </a:r>
          </a:p>
          <a:p>
            <a:endParaRPr lang="en-GB" dirty="0"/>
          </a:p>
          <a:p>
            <a:endParaRPr lang="en-GB" dirty="0"/>
          </a:p>
          <a:p>
            <a:endParaRPr lang="en-GB" dirty="0"/>
          </a:p>
          <a:p>
            <a:endParaRPr lang="en-US" dirty="0"/>
          </a:p>
          <a:p>
            <a:r>
              <a:rPr lang="en-US" dirty="0"/>
              <a:t>Temp table</a:t>
            </a:r>
          </a:p>
          <a:p>
            <a:endParaRPr lang="en-US" dirty="0"/>
          </a:p>
        </p:txBody>
      </p:sp>
      <p:sp>
        <p:nvSpPr>
          <p:cNvPr id="5" name="Rectangle 4"/>
          <p:cNvSpPr/>
          <p:nvPr/>
        </p:nvSpPr>
        <p:spPr>
          <a:xfrm>
            <a:off x="1074228" y="2998554"/>
            <a:ext cx="8714232" cy="1477328"/>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6" name="Rectangle 5"/>
          <p:cNvSpPr/>
          <p:nvPr/>
        </p:nvSpPr>
        <p:spPr>
          <a:xfrm>
            <a:off x="1074228" y="5045853"/>
            <a:ext cx="9057324" cy="147732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FF"/>
                </a:solidFill>
                <a:latin typeface="Consolas" panose="020B0609020204030204" pitchFamily="49" charset="0"/>
              </a:rPr>
              <a:t>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7" name="Rectangle 6"/>
          <p:cNvSpPr/>
          <p:nvPr/>
        </p:nvSpPr>
        <p:spPr>
          <a:xfrm>
            <a:off x="1074228" y="1845018"/>
            <a:ext cx="6096000" cy="64633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endParaRPr lang="en-US" dirty="0"/>
          </a:p>
        </p:txBody>
      </p:sp>
    </p:spTree>
    <p:extLst>
      <p:ext uri="{BB962C8B-B14F-4D97-AF65-F5344CB8AC3E}">
        <p14:creationId xmlns:p14="http://schemas.microsoft.com/office/powerpoint/2010/main" val="31678050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String functions</a:t>
            </a:r>
          </a:p>
        </p:txBody>
      </p:sp>
      <p:sp>
        <p:nvSpPr>
          <p:cNvPr id="3" name="Content Placeholder 2"/>
          <p:cNvSpPr>
            <a:spLocks noGrp="1"/>
          </p:cNvSpPr>
          <p:nvPr>
            <p:ph idx="1"/>
          </p:nvPr>
        </p:nvSpPr>
        <p:spPr>
          <a:xfrm>
            <a:off x="677334" y="1849693"/>
            <a:ext cx="8596668" cy="3880773"/>
          </a:xfrm>
        </p:spPr>
        <p:txBody>
          <a:bodyPr>
            <a:normAutofit/>
          </a:bodyPr>
          <a:lstStyle/>
          <a:p>
            <a:r>
              <a:rPr lang="en-US" dirty="0"/>
              <a:t>LEFT(), RIGHT(), LEN()</a:t>
            </a:r>
          </a:p>
          <a:p>
            <a:r>
              <a:rPr lang="en-US" dirty="0"/>
              <a:t>SUBSTRING</a:t>
            </a:r>
          </a:p>
          <a:p>
            <a:pPr lvl="1"/>
            <a:r>
              <a:rPr lang="en-US" dirty="0"/>
              <a:t>SUBSTRING ( expression ,start , length )</a:t>
            </a:r>
          </a:p>
          <a:p>
            <a:r>
              <a:rPr lang="en-US" dirty="0"/>
              <a:t>REPLACE</a:t>
            </a:r>
          </a:p>
          <a:p>
            <a:pPr lvl="1"/>
            <a:r>
              <a:rPr lang="en-US" dirty="0"/>
              <a:t>REPLACE ( </a:t>
            </a:r>
            <a:r>
              <a:rPr lang="en-US" dirty="0" err="1"/>
              <a:t>string_expression</a:t>
            </a:r>
            <a:r>
              <a:rPr lang="en-US" dirty="0"/>
              <a:t> , </a:t>
            </a:r>
            <a:r>
              <a:rPr lang="en-US" dirty="0" err="1"/>
              <a:t>string_pattern</a:t>
            </a:r>
            <a:r>
              <a:rPr lang="en-US" dirty="0"/>
              <a:t> , </a:t>
            </a:r>
            <a:r>
              <a:rPr lang="en-US" dirty="0" err="1"/>
              <a:t>string_replacement</a:t>
            </a:r>
            <a:r>
              <a:rPr lang="en-US" dirty="0"/>
              <a:t> )</a:t>
            </a:r>
          </a:p>
          <a:p>
            <a:r>
              <a:rPr lang="en-US" dirty="0"/>
              <a:t>CONCAT</a:t>
            </a:r>
          </a:p>
          <a:p>
            <a:r>
              <a:rPr lang="en-US" dirty="0"/>
              <a:t>Example: </a:t>
            </a:r>
          </a:p>
          <a:p>
            <a:endParaRPr lang="en-GB" dirty="0"/>
          </a:p>
          <a:p>
            <a:endParaRPr lang="en-US" dirty="0"/>
          </a:p>
          <a:p>
            <a:endParaRPr lang="en-US" dirty="0"/>
          </a:p>
        </p:txBody>
      </p:sp>
      <p:sp>
        <p:nvSpPr>
          <p:cNvPr id="4" name="Rectangle 3"/>
          <p:cNvSpPr/>
          <p:nvPr/>
        </p:nvSpPr>
        <p:spPr>
          <a:xfrm>
            <a:off x="1268693" y="4526987"/>
            <a:ext cx="8903208" cy="2031325"/>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LEFT(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LeftFunction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RIGHT(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RightFunction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LEN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SUBSTRING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SubstringFunction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'Ale'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ReplaceFunction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Tree>
    <p:extLst>
      <p:ext uri="{BB962C8B-B14F-4D97-AF65-F5344CB8AC3E}">
        <p14:creationId xmlns:p14="http://schemas.microsoft.com/office/powerpoint/2010/main" val="34312232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Other</a:t>
            </a:r>
          </a:p>
        </p:txBody>
      </p:sp>
      <p:sp>
        <p:nvSpPr>
          <p:cNvPr id="3" name="Content Placeholder 2"/>
          <p:cNvSpPr>
            <a:spLocks noGrp="1"/>
          </p:cNvSpPr>
          <p:nvPr>
            <p:ph idx="1"/>
          </p:nvPr>
        </p:nvSpPr>
        <p:spPr>
          <a:xfrm>
            <a:off x="677334" y="1849694"/>
            <a:ext cx="8596668" cy="2083678"/>
          </a:xfrm>
        </p:spPr>
        <p:txBody>
          <a:bodyPr>
            <a:normAutofit/>
          </a:bodyPr>
          <a:lstStyle/>
          <a:p>
            <a:r>
              <a:rPr lang="en-US" dirty="0"/>
              <a:t>IS NULL, IS NOT NULL, COALESCE(), ISNULL(), NULLIF()</a:t>
            </a:r>
          </a:p>
          <a:p>
            <a:r>
              <a:rPr lang="en-US" dirty="0"/>
              <a:t>GETDATE(), DATEADD()</a:t>
            </a:r>
          </a:p>
          <a:p>
            <a:r>
              <a:rPr lang="en-US" dirty="0"/>
              <a:t>CAST, CONVERT</a:t>
            </a:r>
          </a:p>
          <a:p>
            <a:r>
              <a:rPr lang="en-US" dirty="0"/>
              <a:t>IF, CASE, WHILE(CONTINUE, BREAK)</a:t>
            </a:r>
          </a:p>
          <a:p>
            <a:r>
              <a:rPr lang="en-US" dirty="0"/>
              <a:t>DEMO: </a:t>
            </a:r>
          </a:p>
          <a:p>
            <a:endParaRPr lang="en-US" dirty="0"/>
          </a:p>
        </p:txBody>
      </p:sp>
    </p:spTree>
    <p:extLst>
      <p:ext uri="{BB962C8B-B14F-4D97-AF65-F5344CB8AC3E}">
        <p14:creationId xmlns:p14="http://schemas.microsoft.com/office/powerpoint/2010/main" val="554974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Workshop</a:t>
            </a:r>
          </a:p>
        </p:txBody>
      </p:sp>
      <p:sp>
        <p:nvSpPr>
          <p:cNvPr id="3" name="Content Placeholder 2"/>
          <p:cNvSpPr>
            <a:spLocks noGrp="1"/>
          </p:cNvSpPr>
          <p:nvPr>
            <p:ph idx="1"/>
          </p:nvPr>
        </p:nvSpPr>
        <p:spPr>
          <a:xfrm>
            <a:off x="677334" y="2066002"/>
            <a:ext cx="8596668" cy="3880773"/>
          </a:xfrm>
        </p:spPr>
        <p:txBody>
          <a:bodyPr>
            <a:normAutofit/>
          </a:bodyPr>
          <a:lstStyle/>
          <a:p>
            <a:r>
              <a:rPr lang="en-US" dirty="0"/>
              <a:t>Declare scalar variable for storing </a:t>
            </a:r>
            <a:r>
              <a:rPr lang="en-US" dirty="0" err="1"/>
              <a:t>FirstName</a:t>
            </a:r>
            <a:r>
              <a:rPr lang="en-US" dirty="0"/>
              <a:t> values</a:t>
            </a:r>
          </a:p>
          <a:p>
            <a:pPr lvl="1"/>
            <a:r>
              <a:rPr lang="en-US" dirty="0"/>
              <a:t>Assign value ‘Aleksandar’ to the </a:t>
            </a:r>
            <a:r>
              <a:rPr lang="en-US" dirty="0" err="1"/>
              <a:t>FirstName</a:t>
            </a:r>
            <a:r>
              <a:rPr lang="en-US" dirty="0"/>
              <a:t> variable</a:t>
            </a:r>
          </a:p>
          <a:p>
            <a:pPr lvl="1"/>
            <a:r>
              <a:rPr lang="en-US" dirty="0"/>
              <a:t>Find all Employees having </a:t>
            </a:r>
            <a:r>
              <a:rPr lang="en-US" dirty="0" err="1"/>
              <a:t>FirstName</a:t>
            </a:r>
            <a:r>
              <a:rPr lang="en-US" dirty="0"/>
              <a:t> same as the variable</a:t>
            </a:r>
          </a:p>
          <a:p>
            <a:r>
              <a:rPr lang="en-US" dirty="0"/>
              <a:t>Declare table variable that will contain </a:t>
            </a:r>
            <a:r>
              <a:rPr lang="en-US" dirty="0" err="1"/>
              <a:t>EmployeeId</a:t>
            </a:r>
            <a:r>
              <a:rPr lang="en-US" dirty="0"/>
              <a:t> and </a:t>
            </a:r>
            <a:r>
              <a:rPr lang="en-US" dirty="0" err="1"/>
              <a:t>DateOfBirth</a:t>
            </a:r>
            <a:endParaRPr lang="en-US" dirty="0"/>
          </a:p>
          <a:p>
            <a:pPr lvl="1"/>
            <a:r>
              <a:rPr lang="en-US" dirty="0"/>
              <a:t>Fill the table variable with all Female employees</a:t>
            </a:r>
          </a:p>
          <a:p>
            <a:r>
              <a:rPr lang="en-US" dirty="0"/>
              <a:t>Declare temp table that will contain </a:t>
            </a:r>
            <a:r>
              <a:rPr lang="en-US" dirty="0" err="1"/>
              <a:t>LastName</a:t>
            </a:r>
            <a:r>
              <a:rPr lang="en-US" dirty="0"/>
              <a:t> and </a:t>
            </a:r>
            <a:r>
              <a:rPr lang="en-US" dirty="0" err="1"/>
              <a:t>HireDate</a:t>
            </a:r>
            <a:r>
              <a:rPr lang="en-US" dirty="0"/>
              <a:t> columns</a:t>
            </a:r>
          </a:p>
          <a:p>
            <a:pPr lvl="1"/>
            <a:r>
              <a:rPr lang="en-US" dirty="0"/>
              <a:t>Fill the temp table with all Male employees having First Name starting with ‘A’</a:t>
            </a:r>
          </a:p>
          <a:p>
            <a:pPr lvl="1"/>
            <a:r>
              <a:rPr lang="en-GB" dirty="0"/>
              <a:t>Retrieve the employees from the table which last name is with 7 characters</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28067082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Scalar functions</a:t>
            </a:r>
          </a:p>
        </p:txBody>
      </p:sp>
    </p:spTree>
    <p:extLst>
      <p:ext uri="{BB962C8B-B14F-4D97-AF65-F5344CB8AC3E}">
        <p14:creationId xmlns:p14="http://schemas.microsoft.com/office/powerpoint/2010/main" val="62803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a:t>
            </a:r>
          </a:p>
        </p:txBody>
      </p:sp>
      <p:sp>
        <p:nvSpPr>
          <p:cNvPr id="3" name="Content Placeholder 2"/>
          <p:cNvSpPr>
            <a:spLocks noGrp="1"/>
          </p:cNvSpPr>
          <p:nvPr>
            <p:ph idx="1"/>
          </p:nvPr>
        </p:nvSpPr>
        <p:spPr>
          <a:xfrm>
            <a:off x="677334" y="1520509"/>
            <a:ext cx="8596668" cy="3880773"/>
          </a:xfrm>
        </p:spPr>
        <p:txBody>
          <a:bodyPr/>
          <a:lstStyle/>
          <a:p>
            <a:r>
              <a:rPr lang="en-US" dirty="0"/>
              <a:t>User-defined functions are routines that accept parameters, perform an action, such as a complex calculation, and return the result of that action as a value.</a:t>
            </a:r>
          </a:p>
          <a:p>
            <a:r>
              <a:rPr lang="en-US" dirty="0"/>
              <a:t>Scalar functions allow modular programming </a:t>
            </a:r>
          </a:p>
          <a:p>
            <a:r>
              <a:rPr lang="en-US" dirty="0"/>
              <a:t>Scalar functions return a single data value of the type defined in the RETURNS clause</a:t>
            </a:r>
          </a:p>
          <a:p>
            <a:r>
              <a:rPr lang="en-US" dirty="0"/>
              <a:t>How to create:</a:t>
            </a:r>
          </a:p>
          <a:p>
            <a:endParaRPr lang="en-US" dirty="0"/>
          </a:p>
          <a:p>
            <a:endParaRPr lang="en-US" dirty="0"/>
          </a:p>
        </p:txBody>
      </p:sp>
      <p:sp>
        <p:nvSpPr>
          <p:cNvPr id="4" name="Rectangle 3"/>
          <p:cNvSpPr/>
          <p:nvPr/>
        </p:nvSpPr>
        <p:spPr>
          <a:xfrm>
            <a:off x="1084026" y="4247120"/>
            <a:ext cx="8279430" cy="2308324"/>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ParaleterList</a:t>
            </a:r>
            <a:r>
              <a:rPr lang="en-US" dirty="0">
                <a:solidFill>
                  <a:srgbClr val="000000"/>
                </a:solidFill>
                <a:latin typeface="Consolas" panose="020B0609020204030204" pitchFamily="49" charset="0"/>
              </a:rPr>
              <a: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	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3705778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example</a:t>
            </a:r>
          </a:p>
        </p:txBody>
      </p:sp>
      <p:sp>
        <p:nvSpPr>
          <p:cNvPr id="3" name="Content Placeholder 2"/>
          <p:cNvSpPr>
            <a:spLocks noGrp="1"/>
          </p:cNvSpPr>
          <p:nvPr>
            <p:ph idx="1"/>
          </p:nvPr>
        </p:nvSpPr>
        <p:spPr>
          <a:xfrm>
            <a:off x="677334" y="1520509"/>
            <a:ext cx="8596668" cy="829499"/>
          </a:xfrm>
        </p:spPr>
        <p:txBody>
          <a:bodyPr>
            <a:normAutofit/>
          </a:bodyPr>
          <a:lstStyle/>
          <a:p>
            <a:r>
              <a:rPr lang="en-US" dirty="0"/>
              <a:t>Session 4 – 01 Scalar </a:t>
            </a:r>
            <a:r>
              <a:rPr lang="en-US" dirty="0" err="1"/>
              <a:t>function.sql</a:t>
            </a:r>
            <a:endParaRPr lang="en-US" dirty="0"/>
          </a:p>
          <a:p>
            <a:r>
              <a:rPr lang="en-US" dirty="0"/>
              <a:t>Example for scalar function:</a:t>
            </a:r>
          </a:p>
          <a:p>
            <a:endParaRPr lang="en-US" dirty="0"/>
          </a:p>
          <a:p>
            <a:endParaRPr lang="en-US" dirty="0"/>
          </a:p>
        </p:txBody>
      </p:sp>
      <p:sp>
        <p:nvSpPr>
          <p:cNvPr id="5" name="Rectangle 4"/>
          <p:cNvSpPr/>
          <p:nvPr/>
        </p:nvSpPr>
        <p:spPr>
          <a:xfrm>
            <a:off x="1063752" y="2053511"/>
            <a:ext cx="8811768" cy="3662541"/>
          </a:xfrm>
          <a:prstGeom prst="rect">
            <a:avLst/>
          </a:prstGeom>
        </p:spPr>
        <p:txBody>
          <a:bodyPr wrap="square">
            <a:spAutoFit/>
          </a:bodyPr>
          <a:lstStyle/>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fn_EmployeeFullName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EmployeeID</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@Result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@Result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a:t>
            </a:r>
            <a:r>
              <a:rPr lang="en-US" sz="1600" dirty="0">
                <a:solidFill>
                  <a:srgbClr val="000000"/>
                </a:solidFill>
                <a:latin typeface="Consolas" panose="020B0609020204030204" pitchFamily="49" charset="0"/>
              </a:rPr>
              <a:t> e</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EmployeeID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a:t>
            </a: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Content Placeholder 2"/>
          <p:cNvSpPr txBox="1">
            <a:spLocks/>
          </p:cNvSpPr>
          <p:nvPr/>
        </p:nvSpPr>
        <p:spPr>
          <a:xfrm>
            <a:off x="677334" y="5675493"/>
            <a:ext cx="8596668" cy="40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How to call:</a:t>
            </a:r>
          </a:p>
        </p:txBody>
      </p:sp>
      <p:sp>
        <p:nvSpPr>
          <p:cNvPr id="7" name="Rectangle 6"/>
          <p:cNvSpPr/>
          <p:nvPr/>
        </p:nvSpPr>
        <p:spPr>
          <a:xfrm>
            <a:off x="1063752" y="6005818"/>
            <a:ext cx="436369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fn_EmployeeFullName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3594819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Workshop</a:t>
            </a:r>
          </a:p>
        </p:txBody>
      </p:sp>
      <p:sp>
        <p:nvSpPr>
          <p:cNvPr id="3" name="Content Placeholder 2"/>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fn_FormatProductName</a:t>
            </a:r>
            <a:r>
              <a:rPr lang="en-US" dirty="0"/>
              <a:t>) for retrieving the Product description for specific </a:t>
            </a:r>
            <a:r>
              <a:rPr lang="en-US" dirty="0" err="1"/>
              <a:t>ProductId</a:t>
            </a:r>
            <a:r>
              <a:rPr lang="en-US" dirty="0"/>
              <a:t> in the following format:</a:t>
            </a:r>
          </a:p>
          <a:p>
            <a:pPr lvl="1"/>
            <a:r>
              <a:rPr lang="en-US" dirty="0"/>
              <a:t>Second and Third character from the Code</a:t>
            </a:r>
          </a:p>
          <a:p>
            <a:pPr lvl="1"/>
            <a:r>
              <a:rPr lang="en-US" dirty="0"/>
              <a:t>-</a:t>
            </a:r>
          </a:p>
          <a:p>
            <a:pPr lvl="1"/>
            <a:r>
              <a:rPr lang="en-US" dirty="0"/>
              <a:t>Last three characters from the Name</a:t>
            </a:r>
          </a:p>
          <a:p>
            <a:pPr lvl="1"/>
            <a:r>
              <a:rPr lang="en-US" dirty="0"/>
              <a:t>-</a:t>
            </a:r>
          </a:p>
          <a:p>
            <a:pPr lvl="1"/>
            <a:r>
              <a:rPr lang="en-US" dirty="0"/>
              <a:t>Product Price</a:t>
            </a:r>
          </a:p>
        </p:txBody>
      </p:sp>
      <p:pic>
        <p:nvPicPr>
          <p:cNvPr id="5" name="Picture 4"/>
          <p:cNvPicPr>
            <a:picLocks noChangeAspect="1"/>
          </p:cNvPicPr>
          <p:nvPr/>
        </p:nvPicPr>
        <p:blipFill>
          <a:blip r:embed="rId2"/>
          <a:stretch>
            <a:fillRect/>
          </a:stretch>
        </p:blipFill>
        <p:spPr>
          <a:xfrm>
            <a:off x="1763457" y="4191000"/>
            <a:ext cx="6076950" cy="2667000"/>
          </a:xfrm>
          <a:prstGeom prst="rect">
            <a:avLst/>
          </a:prstGeom>
        </p:spPr>
      </p:pic>
    </p:spTree>
    <p:extLst>
      <p:ext uri="{BB962C8B-B14F-4D97-AF65-F5344CB8AC3E}">
        <p14:creationId xmlns:p14="http://schemas.microsoft.com/office/powerpoint/2010/main" val="42744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00F1DC69-C259-49D8-8B05-7104D43EC2BD}"/>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EB143BB9-92CC-47C0-B3E8-52BE1124AE51}"/>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4756887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assign multiple values to scalar variable?</a:t>
            </a:r>
          </a:p>
          <a:p>
            <a:pPr marL="457200" lvl="1" indent="0">
              <a:buNone/>
            </a:pPr>
            <a:r>
              <a:rPr lang="en-US" b="1" dirty="0"/>
              <a:t>a.</a:t>
            </a:r>
            <a:r>
              <a:rPr lang="en-US" dirty="0"/>
              <a:t> Yes</a:t>
            </a:r>
          </a:p>
          <a:p>
            <a:pPr marL="457200" lvl="1" indent="0">
              <a:buNone/>
            </a:pPr>
            <a:r>
              <a:rPr lang="en-US" b="1" dirty="0"/>
              <a:t>b. </a:t>
            </a:r>
            <a:r>
              <a:rPr lang="en-US" dirty="0"/>
              <a:t>No</a:t>
            </a:r>
          </a:p>
          <a:p>
            <a:r>
              <a:rPr lang="en-US" dirty="0"/>
              <a:t>Which SQL function is used to determine number of characters in the string?</a:t>
            </a:r>
          </a:p>
          <a:p>
            <a:pPr marL="457200" lvl="1" indent="0">
              <a:buNone/>
            </a:pPr>
            <a:r>
              <a:rPr lang="en-US" b="1" dirty="0"/>
              <a:t>a. </a:t>
            </a:r>
            <a:r>
              <a:rPr lang="en-US" dirty="0"/>
              <a:t>LEFT</a:t>
            </a:r>
          </a:p>
          <a:p>
            <a:pPr marL="457200" lvl="1" indent="0">
              <a:buNone/>
            </a:pPr>
            <a:r>
              <a:rPr lang="en-US" b="1" dirty="0"/>
              <a:t>b. </a:t>
            </a:r>
            <a:r>
              <a:rPr lang="en-US" dirty="0"/>
              <a:t>STRING</a:t>
            </a:r>
          </a:p>
          <a:p>
            <a:pPr marL="457200" lvl="1" indent="0">
              <a:buNone/>
            </a:pPr>
            <a:r>
              <a:rPr lang="en-US" b="1" dirty="0"/>
              <a:t>c. </a:t>
            </a:r>
            <a:r>
              <a:rPr lang="en-US" dirty="0"/>
              <a:t>STRING_SIZE</a:t>
            </a:r>
          </a:p>
          <a:p>
            <a:pPr marL="457200" lvl="1" indent="0">
              <a:buNone/>
            </a:pPr>
            <a:r>
              <a:rPr lang="en-US" b="1" dirty="0"/>
              <a:t>d. </a:t>
            </a:r>
            <a:r>
              <a:rPr lang="en-US" dirty="0"/>
              <a:t>LEN</a:t>
            </a:r>
          </a:p>
          <a:p>
            <a:r>
              <a:rPr lang="en-US" dirty="0"/>
              <a:t>Can we return two records in scalar function?</a:t>
            </a:r>
          </a:p>
          <a:p>
            <a:pPr marL="0" indent="0">
              <a:buNone/>
            </a:pPr>
            <a:r>
              <a:rPr lang="en-US" b="1" dirty="0"/>
              <a:t>       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8186584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endParaRPr lang="en-US" dirty="0"/>
          </a:p>
          <a:p>
            <a:r>
              <a:rPr lang="en-US" dirty="0"/>
              <a:t>Can we insert data in some table by using scalar function?</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temp table and table variable?</a:t>
            </a:r>
          </a:p>
          <a:p>
            <a:pPr marL="457200" lvl="1" indent="0">
              <a:buNone/>
            </a:pPr>
            <a:endParaRPr lang="en-US" dirty="0"/>
          </a:p>
          <a:p>
            <a:endParaRPr lang="en-US" dirty="0"/>
          </a:p>
        </p:txBody>
      </p:sp>
    </p:spTree>
    <p:extLst>
      <p:ext uri="{BB962C8B-B14F-4D97-AF65-F5344CB8AC3E}">
        <p14:creationId xmlns:p14="http://schemas.microsoft.com/office/powerpoint/2010/main" val="28860873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4</a:t>
            </a:r>
            <a:br>
              <a:rPr lang="en-US" dirty="0"/>
            </a:br>
            <a:endParaRPr lang="en-US" dirty="0"/>
          </a:p>
        </p:txBody>
      </p:sp>
    </p:spTree>
    <p:extLst>
      <p:ext uri="{BB962C8B-B14F-4D97-AF65-F5344CB8AC3E}">
        <p14:creationId xmlns:p14="http://schemas.microsoft.com/office/powerpoint/2010/main" val="2432382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1</a:t>
            </a:r>
            <a:r>
              <a:rPr lang="mk-MK" dirty="0"/>
              <a:t>/</a:t>
            </a:r>
            <a:r>
              <a:rPr lang="en-US" dirty="0"/>
              <a:t>2</a:t>
            </a:r>
            <a:endParaRPr lang="mk-MK" dirty="0"/>
          </a:p>
        </p:txBody>
      </p:sp>
      <p:sp>
        <p:nvSpPr>
          <p:cNvPr id="9" name="Content Placeholder 2">
            <a:extLst>
              <a:ext uri="{FF2B5EF4-FFF2-40B4-BE49-F238E27FC236}">
                <a16:creationId xmlns:a16="http://schemas.microsoft.com/office/drawing/2014/main" id="{851E1D9F-67D9-434C-953E-120DC7BE5B03}"/>
              </a:ext>
            </a:extLst>
          </p:cNvPr>
          <p:cNvSpPr>
            <a:spLocks noGrp="1"/>
          </p:cNvSpPr>
          <p:nvPr>
            <p:ph idx="1"/>
          </p:nvPr>
        </p:nvSpPr>
        <p:spPr>
          <a:xfrm>
            <a:off x="677334" y="2160589"/>
            <a:ext cx="8596668" cy="4240211"/>
          </a:xfrm>
        </p:spPr>
        <p:txBody>
          <a:bodyPr/>
          <a:lstStyle/>
          <a:p>
            <a:r>
              <a:rPr lang="en-US" dirty="0"/>
              <a:t>Declare scalar variable for storing FirstName values</a:t>
            </a:r>
          </a:p>
          <a:p>
            <a:pPr lvl="1"/>
            <a:r>
              <a:rPr lang="en-US" dirty="0"/>
              <a:t>Assign value ‘Antonio’ to the FirstName variable</a:t>
            </a:r>
          </a:p>
          <a:p>
            <a:pPr lvl="1"/>
            <a:r>
              <a:rPr lang="en-US" dirty="0"/>
              <a:t>Find all Students having FirstName same as the variable</a:t>
            </a:r>
          </a:p>
          <a:p>
            <a:r>
              <a:rPr lang="en-US" dirty="0"/>
              <a:t>Declare table variable that will contain </a:t>
            </a:r>
            <a:r>
              <a:rPr lang="en-US" dirty="0" err="1"/>
              <a:t>StudentId</a:t>
            </a:r>
            <a:r>
              <a:rPr lang="en-US" dirty="0"/>
              <a:t>, </a:t>
            </a:r>
            <a:r>
              <a:rPr lang="en-US" dirty="0" err="1"/>
              <a:t>StudentName</a:t>
            </a:r>
            <a:r>
              <a:rPr lang="en-US" dirty="0"/>
              <a:t> and </a:t>
            </a:r>
            <a:r>
              <a:rPr lang="en-US" dirty="0" err="1"/>
              <a:t>DateOfBirth</a:t>
            </a:r>
            <a:endParaRPr lang="en-US" dirty="0"/>
          </a:p>
          <a:p>
            <a:pPr lvl="1"/>
            <a:r>
              <a:rPr lang="en-US" dirty="0"/>
              <a:t>Fill the table variable with all Female students</a:t>
            </a:r>
          </a:p>
          <a:p>
            <a:r>
              <a:rPr lang="en-US" dirty="0"/>
              <a:t>Declare temp table that will contain </a:t>
            </a:r>
            <a:r>
              <a:rPr lang="en-US" dirty="0" err="1"/>
              <a:t>LastName</a:t>
            </a:r>
            <a:r>
              <a:rPr lang="en-US" dirty="0"/>
              <a:t> and </a:t>
            </a:r>
            <a:r>
              <a:rPr lang="en-US" dirty="0" err="1"/>
              <a:t>EnrolledDate</a:t>
            </a:r>
            <a:r>
              <a:rPr lang="en-US" dirty="0"/>
              <a:t> columns</a:t>
            </a:r>
          </a:p>
          <a:p>
            <a:pPr lvl="1"/>
            <a:r>
              <a:rPr lang="en-US" dirty="0"/>
              <a:t>Fill the temp table with all Male students having First Name starting with ‘A’</a:t>
            </a:r>
          </a:p>
          <a:p>
            <a:pPr lvl="1"/>
            <a:r>
              <a:rPr lang="en-GB" dirty="0"/>
              <a:t>Retrieve the students from the table which last name is with 7 characters</a:t>
            </a:r>
          </a:p>
          <a:p>
            <a:r>
              <a:rPr lang="en-US" dirty="0"/>
              <a:t>Find all teachers whose FirstName length is less than 5 and</a:t>
            </a:r>
          </a:p>
          <a:p>
            <a:pPr lvl="1"/>
            <a:r>
              <a:rPr lang="en-US" dirty="0"/>
              <a:t>the first 3 characters of their FirstName and </a:t>
            </a:r>
            <a:r>
              <a:rPr lang="en-US" dirty="0" err="1"/>
              <a:t>LastName</a:t>
            </a:r>
            <a:r>
              <a:rPr lang="en-US" dirty="0"/>
              <a:t> are the same</a:t>
            </a:r>
          </a:p>
          <a:p>
            <a:endParaRPr lang="en-US" dirty="0"/>
          </a:p>
        </p:txBody>
      </p:sp>
    </p:spTree>
    <p:extLst>
      <p:ext uri="{BB962C8B-B14F-4D97-AF65-F5344CB8AC3E}">
        <p14:creationId xmlns:p14="http://schemas.microsoft.com/office/powerpoint/2010/main" val="19092074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2</a:t>
            </a:r>
            <a:r>
              <a:rPr lang="mk-MK" dirty="0"/>
              <a:t>/</a:t>
            </a:r>
            <a:r>
              <a:rPr lang="en-US" dirty="0"/>
              <a:t>2</a:t>
            </a:r>
            <a:endParaRPr lang="mk-MK" dirty="0"/>
          </a:p>
        </p:txBody>
      </p:sp>
      <p:sp>
        <p:nvSpPr>
          <p:cNvPr id="6" name="Content Placeholder 2">
            <a:extLst>
              <a:ext uri="{FF2B5EF4-FFF2-40B4-BE49-F238E27FC236}">
                <a16:creationId xmlns:a16="http://schemas.microsoft.com/office/drawing/2014/main" id="{871D8C4C-5526-4DF4-A095-5377B10FA99C}"/>
              </a:ext>
            </a:extLst>
          </p:cNvPr>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fn_FormatStudentName</a:t>
            </a:r>
            <a:r>
              <a:rPr lang="en-US" dirty="0"/>
              <a:t>) for retrieving the Student description for specific </a:t>
            </a:r>
            <a:r>
              <a:rPr lang="en-US" dirty="0" err="1"/>
              <a:t>StudentId</a:t>
            </a:r>
            <a:r>
              <a:rPr lang="en-US" dirty="0"/>
              <a:t> in the following format:</a:t>
            </a:r>
          </a:p>
          <a:p>
            <a:pPr lvl="1"/>
            <a:r>
              <a:rPr lang="en-US" dirty="0" err="1"/>
              <a:t>StudentCardNumber</a:t>
            </a:r>
            <a:r>
              <a:rPr lang="en-US" dirty="0"/>
              <a:t> without “</a:t>
            </a:r>
            <a:r>
              <a:rPr lang="en-US" dirty="0" err="1"/>
              <a:t>sc</a:t>
            </a:r>
            <a:r>
              <a:rPr lang="en-US" dirty="0"/>
              <a:t>-”</a:t>
            </a:r>
          </a:p>
          <a:p>
            <a:pPr lvl="1"/>
            <a:r>
              <a:rPr lang="en-US" dirty="0"/>
              <a:t>“ – “</a:t>
            </a:r>
          </a:p>
          <a:p>
            <a:pPr lvl="1"/>
            <a:r>
              <a:rPr lang="en-US" dirty="0"/>
              <a:t>First character of student FirstName</a:t>
            </a:r>
          </a:p>
          <a:p>
            <a:pPr lvl="1"/>
            <a:r>
              <a:rPr lang="en-US" dirty="0"/>
              <a:t>“.”</a:t>
            </a:r>
          </a:p>
          <a:p>
            <a:pPr lvl="1"/>
            <a:r>
              <a:rPr lang="en-US" dirty="0"/>
              <a:t>Student </a:t>
            </a:r>
            <a:r>
              <a:rPr lang="en-US" dirty="0" err="1"/>
              <a:t>LastName</a:t>
            </a:r>
            <a:endParaRPr lang="en-US" dirty="0"/>
          </a:p>
        </p:txBody>
      </p:sp>
      <p:pic>
        <p:nvPicPr>
          <p:cNvPr id="4" name="Picture 3">
            <a:extLst>
              <a:ext uri="{FF2B5EF4-FFF2-40B4-BE49-F238E27FC236}">
                <a16:creationId xmlns:a16="http://schemas.microsoft.com/office/drawing/2014/main" id="{1A26D2AB-8B7B-4089-BDA1-1E2A74FDF9E8}"/>
              </a:ext>
            </a:extLst>
          </p:cNvPr>
          <p:cNvPicPr>
            <a:picLocks noChangeAspect="1"/>
          </p:cNvPicPr>
          <p:nvPr/>
        </p:nvPicPr>
        <p:blipFill>
          <a:blip r:embed="rId2"/>
          <a:stretch>
            <a:fillRect/>
          </a:stretch>
        </p:blipFill>
        <p:spPr>
          <a:xfrm>
            <a:off x="1222818" y="4325113"/>
            <a:ext cx="7505700" cy="2371725"/>
          </a:xfrm>
          <a:prstGeom prst="rect">
            <a:avLst/>
          </a:prstGeom>
        </p:spPr>
      </p:pic>
    </p:spTree>
    <p:extLst>
      <p:ext uri="{BB962C8B-B14F-4D97-AF65-F5344CB8AC3E}">
        <p14:creationId xmlns:p14="http://schemas.microsoft.com/office/powerpoint/2010/main" val="29752210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5</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0696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5</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Table valued functions</a:t>
            </a:r>
          </a:p>
          <a:p>
            <a:pPr lvl="2">
              <a:buFont typeface="Wingdings" panose="05000000000000000000" pitchFamily="2" charset="2"/>
              <a:buChar char="§"/>
            </a:pPr>
            <a:r>
              <a:rPr lang="en-US" sz="2100" dirty="0"/>
              <a:t>Inline table-valued function</a:t>
            </a:r>
          </a:p>
          <a:p>
            <a:pPr lvl="2">
              <a:buFont typeface="Wingdings" panose="05000000000000000000" pitchFamily="2" charset="2"/>
              <a:buChar char="§"/>
            </a:pPr>
            <a:r>
              <a:rPr lang="en-US" sz="2100" dirty="0"/>
              <a:t>Multi-statement table-valued functions</a:t>
            </a:r>
          </a:p>
          <a:p>
            <a:pPr lvl="2">
              <a:buFont typeface="Wingdings" panose="05000000000000000000" pitchFamily="2" charset="2"/>
              <a:buChar char="§"/>
            </a:pPr>
            <a:r>
              <a:rPr lang="en-US" sz="2100" dirty="0"/>
              <a:t>Workshop</a:t>
            </a:r>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9512843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Table-valued functions</a:t>
            </a:r>
          </a:p>
        </p:txBody>
      </p:sp>
      <p:sp>
        <p:nvSpPr>
          <p:cNvPr id="2" name="Text Placeholder 1"/>
          <p:cNvSpPr>
            <a:spLocks noGrp="1"/>
          </p:cNvSpPr>
          <p:nvPr>
            <p:ph type="body" idx="1"/>
          </p:nvPr>
        </p:nvSpPr>
        <p:spPr/>
        <p:txBody>
          <a:bodyPr/>
          <a:lstStyle/>
          <a:p>
            <a:r>
              <a:rPr lang="en-US" dirty="0"/>
              <a:t>Inline, Multi-statement </a:t>
            </a:r>
          </a:p>
        </p:txBody>
      </p:sp>
    </p:spTree>
    <p:extLst>
      <p:ext uri="{BB962C8B-B14F-4D97-AF65-F5344CB8AC3E}">
        <p14:creationId xmlns:p14="http://schemas.microsoft.com/office/powerpoint/2010/main" val="2020382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3880773"/>
          </a:xfrm>
        </p:spPr>
        <p:txBody>
          <a:bodyPr/>
          <a:lstStyle/>
          <a:p>
            <a:r>
              <a:rPr lang="en-US" dirty="0"/>
              <a:t>allow modular programming </a:t>
            </a:r>
          </a:p>
          <a:p>
            <a:r>
              <a:rPr lang="en-US" dirty="0"/>
              <a:t>Allows multiple input parameters</a:t>
            </a:r>
          </a:p>
          <a:p>
            <a:r>
              <a:rPr lang="en-US" dirty="0"/>
              <a:t>return table on output</a:t>
            </a:r>
          </a:p>
          <a:p>
            <a:r>
              <a:rPr lang="en-US" dirty="0"/>
              <a:t>Definition types:</a:t>
            </a:r>
          </a:p>
          <a:p>
            <a:pPr lvl="1"/>
            <a:r>
              <a:rPr lang="en-US" dirty="0"/>
              <a:t>Inline table-valued function</a:t>
            </a:r>
          </a:p>
          <a:p>
            <a:pPr lvl="1"/>
            <a:r>
              <a:rPr lang="en-US" dirty="0"/>
              <a:t>Multi-statement table-valued functions</a:t>
            </a:r>
          </a:p>
          <a:p>
            <a:endParaRPr lang="en-US" dirty="0"/>
          </a:p>
          <a:p>
            <a:endParaRPr lang="en-US" dirty="0"/>
          </a:p>
        </p:txBody>
      </p:sp>
    </p:spTree>
    <p:extLst>
      <p:ext uri="{BB962C8B-B14F-4D97-AF65-F5344CB8AC3E}">
        <p14:creationId xmlns:p14="http://schemas.microsoft.com/office/powerpoint/2010/main" val="423212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377371"/>
          </a:xfrm>
        </p:spPr>
        <p:txBody>
          <a:bodyPr>
            <a:normAutofit/>
          </a:bodyPr>
          <a:lstStyle/>
          <a:p>
            <a:r>
              <a:rPr lang="en-US" dirty="0"/>
              <a:t>Inline table-valued function</a:t>
            </a:r>
          </a:p>
          <a:p>
            <a:r>
              <a:rPr lang="en-US" dirty="0"/>
              <a:t>How to define:</a:t>
            </a:r>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02 Inline </a:t>
            </a:r>
            <a:r>
              <a:rPr lang="en-US" dirty="0" err="1"/>
              <a:t>TVF.sql</a:t>
            </a:r>
            <a:endParaRPr lang="en-US" dirty="0"/>
          </a:p>
          <a:p>
            <a:endParaRPr lang="en-US" dirty="0"/>
          </a:p>
        </p:txBody>
      </p:sp>
      <p:sp>
        <p:nvSpPr>
          <p:cNvPr id="4" name="Rectangle 3"/>
          <p:cNvSpPr/>
          <p:nvPr/>
        </p:nvSpPr>
        <p:spPr>
          <a:xfrm>
            <a:off x="917448" y="2306733"/>
            <a:ext cx="8537448" cy="2031325"/>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@ParameterList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RETURN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505329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990019"/>
          </a:xfrm>
        </p:spPr>
        <p:txBody>
          <a:bodyPr>
            <a:normAutofit/>
          </a:bodyPr>
          <a:lstStyle/>
          <a:p>
            <a:r>
              <a:rPr lang="en-US" dirty="0"/>
              <a:t>Multi-statement table-valued function</a:t>
            </a:r>
          </a:p>
          <a:p>
            <a:r>
              <a:rPr lang="en-US" dirty="0"/>
              <a:t>Allows multiple SQL Statements in the function body</a:t>
            </a:r>
          </a:p>
          <a:p>
            <a:r>
              <a:rPr lang="en-US" dirty="0"/>
              <a:t>How to define:</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03 Multi-statement </a:t>
            </a:r>
            <a:r>
              <a:rPr lang="en-US" dirty="0" err="1"/>
              <a:t>TVF.sql</a:t>
            </a:r>
            <a:endParaRPr lang="en-US" dirty="0"/>
          </a:p>
          <a:p>
            <a:endParaRPr lang="en-US" dirty="0"/>
          </a:p>
        </p:txBody>
      </p:sp>
      <p:sp>
        <p:nvSpPr>
          <p:cNvPr id="5" name="Rectangle 4"/>
          <p:cNvSpPr/>
          <p:nvPr/>
        </p:nvSpPr>
        <p:spPr>
          <a:xfrm>
            <a:off x="1008888" y="2615134"/>
            <a:ext cx="6096000" cy="2800767"/>
          </a:xfrm>
          <a:prstGeom prst="rect">
            <a:avLst/>
          </a:prstGeom>
        </p:spPr>
        <p:txBody>
          <a:bodyPr>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FunctionName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ParaleterList</a:t>
            </a:r>
            <a:r>
              <a:rPr lang="en-US" sz="1600" dirty="0">
                <a:solidFill>
                  <a:srgbClr val="000000"/>
                </a:solidFill>
                <a:latin typeface="Consolas" panose="020B0609020204030204" pitchFamily="49" charset="0"/>
              </a:rPr>
              <a:t> [datatype]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TABLE1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END</a:t>
            </a:r>
            <a:endParaRPr lang="en-US" sz="1600" dirty="0"/>
          </a:p>
        </p:txBody>
      </p:sp>
    </p:spTree>
    <p:extLst>
      <p:ext uri="{BB962C8B-B14F-4D97-AF65-F5344CB8AC3E}">
        <p14:creationId xmlns:p14="http://schemas.microsoft.com/office/powerpoint/2010/main" val="14430445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Workshop</a:t>
            </a:r>
          </a:p>
        </p:txBody>
      </p:sp>
      <p:sp>
        <p:nvSpPr>
          <p:cNvPr id="3" name="Content Placeholder 2"/>
          <p:cNvSpPr>
            <a:spLocks noGrp="1"/>
          </p:cNvSpPr>
          <p:nvPr>
            <p:ph idx="1"/>
          </p:nvPr>
        </p:nvSpPr>
        <p:spPr>
          <a:xfrm>
            <a:off x="219456" y="2160589"/>
            <a:ext cx="9326880" cy="1359851"/>
          </a:xfrm>
        </p:spPr>
        <p:txBody>
          <a:bodyPr>
            <a:normAutofit/>
          </a:bodyPr>
          <a:lstStyle/>
          <a:p>
            <a:r>
              <a:rPr lang="en-US" dirty="0"/>
              <a:t>Create multi-statement table value function that for specific </a:t>
            </a:r>
            <a:r>
              <a:rPr lang="en-US" dirty="0" err="1"/>
              <a:t>BusinessEntity</a:t>
            </a:r>
            <a:r>
              <a:rPr lang="en-US" dirty="0"/>
              <a:t> and Customer will return list of products sold, together with the total quantity sold and total price per product</a:t>
            </a:r>
          </a:p>
          <a:p>
            <a:r>
              <a:rPr lang="en-US" dirty="0"/>
              <a:t>Example resultset:</a:t>
            </a:r>
          </a:p>
        </p:txBody>
      </p:sp>
      <p:pic>
        <p:nvPicPr>
          <p:cNvPr id="4" name="Picture 3"/>
          <p:cNvPicPr>
            <a:picLocks noChangeAspect="1"/>
          </p:cNvPicPr>
          <p:nvPr/>
        </p:nvPicPr>
        <p:blipFill>
          <a:blip r:embed="rId2"/>
          <a:stretch>
            <a:fillRect/>
          </a:stretch>
        </p:blipFill>
        <p:spPr>
          <a:xfrm>
            <a:off x="677334" y="3520440"/>
            <a:ext cx="3276600" cy="1724025"/>
          </a:xfrm>
          <a:prstGeom prst="rect">
            <a:avLst/>
          </a:prstGeom>
        </p:spPr>
      </p:pic>
    </p:spTree>
    <p:extLst>
      <p:ext uri="{BB962C8B-B14F-4D97-AF65-F5344CB8AC3E}">
        <p14:creationId xmlns:p14="http://schemas.microsoft.com/office/powerpoint/2010/main" val="29885831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46CF-F2D8-42B9-9FD3-DD4B9E56AF70}"/>
              </a:ext>
            </a:extLst>
          </p:cNvPr>
          <p:cNvSpPr>
            <a:spLocks noGrp="1"/>
          </p:cNvSpPr>
          <p:nvPr>
            <p:ph type="title"/>
          </p:nvPr>
        </p:nvSpPr>
        <p:spPr/>
        <p:txBody>
          <a:bodyPr/>
          <a:lstStyle/>
          <a:p>
            <a:r>
              <a:rPr lang="en-US" dirty="0"/>
              <a:t>Differences</a:t>
            </a:r>
            <a:endParaRPr lang="mk-MK" dirty="0"/>
          </a:p>
        </p:txBody>
      </p:sp>
      <p:sp>
        <p:nvSpPr>
          <p:cNvPr id="3" name="Content Placeholder 2">
            <a:extLst>
              <a:ext uri="{FF2B5EF4-FFF2-40B4-BE49-F238E27FC236}">
                <a16:creationId xmlns:a16="http://schemas.microsoft.com/office/drawing/2014/main" id="{6950F896-7C01-4033-86B5-078D7AA1542A}"/>
              </a:ext>
            </a:extLst>
          </p:cNvPr>
          <p:cNvSpPr>
            <a:spLocks noGrp="1"/>
          </p:cNvSpPr>
          <p:nvPr>
            <p:ph idx="1"/>
          </p:nvPr>
        </p:nvSpPr>
        <p:spPr/>
        <p:txBody>
          <a:bodyPr/>
          <a:lstStyle/>
          <a:p>
            <a:r>
              <a:rPr lang="en-US" dirty="0"/>
              <a:t>View</a:t>
            </a:r>
          </a:p>
          <a:p>
            <a:r>
              <a:rPr lang="en-US" dirty="0"/>
              <a:t>Scalar Function</a:t>
            </a:r>
          </a:p>
          <a:p>
            <a:r>
              <a:rPr lang="en-US" dirty="0"/>
              <a:t>Inline Table Valued Function</a:t>
            </a:r>
          </a:p>
          <a:p>
            <a:r>
              <a:rPr lang="en-US" dirty="0"/>
              <a:t>Multi-statement Table Valued Function</a:t>
            </a:r>
            <a:endParaRPr lang="mk-MK" dirty="0"/>
          </a:p>
        </p:txBody>
      </p:sp>
    </p:spTree>
    <p:extLst>
      <p:ext uri="{BB962C8B-B14F-4D97-AF65-F5344CB8AC3E}">
        <p14:creationId xmlns:p14="http://schemas.microsoft.com/office/powerpoint/2010/main" val="11362940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61752" cy="1320800"/>
          </a:xfrm>
        </p:spPr>
        <p:txBody>
          <a:bodyPr/>
          <a:lstStyle/>
          <a:p>
            <a:r>
              <a:rPr lang="en-US" dirty="0"/>
              <a:t>View, Inline, Multi-statement – Workshop 2</a:t>
            </a:r>
          </a:p>
        </p:txBody>
      </p:sp>
      <p:sp>
        <p:nvSpPr>
          <p:cNvPr id="3" name="Content Placeholder 2"/>
          <p:cNvSpPr>
            <a:spLocks noGrp="1"/>
          </p:cNvSpPr>
          <p:nvPr>
            <p:ph idx="1"/>
          </p:nvPr>
        </p:nvSpPr>
        <p:spPr>
          <a:xfrm>
            <a:off x="219456" y="1758838"/>
            <a:ext cx="9326880" cy="3340324"/>
          </a:xfrm>
        </p:spPr>
        <p:txBody>
          <a:bodyPr>
            <a:normAutofit/>
          </a:bodyPr>
          <a:lstStyle/>
          <a:p>
            <a:r>
              <a:rPr lang="en-US" dirty="0"/>
              <a:t>Create Scalar function (</a:t>
            </a:r>
            <a:r>
              <a:rPr lang="en-US" dirty="0" err="1"/>
              <a:t>fn_OrderDetailTotalPrice</a:t>
            </a:r>
            <a:r>
              <a:rPr lang="en-US" dirty="0"/>
              <a:t>) for retrieving the </a:t>
            </a:r>
            <a:r>
              <a:rPr lang="en-US" dirty="0" err="1"/>
              <a:t>TotalPrice</a:t>
            </a:r>
            <a:r>
              <a:rPr lang="en-US" dirty="0"/>
              <a:t>=Quantity* Price for specific </a:t>
            </a:r>
            <a:r>
              <a:rPr lang="en-US" dirty="0" err="1"/>
              <a:t>OrderDetailId</a:t>
            </a:r>
            <a:endParaRPr lang="en-US" dirty="0"/>
          </a:p>
          <a:p>
            <a:r>
              <a:rPr lang="en-US" dirty="0"/>
              <a:t>Create</a:t>
            </a:r>
          </a:p>
          <a:p>
            <a:pPr lvl="1"/>
            <a:r>
              <a:rPr lang="en-US" dirty="0"/>
              <a:t>View (</a:t>
            </a:r>
            <a:r>
              <a:rPr lang="en-US" dirty="0" err="1"/>
              <a:t>vv_EmployeeOrders</a:t>
            </a:r>
            <a:r>
              <a:rPr lang="en-US" dirty="0"/>
              <a:t>)</a:t>
            </a:r>
          </a:p>
          <a:p>
            <a:pPr lvl="1"/>
            <a:r>
              <a:rPr lang="en-US" dirty="0"/>
              <a:t>Inline Table Valued Function (</a:t>
            </a:r>
            <a:r>
              <a:rPr lang="en-US" dirty="0" err="1"/>
              <a:t>fn_EmployeeOrders_Inline</a:t>
            </a:r>
            <a:r>
              <a:rPr lang="en-US" dirty="0"/>
              <a:t>)</a:t>
            </a:r>
          </a:p>
          <a:p>
            <a:pPr lvl="1"/>
            <a:r>
              <a:rPr lang="en-US" dirty="0"/>
              <a:t>Multi-statement Table Valued Function (</a:t>
            </a:r>
            <a:r>
              <a:rPr lang="en-US" dirty="0" err="1"/>
              <a:t>fn_EmployeeOrders_MultiStatement</a:t>
            </a:r>
            <a:r>
              <a:rPr lang="en-US" dirty="0"/>
              <a:t>)</a:t>
            </a:r>
          </a:p>
          <a:p>
            <a:pPr marL="0" indent="0">
              <a:buNone/>
            </a:pPr>
            <a:r>
              <a:rPr lang="en-US" dirty="0"/>
              <a:t>	that will return list of </a:t>
            </a:r>
            <a:r>
              <a:rPr lang="en-US" dirty="0" err="1"/>
              <a:t>EmployeeName</a:t>
            </a:r>
            <a:r>
              <a:rPr lang="en-US" dirty="0"/>
              <a:t>, ProductName, </a:t>
            </a:r>
            <a:r>
              <a:rPr lang="en-US" dirty="0" err="1"/>
              <a:t>OrderDate</a:t>
            </a:r>
            <a:r>
              <a:rPr lang="en-US" dirty="0"/>
              <a:t>, Quantity, Price, 	together with the </a:t>
            </a:r>
            <a:r>
              <a:rPr lang="en-US" dirty="0" err="1"/>
              <a:t>TotalPrice</a:t>
            </a:r>
            <a:r>
              <a:rPr lang="en-US" dirty="0"/>
              <a:t> (calculated with previously created scalar function) for 	all Female Employees and Orders in May 2019</a:t>
            </a:r>
          </a:p>
        </p:txBody>
      </p:sp>
      <p:pic>
        <p:nvPicPr>
          <p:cNvPr id="5" name="Picture 4">
            <a:extLst>
              <a:ext uri="{FF2B5EF4-FFF2-40B4-BE49-F238E27FC236}">
                <a16:creationId xmlns:a16="http://schemas.microsoft.com/office/drawing/2014/main" id="{164F85A0-A6C2-4F0C-94FE-8FC625D9FE06}"/>
              </a:ext>
            </a:extLst>
          </p:cNvPr>
          <p:cNvPicPr>
            <a:picLocks noChangeAspect="1"/>
          </p:cNvPicPr>
          <p:nvPr/>
        </p:nvPicPr>
        <p:blipFill>
          <a:blip r:embed="rId2"/>
          <a:stretch>
            <a:fillRect/>
          </a:stretch>
        </p:blipFill>
        <p:spPr>
          <a:xfrm>
            <a:off x="840015" y="5099162"/>
            <a:ext cx="4648200" cy="1647825"/>
          </a:xfrm>
          <a:prstGeom prst="rect">
            <a:avLst/>
          </a:prstGeom>
        </p:spPr>
      </p:pic>
    </p:spTree>
    <p:extLst>
      <p:ext uri="{BB962C8B-B14F-4D97-AF65-F5344CB8AC3E}">
        <p14:creationId xmlns:p14="http://schemas.microsoft.com/office/powerpoint/2010/main" val="4396202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63DD62C4-BE48-4A3F-9807-689E4132EF3E}"/>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75B67A43-D09B-465A-92FC-F6B09209DADB}"/>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8597040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GB" dirty="0"/>
              <a:t>Can we return single value in table-valued function?</a:t>
            </a:r>
          </a:p>
          <a:p>
            <a:pPr marL="457200" lvl="1" indent="0">
              <a:buNone/>
            </a:pPr>
            <a:r>
              <a:rPr lang="en-US" b="1" dirty="0"/>
              <a:t>a.</a:t>
            </a:r>
            <a:r>
              <a:rPr lang="en-US" dirty="0"/>
              <a:t> Yes</a:t>
            </a:r>
          </a:p>
          <a:p>
            <a:pPr marL="457200" lvl="1" indent="0">
              <a:buNone/>
            </a:pPr>
            <a:r>
              <a:rPr lang="en-US" b="1" dirty="0"/>
              <a:t>b. </a:t>
            </a:r>
            <a:r>
              <a:rPr lang="en-US" dirty="0"/>
              <a:t>No</a:t>
            </a:r>
          </a:p>
          <a:p>
            <a:r>
              <a:rPr lang="en-US" dirty="0"/>
              <a:t>Can we insert data in some table by using table valued function?</a:t>
            </a:r>
          </a:p>
          <a:p>
            <a:pPr marL="0" indent="0">
              <a:buNone/>
            </a:pPr>
            <a:r>
              <a:rPr lang="en-US" b="1" dirty="0"/>
              <a:t> 	a. </a:t>
            </a:r>
            <a:r>
              <a:rPr lang="en-US" dirty="0"/>
              <a:t>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2902822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5</a:t>
            </a:r>
            <a:br>
              <a:rPr lang="en-US" dirty="0"/>
            </a:br>
            <a:endParaRPr lang="en-US" dirty="0"/>
          </a:p>
        </p:txBody>
      </p:sp>
    </p:spTree>
    <p:extLst>
      <p:ext uri="{BB962C8B-B14F-4D97-AF65-F5344CB8AC3E}">
        <p14:creationId xmlns:p14="http://schemas.microsoft.com/office/powerpoint/2010/main" val="23678227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endParaRPr lang="mk-MK" dirty="0"/>
          </a:p>
        </p:txBody>
      </p:sp>
      <p:sp>
        <p:nvSpPr>
          <p:cNvPr id="6" name="Content Placeholder 2">
            <a:extLst>
              <a:ext uri="{FF2B5EF4-FFF2-40B4-BE49-F238E27FC236}">
                <a16:creationId xmlns:a16="http://schemas.microsoft.com/office/drawing/2014/main" id="{9700FD0A-2F06-401C-B59C-A43AC7B695D0}"/>
              </a:ext>
            </a:extLst>
          </p:cNvPr>
          <p:cNvSpPr>
            <a:spLocks noGrp="1"/>
          </p:cNvSpPr>
          <p:nvPr>
            <p:ph idx="1"/>
          </p:nvPr>
        </p:nvSpPr>
        <p:spPr>
          <a:xfrm>
            <a:off x="677334" y="2160589"/>
            <a:ext cx="8869002" cy="1359851"/>
          </a:xfrm>
        </p:spPr>
        <p:txBody>
          <a:bodyPr>
            <a:normAutofit/>
          </a:bodyPr>
          <a:lstStyle/>
          <a:p>
            <a:r>
              <a:rPr lang="en-US" dirty="0"/>
              <a:t>Create multi-statement table value function that for specific Teacher and Course will return list of students (FirstName, </a:t>
            </a:r>
            <a:r>
              <a:rPr lang="en-US" dirty="0" err="1"/>
              <a:t>LastName</a:t>
            </a:r>
            <a:r>
              <a:rPr lang="en-US" dirty="0"/>
              <a:t>) who passed the exam, together with Grade and </a:t>
            </a:r>
            <a:r>
              <a:rPr lang="en-US" dirty="0" err="1"/>
              <a:t>CreatedDate</a:t>
            </a:r>
            <a:endParaRPr lang="en-US" dirty="0"/>
          </a:p>
          <a:p>
            <a:r>
              <a:rPr lang="en-US" dirty="0"/>
              <a:t>Example resultset:</a:t>
            </a:r>
          </a:p>
        </p:txBody>
      </p:sp>
      <p:pic>
        <p:nvPicPr>
          <p:cNvPr id="4" name="Picture 3">
            <a:extLst>
              <a:ext uri="{FF2B5EF4-FFF2-40B4-BE49-F238E27FC236}">
                <a16:creationId xmlns:a16="http://schemas.microsoft.com/office/drawing/2014/main" id="{16069BD6-97AF-40AF-B3A7-34E70F77007A}"/>
              </a:ext>
            </a:extLst>
          </p:cNvPr>
          <p:cNvPicPr>
            <a:picLocks noChangeAspect="1"/>
          </p:cNvPicPr>
          <p:nvPr/>
        </p:nvPicPr>
        <p:blipFill>
          <a:blip r:embed="rId2"/>
          <a:stretch>
            <a:fillRect/>
          </a:stretch>
        </p:blipFill>
        <p:spPr>
          <a:xfrm>
            <a:off x="1130385" y="4010025"/>
            <a:ext cx="3981450" cy="2238375"/>
          </a:xfrm>
          <a:prstGeom prst="rect">
            <a:avLst/>
          </a:prstGeom>
        </p:spPr>
      </p:pic>
    </p:spTree>
    <p:extLst>
      <p:ext uri="{BB962C8B-B14F-4D97-AF65-F5344CB8AC3E}">
        <p14:creationId xmlns:p14="http://schemas.microsoft.com/office/powerpoint/2010/main" val="6836615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6</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0005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u="sng" dirty="0"/>
              <a:t>Session 6</a:t>
            </a:r>
          </a:p>
          <a:p>
            <a:pPr lvl="1">
              <a:buFont typeface="Wingdings" panose="05000000000000000000" pitchFamily="2" charset="2"/>
              <a:buChar char="§"/>
            </a:pPr>
            <a:r>
              <a:rPr lang="en-US" sz="1800" dirty="0"/>
              <a:t>Homework discussion</a:t>
            </a:r>
          </a:p>
          <a:p>
            <a:pPr lvl="1">
              <a:buFont typeface="Wingdings" panose="05000000000000000000" pitchFamily="2" charset="2"/>
              <a:buChar char="§"/>
            </a:pPr>
            <a:r>
              <a:rPr lang="en-US" sz="1800" dirty="0"/>
              <a:t>Stored procedures</a:t>
            </a:r>
          </a:p>
          <a:p>
            <a:pPr lvl="2">
              <a:buFont typeface="Wingdings" panose="05000000000000000000" pitchFamily="2" charset="2"/>
              <a:buChar char="§"/>
            </a:pPr>
            <a:r>
              <a:rPr lang="en-US" sz="1800" dirty="0"/>
              <a:t>Workshop</a:t>
            </a:r>
          </a:p>
          <a:p>
            <a:pPr lvl="1">
              <a:buFont typeface="Wingdings" panose="05000000000000000000" pitchFamily="2" charset="2"/>
              <a:buChar char="§"/>
            </a:pPr>
            <a:r>
              <a:rPr lang="en-US" sz="1800" dirty="0"/>
              <a:t>Knowledge check (Quiz, Discussion, Homework)</a:t>
            </a:r>
          </a:p>
          <a:p>
            <a:pPr lvl="1">
              <a:buFont typeface="Wingdings" panose="05000000000000000000" pitchFamily="2" charset="2"/>
              <a:buChar char="§"/>
            </a:pPr>
            <a:endParaRPr lang="en-US" sz="2400" dirty="0"/>
          </a:p>
          <a:p>
            <a:pPr marL="0" indent="0">
              <a:buNone/>
            </a:pPr>
            <a:endParaRPr lang="en-US" sz="2900" dirty="0"/>
          </a:p>
          <a:p>
            <a:pPr lvl="1"/>
            <a:endParaRPr lang="en-US" dirty="0"/>
          </a:p>
        </p:txBody>
      </p:sp>
    </p:spTree>
    <p:extLst>
      <p:ext uri="{BB962C8B-B14F-4D97-AF65-F5344CB8AC3E}">
        <p14:creationId xmlns:p14="http://schemas.microsoft.com/office/powerpoint/2010/main" val="108393567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5812253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procedures</a:t>
            </a:r>
          </a:p>
        </p:txBody>
      </p:sp>
    </p:spTree>
    <p:extLst>
      <p:ext uri="{BB962C8B-B14F-4D97-AF65-F5344CB8AC3E}">
        <p14:creationId xmlns:p14="http://schemas.microsoft.com/office/powerpoint/2010/main" val="38381292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1/4</a:t>
            </a:r>
          </a:p>
        </p:txBody>
      </p:sp>
      <p:sp>
        <p:nvSpPr>
          <p:cNvPr id="3" name="Content Placeholder 2"/>
          <p:cNvSpPr>
            <a:spLocks noGrp="1"/>
          </p:cNvSpPr>
          <p:nvPr>
            <p:ph idx="1"/>
          </p:nvPr>
        </p:nvSpPr>
        <p:spPr>
          <a:xfrm>
            <a:off x="677334" y="1532587"/>
            <a:ext cx="8596668" cy="4508776"/>
          </a:xfrm>
        </p:spPr>
        <p:txBody>
          <a:bodyPr/>
          <a:lstStyle/>
          <a:p>
            <a:pPr marL="0" indent="0">
              <a:buNone/>
            </a:pPr>
            <a:r>
              <a:rPr lang="en-US" dirty="0"/>
              <a:t>A T-SQL stored procedure consists of a single batch of T-SQL code. Stored procedures have a number of important features, such as the following:</a:t>
            </a:r>
          </a:p>
          <a:p>
            <a:r>
              <a:rPr lang="en-US" dirty="0"/>
              <a:t>They can be called from T-SQL code by using the EXECUTE command.</a:t>
            </a:r>
          </a:p>
          <a:p>
            <a:r>
              <a:rPr lang="en-US" dirty="0"/>
              <a:t>You can pass data to them through input parameters, and receive data back through output parameters.</a:t>
            </a:r>
          </a:p>
          <a:p>
            <a:r>
              <a:rPr lang="en-US" dirty="0"/>
              <a:t>They can return result sets of queries to the client application.</a:t>
            </a:r>
          </a:p>
          <a:p>
            <a:r>
              <a:rPr lang="en-US" dirty="0"/>
              <a:t>They can modify data in tables.</a:t>
            </a:r>
          </a:p>
          <a:p>
            <a:r>
              <a:rPr lang="en-US" dirty="0"/>
              <a:t>They can create, alter, and drop tables</a:t>
            </a:r>
          </a:p>
          <a:p>
            <a:endParaRPr lang="en-US" dirty="0"/>
          </a:p>
        </p:txBody>
      </p:sp>
    </p:spTree>
    <p:extLst>
      <p:ext uri="{BB962C8B-B14F-4D97-AF65-F5344CB8AC3E}">
        <p14:creationId xmlns:p14="http://schemas.microsoft.com/office/powerpoint/2010/main" val="35753426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2/4 - Advantages</a:t>
            </a:r>
          </a:p>
        </p:txBody>
      </p:sp>
      <p:sp>
        <p:nvSpPr>
          <p:cNvPr id="3" name="Content Placeholder 2"/>
          <p:cNvSpPr>
            <a:spLocks noGrp="1"/>
          </p:cNvSpPr>
          <p:nvPr>
            <p:ph idx="1"/>
          </p:nvPr>
        </p:nvSpPr>
        <p:spPr>
          <a:xfrm>
            <a:off x="677334" y="1532587"/>
            <a:ext cx="8596668" cy="4508776"/>
          </a:xfrm>
        </p:spPr>
        <p:txBody>
          <a:bodyPr/>
          <a:lstStyle/>
          <a:p>
            <a:pPr marL="0" indent="0">
              <a:buNone/>
            </a:pPr>
            <a:r>
              <a:rPr lang="en-US" dirty="0"/>
              <a:t>Using T-SQL stored procedures in a SQL Server database has a number of advantages, such as the following:</a:t>
            </a:r>
          </a:p>
          <a:p>
            <a:r>
              <a:rPr lang="en-US" dirty="0"/>
              <a:t>To encapsulate T-SQL code</a:t>
            </a:r>
          </a:p>
          <a:p>
            <a:r>
              <a:rPr lang="en-US" dirty="0"/>
              <a:t>To make a database more secure</a:t>
            </a:r>
          </a:p>
          <a:p>
            <a:r>
              <a:rPr lang="en-US" dirty="0"/>
              <a:t>To help improve performance by creating execution plans that can be reused</a:t>
            </a:r>
          </a:p>
          <a:p>
            <a:endParaRPr lang="en-US" dirty="0"/>
          </a:p>
        </p:txBody>
      </p:sp>
    </p:spTree>
    <p:extLst>
      <p:ext uri="{BB962C8B-B14F-4D97-AF65-F5344CB8AC3E}">
        <p14:creationId xmlns:p14="http://schemas.microsoft.com/office/powerpoint/2010/main" val="12042263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3/4 - Declaration</a:t>
            </a:r>
          </a:p>
        </p:txBody>
      </p:sp>
      <p:sp>
        <p:nvSpPr>
          <p:cNvPr id="4" name="Rectangle 3"/>
          <p:cNvSpPr/>
          <p:nvPr/>
        </p:nvSpPr>
        <p:spPr>
          <a:xfrm>
            <a:off x="1228344" y="1494687"/>
            <a:ext cx="7915656" cy="4524315"/>
          </a:xfrm>
          <a:prstGeom prst="rect">
            <a:avLst/>
          </a:prstGeom>
        </p:spPr>
        <p:txBody>
          <a:bodyPr wrap="square">
            <a:spAutoFit/>
          </a:bodyPr>
          <a:lstStyle/>
          <a:p>
            <a:r>
              <a:rPr lang="it-IT" dirty="0">
                <a:solidFill>
                  <a:srgbClr val="0000FF"/>
                </a:solidFill>
                <a:latin typeface="Consolas" panose="020B0609020204030204" pitchFamily="49" charset="0"/>
              </a:rPr>
              <a:t>CREATE</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PROCEDURE</a:t>
            </a:r>
            <a:r>
              <a:rPr lang="it-IT" dirty="0">
                <a:solidFill>
                  <a:srgbClr val="000000"/>
                </a:solidFill>
                <a:latin typeface="Consolas" panose="020B0609020204030204" pitchFamily="49" charset="0"/>
              </a:rPr>
              <a:t> ProcedureName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@ParaleterList [datatype]</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@Variable1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N [datatype]</a:t>
            </a:r>
          </a:p>
          <a:p>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Insert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Update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Delete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Temp tables / Table variables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Output statements (0,1,2,..) – multiple </a:t>
            </a:r>
            <a:r>
              <a:rPr lang="en-US" dirty="0" err="1">
                <a:solidFill>
                  <a:srgbClr val="008000"/>
                </a:solidFill>
                <a:latin typeface="Consolas" panose="020B0609020204030204" pitchFamily="49" charset="0"/>
              </a:rPr>
              <a:t>resultsets</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Columns</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TableN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p:txBody>
      </p:sp>
      <p:sp>
        <p:nvSpPr>
          <p:cNvPr id="3" name="TextBox 2"/>
          <p:cNvSpPr txBox="1"/>
          <p:nvPr/>
        </p:nvSpPr>
        <p:spPr>
          <a:xfrm>
            <a:off x="832104" y="6291072"/>
            <a:ext cx="4708277" cy="369332"/>
          </a:xfrm>
          <a:prstGeom prst="rect">
            <a:avLst/>
          </a:prstGeom>
          <a:noFill/>
        </p:spPr>
        <p:txBody>
          <a:bodyPr wrap="none" rtlCol="0">
            <a:spAutoFit/>
          </a:bodyPr>
          <a:lstStyle/>
          <a:p>
            <a:r>
              <a:rPr lang="en-US" dirty="0">
                <a:solidFill>
                  <a:schemeClr val="bg2">
                    <a:lumMod val="50000"/>
                  </a:schemeClr>
                </a:solidFill>
              </a:rPr>
              <a:t>Session 6 - 00 </a:t>
            </a:r>
            <a:r>
              <a:rPr lang="en-US" dirty="0" err="1">
                <a:solidFill>
                  <a:schemeClr val="bg2">
                    <a:lumMod val="50000"/>
                  </a:schemeClr>
                </a:solidFill>
              </a:rPr>
              <a:t>StoredProcedure</a:t>
            </a:r>
            <a:r>
              <a:rPr lang="en-US" dirty="0">
                <a:solidFill>
                  <a:schemeClr val="bg2">
                    <a:lumMod val="50000"/>
                  </a:schemeClr>
                </a:solidFill>
              </a:rPr>
              <a:t> </a:t>
            </a:r>
            <a:r>
              <a:rPr lang="en-US" dirty="0" err="1">
                <a:solidFill>
                  <a:schemeClr val="bg2">
                    <a:lumMod val="50000"/>
                  </a:schemeClr>
                </a:solidFill>
              </a:rPr>
              <a:t>TestPrint.sql</a:t>
            </a:r>
            <a:endParaRPr lang="en-US" dirty="0">
              <a:solidFill>
                <a:schemeClr val="bg2">
                  <a:lumMod val="50000"/>
                </a:schemeClr>
              </a:solidFill>
            </a:endParaRPr>
          </a:p>
        </p:txBody>
      </p:sp>
    </p:spTree>
    <p:extLst>
      <p:ext uri="{BB962C8B-B14F-4D97-AF65-F5344CB8AC3E}">
        <p14:creationId xmlns:p14="http://schemas.microsoft.com/office/powerpoint/2010/main" val="41632840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4/4 - Example</a:t>
            </a:r>
          </a:p>
        </p:txBody>
      </p:sp>
      <p:sp>
        <p:nvSpPr>
          <p:cNvPr id="5" name="Content Placeholder 2"/>
          <p:cNvSpPr>
            <a:spLocks noGrp="1"/>
          </p:cNvSpPr>
          <p:nvPr>
            <p:ph idx="1"/>
          </p:nvPr>
        </p:nvSpPr>
        <p:spPr>
          <a:xfrm>
            <a:off x="677334" y="1334482"/>
            <a:ext cx="8596668" cy="3880773"/>
          </a:xfrm>
        </p:spPr>
        <p:txBody>
          <a:bodyPr>
            <a:normAutofit/>
          </a:bodyPr>
          <a:lstStyle/>
          <a:p>
            <a:endParaRPr lang="en-US" dirty="0"/>
          </a:p>
          <a:p>
            <a:r>
              <a:rPr lang="en-US" dirty="0"/>
              <a:t>Create procedure for adding new customer</a:t>
            </a:r>
          </a:p>
          <a:p>
            <a:r>
              <a:rPr lang="en-US" dirty="0"/>
              <a:t>As output from the procedure return the following data:</a:t>
            </a:r>
          </a:p>
          <a:p>
            <a:pPr lvl="1"/>
            <a:r>
              <a:rPr lang="en-US" dirty="0"/>
              <a:t>Total number of customers starting with the same character as the new customer</a:t>
            </a:r>
          </a:p>
          <a:p>
            <a:pPr lvl="1"/>
            <a:r>
              <a:rPr lang="en-US" dirty="0"/>
              <a:t>Additionally in second resultset return how many customers already exist in the new customer region</a:t>
            </a:r>
          </a:p>
          <a:p>
            <a:r>
              <a:rPr lang="en-US" dirty="0"/>
              <a:t>Session 6 - 01 </a:t>
            </a:r>
            <a:r>
              <a:rPr lang="en-US" dirty="0" err="1"/>
              <a:t>StoredProcedure</a:t>
            </a:r>
            <a:r>
              <a:rPr lang="en-US" dirty="0"/>
              <a:t> </a:t>
            </a:r>
            <a:r>
              <a:rPr lang="en-US" dirty="0" err="1"/>
              <a:t>NewCustomer.sql</a:t>
            </a:r>
            <a:endParaRPr lang="en-US" dirty="0"/>
          </a:p>
          <a:p>
            <a:r>
              <a:rPr lang="en-US" dirty="0"/>
              <a:t>Session 6 - 02 </a:t>
            </a:r>
            <a:r>
              <a:rPr lang="en-US" dirty="0" err="1"/>
              <a:t>StoredProcedure</a:t>
            </a:r>
            <a:r>
              <a:rPr lang="en-US" dirty="0"/>
              <a:t> </a:t>
            </a:r>
            <a:r>
              <a:rPr lang="en-US" dirty="0" err="1"/>
              <a:t>OutputParameter</a:t>
            </a:r>
            <a:r>
              <a:rPr lang="en-US" dirty="0"/>
              <a:t> </a:t>
            </a:r>
            <a:r>
              <a:rPr lang="en-US" dirty="0" err="1"/>
              <a:t>GetEmployeesByGender.sql</a:t>
            </a:r>
            <a:endParaRPr lang="en-US" dirty="0"/>
          </a:p>
          <a:p>
            <a:r>
              <a:rPr lang="en-US" dirty="0"/>
              <a:t>Session 6 - 03 </a:t>
            </a:r>
            <a:r>
              <a:rPr lang="en-US" dirty="0" err="1"/>
              <a:t>StoredProcedure</a:t>
            </a:r>
            <a:r>
              <a:rPr lang="en-US" dirty="0"/>
              <a:t> </a:t>
            </a:r>
            <a:r>
              <a:rPr lang="en-US" dirty="0" err="1"/>
              <a:t>InsertEmployee.sql</a:t>
            </a:r>
            <a:endParaRPr lang="en-US" dirty="0"/>
          </a:p>
          <a:p>
            <a:pPr lvl="1"/>
            <a:endParaRPr lang="en-US" dirty="0"/>
          </a:p>
        </p:txBody>
      </p:sp>
    </p:spTree>
    <p:extLst>
      <p:ext uri="{BB962C8B-B14F-4D97-AF65-F5344CB8AC3E}">
        <p14:creationId xmlns:p14="http://schemas.microsoft.com/office/powerpoint/2010/main" val="303080970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1</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procedure for inserting new product called </a:t>
            </a:r>
            <a:r>
              <a:rPr lang="en-US" dirty="0" err="1"/>
              <a:t>usp_InsertProduct</a:t>
            </a:r>
            <a:endParaRPr lang="en-US" dirty="0"/>
          </a:p>
          <a:p>
            <a:r>
              <a:rPr lang="en-US" dirty="0"/>
              <a:t>Parameters</a:t>
            </a:r>
          </a:p>
          <a:p>
            <a:pPr lvl="1"/>
            <a:r>
              <a:rPr lang="es-ES" dirty="0"/>
              <a:t>Input: </a:t>
            </a:r>
            <a:r>
              <a:rPr lang="es-ES" dirty="0" err="1"/>
              <a:t>Code</a:t>
            </a:r>
            <a:r>
              <a:rPr lang="es-ES" dirty="0"/>
              <a:t>, </a:t>
            </a:r>
            <a:r>
              <a:rPr lang="es-ES" dirty="0" err="1"/>
              <a:t>Name</a:t>
            </a:r>
            <a:r>
              <a:rPr lang="es-ES" dirty="0"/>
              <a:t>, </a:t>
            </a:r>
            <a:r>
              <a:rPr lang="es-ES" dirty="0" err="1"/>
              <a:t>Description</a:t>
            </a:r>
            <a:r>
              <a:rPr lang="es-ES" dirty="0"/>
              <a:t>, </a:t>
            </a:r>
            <a:r>
              <a:rPr lang="es-ES" dirty="0" err="1"/>
              <a:t>Weight</a:t>
            </a:r>
            <a:r>
              <a:rPr lang="es-ES" dirty="0"/>
              <a:t>, Price, </a:t>
            </a:r>
            <a:r>
              <a:rPr lang="es-ES" dirty="0" err="1"/>
              <a:t>Cost</a:t>
            </a:r>
            <a:endParaRPr lang="es-ES" dirty="0"/>
          </a:p>
          <a:p>
            <a:pPr lvl="1"/>
            <a:r>
              <a:rPr lang="es-ES" dirty="0"/>
              <a:t>Output: </a:t>
            </a:r>
            <a:r>
              <a:rPr lang="es-ES" dirty="0" err="1"/>
              <a:t>ProductID</a:t>
            </a:r>
            <a:r>
              <a:rPr lang="es-ES" dirty="0"/>
              <a:t> - </a:t>
            </a:r>
            <a:r>
              <a:rPr lang="en-US" dirty="0"/>
              <a:t>ID of newly inserted record (Product)</a:t>
            </a:r>
          </a:p>
          <a:p>
            <a:r>
              <a:rPr lang="en-US" dirty="0"/>
              <a:t>Result set</a:t>
            </a:r>
          </a:p>
          <a:p>
            <a:pPr lvl="1"/>
            <a:r>
              <a:rPr lang="en-US" dirty="0"/>
              <a:t>Newly inserted Product record (</a:t>
            </a:r>
            <a:r>
              <a:rPr lang="es-ES" dirty="0" err="1"/>
              <a:t>Code</a:t>
            </a:r>
            <a:r>
              <a:rPr lang="es-ES" dirty="0"/>
              <a:t>, </a:t>
            </a:r>
            <a:r>
              <a:rPr lang="es-ES" dirty="0" err="1"/>
              <a:t>Name</a:t>
            </a:r>
            <a:r>
              <a:rPr lang="es-ES" dirty="0"/>
              <a:t>, </a:t>
            </a:r>
            <a:r>
              <a:rPr lang="es-ES" dirty="0" err="1"/>
              <a:t>Description</a:t>
            </a:r>
            <a:r>
              <a:rPr lang="es-ES" dirty="0"/>
              <a:t>, </a:t>
            </a:r>
            <a:r>
              <a:rPr lang="es-ES" dirty="0" err="1"/>
              <a:t>Weight</a:t>
            </a:r>
            <a:r>
              <a:rPr lang="es-ES" dirty="0"/>
              <a:t>, Price, </a:t>
            </a:r>
            <a:r>
              <a:rPr lang="es-ES" dirty="0" err="1"/>
              <a:t>Cost</a:t>
            </a:r>
            <a:r>
              <a:rPr lang="en-US" dirty="0"/>
              <a:t>)</a:t>
            </a:r>
            <a:endParaRPr lang="mk-MK" dirty="0"/>
          </a:p>
          <a:p>
            <a:r>
              <a:rPr lang="en-US" dirty="0" err="1"/>
              <a:t>ReturnValue</a:t>
            </a:r>
            <a:endParaRPr lang="mk-MK" dirty="0"/>
          </a:p>
        </p:txBody>
      </p:sp>
    </p:spTree>
    <p:extLst>
      <p:ext uri="{BB962C8B-B14F-4D97-AF65-F5344CB8AC3E}">
        <p14:creationId xmlns:p14="http://schemas.microsoft.com/office/powerpoint/2010/main" val="15404978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2</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new procedure called </a:t>
            </a:r>
            <a:r>
              <a:rPr lang="en-US" dirty="0" err="1"/>
              <a:t>CreateOrder</a:t>
            </a:r>
            <a:endParaRPr lang="en-US" dirty="0"/>
          </a:p>
          <a:p>
            <a:pPr lvl="1"/>
            <a:r>
              <a:rPr lang="en-US" dirty="0"/>
              <a:t>Procedure should create only Order header info (not Order details) </a:t>
            </a:r>
          </a:p>
          <a:p>
            <a:pPr lvl="1"/>
            <a:r>
              <a:rPr lang="en-US" dirty="0"/>
              <a:t>Procedure should return the total number of orders in the system for the Customer from the new order (regardless the </a:t>
            </a:r>
            <a:r>
              <a:rPr lang="en-US" dirty="0" err="1"/>
              <a:t>BusinessEntity</a:t>
            </a:r>
            <a:r>
              <a:rPr lang="en-US" dirty="0"/>
              <a:t>)</a:t>
            </a:r>
          </a:p>
          <a:p>
            <a:pPr lvl="1"/>
            <a:r>
              <a:rPr lang="en-US" dirty="0"/>
              <a:t>Procedure should return second resultset with the total amount of all orders for the customer and business entity on input</a:t>
            </a:r>
          </a:p>
          <a:p>
            <a:r>
              <a:rPr lang="en-US" dirty="0"/>
              <a:t>Insert few orders in the system</a:t>
            </a:r>
          </a:p>
          <a:p>
            <a:endParaRPr lang="en-US" dirty="0"/>
          </a:p>
        </p:txBody>
      </p:sp>
    </p:spTree>
    <p:extLst>
      <p:ext uri="{BB962C8B-B14F-4D97-AF65-F5344CB8AC3E}">
        <p14:creationId xmlns:p14="http://schemas.microsoft.com/office/powerpoint/2010/main" val="97463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2</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new procedure called </a:t>
            </a:r>
            <a:r>
              <a:rPr lang="en-US" dirty="0" err="1"/>
              <a:t>CreateOrderDetail</a:t>
            </a:r>
            <a:endParaRPr lang="en-US" dirty="0"/>
          </a:p>
          <a:p>
            <a:pPr lvl="1"/>
            <a:r>
              <a:rPr lang="en-US" dirty="0"/>
              <a:t>Procedure should take the single price for item from Product table (Price column)</a:t>
            </a:r>
          </a:p>
          <a:p>
            <a:pPr lvl="1"/>
            <a:r>
              <a:rPr lang="en-US" dirty="0"/>
              <a:t>Procedure should add details for specific order (new record for new Product/Quantity for specific order)</a:t>
            </a:r>
          </a:p>
          <a:p>
            <a:pPr lvl="1"/>
            <a:r>
              <a:rPr lang="en-US" dirty="0"/>
              <a:t>When the order detail is inserted procedure should correct the </a:t>
            </a:r>
            <a:r>
              <a:rPr lang="en-US" dirty="0" err="1"/>
              <a:t>TotalPrice</a:t>
            </a:r>
            <a:r>
              <a:rPr lang="en-US" dirty="0"/>
              <a:t> column in the main table (</a:t>
            </a:r>
            <a:r>
              <a:rPr lang="en-US" dirty="0" err="1"/>
              <a:t>dbo.order</a:t>
            </a:r>
            <a:r>
              <a:rPr lang="en-US" dirty="0"/>
              <a:t>)</a:t>
            </a:r>
          </a:p>
          <a:p>
            <a:pPr lvl="1"/>
            <a:r>
              <a:rPr lang="en-US" dirty="0"/>
              <a:t>Output from this procedure should be resultset with order details in a form of pairs: </a:t>
            </a:r>
            <a:r>
              <a:rPr lang="en-US" dirty="0" err="1"/>
              <a:t>ProductName</a:t>
            </a:r>
            <a:r>
              <a:rPr lang="en-US" dirty="0"/>
              <a:t> and </a:t>
            </a:r>
            <a:r>
              <a:rPr lang="en-US" dirty="0" err="1"/>
              <a:t>TotalPrice</a:t>
            </a:r>
            <a:r>
              <a:rPr lang="en-US" dirty="0"/>
              <a:t> per product (Price*Quantity)</a:t>
            </a:r>
          </a:p>
          <a:p>
            <a:endParaRPr lang="en-US" dirty="0"/>
          </a:p>
          <a:p>
            <a:r>
              <a:rPr lang="en-US" dirty="0"/>
              <a:t>Insert few order details for some orders</a:t>
            </a:r>
          </a:p>
          <a:p>
            <a:endParaRPr lang="en-US" dirty="0"/>
          </a:p>
          <a:p>
            <a:endParaRPr lang="en-US" dirty="0"/>
          </a:p>
          <a:p>
            <a:endParaRPr lang="en-US" dirty="0"/>
          </a:p>
          <a:p>
            <a:pPr marL="0" indent="0">
              <a:buNone/>
            </a:pPr>
            <a:r>
              <a:rPr lang="en-US" dirty="0"/>
              <a:t>Session 5 workshop - 01 Stored </a:t>
            </a:r>
            <a:r>
              <a:rPr lang="en-US" dirty="0" err="1"/>
              <a:t>Procedures.sql</a:t>
            </a:r>
            <a:endParaRPr lang="en-US" dirty="0"/>
          </a:p>
          <a:p>
            <a:endParaRPr lang="en-US" dirty="0"/>
          </a:p>
        </p:txBody>
      </p:sp>
    </p:spTree>
    <p:extLst>
      <p:ext uri="{BB962C8B-B14F-4D97-AF65-F5344CB8AC3E}">
        <p14:creationId xmlns:p14="http://schemas.microsoft.com/office/powerpoint/2010/main" val="427189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9264" y="212559"/>
            <a:ext cx="8290750" cy="6645441"/>
          </a:xfrm>
          <a:prstGeom prst="rect">
            <a:avLst/>
          </a:prstGeom>
        </p:spPr>
      </p:pic>
      <p:sp>
        <p:nvSpPr>
          <p:cNvPr id="5" name="TextBox 4"/>
          <p:cNvSpPr txBox="1"/>
          <p:nvPr/>
        </p:nvSpPr>
        <p:spPr>
          <a:xfrm>
            <a:off x="265176" y="338328"/>
            <a:ext cx="3946914" cy="646331"/>
          </a:xfrm>
          <a:prstGeom prst="rect">
            <a:avLst/>
          </a:prstGeom>
          <a:noFill/>
        </p:spPr>
        <p:txBody>
          <a:bodyPr wrap="none" rtlCol="0">
            <a:spAutoFit/>
          </a:bodyPr>
          <a:lstStyle/>
          <a:p>
            <a:r>
              <a:rPr lang="en-US" dirty="0">
                <a:solidFill>
                  <a:srgbClr val="FF0000"/>
                </a:solidFill>
              </a:rPr>
              <a:t>Have the structure of tables in mind</a:t>
            </a:r>
          </a:p>
          <a:p>
            <a:r>
              <a:rPr lang="en-US" dirty="0">
                <a:solidFill>
                  <a:srgbClr val="FF0000"/>
                </a:solidFill>
              </a:rPr>
              <a:t>when creating the procedures</a:t>
            </a:r>
          </a:p>
        </p:txBody>
      </p:sp>
    </p:spTree>
    <p:extLst>
      <p:ext uri="{BB962C8B-B14F-4D97-AF65-F5344CB8AC3E}">
        <p14:creationId xmlns:p14="http://schemas.microsoft.com/office/powerpoint/2010/main" val="375898930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pic>
        <p:nvPicPr>
          <p:cNvPr id="3" name="Picture 2">
            <a:extLst>
              <a:ext uri="{FF2B5EF4-FFF2-40B4-BE49-F238E27FC236}">
                <a16:creationId xmlns:a16="http://schemas.microsoft.com/office/drawing/2014/main" id="{324B84B5-B073-4FCC-942F-929696999093}"/>
              </a:ext>
            </a:extLst>
          </p:cNvPr>
          <p:cNvPicPr>
            <a:picLocks noChangeAspect="1"/>
          </p:cNvPicPr>
          <p:nvPr/>
        </p:nvPicPr>
        <p:blipFill>
          <a:blip r:embed="rId2"/>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2486248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have stored procedure without input parameters and with two output result sets?</a:t>
            </a:r>
          </a:p>
          <a:p>
            <a:pPr marL="457200" lvl="1" indent="0">
              <a:buNone/>
            </a:pPr>
            <a:r>
              <a:rPr lang="en-US" b="1" dirty="0"/>
              <a:t>a.</a:t>
            </a:r>
            <a:r>
              <a:rPr lang="en-US" dirty="0"/>
              <a:t> Yes</a:t>
            </a:r>
          </a:p>
          <a:p>
            <a:pPr marL="457200" lvl="1" indent="0">
              <a:buNone/>
            </a:pPr>
            <a:r>
              <a:rPr lang="en-US" b="1" dirty="0"/>
              <a:t>b. </a:t>
            </a:r>
            <a:r>
              <a:rPr lang="en-US" dirty="0"/>
              <a:t>No</a:t>
            </a:r>
          </a:p>
          <a:p>
            <a:r>
              <a:rPr lang="en-US" dirty="0"/>
              <a:t>Can we use temp tables inside stored procedure?</a:t>
            </a:r>
          </a:p>
          <a:p>
            <a:pPr marL="457200" lvl="1" indent="0">
              <a:buNone/>
            </a:pPr>
            <a:r>
              <a:rPr lang="en-US" b="1" dirty="0"/>
              <a:t>a.</a:t>
            </a:r>
            <a:r>
              <a:rPr lang="en-US" dirty="0"/>
              <a:t> 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31523829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have stored procedure without resultset on output?</a:t>
            </a:r>
            <a:r>
              <a:rPr lang="en-US" b="1" dirty="0"/>
              <a:t> </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stored procedure and table valued function?</a:t>
            </a:r>
          </a:p>
          <a:p>
            <a:endParaRPr lang="en-US"/>
          </a:p>
          <a:p>
            <a:endParaRPr lang="en-US" dirty="0"/>
          </a:p>
          <a:p>
            <a:endParaRPr lang="en-US" dirty="0"/>
          </a:p>
          <a:p>
            <a:endParaRPr lang="en-US" dirty="0"/>
          </a:p>
        </p:txBody>
      </p:sp>
    </p:spTree>
    <p:extLst>
      <p:ext uri="{BB962C8B-B14F-4D97-AF65-F5344CB8AC3E}">
        <p14:creationId xmlns:p14="http://schemas.microsoft.com/office/powerpoint/2010/main" val="933824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6</a:t>
            </a:r>
            <a:br>
              <a:rPr lang="en-US" dirty="0"/>
            </a:br>
            <a:endParaRPr lang="en-US" dirty="0"/>
          </a:p>
        </p:txBody>
      </p:sp>
    </p:spTree>
    <p:extLst>
      <p:ext uri="{BB962C8B-B14F-4D97-AF65-F5344CB8AC3E}">
        <p14:creationId xmlns:p14="http://schemas.microsoft.com/office/powerpoint/2010/main" val="2475717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1a</a:t>
            </a:r>
            <a:endParaRPr lang="" altLang="en-US" dirty="0"/>
          </a:p>
        </p:txBody>
      </p:sp>
      <p:sp>
        <p:nvSpPr>
          <p:cNvPr id="7" name="Content Placeholder 6"/>
          <p:cNvSpPr>
            <a:spLocks noGrp="1"/>
          </p:cNvSpPr>
          <p:nvPr>
            <p:ph idx="1"/>
          </p:nvPr>
        </p:nvSpPr>
        <p:spPr>
          <a:xfrm>
            <a:off x="677334" y="2160589"/>
            <a:ext cx="8596668" cy="4505387"/>
          </a:xfrm>
        </p:spPr>
        <p:txBody>
          <a:bodyPr>
            <a:normAutofit/>
          </a:bodyPr>
          <a:lstStyle/>
          <a:p>
            <a:r>
              <a:rPr lang="en-US" dirty="0"/>
              <a:t>Create new procedure called CreateGrade</a:t>
            </a:r>
          </a:p>
          <a:p>
            <a:r>
              <a:rPr lang="en-US" dirty="0"/>
              <a:t>Procedure should create only Grade header info (not Grade Details) </a:t>
            </a:r>
          </a:p>
          <a:p>
            <a:r>
              <a:rPr lang="en-US" dirty="0"/>
              <a:t>Procedure should return the total number of grades in the system for the Student on input (from the CreateGrade)</a:t>
            </a:r>
          </a:p>
          <a:p>
            <a:r>
              <a:rPr lang="en-US" dirty="0"/>
              <a:t>Procedure should return second resultset with the MAX Grade of all grades for the Student and Teacher on input (regardless the Course)</a:t>
            </a:r>
          </a:p>
        </p:txBody>
      </p:sp>
    </p:spTree>
    <p:extLst>
      <p:ext uri="{BB962C8B-B14F-4D97-AF65-F5344CB8AC3E}">
        <p14:creationId xmlns:p14="http://schemas.microsoft.com/office/powerpoint/2010/main" val="392139785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1b</a:t>
            </a:r>
            <a:endParaRPr lang="en-US" altLang="en-US" dirty="0"/>
          </a:p>
        </p:txBody>
      </p:sp>
      <p:sp>
        <p:nvSpPr>
          <p:cNvPr id="7" name="Content Placeholder 6"/>
          <p:cNvSpPr>
            <a:spLocks noGrp="1"/>
          </p:cNvSpPr>
          <p:nvPr>
            <p:ph idx="1"/>
          </p:nvPr>
        </p:nvSpPr>
        <p:spPr>
          <a:xfrm>
            <a:off x="677334" y="2160589"/>
            <a:ext cx="8596668" cy="4505387"/>
          </a:xfrm>
        </p:spPr>
        <p:txBody>
          <a:bodyPr>
            <a:normAutofit/>
          </a:bodyPr>
          <a:lstStyle/>
          <a:p>
            <a:r>
              <a:rPr lang="en-US" dirty="0"/>
              <a:t>Create new procedure called CreateGradeDetail</a:t>
            </a:r>
          </a:p>
          <a:p>
            <a:r>
              <a:rPr lang="en-US" dirty="0"/>
              <a:t>Procedure should add details for specific Grade (new record for new AchievementTypeID, Points, MaxPoints, Date for specific Grade)</a:t>
            </a:r>
          </a:p>
          <a:p>
            <a:r>
              <a:rPr lang="en-US" dirty="0"/>
              <a:t>Output from this procedure should be resultset with SUM of GradePoints calculated with formula AchievementPoints/AchievementMaxPoints*ParticipationRate for specific Grade</a:t>
            </a:r>
          </a:p>
        </p:txBody>
      </p:sp>
    </p:spTree>
    <p:extLst>
      <p:ext uri="{BB962C8B-B14F-4D97-AF65-F5344CB8AC3E}">
        <p14:creationId xmlns:p14="http://schemas.microsoft.com/office/powerpoint/2010/main" val="378461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827236"/>
          </a:xfrm>
          <a:prstGeom prst="rect">
            <a:avLst/>
          </a:prstGeom>
          <a:noFill/>
        </p:spPr>
        <p:txBody>
          <a:bodyPr wrap="square" rtlCol="0">
            <a:spAutoFit/>
          </a:bodyPr>
          <a:lstStyle/>
          <a:p>
            <a:r>
              <a:rPr lang="en-US" dirty="0"/>
              <a:t>Education</a:t>
            </a:r>
          </a:p>
          <a:p>
            <a:pPr lvl="1"/>
            <a:r>
              <a:rPr lang="en-US" dirty="0"/>
              <a:t>Master degree – FINKI (2008-2012)</a:t>
            </a:r>
          </a:p>
          <a:p>
            <a:pPr lvl="1"/>
            <a:r>
              <a:rPr lang="en-US" dirty="0"/>
              <a:t>Bachelor’s degree – FEIT (2003-2008)</a:t>
            </a:r>
          </a:p>
          <a:p>
            <a:endParaRPr lang="en-US" dirty="0"/>
          </a:p>
          <a:p>
            <a:r>
              <a:rPr lang="en-US" dirty="0"/>
              <a:t>Working Experience</a:t>
            </a:r>
          </a:p>
          <a:p>
            <a:pPr lvl="1"/>
            <a:r>
              <a:rPr lang="en-US" dirty="0"/>
              <a:t>Seavus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Technical lead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61873" y="791930"/>
            <a:ext cx="2571135" cy="2571135"/>
          </a:xfrm>
          <a:prstGeom prst="ellipse">
            <a:avLst/>
          </a:prstGeom>
          <a:ln>
            <a:noFill/>
          </a:ln>
          <a:effectLst>
            <a:softEdge rad="112500"/>
          </a:effectLst>
        </p:spPr>
      </p:pic>
      <p:pic>
        <p:nvPicPr>
          <p:cNvPr id="6" name="Picture 5"/>
          <p:cNvPicPr>
            <a:picLocks noChangeAspect="1"/>
          </p:cNvPicPr>
          <p:nvPr/>
        </p:nvPicPr>
        <p:blipFill>
          <a:blip r:embed="rId4"/>
          <a:stretch>
            <a:fillRect/>
          </a:stretch>
        </p:blipFill>
        <p:spPr>
          <a:xfrm>
            <a:off x="5952106" y="3466476"/>
            <a:ext cx="3980902" cy="1284478"/>
          </a:xfrm>
          <a:prstGeom prst="rect">
            <a:avLst/>
          </a:prstGeom>
        </p:spPr>
      </p:pic>
    </p:spTree>
    <p:extLst>
      <p:ext uri="{BB962C8B-B14F-4D97-AF65-F5344CB8AC3E}">
        <p14:creationId xmlns:p14="http://schemas.microsoft.com/office/powerpoint/2010/main" val="28956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BETWEEN,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9E47BB2E-0393-4D17-8810-D2AAF1E95227}"/>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188C5A7-BACC-4954-9459-A602BF660532}"/>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17814</TotalTime>
  <Words>8383</Words>
  <Application>Microsoft Office PowerPoint</Application>
  <PresentationFormat>Widescreen</PresentationFormat>
  <Paragraphs>1432</Paragraphs>
  <Slides>176</Slides>
  <Notes>30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176</vt:i4>
      </vt:variant>
    </vt:vector>
  </HeadingPairs>
  <TitlesOfParts>
    <vt:vector size="186" baseType="lpstr">
      <vt:lpstr>Arial</vt:lpstr>
      <vt:lpstr>Calibri</vt:lpstr>
      <vt:lpstr>Consolas</vt:lpstr>
      <vt:lpstr>Monotype Sorts</vt:lpstr>
      <vt:lpstr>Segoe UI</vt:lpstr>
      <vt:lpstr>Times New Roman</vt:lpstr>
      <vt:lpstr>Trebuchet MS</vt:lpstr>
      <vt:lpstr>Wingdings</vt:lpstr>
      <vt:lpstr>Wingdings 3</vt:lpstr>
      <vt:lpstr>Facet</vt:lpstr>
      <vt:lpstr>Welcome! Database Development and Design</vt:lpstr>
      <vt:lpstr>About Me </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lpstr>Session  4</vt:lpstr>
      <vt:lpstr>Agenda</vt:lpstr>
      <vt:lpstr>Homework discussion </vt:lpstr>
      <vt:lpstr>Built-In functions</vt:lpstr>
      <vt:lpstr>Built-In functions - Declarations</vt:lpstr>
      <vt:lpstr>Built-In functions – String functions</vt:lpstr>
      <vt:lpstr>Built-In functions – Other</vt:lpstr>
      <vt:lpstr>Built-in functions - Workshop</vt:lpstr>
      <vt:lpstr>Scalar functions</vt:lpstr>
      <vt:lpstr>Scalar functions</vt:lpstr>
      <vt:lpstr>Scalar functions - example</vt:lpstr>
      <vt:lpstr>Scalar functions - Workshop</vt:lpstr>
      <vt:lpstr>Knowledge check</vt:lpstr>
      <vt:lpstr>Quiz</vt:lpstr>
      <vt:lpstr>Quiz</vt:lpstr>
      <vt:lpstr> Homework 4 </vt:lpstr>
      <vt:lpstr>Homework requirement 1/2</vt:lpstr>
      <vt:lpstr>Homework requirement 2/2</vt:lpstr>
      <vt:lpstr>Session  5</vt:lpstr>
      <vt:lpstr>Agenda</vt:lpstr>
      <vt:lpstr>Table-valued functions</vt:lpstr>
      <vt:lpstr>Table-valued functions</vt:lpstr>
      <vt:lpstr>Table-valued functions</vt:lpstr>
      <vt:lpstr>Table-valued functions</vt:lpstr>
      <vt:lpstr>Functions - Workshop</vt:lpstr>
      <vt:lpstr>Differences</vt:lpstr>
      <vt:lpstr>View, Inline, Multi-statement – Workshop 2</vt:lpstr>
      <vt:lpstr>Knowledge check</vt:lpstr>
      <vt:lpstr>Quiz</vt:lpstr>
      <vt:lpstr> Homework 5 </vt:lpstr>
      <vt:lpstr>Homework requirement</vt:lpstr>
      <vt:lpstr>Session  6</vt:lpstr>
      <vt:lpstr>Agenda</vt:lpstr>
      <vt:lpstr>Homework discussion </vt:lpstr>
      <vt:lpstr>Stored procedures</vt:lpstr>
      <vt:lpstr>Stored Procedures 1/4</vt:lpstr>
      <vt:lpstr>Stored Procedures 2/4 - Advantages</vt:lpstr>
      <vt:lpstr>Stored Procedures 3/4 - Declaration</vt:lpstr>
      <vt:lpstr>Stored Procedures 4/4 - Example</vt:lpstr>
      <vt:lpstr>Stored procedures – Workshop 1</vt:lpstr>
      <vt:lpstr>Stored procedures – Workshop 2</vt:lpstr>
      <vt:lpstr>Stored procedures – Workshop 2</vt:lpstr>
      <vt:lpstr>PowerPoint Presentation</vt:lpstr>
      <vt:lpstr>Knowledge check</vt:lpstr>
      <vt:lpstr>Quiz</vt:lpstr>
      <vt:lpstr>Quiz</vt:lpstr>
      <vt:lpstr> Homework 6 </vt:lpstr>
      <vt:lpstr>Homework requirement 1a</vt:lpstr>
      <vt:lpstr>Homework requirement 1b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user</cp:lastModifiedBy>
  <cp:revision>199</cp:revision>
  <dcterms:created xsi:type="dcterms:W3CDTF">2016-04-05T14:42:04Z</dcterms:created>
  <dcterms:modified xsi:type="dcterms:W3CDTF">2020-08-18T19:27:05Z</dcterms:modified>
</cp:coreProperties>
</file>