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95" r:id="rId2"/>
    <p:sldId id="467" r:id="rId3"/>
    <p:sldId id="469" r:id="rId4"/>
    <p:sldId id="470" r:id="rId5"/>
    <p:sldId id="471" r:id="rId6"/>
    <p:sldId id="550" r:id="rId7"/>
    <p:sldId id="472" r:id="rId8"/>
    <p:sldId id="553" r:id="rId9"/>
    <p:sldId id="552" r:id="rId10"/>
    <p:sldId id="554" r:id="rId11"/>
    <p:sldId id="555" r:id="rId12"/>
    <p:sldId id="551" r:id="rId13"/>
    <p:sldId id="549" r:id="rId14"/>
    <p:sldId id="556" r:id="rId15"/>
    <p:sldId id="473" r:id="rId16"/>
    <p:sldId id="474" r:id="rId17"/>
    <p:sldId id="475" r:id="rId18"/>
    <p:sldId id="476" r:id="rId19"/>
    <p:sldId id="477" r:id="rId20"/>
    <p:sldId id="487" r:id="rId21"/>
    <p:sldId id="488" r:id="rId22"/>
    <p:sldId id="490" r:id="rId23"/>
    <p:sldId id="491" r:id="rId24"/>
    <p:sldId id="492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B24B-FDC2-46E3-85DA-62A15374A8B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2D8-33AA-4C7F-B309-8B57E859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17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07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8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68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3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70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6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4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functions?redirectedfrom=MSDN&amp;view=sql-server-ver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2586" cy="1320800"/>
          </a:xfrm>
        </p:spPr>
        <p:txBody>
          <a:bodyPr/>
          <a:lstStyle/>
          <a:p>
            <a:r>
              <a:rPr lang="en-US" dirty="0"/>
              <a:t>Built-In functions – Date and 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289"/>
            <a:ext cx="8596668" cy="4325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GETDATE() – returns current date and time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DATEADD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datepart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number , date )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a specified </a:t>
            </a:r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number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value (as a signed integer) to a specified </a:t>
            </a:r>
            <a:r>
              <a:rPr lang="en-US" b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datepart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of an input </a:t>
            </a:r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value, and then returns that modified value.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DATEDIFF 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datepart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startdate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enddate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) 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returns the count (as a signed integer value) of the specified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datepart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boundaries crossed between the specified </a:t>
            </a:r>
            <a:r>
              <a:rPr lang="en-US" b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startdate</a:t>
            </a:r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US" b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enddate</a:t>
            </a:r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DAY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 date ) 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returns an integer that represents the day (day of the month) of the specified </a:t>
            </a:r>
            <a:r>
              <a:rPr lang="en-US" b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</a:t>
            </a:r>
            <a:endParaRPr lang="en-US" b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MONTH (date) – returns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integer that represents the month of the specified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YEAR (date) – returns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 integer that represents the year of the specified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date</a:t>
            </a:r>
            <a:endParaRPr lang="en-US" dirty="0"/>
          </a:p>
          <a:p>
            <a:r>
              <a:rPr lang="en-US" dirty="0"/>
              <a:t>ISDATE(expression) – returns 1 if the expression is a valid date, otherwise 0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3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2586" cy="1320800"/>
          </a:xfrm>
        </p:spPr>
        <p:txBody>
          <a:bodyPr/>
          <a:lstStyle/>
          <a:p>
            <a:r>
              <a:rPr lang="en-US" dirty="0"/>
              <a:t>Built-In functions – Date and time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289"/>
            <a:ext cx="8596668" cy="4325178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111" y="1930400"/>
            <a:ext cx="8903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current_datetime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DATEADD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date_add_oneday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DATEDIFF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'2021-04-06'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'2021-06-17'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date_diff_onemonth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'2021-06-17'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day_date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'2021-06-17'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month_date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'2021-06-17'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year_date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angela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is_date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'2021-06-17'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is_date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633F7-C5F1-4101-A15D-028327DE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11" y="4763681"/>
            <a:ext cx="11315976" cy="6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364"/>
            <a:ext cx="8596668" cy="1320800"/>
          </a:xfrm>
        </p:spPr>
        <p:txBody>
          <a:bodyPr/>
          <a:lstStyle/>
          <a:p>
            <a:r>
              <a:rPr lang="en-US" dirty="0"/>
              <a:t>Built-In functions -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508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Scalar variable – used to store data during the batch execution period. They can be created for different data types, and can also have assigned values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variable – type of variable which is used to store data temporarily.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6851" y="421164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6851" y="2162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1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364"/>
            <a:ext cx="8596668" cy="1320800"/>
          </a:xfrm>
        </p:spPr>
        <p:txBody>
          <a:bodyPr/>
          <a:lstStyle/>
          <a:p>
            <a:r>
              <a:rPr lang="en-US" dirty="0"/>
              <a:t>Built-In functions – Declarations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55" y="1349746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Temp table - </a:t>
            </a:r>
            <a:r>
              <a:rPr lang="en-US" sz="2100" b="0" i="0" dirty="0">
                <a:solidFill>
                  <a:srgbClr val="6B6B6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database table that exists temporarily on the database server. A temporary table stores a subset of data from a normal table for a certain period of time.</a:t>
            </a: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remove the table:</a:t>
            </a: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just close the session (by clicking on x)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2473" y="221637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#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#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FE25D-3419-4FA4-A7AF-7EFD1814DFAC}"/>
              </a:ext>
            </a:extLst>
          </p:cNvPr>
          <p:cNvSpPr/>
          <p:nvPr/>
        </p:nvSpPr>
        <p:spPr>
          <a:xfrm>
            <a:off x="926938" y="4277444"/>
            <a:ext cx="8928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DROP 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#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0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364"/>
            <a:ext cx="8596668" cy="1320800"/>
          </a:xfrm>
        </p:spPr>
        <p:txBody>
          <a:bodyPr/>
          <a:lstStyle/>
          <a:p>
            <a:r>
              <a:rPr lang="en-US" dirty="0"/>
              <a:t>Built-In functions – Declarations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55" y="1349746"/>
            <a:ext cx="8596668" cy="3880773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temp table and table variable</a:t>
            </a:r>
            <a:endParaRPr lang="en-US" sz="21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D0BBE-C5EE-4943-A064-A242233077AD}"/>
              </a:ext>
            </a:extLst>
          </p:cNvPr>
          <p:cNvGraphicFramePr>
            <a:graphicFrameLocks noGrp="1"/>
          </p:cNvGraphicFramePr>
          <p:nvPr/>
        </p:nvGraphicFramePr>
        <p:xfrm>
          <a:off x="911668" y="2115329"/>
          <a:ext cx="8128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63917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119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Temporary table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variable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when working with large set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working with small amount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used by multiple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by the current user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do all the DLL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do DDL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Allowed to create 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Aren’t allowed to create indexes, they can have index by using Primary key or Unique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Cannot be passed as a parameter to functions and stored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passed as a parameter to functions and stored procedures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1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21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-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600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Declare scalar variable for storing </a:t>
            </a:r>
            <a:r>
              <a:rPr lang="en-US" dirty="0" err="1"/>
              <a:t>FirstName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Assign value ‘Aleksandar’ to the </a:t>
            </a:r>
            <a:r>
              <a:rPr lang="en-US" dirty="0" err="1"/>
              <a:t>FirstName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Find all Employees having </a:t>
            </a:r>
            <a:r>
              <a:rPr lang="en-US" dirty="0" err="1"/>
              <a:t>FirstName</a:t>
            </a:r>
            <a:r>
              <a:rPr lang="en-US" dirty="0"/>
              <a:t> same as the variable</a:t>
            </a:r>
          </a:p>
          <a:p>
            <a:r>
              <a:rPr lang="en-US" dirty="0"/>
              <a:t>Declare table variable that will contain </a:t>
            </a:r>
            <a:r>
              <a:rPr lang="en-US" dirty="0" err="1"/>
              <a:t>EmployeeId</a:t>
            </a:r>
            <a:r>
              <a:rPr lang="en-US" dirty="0"/>
              <a:t> and </a:t>
            </a:r>
            <a:r>
              <a:rPr lang="en-US" dirty="0" err="1"/>
              <a:t>DateOfBirth</a:t>
            </a:r>
            <a:endParaRPr lang="en-US" dirty="0"/>
          </a:p>
          <a:p>
            <a:pPr lvl="1"/>
            <a:r>
              <a:rPr lang="en-US" dirty="0"/>
              <a:t>Fill the table variable with all Female employees</a:t>
            </a:r>
          </a:p>
          <a:p>
            <a:r>
              <a:rPr lang="en-US" dirty="0"/>
              <a:t>Declare temp table 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HireDate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Fill the temp table with all Male employees having First Name starting with ‘A’</a:t>
            </a:r>
          </a:p>
          <a:p>
            <a:pPr lvl="1"/>
            <a:r>
              <a:rPr lang="en-GB" dirty="0"/>
              <a:t>Retrieve the employees from the table which last name is with 7 characters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14" y="274320"/>
            <a:ext cx="4019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/>
              <a:t>User-defined functions are routines that accept parameters, perform an action, such as a complex calculation, and return the result of that action as a value.</a:t>
            </a:r>
          </a:p>
          <a:p>
            <a:r>
              <a:rPr lang="en-US" dirty="0"/>
              <a:t>Scalar functions allow modular programming </a:t>
            </a:r>
          </a:p>
          <a:p>
            <a:r>
              <a:rPr lang="en-US" dirty="0"/>
              <a:t>Scalar functions return a single data value of the type defined in the RETURNS clause</a:t>
            </a:r>
          </a:p>
          <a:p>
            <a:r>
              <a:rPr lang="en-US" dirty="0"/>
              <a:t>How to create: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26" y="4247120"/>
            <a:ext cx="8279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ParaleterList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[datatype]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[datatype]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DECLARE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[datatype]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OutputVariable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829499"/>
          </a:xfrm>
        </p:spPr>
        <p:txBody>
          <a:bodyPr>
            <a:normAutofit/>
          </a:bodyPr>
          <a:lstStyle/>
          <a:p>
            <a:r>
              <a:rPr lang="en-US" dirty="0"/>
              <a:t>Session 4 – 01 Scalar </a:t>
            </a:r>
            <a:r>
              <a:rPr lang="en-US" dirty="0" err="1"/>
              <a:t>function.sql</a:t>
            </a:r>
            <a:endParaRPr lang="en-US" dirty="0"/>
          </a:p>
          <a:p>
            <a:r>
              <a:rPr lang="en-US" dirty="0"/>
              <a:t>Example for scalar function: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3752" y="2053511"/>
            <a:ext cx="88117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fn_EmployeeFullName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@Result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@Result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N' 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@Result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5675493"/>
            <a:ext cx="8596668" cy="40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to call: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752" y="600581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fn_EmployeeFullName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8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 -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scalar function (</a:t>
            </a:r>
            <a:r>
              <a:rPr lang="en-US" dirty="0" err="1"/>
              <a:t>fn_FormatProductName</a:t>
            </a:r>
            <a:r>
              <a:rPr lang="en-US" dirty="0"/>
              <a:t>) for retrieving the Product description for specific </a:t>
            </a:r>
            <a:r>
              <a:rPr lang="en-US" dirty="0" err="1"/>
              <a:t>ProductId</a:t>
            </a:r>
            <a:r>
              <a:rPr lang="en-US" dirty="0"/>
              <a:t> in the following format:</a:t>
            </a:r>
          </a:p>
          <a:p>
            <a:pPr lvl="1"/>
            <a:r>
              <a:rPr lang="en-US" dirty="0"/>
              <a:t>Second and Third character from the Code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Last three characters from the Name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Product Price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57" y="4191000"/>
            <a:ext cx="6076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/>
          </a:bodyPr>
          <a:lstStyle/>
          <a:p>
            <a:r>
              <a:rPr lang="en-US" sz="2400" u="sng" dirty="0"/>
              <a:t>Session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Built-In functions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Scalar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Workshop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Knowledge check (Quiz, Discussion, Homework)</a:t>
            </a:r>
            <a:endParaRPr lang="en-US" sz="2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347568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assign multiple values to scalar variable?</a:t>
            </a:r>
          </a:p>
          <a:p>
            <a:pPr marL="457200" lvl="1" indent="0">
              <a:buNone/>
            </a:pPr>
            <a:r>
              <a:rPr lang="en-US" b="1" dirty="0"/>
              <a:t>a.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Which SQL function is used to determine number of characters in the string?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LEFT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STRING_SIZE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LEN</a:t>
            </a:r>
          </a:p>
          <a:p>
            <a:r>
              <a:rPr lang="en-US" dirty="0"/>
              <a:t>Can we return two records in scalar function?</a:t>
            </a:r>
          </a:p>
          <a:p>
            <a:pPr marL="0" indent="0">
              <a:buNone/>
            </a:pPr>
            <a:r>
              <a:rPr lang="en-US" b="1" dirty="0"/>
              <a:t>       a.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/>
              <a:t>Can we insert data in some table by using scalar function?</a:t>
            </a:r>
          </a:p>
          <a:p>
            <a:pPr marL="0" indent="0">
              <a:buNone/>
            </a:pPr>
            <a:r>
              <a:rPr lang="en-US" b="1" dirty="0"/>
              <a:t> 	a. </a:t>
            </a:r>
            <a:r>
              <a:rPr lang="en-US" dirty="0"/>
              <a:t>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5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main difference between temp table and table variable?</a:t>
            </a:r>
          </a:p>
        </p:txBody>
      </p:sp>
    </p:spTree>
    <p:extLst>
      <p:ext uri="{BB962C8B-B14F-4D97-AF65-F5344CB8AC3E}">
        <p14:creationId xmlns:p14="http://schemas.microsoft.com/office/powerpoint/2010/main" val="140711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1</a:t>
            </a:r>
            <a:r>
              <a:rPr lang="mk-MK" dirty="0"/>
              <a:t>/</a:t>
            </a:r>
            <a:r>
              <a:rPr lang="en-US" dirty="0"/>
              <a:t>2</a:t>
            </a:r>
            <a:endParaRPr lang="mk-MK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1E1D9F-67D9-434C-953E-120DC7BE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dirty="0"/>
              <a:t>Declare scalar variable for storing FirstName values</a:t>
            </a:r>
          </a:p>
          <a:p>
            <a:pPr lvl="1"/>
            <a:r>
              <a:rPr lang="en-US" dirty="0"/>
              <a:t>Assign value ‘Antonio’ to the FirstName variable</a:t>
            </a:r>
          </a:p>
          <a:p>
            <a:pPr lvl="1"/>
            <a:r>
              <a:rPr lang="en-US" dirty="0"/>
              <a:t>Find all Students having FirstName same as the variable</a:t>
            </a:r>
          </a:p>
          <a:p>
            <a:r>
              <a:rPr lang="en-US" dirty="0"/>
              <a:t>Declare table variable that will contain 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StudentName</a:t>
            </a:r>
            <a:r>
              <a:rPr lang="en-US" dirty="0"/>
              <a:t> and </a:t>
            </a:r>
            <a:r>
              <a:rPr lang="en-US" dirty="0" err="1"/>
              <a:t>DateOfBirth</a:t>
            </a:r>
            <a:endParaRPr lang="en-US" dirty="0"/>
          </a:p>
          <a:p>
            <a:pPr lvl="1"/>
            <a:r>
              <a:rPr lang="en-US" dirty="0"/>
              <a:t>Fill the table variable with all Female students</a:t>
            </a:r>
          </a:p>
          <a:p>
            <a:r>
              <a:rPr lang="en-US" dirty="0"/>
              <a:t>Declare temp table that will contain </a:t>
            </a:r>
            <a:r>
              <a:rPr lang="en-US" dirty="0" err="1"/>
              <a:t>LastName</a:t>
            </a:r>
            <a:r>
              <a:rPr lang="en-US" dirty="0"/>
              <a:t> and </a:t>
            </a:r>
            <a:r>
              <a:rPr lang="en-US" dirty="0" err="1"/>
              <a:t>EnrolledDate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Fill the temp table with all Male students having First Name starting with ‘A’</a:t>
            </a:r>
          </a:p>
          <a:p>
            <a:pPr lvl="1"/>
            <a:r>
              <a:rPr lang="en-GB" dirty="0"/>
              <a:t>Retrieve the students from the table which last name is with 7 characters</a:t>
            </a:r>
          </a:p>
          <a:p>
            <a:r>
              <a:rPr lang="en-US" dirty="0"/>
              <a:t>Find all teachers whose FirstName length is less than 5 and</a:t>
            </a:r>
          </a:p>
          <a:p>
            <a:pPr lvl="1"/>
            <a:r>
              <a:rPr lang="en-US" dirty="0"/>
              <a:t>the first 3 characters of their FirstName and </a:t>
            </a:r>
            <a:r>
              <a:rPr lang="en-US" dirty="0" err="1"/>
              <a:t>LastName</a:t>
            </a:r>
            <a:r>
              <a:rPr lang="en-US" dirty="0"/>
              <a:t> are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7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90DD6E-F5FF-4271-B244-CE0F9FF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/>
              <a:t>2</a:t>
            </a:r>
            <a:r>
              <a:rPr lang="mk-MK" dirty="0"/>
              <a:t>/</a:t>
            </a:r>
            <a:r>
              <a:rPr lang="en-US" dirty="0"/>
              <a:t>2</a:t>
            </a:r>
            <a:endParaRPr lang="mk-M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1D8C4C-5526-4DF4-A095-5377B10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47"/>
            <a:ext cx="8596668" cy="2478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scalar function (</a:t>
            </a:r>
            <a:r>
              <a:rPr lang="en-US" dirty="0" err="1"/>
              <a:t>fn_FormatStudentName</a:t>
            </a:r>
            <a:r>
              <a:rPr lang="en-US" dirty="0"/>
              <a:t>) for retrieving the Student description for specific </a:t>
            </a:r>
            <a:r>
              <a:rPr lang="en-US" dirty="0" err="1"/>
              <a:t>StudentId</a:t>
            </a:r>
            <a:r>
              <a:rPr lang="en-US" dirty="0"/>
              <a:t> in the following format:</a:t>
            </a:r>
          </a:p>
          <a:p>
            <a:pPr lvl="1"/>
            <a:r>
              <a:rPr lang="en-US" dirty="0" err="1"/>
              <a:t>StudentCardNumber</a:t>
            </a:r>
            <a:r>
              <a:rPr lang="en-US" dirty="0"/>
              <a:t> without “</a:t>
            </a:r>
            <a:r>
              <a:rPr lang="en-US" dirty="0" err="1"/>
              <a:t>sc</a:t>
            </a:r>
            <a:r>
              <a:rPr lang="en-US" dirty="0"/>
              <a:t>-”</a:t>
            </a:r>
          </a:p>
          <a:p>
            <a:pPr lvl="1"/>
            <a:r>
              <a:rPr lang="en-US" dirty="0"/>
              <a:t>“ – “</a:t>
            </a:r>
          </a:p>
          <a:p>
            <a:pPr lvl="1"/>
            <a:r>
              <a:rPr lang="en-US" dirty="0"/>
              <a:t>First character of student FirstName</a:t>
            </a:r>
          </a:p>
          <a:p>
            <a:pPr lvl="1"/>
            <a:r>
              <a:rPr lang="en-US" dirty="0"/>
              <a:t>“.”</a:t>
            </a:r>
          </a:p>
          <a:p>
            <a:pPr lvl="1"/>
            <a:r>
              <a:rPr lang="en-US" dirty="0"/>
              <a:t>Student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6D2AB-8B7B-4089-BDA1-1E2A74FD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8" y="4325113"/>
            <a:ext cx="7505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discussion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9128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718"/>
            <a:ext cx="8596668" cy="1320800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2783"/>
            <a:ext cx="8596668" cy="473563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Built-In functions are used in SQL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expressions to calculate values and manipulate data.  These functions can be used anywhere expressions are allowed.</a:t>
            </a:r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SQL a built-in function is a piece for programming that takes zero or more inputs and returns a value.</a:t>
            </a:r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several things to note regarding functions: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inputs to a function are called parameters.  Not all function has parameters, and some functions have more than one.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Parameters are enclosed in parenthesis.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We use functions in the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clause as well as the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filter condition. A function can be used anywhere in a SELECT statement that you can use an expression.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SQL server the built-in functions return one value.  These are called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scalar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functions and are used wherever expressions are allowed.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80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718"/>
            <a:ext cx="8596668" cy="1320800"/>
          </a:xfrm>
        </p:spPr>
        <p:txBody>
          <a:bodyPr/>
          <a:lstStyle/>
          <a:p>
            <a:r>
              <a:rPr lang="en-US" dirty="0"/>
              <a:t>Built-In functions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2783"/>
            <a:ext cx="8596668" cy="47356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Conversion functions – support data type casting and converting</a:t>
            </a:r>
          </a:p>
          <a:p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Math functions – perform calculations based on input values provided as parameters to the functions and return numeric values</a:t>
            </a:r>
          </a:p>
          <a:p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String functions – perform operations on a string input value</a:t>
            </a:r>
          </a:p>
          <a:p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Date and Time data types and functions – perform operations on a date and time input values, and return string, numeric, or date and time values</a:t>
            </a:r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More about functions </a:t>
            </a:r>
            <a:r>
              <a:rPr lang="en-GB" dirty="0">
                <a:hlinkClick r:id="rId2"/>
              </a:rPr>
              <a:t>https://docs.microsoft.com/en-us/sql/t-sql/functions/functions?redirectedfrom=MSDN&amp;view=sql-server-ver15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1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–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969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CAST, CONVERT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These functions convert an expression of one data type to another.</a:t>
            </a:r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CAST Syntax: CAST ( expression AS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data_type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 ( length ) ] )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CONVERT Syntax: CONVERT (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data_type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[ ( length ) ] , expression [ , style ] )</a:t>
            </a:r>
            <a:endParaRPr lang="en-US" dirty="0"/>
          </a:p>
          <a:p>
            <a:r>
              <a:rPr lang="en-US" dirty="0"/>
              <a:t>Example: 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076" y="3911938"/>
            <a:ext cx="9631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TotalPrice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total_price_int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103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converted_date_mmddyyyy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[Order]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D114F-1F08-41D0-8322-DEA44C7B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19" y="4695289"/>
            <a:ext cx="4248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–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157698"/>
          </a:xfrm>
        </p:spPr>
        <p:txBody>
          <a:bodyPr>
            <a:normAutofit/>
          </a:bodyPr>
          <a:lstStyle/>
          <a:p>
            <a:r>
              <a:rPr lang="en-US" dirty="0"/>
              <a:t>ABS() – returns the absolute value of specified numeric expression</a:t>
            </a:r>
          </a:p>
          <a:p>
            <a:r>
              <a:rPr lang="en-US" dirty="0"/>
              <a:t>CEILING() – returns the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smallest integer greater than, or equal to, the specified numeric expression</a:t>
            </a:r>
            <a:endParaRPr lang="en-US" dirty="0"/>
          </a:p>
          <a:p>
            <a:r>
              <a:rPr lang="en-US" dirty="0"/>
              <a:t>FLOOR() – returns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largest integer less than or equal to the specified numeric expression</a:t>
            </a:r>
            <a:endParaRPr lang="en-US" dirty="0"/>
          </a:p>
          <a:p>
            <a:r>
              <a:rPr lang="en-US" dirty="0"/>
              <a:t>ROUND() – returns a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numeric value, rounded to the specified length or precision</a:t>
            </a:r>
            <a:endParaRPr lang="en-US" dirty="0"/>
          </a:p>
          <a:p>
            <a:r>
              <a:rPr lang="en-US" dirty="0"/>
              <a:t>Example: 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5575" y="4268073"/>
            <a:ext cx="9631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absolute_value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1234.56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rounded_value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CEILING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123.4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ceiling_value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125.6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floor_value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C4D5C-CCCF-4B6E-914A-0CBC4B2B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61" y="5781675"/>
            <a:ext cx="4095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–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267426"/>
          </a:xfrm>
        </p:spPr>
        <p:txBody>
          <a:bodyPr>
            <a:normAutofit/>
          </a:bodyPr>
          <a:lstStyle/>
          <a:p>
            <a:r>
              <a:rPr lang="en-US" dirty="0"/>
              <a:t>LEFT(), RIGHT(), LEN()</a:t>
            </a:r>
          </a:p>
          <a:p>
            <a:r>
              <a:rPr lang="en-US" dirty="0"/>
              <a:t>SUBSTRING</a:t>
            </a:r>
          </a:p>
          <a:p>
            <a:pPr lvl="1"/>
            <a:r>
              <a:rPr lang="en-US" dirty="0"/>
              <a:t>SUBSTRING ( expression ,start , length )</a:t>
            </a:r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REPLACE ( </a:t>
            </a:r>
            <a:r>
              <a:rPr lang="en-US" dirty="0" err="1"/>
              <a:t>string_expression</a:t>
            </a:r>
            <a:r>
              <a:rPr lang="en-US" dirty="0"/>
              <a:t> , </a:t>
            </a:r>
            <a:r>
              <a:rPr lang="en-US" dirty="0" err="1"/>
              <a:t>string_pattern</a:t>
            </a:r>
            <a:r>
              <a:rPr lang="en-US" dirty="0"/>
              <a:t> , </a:t>
            </a:r>
            <a:r>
              <a:rPr lang="en-US" dirty="0" err="1"/>
              <a:t>string_replacement</a:t>
            </a:r>
            <a:r>
              <a:rPr lang="en-US" dirty="0"/>
              <a:t> )</a:t>
            </a:r>
          </a:p>
          <a:p>
            <a:r>
              <a:rPr lang="en-US" dirty="0"/>
              <a:t>Example: 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052" y="3911938"/>
            <a:ext cx="67346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SubstringFunction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Ale'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ReplaceFunction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9C714-5E89-4DFF-B7C0-C1B4EC8C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31" y="4379297"/>
            <a:ext cx="5036169" cy="13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0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Widescreen</PresentationFormat>
  <Paragraphs>226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SFMono-Regular</vt:lpstr>
      <vt:lpstr>Trebuchet MS</vt:lpstr>
      <vt:lpstr>Wingdings</vt:lpstr>
      <vt:lpstr>Wingdings 3</vt:lpstr>
      <vt:lpstr>Facet</vt:lpstr>
      <vt:lpstr>Session  4</vt:lpstr>
      <vt:lpstr>Agenda</vt:lpstr>
      <vt:lpstr>Homework discussion </vt:lpstr>
      <vt:lpstr>Built-In functions</vt:lpstr>
      <vt:lpstr>Built-In functions</vt:lpstr>
      <vt:lpstr>Built-In functions - Categories</vt:lpstr>
      <vt:lpstr>Built-In functions – Conversion functions</vt:lpstr>
      <vt:lpstr>Built-In functions – Math functions</vt:lpstr>
      <vt:lpstr>Built-In functions – String functions</vt:lpstr>
      <vt:lpstr>Built-In functions – Date and time functions</vt:lpstr>
      <vt:lpstr>Built-In functions – Date and time functions (2)</vt:lpstr>
      <vt:lpstr>Built-In functions - Declarations</vt:lpstr>
      <vt:lpstr>Built-In functions – Declarations (2)</vt:lpstr>
      <vt:lpstr>Built-In functions – Declarations (3)</vt:lpstr>
      <vt:lpstr>Built-in functions - Workshop</vt:lpstr>
      <vt:lpstr>Scalar functions</vt:lpstr>
      <vt:lpstr>Scalar functions</vt:lpstr>
      <vt:lpstr>Scalar functions - example</vt:lpstr>
      <vt:lpstr>Scalar functions - Workshop</vt:lpstr>
      <vt:lpstr>Knowledge check</vt:lpstr>
      <vt:lpstr>Quiz</vt:lpstr>
      <vt:lpstr>Quiz</vt:lpstr>
      <vt:lpstr> Homework 4 </vt:lpstr>
      <vt:lpstr>Homework requirement 1/2</vt:lpstr>
      <vt:lpstr>Homework requirement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AngelaIvanovska</dc:creator>
  <cp:lastModifiedBy>AngelaIvanovska</cp:lastModifiedBy>
  <cp:revision>2</cp:revision>
  <dcterms:created xsi:type="dcterms:W3CDTF">2021-06-17T18:17:53Z</dcterms:created>
  <dcterms:modified xsi:type="dcterms:W3CDTF">2021-06-17T18:18:28Z</dcterms:modified>
</cp:coreProperties>
</file>