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512" r:id="rId2"/>
    <p:sldId id="513" r:id="rId3"/>
    <p:sldId id="560" r:id="rId4"/>
    <p:sldId id="514" r:id="rId5"/>
    <p:sldId id="515" r:id="rId6"/>
    <p:sldId id="524" r:id="rId7"/>
    <p:sldId id="525" r:id="rId8"/>
    <p:sldId id="527" r:id="rId9"/>
    <p:sldId id="528" r:id="rId10"/>
    <p:sldId id="52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86" y="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F9D68-3A49-49A5-BFBD-A83E8494B56B}"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FE164-D3B9-4B13-9C17-2ED8BB1A5F66}" type="slidenum">
              <a:rPr lang="en-US" smtClean="0"/>
              <a:t>‹#›</a:t>
            </a:fld>
            <a:endParaRPr lang="en-US"/>
          </a:p>
        </p:txBody>
      </p:sp>
    </p:spTree>
    <p:extLst>
      <p:ext uri="{BB962C8B-B14F-4D97-AF65-F5344CB8AC3E}">
        <p14:creationId xmlns:p14="http://schemas.microsoft.com/office/powerpoint/2010/main" val="351291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249772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317174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5</a:t>
            </a:fld>
            <a:endParaRPr lang="en-US"/>
          </a:p>
        </p:txBody>
      </p:sp>
    </p:spTree>
    <p:extLst>
      <p:ext uri="{BB962C8B-B14F-4D97-AF65-F5344CB8AC3E}">
        <p14:creationId xmlns:p14="http://schemas.microsoft.com/office/powerpoint/2010/main" val="257172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96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355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193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202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4371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175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80368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699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180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797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26848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95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362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665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25660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932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7948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sql/relational-databases/backup-restore/create-a-full-database-backup-sql-serv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sql/t-sql/statements/create-login-transact-sql?view=sql-server-ver1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microsoft.com/en-us/sql/relational-databases/security/authentication-access/database-level-roles?view=sql-server-ver15" TargetMode="External"/><Relationship Id="rId4" Type="http://schemas.openxmlformats.org/officeDocument/2006/relationships/hyperlink" Target="https://docs.microsoft.com/en-us/sql/relational-databases/security/authentication-access/server-level-roles?view=sql-server-ver1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administration</a:t>
            </a:r>
          </a:p>
        </p:txBody>
      </p:sp>
    </p:spTree>
    <p:extLst>
      <p:ext uri="{BB962C8B-B14F-4D97-AF65-F5344CB8AC3E}">
        <p14:creationId xmlns:p14="http://schemas.microsoft.com/office/powerpoint/2010/main" val="9628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212D8-896B-4963-8D02-60C4FE0FA485}"/>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8A6B16C7-66A7-425E-A5CC-EDE3350597D9}"/>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4670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704"/>
          </a:xfrm>
        </p:spPr>
        <p:txBody>
          <a:bodyPr/>
          <a:lstStyle/>
          <a:p>
            <a:r>
              <a:rPr lang="en-US" dirty="0"/>
              <a:t>Database backups</a:t>
            </a:r>
          </a:p>
        </p:txBody>
      </p:sp>
      <p:sp>
        <p:nvSpPr>
          <p:cNvPr id="3" name="Content Placeholder 2"/>
          <p:cNvSpPr>
            <a:spLocks noGrp="1"/>
          </p:cNvSpPr>
          <p:nvPr>
            <p:ph idx="1"/>
          </p:nvPr>
        </p:nvSpPr>
        <p:spPr>
          <a:xfrm>
            <a:off x="677334" y="1520509"/>
            <a:ext cx="8596668" cy="5172899"/>
          </a:xfrm>
        </p:spPr>
        <p:txBody>
          <a:bodyPr>
            <a:noAutofit/>
          </a:bodyPr>
          <a:lstStyle/>
          <a:p>
            <a:r>
              <a:rPr lang="en-US" b="0" i="0" dirty="0">
                <a:solidFill>
                  <a:srgbClr val="424242"/>
                </a:solidFill>
                <a:effectLst/>
                <a:latin typeface="Trebuchet MS (Body)"/>
              </a:rPr>
              <a:t>Database backup is the process of backing up the operational state, architecture and stored data of database software. </a:t>
            </a:r>
          </a:p>
          <a:p>
            <a:r>
              <a:rPr lang="en-US" b="0" i="0" dirty="0">
                <a:solidFill>
                  <a:srgbClr val="424242"/>
                </a:solidFill>
                <a:effectLst/>
                <a:latin typeface="Trebuchet MS (Body)"/>
              </a:rPr>
              <a:t>It enables the creation of a duplicate instance or copy of a database in case the primary database crashes, is corrupted or is lost.</a:t>
            </a:r>
            <a:endParaRPr lang="en-US" dirty="0">
              <a:latin typeface="Trebuchet MS (Body)"/>
            </a:endParaRPr>
          </a:p>
          <a:p>
            <a:pPr algn="l"/>
            <a:r>
              <a:rPr lang="en-US" b="0" i="0" dirty="0">
                <a:solidFill>
                  <a:srgbClr val="424242"/>
                </a:solidFill>
                <a:effectLst/>
                <a:latin typeface="Trebuchet MS (Body)"/>
              </a:rPr>
              <a:t>Database backup is a way to protect and restore a database. It is performed through database replication and can be done for a database or a database server. Typically, database backup is performed by the RDBMS or similar database management software. Database administrators can use the database backup copy to restore the database to its operational state along with its data and logs. The database backup can be stored locally or on a backup server.</a:t>
            </a:r>
          </a:p>
          <a:p>
            <a:pPr algn="l"/>
            <a:r>
              <a:rPr lang="en-US" b="0" i="0" dirty="0">
                <a:solidFill>
                  <a:srgbClr val="424242"/>
                </a:solidFill>
                <a:effectLst/>
                <a:latin typeface="Trebuchet MS (Body)"/>
              </a:rPr>
              <a:t>Database backup is also created/performed to ensure a company’s compliance with business and government regulations and to maintain and ensure access to critical/essential business data in case of a disaster or technical outage.</a:t>
            </a:r>
          </a:p>
          <a:p>
            <a:r>
              <a:rPr lang="en-US" sz="1400" dirty="0">
                <a:latin typeface="Trebuchet MS (Body)"/>
                <a:hlinkClick r:id="rId3"/>
              </a:rPr>
              <a:t>https://docs.microsoft.com/en-us/sql/relational-databases/backup-restore/create-a-full-database-backup-sql-server</a:t>
            </a:r>
            <a:r>
              <a:rPr lang="en-US" sz="1400" dirty="0">
                <a:latin typeface="Trebuchet MS (Body)"/>
              </a:rPr>
              <a:t> </a:t>
            </a: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endParaRPr lang="en-US" sz="1400" dirty="0">
              <a:latin typeface="Trebuchet MS (Body)"/>
            </a:endParaRPr>
          </a:p>
          <a:p>
            <a:r>
              <a:rPr lang="en-US" sz="1400" dirty="0">
                <a:latin typeface="Trebuchet MS (Body)"/>
              </a:rPr>
              <a:t>Try to backup SEDC database on your PC</a:t>
            </a:r>
          </a:p>
          <a:p>
            <a:endParaRPr lang="en-US" sz="1400" dirty="0">
              <a:latin typeface="Trebuchet MS (Body)"/>
            </a:endParaRPr>
          </a:p>
          <a:p>
            <a:endParaRPr lang="en-US" sz="1400" dirty="0">
              <a:latin typeface="Trebuchet MS (Body)"/>
            </a:endParaRPr>
          </a:p>
        </p:txBody>
      </p:sp>
    </p:spTree>
    <p:extLst>
      <p:ext uri="{BB962C8B-B14F-4D97-AF65-F5344CB8AC3E}">
        <p14:creationId xmlns:p14="http://schemas.microsoft.com/office/powerpoint/2010/main" val="138526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704"/>
          </a:xfrm>
        </p:spPr>
        <p:txBody>
          <a:bodyPr/>
          <a:lstStyle/>
          <a:p>
            <a:r>
              <a:rPr lang="en-US" dirty="0"/>
              <a:t>Database backups (2)</a:t>
            </a:r>
          </a:p>
        </p:txBody>
      </p:sp>
      <p:pic>
        <p:nvPicPr>
          <p:cNvPr id="4" name="Picture 3"/>
          <p:cNvPicPr>
            <a:picLocks noChangeAspect="1"/>
          </p:cNvPicPr>
          <p:nvPr/>
        </p:nvPicPr>
        <p:blipFill>
          <a:blip r:embed="rId3"/>
          <a:stretch>
            <a:fillRect/>
          </a:stretch>
        </p:blipFill>
        <p:spPr>
          <a:xfrm>
            <a:off x="745401" y="1580950"/>
            <a:ext cx="4230267" cy="4136707"/>
          </a:xfrm>
          <a:prstGeom prst="rect">
            <a:avLst/>
          </a:prstGeom>
        </p:spPr>
      </p:pic>
    </p:spTree>
    <p:extLst>
      <p:ext uri="{BB962C8B-B14F-4D97-AF65-F5344CB8AC3E}">
        <p14:creationId xmlns:p14="http://schemas.microsoft.com/office/powerpoint/2010/main" val="50973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Restore</a:t>
            </a:r>
          </a:p>
        </p:txBody>
      </p:sp>
      <p:sp>
        <p:nvSpPr>
          <p:cNvPr id="3" name="Content Placeholder 2"/>
          <p:cNvSpPr>
            <a:spLocks noGrp="1"/>
          </p:cNvSpPr>
          <p:nvPr>
            <p:ph idx="1"/>
          </p:nvPr>
        </p:nvSpPr>
        <p:spPr>
          <a:xfrm>
            <a:off x="677334" y="1399033"/>
            <a:ext cx="8596668" cy="4642330"/>
          </a:xfrm>
        </p:spPr>
        <p:txBody>
          <a:bodyPr/>
          <a:lstStyle/>
          <a:p>
            <a:r>
              <a:rPr lang="en-US" b="1" i="0" dirty="0">
                <a:solidFill>
                  <a:srgbClr val="202124"/>
                </a:solidFill>
                <a:effectLst/>
                <a:latin typeface="arial" panose="020B0604020202020204" pitchFamily="34" charset="0"/>
              </a:rPr>
              <a:t>Restoring</a:t>
            </a:r>
            <a:r>
              <a:rPr lang="en-US" b="0" i="0" dirty="0">
                <a:solidFill>
                  <a:srgbClr val="202124"/>
                </a:solidFill>
                <a:effectLst/>
                <a:latin typeface="arial" panose="020B0604020202020204" pitchFamily="34" charset="0"/>
              </a:rPr>
              <a:t> is the process of copying data from a backup and applying logged transactions to the data. </a:t>
            </a:r>
            <a:r>
              <a:rPr lang="en-US" b="1" i="0" dirty="0">
                <a:solidFill>
                  <a:srgbClr val="202124"/>
                </a:solidFill>
                <a:effectLst/>
                <a:latin typeface="arial" panose="020B0604020202020204" pitchFamily="34" charset="0"/>
              </a:rPr>
              <a:t>Restore</a:t>
            </a:r>
            <a:r>
              <a:rPr lang="en-US" b="0" i="0" dirty="0">
                <a:solidFill>
                  <a:srgbClr val="202124"/>
                </a:solidFill>
                <a:effectLst/>
                <a:latin typeface="arial" panose="020B0604020202020204" pitchFamily="34" charset="0"/>
              </a:rPr>
              <a:t> is what you do with backups. Take the backup file and turn it back into a </a:t>
            </a:r>
            <a:r>
              <a:rPr lang="en-US" b="1" i="0" dirty="0">
                <a:solidFill>
                  <a:srgbClr val="202124"/>
                </a:solidFill>
                <a:effectLst/>
                <a:latin typeface="arial" panose="020B0604020202020204" pitchFamily="34" charset="0"/>
              </a:rPr>
              <a:t>database</a:t>
            </a:r>
            <a:r>
              <a:rPr lang="en-US" b="0" i="0" dirty="0">
                <a:solidFill>
                  <a:srgbClr val="202124"/>
                </a:solidFill>
                <a:effectLst/>
                <a:latin typeface="arial" panose="020B0604020202020204" pitchFamily="34" charset="0"/>
              </a:rPr>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Try to restore database on your SQL server</a:t>
            </a:r>
          </a:p>
        </p:txBody>
      </p:sp>
      <p:pic>
        <p:nvPicPr>
          <p:cNvPr id="4" name="Picture 3"/>
          <p:cNvPicPr>
            <a:picLocks noChangeAspect="1"/>
          </p:cNvPicPr>
          <p:nvPr/>
        </p:nvPicPr>
        <p:blipFill>
          <a:blip r:embed="rId2"/>
          <a:stretch>
            <a:fillRect/>
          </a:stretch>
        </p:blipFill>
        <p:spPr>
          <a:xfrm>
            <a:off x="1082250" y="2439085"/>
            <a:ext cx="3209925" cy="2562225"/>
          </a:xfrm>
          <a:prstGeom prst="rect">
            <a:avLst/>
          </a:prstGeom>
        </p:spPr>
      </p:pic>
    </p:spTree>
    <p:extLst>
      <p:ext uri="{BB962C8B-B14F-4D97-AF65-F5344CB8AC3E}">
        <p14:creationId xmlns:p14="http://schemas.microsoft.com/office/powerpoint/2010/main" val="290287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Permissions</a:t>
            </a:r>
          </a:p>
        </p:txBody>
      </p:sp>
      <p:sp>
        <p:nvSpPr>
          <p:cNvPr id="3" name="Content Placeholder 2"/>
          <p:cNvSpPr>
            <a:spLocks noGrp="1"/>
          </p:cNvSpPr>
          <p:nvPr>
            <p:ph idx="1"/>
          </p:nvPr>
        </p:nvSpPr>
        <p:spPr>
          <a:xfrm>
            <a:off x="677334" y="1520509"/>
            <a:ext cx="8596668" cy="3883595"/>
          </a:xfrm>
        </p:spPr>
        <p:txBody>
          <a:bodyPr>
            <a:normAutofit fontScale="92500" lnSpcReduction="20000"/>
          </a:bodyPr>
          <a:lstStyle/>
          <a:p>
            <a:r>
              <a:rPr lang="en-US" b="1" i="0" dirty="0">
                <a:solidFill>
                  <a:srgbClr val="202124"/>
                </a:solidFill>
                <a:effectLst/>
                <a:latin typeface="arial" panose="020B0604020202020204" pitchFamily="34" charset="0"/>
              </a:rPr>
              <a:t>Permissions</a:t>
            </a:r>
            <a:r>
              <a:rPr lang="en-US" b="0" i="0" dirty="0">
                <a:solidFill>
                  <a:srgbClr val="202124"/>
                </a:solidFill>
                <a:effectLst/>
                <a:latin typeface="arial" panose="020B0604020202020204" pitchFamily="34" charset="0"/>
              </a:rPr>
              <a:t> are the types of access granted to specific </a:t>
            </a:r>
            <a:r>
              <a:rPr lang="en-US" b="0" i="0" dirty="0" err="1">
                <a:solidFill>
                  <a:srgbClr val="202124"/>
                </a:solidFill>
                <a:effectLst/>
                <a:latin typeface="arial" panose="020B0604020202020204" pitchFamily="34" charset="0"/>
              </a:rPr>
              <a:t>securables</a:t>
            </a:r>
            <a:r>
              <a:rPr lang="en-US" b="0" i="0" dirty="0">
                <a:solidFill>
                  <a:srgbClr val="202124"/>
                </a:solidFill>
                <a:effectLst/>
                <a:latin typeface="arial" panose="020B0604020202020204" pitchFamily="34" charset="0"/>
              </a:rPr>
              <a:t>. At the server level, </a:t>
            </a:r>
            <a:r>
              <a:rPr lang="en-US" b="1" i="0" dirty="0">
                <a:solidFill>
                  <a:srgbClr val="202124"/>
                </a:solidFill>
                <a:effectLst/>
                <a:latin typeface="arial" panose="020B0604020202020204" pitchFamily="34" charset="0"/>
              </a:rPr>
              <a:t>permissions</a:t>
            </a:r>
            <a:r>
              <a:rPr lang="en-US" b="0" i="0" dirty="0">
                <a:solidFill>
                  <a:srgbClr val="202124"/>
                </a:solidFill>
                <a:effectLst/>
                <a:latin typeface="arial" panose="020B0604020202020204" pitchFamily="34" charset="0"/>
              </a:rPr>
              <a:t> are assigned to </a:t>
            </a:r>
            <a:r>
              <a:rPr lang="en-US" b="1" i="0" dirty="0">
                <a:solidFill>
                  <a:srgbClr val="202124"/>
                </a:solidFill>
                <a:effectLst/>
                <a:latin typeface="arial" panose="020B0604020202020204" pitchFamily="34" charset="0"/>
              </a:rPr>
              <a:t>SQL</a:t>
            </a:r>
            <a:r>
              <a:rPr lang="en-US" b="0" i="0" dirty="0">
                <a:solidFill>
                  <a:srgbClr val="202124"/>
                </a:solidFill>
                <a:effectLst/>
                <a:latin typeface="arial" panose="020B0604020202020204" pitchFamily="34" charset="0"/>
              </a:rPr>
              <a:t> Server logins and server roles. At the database level, they are assigned to database users and database roles</a:t>
            </a:r>
            <a:endParaRPr lang="en-US" dirty="0"/>
          </a:p>
          <a:p>
            <a:r>
              <a:rPr lang="en-US" dirty="0"/>
              <a:t>Server logins</a:t>
            </a:r>
          </a:p>
          <a:p>
            <a:pPr lvl="1"/>
            <a:r>
              <a:rPr lang="en-US" dirty="0"/>
              <a:t>Create new login</a:t>
            </a:r>
          </a:p>
          <a:p>
            <a:pPr lvl="2"/>
            <a:r>
              <a:rPr lang="en-US" dirty="0">
                <a:hlinkClick r:id="rId3"/>
              </a:rPr>
              <a:t>https://docs.microsoft.com/en-us/sql/t-sql/statements/create-login-transact-sql?view=sql-server-ver15</a:t>
            </a:r>
            <a:r>
              <a:rPr lang="en-US" dirty="0"/>
              <a:t> </a:t>
            </a:r>
          </a:p>
          <a:p>
            <a:pPr lvl="1"/>
            <a:r>
              <a:rPr lang="en-US" dirty="0"/>
              <a:t>Map the login to specific roles</a:t>
            </a:r>
          </a:p>
          <a:p>
            <a:pPr lvl="2"/>
            <a:r>
              <a:rPr lang="en-US" dirty="0">
                <a:hlinkClick r:id="rId4"/>
              </a:rPr>
              <a:t>https://docs.microsoft.com/en-us/sql/relational-databases/security/authentication-access/server-level-roles?view=sql-server-ver15</a:t>
            </a:r>
            <a:r>
              <a:rPr lang="en-US" dirty="0"/>
              <a:t> </a:t>
            </a:r>
          </a:p>
          <a:p>
            <a:pPr lvl="1"/>
            <a:r>
              <a:rPr lang="en-US" dirty="0"/>
              <a:t>Map the login to specific databases</a:t>
            </a:r>
          </a:p>
          <a:p>
            <a:pPr lvl="2"/>
            <a:r>
              <a:rPr lang="en-US" dirty="0">
                <a:hlinkClick r:id="rId5"/>
              </a:rPr>
              <a:t>https://docs.microsoft.com/en-us/sql/relational-databases/security/authentication-access/database-level-roles?view=sql-server-ver15</a:t>
            </a:r>
            <a:r>
              <a:rPr lang="en-US" dirty="0"/>
              <a:t> </a:t>
            </a:r>
          </a:p>
          <a:p>
            <a:r>
              <a:rPr lang="en-US" dirty="0"/>
              <a:t>Test the new login</a:t>
            </a:r>
          </a:p>
          <a:p>
            <a:endParaRPr lang="en-US" dirty="0"/>
          </a:p>
          <a:p>
            <a:endParaRPr lang="en-US" dirty="0"/>
          </a:p>
          <a:p>
            <a:endParaRPr lang="en-US" dirty="0"/>
          </a:p>
        </p:txBody>
      </p:sp>
    </p:spTree>
    <p:extLst>
      <p:ext uri="{BB962C8B-B14F-4D97-AF65-F5344CB8AC3E}">
        <p14:creationId xmlns:p14="http://schemas.microsoft.com/office/powerpoint/2010/main" val="146759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91106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GB" dirty="0"/>
              <a:t>Can we use select statements inside error handling blocks?</a:t>
            </a:r>
          </a:p>
          <a:p>
            <a:pPr marL="457200" lvl="1" indent="0">
              <a:buNone/>
            </a:pPr>
            <a:r>
              <a:rPr lang="en-US" b="1" dirty="0"/>
              <a:t>a.</a:t>
            </a:r>
            <a:r>
              <a:rPr lang="en-US" dirty="0"/>
              <a:t> Yes</a:t>
            </a:r>
          </a:p>
          <a:p>
            <a:pPr marL="457200" lvl="1" indent="0">
              <a:buNone/>
            </a:pPr>
            <a:r>
              <a:rPr lang="en-US" b="1" dirty="0"/>
              <a:t>b. </a:t>
            </a:r>
            <a:r>
              <a:rPr lang="en-US" dirty="0"/>
              <a:t>No</a:t>
            </a:r>
          </a:p>
          <a:p>
            <a:r>
              <a:rPr lang="en-US" dirty="0"/>
              <a:t>Explain the main purpose of database backups</a:t>
            </a:r>
          </a:p>
          <a:p>
            <a:r>
              <a:rPr lang="en-US" dirty="0"/>
              <a:t>Explain the main purpose of users and logins</a:t>
            </a:r>
          </a:p>
        </p:txBody>
      </p:sp>
    </p:spTree>
    <p:extLst>
      <p:ext uri="{BB962C8B-B14F-4D97-AF65-F5344CB8AC3E}">
        <p14:creationId xmlns:p14="http://schemas.microsoft.com/office/powerpoint/2010/main" val="320584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7</a:t>
            </a:r>
            <a:br>
              <a:rPr lang="en-US" dirty="0"/>
            </a:br>
            <a:endParaRPr lang="en-US" dirty="0"/>
          </a:p>
        </p:txBody>
      </p:sp>
    </p:spTree>
    <p:extLst>
      <p:ext uri="{BB962C8B-B14F-4D97-AF65-F5344CB8AC3E}">
        <p14:creationId xmlns:p14="http://schemas.microsoft.com/office/powerpoint/2010/main" val="218312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Homework requirement </a:t>
            </a:r>
            <a:r>
              <a:rPr lang="en-US" altLang="en-US" dirty="0"/>
              <a:t>1/1</a:t>
            </a:r>
          </a:p>
        </p:txBody>
      </p:sp>
      <p:sp>
        <p:nvSpPr>
          <p:cNvPr id="7" name="Content Placeholder 6"/>
          <p:cNvSpPr>
            <a:spLocks noGrp="1"/>
          </p:cNvSpPr>
          <p:nvPr>
            <p:ph idx="1"/>
          </p:nvPr>
        </p:nvSpPr>
        <p:spPr>
          <a:xfrm>
            <a:off x="677334" y="2160589"/>
            <a:ext cx="8596668" cy="4505387"/>
          </a:xfrm>
        </p:spPr>
        <p:txBody>
          <a:bodyPr>
            <a:normAutofit/>
          </a:bodyPr>
          <a:lstStyle/>
          <a:p>
            <a:r>
              <a:rPr lang="en-US" dirty="0">
                <a:sym typeface="+mn-ea"/>
              </a:rPr>
              <a:t>Add error handling on </a:t>
            </a:r>
            <a:r>
              <a:rPr lang="en-US" dirty="0" err="1">
                <a:sym typeface="+mn-ea"/>
              </a:rPr>
              <a:t>CreateGradeDetail</a:t>
            </a:r>
            <a:r>
              <a:rPr lang="en-US" dirty="0">
                <a:sym typeface="+mn-ea"/>
              </a:rPr>
              <a:t> procedure</a:t>
            </a:r>
            <a:endParaRPr lang="en-US" dirty="0"/>
          </a:p>
          <a:p>
            <a:r>
              <a:rPr lang="en-US" dirty="0">
                <a:sym typeface="+mn-ea"/>
              </a:rPr>
              <a:t>Test the error handling by inserting not-existing values for </a:t>
            </a:r>
            <a:r>
              <a:rPr lang="en-US" dirty="0" err="1">
                <a:sym typeface="+mn-ea"/>
              </a:rPr>
              <a:t>AchievementTypeID</a:t>
            </a:r>
            <a:endParaRPr lang="en-US" dirty="0"/>
          </a:p>
        </p:txBody>
      </p:sp>
    </p:spTree>
    <p:extLst>
      <p:ext uri="{BB962C8B-B14F-4D97-AF65-F5344CB8AC3E}">
        <p14:creationId xmlns:p14="http://schemas.microsoft.com/office/powerpoint/2010/main" val="17341481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508</Words>
  <Application>Microsoft Office PowerPoint</Application>
  <PresentationFormat>Widescreen</PresentationFormat>
  <Paragraphs>61</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Trebuchet MS</vt:lpstr>
      <vt:lpstr>Trebuchet MS (Body)</vt:lpstr>
      <vt:lpstr>Wingdings 3</vt:lpstr>
      <vt:lpstr>Facet</vt:lpstr>
      <vt:lpstr>Basic administration</vt:lpstr>
      <vt:lpstr>Database backups</vt:lpstr>
      <vt:lpstr>Database backups (2)</vt:lpstr>
      <vt:lpstr>Database Restore</vt:lpstr>
      <vt:lpstr>Permissions</vt:lpstr>
      <vt:lpstr>Knowledge check</vt:lpstr>
      <vt:lpstr>Quiz</vt:lpstr>
      <vt:lpstr> Homework 7 </vt:lpstr>
      <vt:lpstr>Homework requirement 1/1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administration</dc:title>
  <dc:creator>AngelaIvanovska</dc:creator>
  <cp:lastModifiedBy>AngelaIvanovska</cp:lastModifiedBy>
  <cp:revision>1</cp:revision>
  <dcterms:created xsi:type="dcterms:W3CDTF">2021-06-29T17:56:32Z</dcterms:created>
  <dcterms:modified xsi:type="dcterms:W3CDTF">2021-06-29T18:01:17Z</dcterms:modified>
</cp:coreProperties>
</file>