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544" r:id="rId2"/>
    <p:sldId id="471" r:id="rId3"/>
    <p:sldId id="541" r:id="rId4"/>
    <p:sldId id="474" r:id="rId5"/>
    <p:sldId id="475" r:id="rId6"/>
    <p:sldId id="480" r:id="rId7"/>
    <p:sldId id="481" r:id="rId8"/>
    <p:sldId id="543" r:id="rId9"/>
    <p:sldId id="498" r:id="rId10"/>
    <p:sldId id="499" r:id="rId11"/>
    <p:sldId id="501" r:id="rId12"/>
    <p:sldId id="508" r:id="rId13"/>
    <p:sldId id="509" r:id="rId14"/>
    <p:sldId id="510" r:id="rId15"/>
    <p:sldId id="52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0" autoAdjust="0"/>
    <p:restoredTop sz="91636" autoAdjust="0"/>
  </p:normalViewPr>
  <p:slideViewPr>
    <p:cSldViewPr snapToGrid="0">
      <p:cViewPr varScale="1">
        <p:scale>
          <a:sx n="76" d="100"/>
          <a:sy n="76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user-defined-functions/user-defined-functions?view=sql-server-201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https://docs.microsoft.com/en-us/sql/relational-databases/user-defined-functions/user-defined-functions?view=sql-server-2017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everity-transact-sql?view=sql-server-2017" TargetMode="External"/><Relationship Id="rId2" Type="http://schemas.openxmlformats.org/officeDocument/2006/relationships/hyperlink" Target="https://docs.microsoft.com/en-us/sql/t-sql/functions/error-number-transact-sql?view=sql-server-2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error-state-transact-sql?view=sql-server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functions/error-line-transact-sql?view=sql-server-2017" TargetMode="External"/><Relationship Id="rId4" Type="http://schemas.openxmlformats.org/officeDocument/2006/relationships/hyperlink" Target="https://docs.microsoft.com/en-us/sql/t-sql/functions/error-procedure-transact-sql?view=sql-server-201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error-message-transact-sql?view=sql-server-20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914C0-D5F2-4C56-AFA1-0FC41E9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 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628DA8-FFDA-427F-AEA7-98CDFA0D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4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T-SQL stored procedure consists of a single batch of T-SQL code. Stored procedures have a number of important features, such as the following:</a:t>
            </a:r>
          </a:p>
          <a:p>
            <a:r>
              <a:rPr lang="en-US" dirty="0"/>
              <a:t>They can be called from T-SQL code by using the EXECUTE command.</a:t>
            </a:r>
          </a:p>
          <a:p>
            <a:r>
              <a:rPr lang="en-US" dirty="0"/>
              <a:t>You can pass data to them through input parameters, and receive data back through output parameters.</a:t>
            </a:r>
          </a:p>
          <a:p>
            <a:r>
              <a:rPr lang="en-US" dirty="0"/>
              <a:t>They can return result sets of queries to the client application.</a:t>
            </a:r>
          </a:p>
          <a:p>
            <a:r>
              <a:rPr lang="en-US" dirty="0"/>
              <a:t>They can modify data in tables.</a:t>
            </a:r>
          </a:p>
          <a:p>
            <a:r>
              <a:rPr lang="en-US" dirty="0"/>
              <a:t>They can create, alter, and drop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4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/>
              <a:t>Stored Procedures -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8344" y="1494687"/>
            <a:ext cx="7915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ProcedureName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@ParaleterList [datatype]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@Variable1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 [datatype]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Insert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Update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Delete statements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Temp tables / Table 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 Output statements (0,1,2,..) – multiple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resultsets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8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US" b="1" dirty="0"/>
              <a:t>Retrieving Error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927"/>
            <a:ext cx="8596668" cy="4331435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 (Body)"/>
              </a:rPr>
              <a:t>In the scope of a CATCH block, the following system functions can be used to obtain information about the error that caused the CATCH block to be executed:</a:t>
            </a:r>
          </a:p>
          <a:p>
            <a:r>
              <a:rPr lang="en-US" u="sng" dirty="0">
                <a:latin typeface="Trebuchet MS (Body)"/>
                <a:hlinkClick r:id="rId2"/>
              </a:rPr>
              <a:t>ERROR_NUMBER()</a:t>
            </a:r>
            <a:r>
              <a:rPr lang="en-US" dirty="0">
                <a:latin typeface="Trebuchet MS (Body)"/>
              </a:rPr>
              <a:t> returns the number of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ERROR_NUMBER returns the error number of the error that caused the CATCH block to run</a:t>
            </a:r>
          </a:p>
          <a:p>
            <a:r>
              <a:rPr lang="en-US" u="sng" dirty="0">
                <a:latin typeface="Trebuchet MS (Body)"/>
                <a:hlinkClick r:id="rId3"/>
              </a:rPr>
              <a:t>ERROR_SEVERITY()</a:t>
            </a:r>
            <a:r>
              <a:rPr lang="en-US" dirty="0">
                <a:latin typeface="Trebuchet MS (Body)"/>
              </a:rPr>
              <a:t> returns the severity.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Severity levels 11 to 16 are generated as a result of user problems and can be fixed by the user. For example, the error message returned in the invalid update query, used earlier, had a severity level of 16.</a:t>
            </a:r>
          </a:p>
        </p:txBody>
      </p:sp>
    </p:spTree>
    <p:extLst>
      <p:ext uri="{BB962C8B-B14F-4D97-AF65-F5344CB8AC3E}">
        <p14:creationId xmlns:p14="http://schemas.microsoft.com/office/powerpoint/2010/main" val="58436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0391"/>
            <a:ext cx="8596668" cy="5190971"/>
          </a:xfrm>
        </p:spPr>
        <p:txBody>
          <a:bodyPr/>
          <a:lstStyle/>
          <a:p>
            <a:r>
              <a:rPr lang="en-US" u="sng" dirty="0">
                <a:latin typeface="Trebuchet MS (Body)"/>
                <a:hlinkClick r:id="rId3"/>
              </a:rPr>
              <a:t>ERROR_STATE()</a:t>
            </a:r>
            <a:r>
              <a:rPr lang="en-US" dirty="0">
                <a:latin typeface="Trebuchet MS (Body)"/>
              </a:rPr>
              <a:t> returns the error state number.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returns the state number of the error message that caused the CATCH block to be run.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Returns NULL if called outside the scope of a CATCH block.</a:t>
            </a:r>
          </a:p>
          <a:p>
            <a:r>
              <a:rPr lang="en-US" u="sng" dirty="0">
                <a:latin typeface="Trebuchet MS (Body)"/>
                <a:hlinkClick r:id="rId4"/>
              </a:rPr>
              <a:t>ERROR_PROCEDURE()</a:t>
            </a:r>
            <a:r>
              <a:rPr lang="en-US" dirty="0">
                <a:latin typeface="Trebuchet MS (Body)"/>
              </a:rPr>
              <a:t> returns the name of the stored procedure or trigger where the error occurred.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 ERROR_PROCEDURE returns the name of the stored procedure or trigger in which the error originated.</a:t>
            </a:r>
          </a:p>
          <a:p>
            <a:r>
              <a:rPr lang="en-US" u="sng" dirty="0">
                <a:latin typeface="Trebuchet MS (Body)"/>
                <a:hlinkClick r:id="rId5"/>
              </a:rPr>
              <a:t>ERROR_LINE()</a:t>
            </a:r>
            <a:r>
              <a:rPr lang="en-US" dirty="0">
                <a:latin typeface="Trebuchet MS (Body)"/>
              </a:rPr>
              <a:t> returns the line number inside the routine that caused the error.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When called in a CATCH block, ERROR_LINE returns</a:t>
            </a:r>
          </a:p>
          <a:p>
            <a:pPr lvl="2"/>
            <a:r>
              <a:rPr lang="en-US" dirty="0">
                <a:latin typeface="Trebuchet MS (Body)"/>
              </a:rPr>
              <a:t>the line number where the error occurred</a:t>
            </a:r>
          </a:p>
          <a:p>
            <a:pPr lvl="2"/>
            <a:r>
              <a:rPr lang="en-US" dirty="0">
                <a:latin typeface="Trebuchet MS (Body)"/>
              </a:rPr>
              <a:t>the line number in a routine, if the error occurred within a stored procedure or trigger</a:t>
            </a:r>
          </a:p>
          <a:p>
            <a:pPr lvl="2"/>
            <a:r>
              <a:rPr lang="en-US" dirty="0">
                <a:latin typeface="Trebuchet MS (Body)"/>
              </a:rPr>
              <a:t>NULL, if called outside the scope of a CATCH block.</a:t>
            </a:r>
          </a:p>
          <a:p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1671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7281"/>
            <a:ext cx="8596668" cy="4944082"/>
          </a:xfrm>
        </p:spPr>
        <p:txBody>
          <a:bodyPr/>
          <a:lstStyle/>
          <a:p>
            <a:r>
              <a:rPr lang="en-US" u="sng" dirty="0">
                <a:latin typeface="Trebuchet MS (Body)"/>
                <a:hlinkClick r:id="rId2"/>
              </a:rPr>
              <a:t>ERROR_MESSAGE()</a:t>
            </a:r>
            <a:r>
              <a:rPr lang="en-US" dirty="0">
                <a:latin typeface="Trebuchet MS (Body)"/>
              </a:rPr>
              <a:t> returns the complete text of the error message. The text includes the values supplied for any substitutable parameters, such as lengths, object names, or times.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704" y="2221992"/>
            <a:ext cx="6501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usp_ExampleProc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-- Execute the stored procedure inside the TRY block. 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usp_ExampleProc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ERROR_NUMBER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ERROR_SEVERITY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ErrorSeverity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ERROR_STATE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ERROR_PROCEDURE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ERROR_LINE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ERROR_MESSAGE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ErrorMessage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813814" y="6488668"/>
            <a:ext cx="501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5 – 02 Error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handling.sql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5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212D8-896B-4963-8D02-60C4FE0FA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6B16C7-66A7-425E-A5CC-EDE335059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670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-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/>
              <a:t>Scalar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Table variable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r>
              <a:rPr lang="en-US" dirty="0"/>
              <a:t>Temp table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4228" y="2998554"/>
            <a:ext cx="8714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4228" y="5045853"/>
            <a:ext cx="90573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74228" y="18450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19D0C3-6478-4EAC-8D6D-303F3D123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65" y="256537"/>
            <a:ext cx="7515670" cy="63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</p:spTree>
    <p:extLst>
      <p:ext uri="{BB962C8B-B14F-4D97-AF65-F5344CB8AC3E}">
        <p14:creationId xmlns:p14="http://schemas.microsoft.com/office/powerpoint/2010/main" val="6280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en-US" dirty="0"/>
              <a:t>User-defined functions are routines that accept parameters, perform an action, such as a complex calculation, and return the result of that action as a value.</a:t>
            </a:r>
          </a:p>
          <a:p>
            <a:r>
              <a:rPr lang="en-US" dirty="0"/>
              <a:t>Scalar functions allow modular programming </a:t>
            </a:r>
          </a:p>
          <a:p>
            <a:r>
              <a:rPr lang="en-US" dirty="0"/>
              <a:t>Scalar functions return a single data value of the type defined in the RETURNS clause</a:t>
            </a:r>
          </a:p>
          <a:p>
            <a:r>
              <a:rPr lang="en-US" dirty="0"/>
              <a:t>How to create: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4026" y="4247120"/>
            <a:ext cx="8279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ParaleterList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OutputVariable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Table-valued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4377371"/>
          </a:xfrm>
        </p:spPr>
        <p:txBody>
          <a:bodyPr>
            <a:normAutofit/>
          </a:bodyPr>
          <a:lstStyle/>
          <a:p>
            <a:r>
              <a:rPr lang="en-US" dirty="0"/>
              <a:t>Returns table as output</a:t>
            </a:r>
          </a:p>
          <a:p>
            <a:r>
              <a:rPr lang="en-US" dirty="0"/>
              <a:t>Allows multiple input parameters</a:t>
            </a:r>
          </a:p>
          <a:p>
            <a:r>
              <a:rPr lang="en-US" b="1" i="1" u="sng" dirty="0"/>
              <a:t>Inline table-valued function</a:t>
            </a:r>
          </a:p>
          <a:p>
            <a:r>
              <a:rPr lang="en-US" dirty="0"/>
              <a:t>How to define: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8125" y="3306166"/>
            <a:ext cx="8537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ParaleterList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3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Table-valued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4990019"/>
          </a:xfrm>
        </p:spPr>
        <p:txBody>
          <a:bodyPr>
            <a:normAutofit/>
          </a:bodyPr>
          <a:lstStyle/>
          <a:p>
            <a:r>
              <a:rPr lang="en-US" b="1" i="1" u="sng" dirty="0"/>
              <a:t>Multi-statement table-valued function</a:t>
            </a:r>
          </a:p>
          <a:p>
            <a:r>
              <a:rPr lang="en-US" dirty="0"/>
              <a:t>Allows multiple SQL Statements in the function body</a:t>
            </a:r>
          </a:p>
          <a:p>
            <a:r>
              <a:rPr lang="en-US" dirty="0"/>
              <a:t>How to define: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8888" y="2615134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ParaleterList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[datatype]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TableVariable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Column2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,...)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TableVariable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30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16E54-4FEA-4653-ACB5-DF2E3656F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8" y="1297453"/>
            <a:ext cx="10964102" cy="4059638"/>
          </a:xfrm>
        </p:spPr>
      </p:pic>
    </p:spTree>
    <p:extLst>
      <p:ext uri="{BB962C8B-B14F-4D97-AF65-F5344CB8AC3E}">
        <p14:creationId xmlns:p14="http://schemas.microsoft.com/office/powerpoint/2010/main" val="298453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3838129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16512</TotalTime>
  <Words>591</Words>
  <Application>Microsoft Office PowerPoint</Application>
  <PresentationFormat>Widescreen</PresentationFormat>
  <Paragraphs>145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Trebuchet MS</vt:lpstr>
      <vt:lpstr>Trebuchet MS (Body)</vt:lpstr>
      <vt:lpstr>Wingdings 3</vt:lpstr>
      <vt:lpstr>Facet</vt:lpstr>
      <vt:lpstr>Session  2</vt:lpstr>
      <vt:lpstr>Built-In functions - Declarations</vt:lpstr>
      <vt:lpstr>PowerPoint Presentation</vt:lpstr>
      <vt:lpstr>Scalar functions</vt:lpstr>
      <vt:lpstr>Scalar functions</vt:lpstr>
      <vt:lpstr>Table-valued functions</vt:lpstr>
      <vt:lpstr>Table-valued functions</vt:lpstr>
      <vt:lpstr>PowerPoint Presentation</vt:lpstr>
      <vt:lpstr>Stored procedures</vt:lpstr>
      <vt:lpstr>Stored Procedures</vt:lpstr>
      <vt:lpstr>Stored Procedures - Declaration</vt:lpstr>
      <vt:lpstr>Retrieving Error Information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Dana Tasevska</cp:lastModifiedBy>
  <cp:revision>192</cp:revision>
  <dcterms:created xsi:type="dcterms:W3CDTF">2016-04-05T14:42:04Z</dcterms:created>
  <dcterms:modified xsi:type="dcterms:W3CDTF">2021-08-13T18:47:41Z</dcterms:modified>
</cp:coreProperties>
</file>