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9"/>
  </p:notesMasterIdLst>
  <p:sldIdLst>
    <p:sldId id="297" r:id="rId2"/>
    <p:sldId id="539" r:id="rId3"/>
    <p:sldId id="364" r:id="rId4"/>
    <p:sldId id="540" r:id="rId5"/>
    <p:sldId id="376" r:id="rId6"/>
    <p:sldId id="377" r:id="rId7"/>
    <p:sldId id="378" r:id="rId8"/>
    <p:sldId id="379" r:id="rId9"/>
    <p:sldId id="380" r:id="rId10"/>
    <p:sldId id="385" r:id="rId11"/>
    <p:sldId id="386" r:id="rId12"/>
    <p:sldId id="387" r:id="rId13"/>
    <p:sldId id="388" r:id="rId14"/>
    <p:sldId id="392" r:id="rId15"/>
    <p:sldId id="394" r:id="rId16"/>
    <p:sldId id="395" r:id="rId17"/>
    <p:sldId id="396" r:id="rId18"/>
    <p:sldId id="397" r:id="rId19"/>
    <p:sldId id="398" r:id="rId20"/>
    <p:sldId id="421" r:id="rId21"/>
    <p:sldId id="534" r:id="rId22"/>
    <p:sldId id="535" r:id="rId23"/>
    <p:sldId id="536" r:id="rId24"/>
    <p:sldId id="537" r:id="rId25"/>
    <p:sldId id="428" r:id="rId26"/>
    <p:sldId id="429" r:id="rId27"/>
    <p:sldId id="423" r:id="rId28"/>
    <p:sldId id="424" r:id="rId29"/>
    <p:sldId id="425" r:id="rId30"/>
    <p:sldId id="426" r:id="rId31"/>
    <p:sldId id="433" r:id="rId32"/>
    <p:sldId id="434" r:id="rId33"/>
    <p:sldId id="436" r:id="rId34"/>
    <p:sldId id="437" r:id="rId35"/>
    <p:sldId id="451" r:id="rId36"/>
    <p:sldId id="454" r:id="rId37"/>
    <p:sldId id="455"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F4C0FC-14E1-41C0-8CE9-65FBE2710AC4}">
          <p14:sldIdLst>
            <p14:sldId id="297"/>
            <p14:sldId id="539"/>
            <p14:sldId id="364"/>
            <p14:sldId id="540"/>
            <p14:sldId id="376"/>
            <p14:sldId id="377"/>
            <p14:sldId id="378"/>
            <p14:sldId id="379"/>
            <p14:sldId id="380"/>
            <p14:sldId id="385"/>
            <p14:sldId id="386"/>
            <p14:sldId id="387"/>
            <p14:sldId id="388"/>
            <p14:sldId id="392"/>
            <p14:sldId id="394"/>
            <p14:sldId id="395"/>
            <p14:sldId id="396"/>
            <p14:sldId id="397"/>
            <p14:sldId id="398"/>
            <p14:sldId id="421"/>
            <p14:sldId id="534"/>
            <p14:sldId id="535"/>
            <p14:sldId id="536"/>
            <p14:sldId id="537"/>
            <p14:sldId id="428"/>
            <p14:sldId id="429"/>
            <p14:sldId id="423"/>
            <p14:sldId id="424"/>
            <p14:sldId id="425"/>
            <p14:sldId id="426"/>
            <p14:sldId id="433"/>
            <p14:sldId id="434"/>
            <p14:sldId id="436"/>
            <p14:sldId id="437"/>
            <p14:sldId id="451"/>
            <p14:sldId id="454"/>
            <p14:sldId id="455"/>
          </p14:sldIdLst>
        </p14:section>
        <p14:section name="Session 6" id="{48F57E79-9E8E-4C7D-9BF6-F6D25111445F}">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310" autoAdjust="0"/>
    <p:restoredTop sz="91636" autoAdjust="0"/>
  </p:normalViewPr>
  <p:slideViewPr>
    <p:cSldViewPr snapToGrid="0">
      <p:cViewPr varScale="1">
        <p:scale>
          <a:sx n="76" d="100"/>
          <a:sy n="76" d="100"/>
        </p:scale>
        <p:origin x="211" y="53"/>
      </p:cViewPr>
      <p:guideLst/>
    </p:cSldViewPr>
  </p:slideViewPr>
  <p:notesTextViewPr>
    <p:cViewPr>
      <p:scale>
        <a:sx n="1" d="1"/>
        <a:sy n="1" d="1"/>
      </p:scale>
      <p:origin x="0" y="0"/>
    </p:cViewPr>
  </p:notesTextViewPr>
  <p:notesViewPr>
    <p:cSldViewPr snapToGrid="0">
      <p:cViewPr varScale="1">
        <p:scale>
          <a:sx n="65" d="100"/>
          <a:sy n="65" d="100"/>
        </p:scale>
        <p:origin x="3082" y="3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0C2AC4-95A3-4C7D-BB88-DA8C525E531F}" type="datetimeFigureOut">
              <a:rPr lang="en-US" smtClean="0"/>
              <a:t>8/10/2021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233DEA-58EC-4007-8734-9A11230A27F7}" type="slidenum">
              <a:rPr lang="en-US" smtClean="0"/>
              <a:t>‹#›</a:t>
            </a:fld>
            <a:endParaRPr lang="en-US"/>
          </a:p>
        </p:txBody>
      </p:sp>
    </p:spTree>
    <p:extLst>
      <p:ext uri="{BB962C8B-B14F-4D97-AF65-F5344CB8AC3E}">
        <p14:creationId xmlns:p14="http://schemas.microsoft.com/office/powerpoint/2010/main" val="2533443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1</a:t>
            </a:fld>
            <a:endParaRPr lang="en-US"/>
          </a:p>
        </p:txBody>
      </p:sp>
    </p:spTree>
    <p:extLst>
      <p:ext uri="{BB962C8B-B14F-4D97-AF65-F5344CB8AC3E}">
        <p14:creationId xmlns:p14="http://schemas.microsoft.com/office/powerpoint/2010/main" val="4018908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233DEA-58EC-4007-8734-9A11230A27F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5703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233DEA-58EC-4007-8734-9A11230A27F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9615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233DEA-58EC-4007-8734-9A11230A27F7}" type="slidenum">
              <a:rPr lang="en-US" smtClean="0"/>
              <a:t>8</a:t>
            </a:fld>
            <a:endParaRPr lang="en-US"/>
          </a:p>
        </p:txBody>
      </p:sp>
    </p:spTree>
    <p:extLst>
      <p:ext uri="{BB962C8B-B14F-4D97-AF65-F5344CB8AC3E}">
        <p14:creationId xmlns:p14="http://schemas.microsoft.com/office/powerpoint/2010/main" val="3854480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9</a:t>
            </a:fld>
            <a:endParaRPr lang="en-US"/>
          </a:p>
        </p:txBody>
      </p:sp>
    </p:spTree>
    <p:extLst>
      <p:ext uri="{BB962C8B-B14F-4D97-AF65-F5344CB8AC3E}">
        <p14:creationId xmlns:p14="http://schemas.microsoft.com/office/powerpoint/2010/main" val="1297433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10</a:t>
            </a:fld>
            <a:endParaRPr lang="en-US"/>
          </a:p>
        </p:txBody>
      </p:sp>
    </p:spTree>
    <p:extLst>
      <p:ext uri="{BB962C8B-B14F-4D97-AF65-F5344CB8AC3E}">
        <p14:creationId xmlns:p14="http://schemas.microsoft.com/office/powerpoint/2010/main" val="1748355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8/10/2021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msdn.microsoft.com/en-us/library/bb630289.aspx" TargetMode="External"/><Relationship Id="rId7" Type="http://schemas.openxmlformats.org/officeDocument/2006/relationships/hyperlink" Target="https://msdn.microsoft.com/en-us/library/bb677243.aspx" TargetMode="External"/><Relationship Id="rId2" Type="http://schemas.openxmlformats.org/officeDocument/2006/relationships/hyperlink" Target="https://msdn.microsoft.com/en-us/library/bb630352.aspx" TargetMode="External"/><Relationship Id="rId1" Type="http://schemas.openxmlformats.org/officeDocument/2006/relationships/slideLayout" Target="../slideLayouts/slideLayout2.xml"/><Relationship Id="rId6" Type="http://schemas.openxmlformats.org/officeDocument/2006/relationships/hyperlink" Target="https://msdn.microsoft.com/en-us/library/ms187819.aspx" TargetMode="External"/><Relationship Id="rId5" Type="http://schemas.openxmlformats.org/officeDocument/2006/relationships/hyperlink" Target="https://msdn.microsoft.com/en-us/library/ms182418.aspx" TargetMode="External"/><Relationship Id="rId4" Type="http://schemas.openxmlformats.org/officeDocument/2006/relationships/hyperlink" Target="https://msdn.microsoft.com/en-us/library/bb677335.aspx"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msdn.microsoft.com/en-us/library/ms187993.aspx" TargetMode="External"/><Relationship Id="rId2" Type="http://schemas.openxmlformats.org/officeDocument/2006/relationships/hyperlink" Target="https://msdn.microsoft.com/en-us/library/ms176089.asp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8946" y="2653048"/>
            <a:ext cx="8500057" cy="1397788"/>
          </a:xfrm>
        </p:spPr>
        <p:txBody>
          <a:bodyPr/>
          <a:lstStyle/>
          <a:p>
            <a:pPr algn="ctr"/>
            <a:r>
              <a:rPr lang="en-US" sz="4000" dirty="0">
                <a:solidFill>
                  <a:schemeClr val="tx1"/>
                </a:solidFill>
              </a:rPr>
              <a:t>Welcome!</a:t>
            </a:r>
            <a:br>
              <a:rPr lang="en-US" sz="4000" dirty="0"/>
            </a:br>
            <a:r>
              <a:rPr lang="en-US" sz="4000" dirty="0"/>
              <a:t>Database Development and Design</a:t>
            </a:r>
          </a:p>
        </p:txBody>
      </p:sp>
      <p:sp>
        <p:nvSpPr>
          <p:cNvPr id="3" name="Subtitle 2"/>
          <p:cNvSpPr>
            <a:spLocks noGrp="1"/>
          </p:cNvSpPr>
          <p:nvPr>
            <p:ph type="subTitle" idx="1"/>
          </p:nvPr>
        </p:nvSpPr>
        <p:spPr>
          <a:xfrm>
            <a:off x="1507067" y="4050834"/>
            <a:ext cx="7766936" cy="546924"/>
          </a:xfrm>
        </p:spPr>
        <p:txBody>
          <a:bodyPr>
            <a:normAutofit/>
          </a:bodyPr>
          <a:lstStyle/>
          <a:p>
            <a:pPr algn="ctr"/>
            <a:r>
              <a:rPr lang="en-US" sz="2000" dirty="0"/>
              <a:t>Developing and Design of databases using SQL Server</a:t>
            </a:r>
          </a:p>
        </p:txBody>
      </p:sp>
    </p:spTree>
    <p:extLst>
      <p:ext uri="{BB962C8B-B14F-4D97-AF65-F5344CB8AC3E}">
        <p14:creationId xmlns:p14="http://schemas.microsoft.com/office/powerpoint/2010/main" val="3883082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9955"/>
          </a:xfrm>
        </p:spPr>
        <p:txBody>
          <a:bodyPr/>
          <a:lstStyle/>
          <a:p>
            <a:r>
              <a:rPr lang="en-US" dirty="0"/>
              <a:t>Data types in SQL Server</a:t>
            </a:r>
          </a:p>
        </p:txBody>
      </p:sp>
      <p:sp>
        <p:nvSpPr>
          <p:cNvPr id="3" name="Content Placeholder 2"/>
          <p:cNvSpPr>
            <a:spLocks noGrp="1"/>
          </p:cNvSpPr>
          <p:nvPr>
            <p:ph idx="1"/>
          </p:nvPr>
        </p:nvSpPr>
        <p:spPr>
          <a:xfrm>
            <a:off x="677334" y="1661375"/>
            <a:ext cx="8596668" cy="4379987"/>
          </a:xfrm>
        </p:spPr>
        <p:txBody>
          <a:bodyPr/>
          <a:lstStyle/>
          <a:p>
            <a:r>
              <a:rPr lang="en-US" dirty="0"/>
              <a:t>Each column in a database table is required to have a name and a data type.</a:t>
            </a:r>
          </a:p>
          <a:p>
            <a:r>
              <a:rPr lang="en-US" dirty="0"/>
              <a:t>SQL data type is an attribute that specifies type of data of any object. Each column, variable and expression has related data type in SQL.</a:t>
            </a:r>
          </a:p>
          <a:p>
            <a:r>
              <a:rPr lang="en-US" dirty="0"/>
              <a:t>In SQL Server, each column, local variable, expression, and parameter have a related data type. A </a:t>
            </a:r>
            <a:r>
              <a:rPr lang="en-US" sz="2000" b="1" dirty="0"/>
              <a:t>data type </a:t>
            </a:r>
            <a:r>
              <a:rPr lang="en-US" dirty="0"/>
              <a:t>is an attribute that specifies the type of data that the object can hold: integer data, character data, monetary data, date and time data, binary strings, and so on.</a:t>
            </a:r>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03735544"/>
              </p:ext>
            </p:extLst>
          </p:nvPr>
        </p:nvGraphicFramePr>
        <p:xfrm>
          <a:off x="768015" y="4182082"/>
          <a:ext cx="8596312" cy="1859280"/>
        </p:xfrm>
        <a:graphic>
          <a:graphicData uri="http://schemas.openxmlformats.org/drawingml/2006/table">
            <a:tbl>
              <a:tblPr/>
              <a:tblGrid>
                <a:gridCol w="4298156">
                  <a:extLst>
                    <a:ext uri="{9D8B030D-6E8A-4147-A177-3AD203B41FA5}">
                      <a16:colId xmlns:a16="http://schemas.microsoft.com/office/drawing/2014/main" val="20000"/>
                    </a:ext>
                  </a:extLst>
                </a:gridCol>
                <a:gridCol w="4298156">
                  <a:extLst>
                    <a:ext uri="{9D8B030D-6E8A-4147-A177-3AD203B41FA5}">
                      <a16:colId xmlns:a16="http://schemas.microsoft.com/office/drawing/2014/main" val="20001"/>
                    </a:ext>
                  </a:extLst>
                </a:gridCol>
              </a:tblGrid>
              <a:tr h="0">
                <a:tc>
                  <a:txBody>
                    <a:bodyPr/>
                    <a:lstStyle/>
                    <a:p>
                      <a:pPr fontAlgn="t"/>
                      <a:r>
                        <a:rPr lang="en-US" dirty="0">
                          <a:solidFill>
                            <a:srgbClr val="2A2A2A"/>
                          </a:solidFill>
                          <a:effectLst/>
                        </a:rPr>
                        <a:t>Exact numeric</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dirty="0">
                          <a:solidFill>
                            <a:srgbClr val="2A2A2A"/>
                          </a:solidFill>
                          <a:effectLst/>
                        </a:rPr>
                        <a:t>Unicode character strings</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fontAlgn="t"/>
                      <a:r>
                        <a:rPr lang="en-US" dirty="0">
                          <a:solidFill>
                            <a:srgbClr val="2A2A2A"/>
                          </a:solidFill>
                          <a:effectLst/>
                        </a:rPr>
                        <a:t>Approximate numeric</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a:solidFill>
                            <a:srgbClr val="2A2A2A"/>
                          </a:solidFill>
                          <a:effectLst/>
                        </a:rPr>
                        <a:t>Binary strings</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fontAlgn="t"/>
                      <a:r>
                        <a:rPr lang="en-US" dirty="0">
                          <a:solidFill>
                            <a:srgbClr val="2A2A2A"/>
                          </a:solidFill>
                          <a:effectLst/>
                        </a:rPr>
                        <a:t>Date and time</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a:solidFill>
                            <a:srgbClr val="2A2A2A"/>
                          </a:solidFill>
                          <a:effectLst/>
                        </a:rPr>
                        <a:t>Other data types</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fontAlgn="t"/>
                      <a:r>
                        <a:rPr lang="en-US" dirty="0">
                          <a:solidFill>
                            <a:srgbClr val="2A2A2A"/>
                          </a:solidFill>
                          <a:effectLst/>
                        </a:rPr>
                        <a:t>Character strings</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dirty="0">
                          <a:solidFill>
                            <a:srgbClr val="2A2A2A"/>
                          </a:solidFill>
                          <a:effectLst/>
                        </a:rPr>
                        <a:t> </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87926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1166"/>
          </a:xfrm>
        </p:spPr>
        <p:txBody>
          <a:bodyPr/>
          <a:lstStyle/>
          <a:p>
            <a:r>
              <a:rPr lang="en-US" dirty="0"/>
              <a:t>Data types in SQL Server</a:t>
            </a:r>
          </a:p>
        </p:txBody>
      </p:sp>
      <p:sp>
        <p:nvSpPr>
          <p:cNvPr id="3" name="Content Placeholder 2"/>
          <p:cNvSpPr>
            <a:spLocks noGrp="1"/>
          </p:cNvSpPr>
          <p:nvPr>
            <p:ph idx="1"/>
          </p:nvPr>
        </p:nvSpPr>
        <p:spPr>
          <a:xfrm>
            <a:off x="677334" y="1519707"/>
            <a:ext cx="8596668" cy="4521655"/>
          </a:xfrm>
        </p:spPr>
        <p:txBody>
          <a:bodyPr>
            <a:normAutofit/>
          </a:bodyPr>
          <a:lstStyle/>
          <a:p>
            <a:r>
              <a:rPr lang="en-US" dirty="0"/>
              <a:t>Exact numeric</a:t>
            </a:r>
          </a:p>
          <a:p>
            <a:pPr marL="457200" lvl="1" indent="0" fontAlgn="t">
              <a:buNone/>
            </a:pPr>
            <a:r>
              <a:rPr lang="en-US" dirty="0"/>
              <a:t>      </a:t>
            </a:r>
          </a:p>
          <a:p>
            <a:pPr lvl="1" fontAlgn="t"/>
            <a:endParaRPr lang="en-US" dirty="0"/>
          </a:p>
          <a:p>
            <a:pPr marL="457200" lvl="1" indent="0" fontAlgn="t">
              <a:buNone/>
            </a:pPr>
            <a:r>
              <a:rPr lang="en-US" dirty="0"/>
              <a:t>  </a:t>
            </a:r>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53450506"/>
              </p:ext>
            </p:extLst>
          </p:nvPr>
        </p:nvGraphicFramePr>
        <p:xfrm>
          <a:off x="768628" y="1938273"/>
          <a:ext cx="7256086" cy="1918950"/>
        </p:xfrm>
        <a:graphic>
          <a:graphicData uri="http://schemas.openxmlformats.org/drawingml/2006/table">
            <a:tbl>
              <a:tblPr>
                <a:tableStyleId>{5C22544A-7EE6-4342-B048-85BDC9FD1C3A}</a:tableStyleId>
              </a:tblPr>
              <a:tblGrid>
                <a:gridCol w="1078973">
                  <a:extLst>
                    <a:ext uri="{9D8B030D-6E8A-4147-A177-3AD203B41FA5}">
                      <a16:colId xmlns:a16="http://schemas.microsoft.com/office/drawing/2014/main" val="20000"/>
                    </a:ext>
                  </a:extLst>
                </a:gridCol>
                <a:gridCol w="5010238">
                  <a:extLst>
                    <a:ext uri="{9D8B030D-6E8A-4147-A177-3AD203B41FA5}">
                      <a16:colId xmlns:a16="http://schemas.microsoft.com/office/drawing/2014/main" val="20001"/>
                    </a:ext>
                  </a:extLst>
                </a:gridCol>
                <a:gridCol w="1166875">
                  <a:extLst>
                    <a:ext uri="{9D8B030D-6E8A-4147-A177-3AD203B41FA5}">
                      <a16:colId xmlns:a16="http://schemas.microsoft.com/office/drawing/2014/main" val="20002"/>
                    </a:ext>
                  </a:extLst>
                </a:gridCol>
              </a:tblGrid>
              <a:tr h="339637">
                <a:tc>
                  <a:txBody>
                    <a:bodyPr/>
                    <a:lstStyle/>
                    <a:p>
                      <a:pPr algn="l" fontAlgn="ctr"/>
                      <a:r>
                        <a:rPr lang="en-US" sz="1400" b="1" u="none" strike="noStrike" dirty="0">
                          <a:effectLst/>
                        </a:rPr>
                        <a:t>Data type</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dirty="0">
                          <a:effectLst/>
                        </a:rPr>
                        <a:t>Range</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dirty="0">
                          <a:effectLst/>
                        </a:rPr>
                        <a:t>Storage</a:t>
                      </a:r>
                      <a:endParaRPr lang="en-US" sz="1400" b="1"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0"/>
                  </a:ext>
                </a:extLst>
              </a:tr>
              <a:tr h="560402">
                <a:tc>
                  <a:txBody>
                    <a:bodyPr/>
                    <a:lstStyle/>
                    <a:p>
                      <a:pPr algn="l" fontAlgn="ctr"/>
                      <a:r>
                        <a:rPr lang="en-US" sz="1400" u="none" strike="noStrike" dirty="0" err="1">
                          <a:effectLst/>
                        </a:rPr>
                        <a:t>bigint</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-2^63 (-9,223,372,036,854,775,808) to 2^63-1 (9,223,372,036,854,775,807)</a:t>
                      </a:r>
                      <a:endParaRPr lang="en-US" sz="1400" b="0"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a:effectLst/>
                        </a:rPr>
                        <a:t>8 Bytes</a:t>
                      </a:r>
                      <a:endParaRPr lang="en-US" sz="1400" b="0" i="0" u="none" strike="noStrike">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1"/>
                  </a:ext>
                </a:extLst>
              </a:tr>
              <a:tr h="339637">
                <a:tc>
                  <a:txBody>
                    <a:bodyPr/>
                    <a:lstStyle/>
                    <a:p>
                      <a:pPr algn="l" fontAlgn="ctr"/>
                      <a:r>
                        <a:rPr lang="en-US" sz="1400" u="none" strike="noStrike">
                          <a:effectLst/>
                        </a:rPr>
                        <a:t>int</a:t>
                      </a:r>
                      <a:endParaRPr lang="en-US" sz="1400" b="1"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a:effectLst/>
                        </a:rPr>
                        <a:t>-2^31 (-2,147,483,648) to 2^31-1 (2,147,483,647)</a:t>
                      </a:r>
                      <a:endParaRPr lang="en-US" sz="1400" b="0"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a:effectLst/>
                        </a:rPr>
                        <a:t>4 Bytes</a:t>
                      </a:r>
                      <a:endParaRPr lang="en-US" sz="1400" b="0" i="0" u="none" strike="noStrike">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2"/>
                  </a:ext>
                </a:extLst>
              </a:tr>
              <a:tr h="339637">
                <a:tc>
                  <a:txBody>
                    <a:bodyPr/>
                    <a:lstStyle/>
                    <a:p>
                      <a:pPr algn="l" fontAlgn="ctr"/>
                      <a:r>
                        <a:rPr lang="en-US" sz="1400" u="none" strike="noStrike" dirty="0" err="1">
                          <a:effectLst/>
                        </a:rPr>
                        <a:t>smallint</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a:effectLst/>
                        </a:rPr>
                        <a:t>-2^15 (-32,768) to 2^15-1 (32,767)</a:t>
                      </a:r>
                      <a:endParaRPr lang="en-US" sz="1400" b="0"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a:effectLst/>
                        </a:rPr>
                        <a:t>2 Bytes</a:t>
                      </a:r>
                      <a:endParaRPr lang="en-US" sz="1400" b="0" i="0" u="none" strike="noStrike">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3"/>
                  </a:ext>
                </a:extLst>
              </a:tr>
              <a:tr h="339637">
                <a:tc>
                  <a:txBody>
                    <a:bodyPr/>
                    <a:lstStyle/>
                    <a:p>
                      <a:pPr algn="l" fontAlgn="ctr"/>
                      <a:r>
                        <a:rPr lang="en-US" sz="1400" u="none" strike="noStrike">
                          <a:effectLst/>
                        </a:rPr>
                        <a:t>tinyint</a:t>
                      </a:r>
                      <a:endParaRPr lang="en-US" sz="1400" b="1"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0 to 255</a:t>
                      </a:r>
                      <a:endParaRPr lang="en-US" sz="1400" b="0"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1 Byte</a:t>
                      </a:r>
                      <a:endParaRPr lang="en-US" sz="1400" b="0"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249195095"/>
              </p:ext>
            </p:extLst>
          </p:nvPr>
        </p:nvGraphicFramePr>
        <p:xfrm>
          <a:off x="768628" y="3922308"/>
          <a:ext cx="7256086" cy="1182255"/>
        </p:xfrm>
        <a:graphic>
          <a:graphicData uri="http://schemas.openxmlformats.org/drawingml/2006/table">
            <a:tbl>
              <a:tblPr>
                <a:tableStyleId>{5C22544A-7EE6-4342-B048-85BDC9FD1C3A}</a:tableStyleId>
              </a:tblPr>
              <a:tblGrid>
                <a:gridCol w="1033529">
                  <a:extLst>
                    <a:ext uri="{9D8B030D-6E8A-4147-A177-3AD203B41FA5}">
                      <a16:colId xmlns:a16="http://schemas.microsoft.com/office/drawing/2014/main" val="20000"/>
                    </a:ext>
                  </a:extLst>
                </a:gridCol>
                <a:gridCol w="5091799">
                  <a:extLst>
                    <a:ext uri="{9D8B030D-6E8A-4147-A177-3AD203B41FA5}">
                      <a16:colId xmlns:a16="http://schemas.microsoft.com/office/drawing/2014/main" val="20001"/>
                    </a:ext>
                  </a:extLst>
                </a:gridCol>
                <a:gridCol w="1130758">
                  <a:extLst>
                    <a:ext uri="{9D8B030D-6E8A-4147-A177-3AD203B41FA5}">
                      <a16:colId xmlns:a16="http://schemas.microsoft.com/office/drawing/2014/main" val="20002"/>
                    </a:ext>
                  </a:extLst>
                </a:gridCol>
              </a:tblGrid>
              <a:tr h="344089">
                <a:tc>
                  <a:txBody>
                    <a:bodyPr/>
                    <a:lstStyle/>
                    <a:p>
                      <a:pPr algn="l" fontAlgn="ctr"/>
                      <a:r>
                        <a:rPr lang="en-US" sz="1400" b="1" u="none" strike="noStrike" dirty="0">
                          <a:effectLst/>
                        </a:rPr>
                        <a:t>Data type</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dirty="0">
                          <a:effectLst/>
                        </a:rPr>
                        <a:t>Range</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dirty="0">
                          <a:effectLst/>
                        </a:rPr>
                        <a:t>Storage</a:t>
                      </a:r>
                    </a:p>
                  </a:txBody>
                  <a:tcPr marL="9525" marR="9525" marT="9525" marB="0" anchor="ctr"/>
                </a:tc>
                <a:extLst>
                  <a:ext uri="{0D108BD9-81ED-4DB2-BD59-A6C34878D82A}">
                    <a16:rowId xmlns:a16="http://schemas.microsoft.com/office/drawing/2014/main" val="10000"/>
                  </a:ext>
                </a:extLst>
              </a:tr>
              <a:tr h="838166">
                <a:tc>
                  <a:txBody>
                    <a:bodyPr/>
                    <a:lstStyle/>
                    <a:p>
                      <a:pPr algn="l" fontAlgn="ctr"/>
                      <a:r>
                        <a:rPr lang="en-US" sz="1400" u="none" strike="noStrike" dirty="0">
                          <a:effectLst/>
                        </a:rPr>
                        <a:t>Decimal(</a:t>
                      </a:r>
                      <a:r>
                        <a:rPr lang="en-US" sz="1400" u="none" strike="noStrike" dirty="0" err="1">
                          <a:effectLst/>
                        </a:rPr>
                        <a:t>p,s</a:t>
                      </a:r>
                      <a:r>
                        <a:rPr lang="en-US" sz="1400" u="none" strike="noStrike" dirty="0">
                          <a:effectLst/>
                        </a:rPr>
                        <a:t>)</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marL="0" indent="0" algn="l" fontAlgn="ctr">
                        <a:buFontTx/>
                        <a:buNone/>
                      </a:pPr>
                      <a:r>
                        <a:rPr lang="en-US" sz="1400" b="1" i="0" u="none" strike="noStrike" dirty="0">
                          <a:solidFill>
                            <a:srgbClr val="2A2A2A"/>
                          </a:solidFill>
                          <a:effectLst/>
                          <a:latin typeface="Segoe UI" panose="020B0502040204020203" pitchFamily="34" charset="0"/>
                        </a:rPr>
                        <a:t>10^38 +1 to 10^38 – 1 (p-Precision , S-Scale)</a:t>
                      </a:r>
                    </a:p>
                    <a:p>
                      <a:pPr marL="0" indent="0" algn="l" fontAlgn="ctr">
                        <a:buFontTx/>
                        <a:buNone/>
                      </a:pPr>
                      <a:r>
                        <a:rPr lang="en-US" sz="1400" b="1" i="0" u="none" strike="noStrike" dirty="0">
                          <a:solidFill>
                            <a:srgbClr val="2A2A2A"/>
                          </a:solidFill>
                          <a:effectLst/>
                          <a:latin typeface="Segoe UI" panose="020B0502040204020203" pitchFamily="34" charset="0"/>
                        </a:rPr>
                        <a:t>Example: Decimal(5,2) –  max: 999,99</a:t>
                      </a:r>
                    </a:p>
                  </a:txBody>
                  <a:tcPr marL="9525" marR="9525" marT="9525" marB="0" anchor="ctr"/>
                </a:tc>
                <a:tc>
                  <a:txBody>
                    <a:bodyPr/>
                    <a:lstStyle/>
                    <a:p>
                      <a:pPr algn="l" fontAlgn="ctr"/>
                      <a:r>
                        <a:rPr lang="en-US" sz="1400" u="none" strike="noStrike" dirty="0">
                          <a:effectLst/>
                        </a:rPr>
                        <a:t>Depends on Precision</a:t>
                      </a:r>
                      <a:endParaRPr lang="en-US" sz="1400" b="0"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020904443"/>
              </p:ext>
            </p:extLst>
          </p:nvPr>
        </p:nvGraphicFramePr>
        <p:xfrm>
          <a:off x="768628" y="5176513"/>
          <a:ext cx="7256086" cy="1596076"/>
        </p:xfrm>
        <a:graphic>
          <a:graphicData uri="http://schemas.openxmlformats.org/drawingml/2006/table">
            <a:tbl>
              <a:tblPr>
                <a:tableStyleId>{5C22544A-7EE6-4342-B048-85BDC9FD1C3A}</a:tableStyleId>
              </a:tblPr>
              <a:tblGrid>
                <a:gridCol w="1033529">
                  <a:extLst>
                    <a:ext uri="{9D8B030D-6E8A-4147-A177-3AD203B41FA5}">
                      <a16:colId xmlns:a16="http://schemas.microsoft.com/office/drawing/2014/main" val="20000"/>
                    </a:ext>
                  </a:extLst>
                </a:gridCol>
                <a:gridCol w="5091799">
                  <a:extLst>
                    <a:ext uri="{9D8B030D-6E8A-4147-A177-3AD203B41FA5}">
                      <a16:colId xmlns:a16="http://schemas.microsoft.com/office/drawing/2014/main" val="20001"/>
                    </a:ext>
                  </a:extLst>
                </a:gridCol>
                <a:gridCol w="1130758">
                  <a:extLst>
                    <a:ext uri="{9D8B030D-6E8A-4147-A177-3AD203B41FA5}">
                      <a16:colId xmlns:a16="http://schemas.microsoft.com/office/drawing/2014/main" val="20002"/>
                    </a:ext>
                  </a:extLst>
                </a:gridCol>
              </a:tblGrid>
              <a:tr h="353024">
                <a:tc>
                  <a:txBody>
                    <a:bodyPr/>
                    <a:lstStyle/>
                    <a:p>
                      <a:pPr algn="l" fontAlgn="ctr"/>
                      <a:r>
                        <a:rPr lang="en-US" sz="1400" b="1" u="none" strike="noStrike" dirty="0">
                          <a:effectLst/>
                        </a:rPr>
                        <a:t>Data type</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dirty="0">
                          <a:effectLst/>
                        </a:rPr>
                        <a:t>Range</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dirty="0">
                          <a:effectLst/>
                        </a:rPr>
                        <a:t>Storage</a:t>
                      </a:r>
                    </a:p>
                  </a:txBody>
                  <a:tcPr marL="9525" marR="9525" marT="9525" marB="0" anchor="ctr"/>
                </a:tc>
                <a:extLst>
                  <a:ext uri="{0D108BD9-81ED-4DB2-BD59-A6C34878D82A}">
                    <a16:rowId xmlns:a16="http://schemas.microsoft.com/office/drawing/2014/main" val="10000"/>
                  </a:ext>
                </a:extLst>
              </a:tr>
              <a:tr h="838166">
                <a:tc>
                  <a:txBody>
                    <a:bodyPr/>
                    <a:lstStyle/>
                    <a:p>
                      <a:pPr algn="l" fontAlgn="ctr"/>
                      <a:r>
                        <a:rPr lang="en-US" sz="1400" u="none" strike="noStrike" dirty="0">
                          <a:effectLst/>
                        </a:rPr>
                        <a:t>Money</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-922,337,203,685,477.5808 to 922,337,203,685,477.5807 (-922,337,203,685,477.58 to 922,337,203,685,477.58 )</a:t>
                      </a:r>
                      <a:endParaRPr lang="en-US" sz="1400" b="0"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8 bytes</a:t>
                      </a:r>
                      <a:endParaRPr lang="en-US" sz="1400" b="0"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1"/>
                  </a:ext>
                </a:extLst>
              </a:tr>
              <a:tr h="404886">
                <a:tc>
                  <a:txBody>
                    <a:bodyPr/>
                    <a:lstStyle/>
                    <a:p>
                      <a:pPr algn="l" fontAlgn="ctr"/>
                      <a:r>
                        <a:rPr lang="en-US" sz="1400" u="none" strike="noStrike">
                          <a:effectLst/>
                        </a:rPr>
                        <a:t>smallmoney</a:t>
                      </a:r>
                      <a:endParaRPr lang="en-US" sz="1400" b="1"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- 214,748.3648 to 214,748.3647</a:t>
                      </a:r>
                      <a:endParaRPr lang="en-US" sz="1400" b="0"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4 bytes</a:t>
                      </a:r>
                      <a:endParaRPr lang="en-US" sz="1400" b="0"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2029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386"/>
            <a:ext cx="8596668" cy="768439"/>
          </a:xfrm>
        </p:spPr>
        <p:txBody>
          <a:bodyPr/>
          <a:lstStyle/>
          <a:p>
            <a:r>
              <a:rPr lang="en-US" dirty="0"/>
              <a:t>Data types in SQL Server</a:t>
            </a:r>
          </a:p>
        </p:txBody>
      </p:sp>
      <p:sp>
        <p:nvSpPr>
          <p:cNvPr id="3" name="Content Placeholder 2"/>
          <p:cNvSpPr>
            <a:spLocks noGrp="1"/>
          </p:cNvSpPr>
          <p:nvPr>
            <p:ph idx="1"/>
          </p:nvPr>
        </p:nvSpPr>
        <p:spPr>
          <a:xfrm>
            <a:off x="677334" y="956603"/>
            <a:ext cx="8596668" cy="5901397"/>
          </a:xfrm>
        </p:spPr>
        <p:txBody>
          <a:bodyPr>
            <a:normAutofit/>
          </a:bodyPr>
          <a:lstStyle/>
          <a:p>
            <a:r>
              <a:rPr lang="en-US" dirty="0"/>
              <a:t>Approximate Numeric</a:t>
            </a:r>
          </a:p>
          <a:p>
            <a:endParaRPr lang="en-US" dirty="0"/>
          </a:p>
          <a:p>
            <a:endParaRPr lang="en-US" dirty="0"/>
          </a:p>
          <a:p>
            <a:endParaRPr lang="en-US" dirty="0"/>
          </a:p>
          <a:p>
            <a:endParaRPr lang="en-US" dirty="0"/>
          </a:p>
          <a:p>
            <a:endParaRPr lang="en-US" dirty="0"/>
          </a:p>
          <a:p>
            <a:endParaRPr lang="en-US" dirty="0"/>
          </a:p>
          <a:p>
            <a:r>
              <a:rPr lang="en-US" dirty="0"/>
              <a:t>Date and Time</a:t>
            </a:r>
          </a:p>
          <a:p>
            <a:pPr lvl="1" fontAlgn="t"/>
            <a:r>
              <a:rPr lang="en-US" dirty="0">
                <a:hlinkClick r:id="rId2"/>
              </a:rPr>
              <a:t>date</a:t>
            </a:r>
            <a:endParaRPr lang="en-US" dirty="0"/>
          </a:p>
          <a:p>
            <a:pPr lvl="1" fontAlgn="t"/>
            <a:r>
              <a:rPr lang="en-US" dirty="0" err="1">
                <a:hlinkClick r:id="rId3"/>
              </a:rPr>
              <a:t>datetimeoffset</a:t>
            </a:r>
            <a:endParaRPr lang="en-US" dirty="0"/>
          </a:p>
          <a:p>
            <a:pPr lvl="1" fontAlgn="t"/>
            <a:r>
              <a:rPr lang="en-US" dirty="0">
                <a:hlinkClick r:id="rId4"/>
              </a:rPr>
              <a:t>datetime2</a:t>
            </a:r>
            <a:endParaRPr lang="en-US" dirty="0"/>
          </a:p>
          <a:p>
            <a:pPr lvl="1" fontAlgn="t"/>
            <a:r>
              <a:rPr lang="en-US" dirty="0" err="1">
                <a:hlinkClick r:id="rId5"/>
              </a:rPr>
              <a:t>smalldatetime</a:t>
            </a:r>
            <a:endParaRPr lang="en-US" dirty="0"/>
          </a:p>
          <a:p>
            <a:pPr lvl="1" fontAlgn="t"/>
            <a:r>
              <a:rPr lang="en-US" dirty="0" err="1">
                <a:hlinkClick r:id="rId6"/>
              </a:rPr>
              <a:t>datetime</a:t>
            </a:r>
            <a:r>
              <a:rPr lang="en-US" dirty="0"/>
              <a:t>             </a:t>
            </a:r>
          </a:p>
          <a:p>
            <a:pPr lvl="1" fontAlgn="t"/>
            <a:r>
              <a:rPr lang="en-US" dirty="0">
                <a:hlinkClick r:id="rId7"/>
              </a:rPr>
              <a:t>time</a:t>
            </a:r>
            <a:endParaRPr lang="en-US" dirty="0"/>
          </a:p>
          <a:p>
            <a:pPr marL="0" indent="0">
              <a:buNone/>
            </a:pPr>
            <a:r>
              <a:rPr lang="en-US" dirty="0"/>
              <a:t> </a:t>
            </a:r>
          </a:p>
        </p:txBody>
      </p:sp>
      <p:graphicFrame>
        <p:nvGraphicFramePr>
          <p:cNvPr id="4" name="Table 3"/>
          <p:cNvGraphicFramePr>
            <a:graphicFrameLocks noGrp="1"/>
          </p:cNvGraphicFramePr>
          <p:nvPr>
            <p:extLst/>
          </p:nvPr>
        </p:nvGraphicFramePr>
        <p:xfrm>
          <a:off x="1149238" y="1327393"/>
          <a:ext cx="2897746" cy="978530"/>
        </p:xfrm>
        <a:graphic>
          <a:graphicData uri="http://schemas.openxmlformats.org/drawingml/2006/table">
            <a:tbl>
              <a:tblPr>
                <a:tableStyleId>{5C22544A-7EE6-4342-B048-85BDC9FD1C3A}</a:tableStyleId>
              </a:tblPr>
              <a:tblGrid>
                <a:gridCol w="799378">
                  <a:extLst>
                    <a:ext uri="{9D8B030D-6E8A-4147-A177-3AD203B41FA5}">
                      <a16:colId xmlns:a16="http://schemas.microsoft.com/office/drawing/2014/main" val="20000"/>
                    </a:ext>
                  </a:extLst>
                </a:gridCol>
                <a:gridCol w="899301">
                  <a:extLst>
                    <a:ext uri="{9D8B030D-6E8A-4147-A177-3AD203B41FA5}">
                      <a16:colId xmlns:a16="http://schemas.microsoft.com/office/drawing/2014/main" val="20001"/>
                    </a:ext>
                  </a:extLst>
                </a:gridCol>
                <a:gridCol w="1199067">
                  <a:extLst>
                    <a:ext uri="{9D8B030D-6E8A-4147-A177-3AD203B41FA5}">
                      <a16:colId xmlns:a16="http://schemas.microsoft.com/office/drawing/2014/main" val="20002"/>
                    </a:ext>
                  </a:extLst>
                </a:gridCol>
              </a:tblGrid>
              <a:tr h="272897">
                <a:tc>
                  <a:txBody>
                    <a:bodyPr/>
                    <a:lstStyle/>
                    <a:p>
                      <a:pPr algn="l" fontAlgn="ctr"/>
                      <a:r>
                        <a:rPr lang="en-US" sz="1400" b="1" u="none" strike="noStrike" dirty="0">
                          <a:effectLst/>
                        </a:rPr>
                        <a:t>n value</a:t>
                      </a:r>
                      <a:endParaRPr lang="en-US" sz="1400" b="1" i="1"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a:effectLst/>
                        </a:rPr>
                        <a:t>Precision</a:t>
                      </a:r>
                      <a:endParaRPr lang="en-US" sz="1400" b="1"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dirty="0">
                          <a:effectLst/>
                        </a:rPr>
                        <a:t>Storage size</a:t>
                      </a:r>
                      <a:endParaRPr lang="en-US" sz="1400" b="1"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0"/>
                  </a:ext>
                </a:extLst>
              </a:tr>
              <a:tr h="246972">
                <a:tc>
                  <a:txBody>
                    <a:bodyPr/>
                    <a:lstStyle/>
                    <a:p>
                      <a:pPr algn="l" fontAlgn="ctr"/>
                      <a:r>
                        <a:rPr lang="en-US" sz="1400" u="none" strike="noStrike">
                          <a:effectLst/>
                        </a:rPr>
                        <a:t>1 - 24</a:t>
                      </a:r>
                      <a:endParaRPr lang="en-US" sz="1400" b="1"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7 digits</a:t>
                      </a:r>
                      <a:endParaRPr lang="en-US" sz="1400" b="0"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4 bytes</a:t>
                      </a:r>
                      <a:endParaRPr lang="en-US" sz="1400" b="0"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1"/>
                  </a:ext>
                </a:extLst>
              </a:tr>
              <a:tr h="458661">
                <a:tc>
                  <a:txBody>
                    <a:bodyPr/>
                    <a:lstStyle/>
                    <a:p>
                      <a:pPr algn="l" fontAlgn="ctr"/>
                      <a:r>
                        <a:rPr lang="en-US" sz="1400" u="none" strike="noStrike">
                          <a:effectLst/>
                        </a:rPr>
                        <a:t>25-53</a:t>
                      </a:r>
                      <a:endParaRPr lang="en-US" sz="1400" b="1"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a:effectLst/>
                        </a:rPr>
                        <a:t>15 digits</a:t>
                      </a:r>
                      <a:endParaRPr lang="en-US" sz="1400" b="0"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8 bytes</a:t>
                      </a:r>
                      <a:endParaRPr lang="en-US" sz="1400" b="0"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extLst/>
          </p:nvPr>
        </p:nvGraphicFramePr>
        <p:xfrm>
          <a:off x="1149238" y="2340091"/>
          <a:ext cx="7920507" cy="1325049"/>
        </p:xfrm>
        <a:graphic>
          <a:graphicData uri="http://schemas.openxmlformats.org/drawingml/2006/table">
            <a:tbl>
              <a:tblPr>
                <a:tableStyleId>{5C22544A-7EE6-4342-B048-85BDC9FD1C3A}</a:tableStyleId>
              </a:tblPr>
              <a:tblGrid>
                <a:gridCol w="990484">
                  <a:extLst>
                    <a:ext uri="{9D8B030D-6E8A-4147-A177-3AD203B41FA5}">
                      <a16:colId xmlns:a16="http://schemas.microsoft.com/office/drawing/2014/main" val="20000"/>
                    </a:ext>
                  </a:extLst>
                </a:gridCol>
                <a:gridCol w="4687524">
                  <a:extLst>
                    <a:ext uri="{9D8B030D-6E8A-4147-A177-3AD203B41FA5}">
                      <a16:colId xmlns:a16="http://schemas.microsoft.com/office/drawing/2014/main" val="20001"/>
                    </a:ext>
                  </a:extLst>
                </a:gridCol>
                <a:gridCol w="2242499">
                  <a:extLst>
                    <a:ext uri="{9D8B030D-6E8A-4147-A177-3AD203B41FA5}">
                      <a16:colId xmlns:a16="http://schemas.microsoft.com/office/drawing/2014/main" val="20002"/>
                    </a:ext>
                  </a:extLst>
                </a:gridCol>
              </a:tblGrid>
              <a:tr h="441683">
                <a:tc>
                  <a:txBody>
                    <a:bodyPr/>
                    <a:lstStyle/>
                    <a:p>
                      <a:pPr algn="l" fontAlgn="ctr"/>
                      <a:r>
                        <a:rPr lang="en-US" sz="1400" b="1" u="none" strike="noStrike" dirty="0">
                          <a:effectLst/>
                        </a:rPr>
                        <a:t>Data type</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dirty="0">
                          <a:effectLst/>
                        </a:rPr>
                        <a:t>Range</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dirty="0">
                          <a:effectLst/>
                        </a:rPr>
                        <a:t>Storage</a:t>
                      </a:r>
                      <a:endParaRPr lang="en-US" sz="1400" b="1"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0"/>
                  </a:ext>
                </a:extLst>
              </a:tr>
              <a:tr h="441683">
                <a:tc>
                  <a:txBody>
                    <a:bodyPr/>
                    <a:lstStyle/>
                    <a:p>
                      <a:pPr algn="l" fontAlgn="ctr"/>
                      <a:r>
                        <a:rPr lang="en-US" sz="1400" u="none" strike="noStrike">
                          <a:effectLst/>
                        </a:rPr>
                        <a:t>float</a:t>
                      </a:r>
                      <a:endParaRPr lang="en-US" sz="1400" b="1"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- 1.79E+308 to -2.23E-308, 0 and 2.23E-308 to 1.79E+308</a:t>
                      </a:r>
                      <a:endParaRPr lang="en-US" sz="1400" b="0"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a:effectLst/>
                        </a:rPr>
                        <a:t>Depends on the value of n</a:t>
                      </a:r>
                      <a:endParaRPr lang="en-US" sz="1400" b="0" i="0" u="none" strike="noStrike">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1"/>
                  </a:ext>
                </a:extLst>
              </a:tr>
              <a:tr h="441683">
                <a:tc>
                  <a:txBody>
                    <a:bodyPr/>
                    <a:lstStyle/>
                    <a:p>
                      <a:pPr algn="l" fontAlgn="ctr"/>
                      <a:r>
                        <a:rPr lang="en-US" sz="1400" u="none" strike="noStrike" dirty="0">
                          <a:effectLst/>
                        </a:rPr>
                        <a:t>real</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- 3.40E + 38 to -1.18E - 38, 0 and 1.18E - 38 to 3.40E + 38</a:t>
                      </a:r>
                      <a:endParaRPr lang="en-US" sz="1400" b="0"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4 Bytes</a:t>
                      </a:r>
                      <a:endParaRPr lang="en-US" sz="1400" b="0"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2"/>
                  </a:ext>
                </a:extLst>
              </a:tr>
            </a:tbl>
          </a:graphicData>
        </a:graphic>
      </p:graphicFrame>
      <p:pic>
        <p:nvPicPr>
          <p:cNvPr id="6" name="Picture 5"/>
          <p:cNvPicPr>
            <a:picLocks noChangeAspect="1"/>
          </p:cNvPicPr>
          <p:nvPr/>
        </p:nvPicPr>
        <p:blipFill>
          <a:blip r:embed="rId8"/>
          <a:stretch>
            <a:fillRect/>
          </a:stretch>
        </p:blipFill>
        <p:spPr>
          <a:xfrm>
            <a:off x="3525776" y="3825944"/>
            <a:ext cx="3560351" cy="2871251"/>
          </a:xfrm>
          <a:prstGeom prst="rect">
            <a:avLst/>
          </a:prstGeom>
        </p:spPr>
      </p:pic>
    </p:spTree>
    <p:extLst>
      <p:ext uri="{BB962C8B-B14F-4D97-AF65-F5344CB8AC3E}">
        <p14:creationId xmlns:p14="http://schemas.microsoft.com/office/powerpoint/2010/main" val="1224787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8287"/>
          </a:xfrm>
        </p:spPr>
        <p:txBody>
          <a:bodyPr/>
          <a:lstStyle/>
          <a:p>
            <a:r>
              <a:rPr lang="en-US" dirty="0"/>
              <a:t>Data types in SQL Server</a:t>
            </a:r>
          </a:p>
        </p:txBody>
      </p:sp>
      <p:sp>
        <p:nvSpPr>
          <p:cNvPr id="3" name="Content Placeholder 2"/>
          <p:cNvSpPr>
            <a:spLocks noGrp="1"/>
          </p:cNvSpPr>
          <p:nvPr>
            <p:ph idx="1"/>
          </p:nvPr>
        </p:nvSpPr>
        <p:spPr>
          <a:xfrm>
            <a:off x="677334" y="1429555"/>
            <a:ext cx="8596668" cy="4611807"/>
          </a:xfrm>
        </p:spPr>
        <p:txBody>
          <a:bodyPr numCol="2"/>
          <a:lstStyle/>
          <a:p>
            <a:r>
              <a:rPr lang="en-US" dirty="0"/>
              <a:t>Character Strings</a:t>
            </a:r>
          </a:p>
          <a:p>
            <a:pPr lvl="1" fontAlgn="t"/>
            <a:r>
              <a:rPr lang="en-US" dirty="0">
                <a:hlinkClick r:id="rId2"/>
              </a:rPr>
              <a:t>char</a:t>
            </a:r>
            <a:r>
              <a:rPr lang="en-US" dirty="0"/>
              <a:t>             </a:t>
            </a:r>
          </a:p>
          <a:p>
            <a:pPr lvl="1" fontAlgn="t"/>
            <a:r>
              <a:rPr lang="en-US" dirty="0" err="1">
                <a:hlinkClick r:id="rId2"/>
              </a:rPr>
              <a:t>varchar</a:t>
            </a:r>
            <a:r>
              <a:rPr lang="en-US" dirty="0"/>
              <a:t>             </a:t>
            </a:r>
          </a:p>
          <a:p>
            <a:pPr lvl="1" fontAlgn="t"/>
            <a:r>
              <a:rPr lang="en-US" dirty="0">
                <a:hlinkClick r:id="rId3"/>
              </a:rPr>
              <a:t>text</a:t>
            </a:r>
            <a:r>
              <a:rPr lang="en-US" dirty="0"/>
              <a:t>    </a:t>
            </a:r>
          </a:p>
          <a:p>
            <a:r>
              <a:rPr lang="en-US" dirty="0"/>
              <a:t>Unicode Character Strings</a:t>
            </a:r>
          </a:p>
          <a:p>
            <a:pPr lvl="1" fontAlgn="t"/>
            <a:r>
              <a:rPr lang="en-US" dirty="0" err="1">
                <a:hlinkClick r:id="rId2"/>
              </a:rPr>
              <a:t>nchar</a:t>
            </a:r>
            <a:r>
              <a:rPr lang="en-US" dirty="0"/>
              <a:t>             </a:t>
            </a:r>
          </a:p>
          <a:p>
            <a:pPr lvl="1" fontAlgn="t"/>
            <a:r>
              <a:rPr lang="en-US" dirty="0" err="1">
                <a:hlinkClick r:id="rId2"/>
              </a:rPr>
              <a:t>nvarchar</a:t>
            </a:r>
            <a:r>
              <a:rPr lang="en-US" dirty="0"/>
              <a:t>             </a:t>
            </a:r>
          </a:p>
          <a:p>
            <a:pPr lvl="1" fontAlgn="t"/>
            <a:r>
              <a:rPr lang="en-US" dirty="0" err="1">
                <a:hlinkClick r:id="rId3"/>
              </a:rPr>
              <a:t>Ntext</a:t>
            </a:r>
            <a:endParaRPr lang="en-US" dirty="0"/>
          </a:p>
          <a:p>
            <a:pPr marL="285750" lvl="1" fontAlgn="t"/>
            <a:r>
              <a:rPr lang="en-US" sz="1800" dirty="0"/>
              <a:t>Other Data Types </a:t>
            </a:r>
          </a:p>
          <a:p>
            <a:pPr lvl="1" fontAlgn="t"/>
            <a:r>
              <a:rPr lang="en-US" u="sng" dirty="0">
                <a:solidFill>
                  <a:srgbClr val="92D050"/>
                </a:solidFill>
              </a:rPr>
              <a:t>Timestamp</a:t>
            </a:r>
          </a:p>
          <a:p>
            <a:pPr lvl="1" fontAlgn="t"/>
            <a:r>
              <a:rPr lang="en-US" u="sng" dirty="0">
                <a:solidFill>
                  <a:srgbClr val="92D050"/>
                </a:solidFill>
              </a:rPr>
              <a:t>XML</a:t>
            </a:r>
          </a:p>
          <a:p>
            <a:endParaRPr lang="en-US" dirty="0"/>
          </a:p>
        </p:txBody>
      </p:sp>
    </p:spTree>
    <p:extLst>
      <p:ext uri="{BB962C8B-B14F-4D97-AF65-F5344CB8AC3E}">
        <p14:creationId xmlns:p14="http://schemas.microsoft.com/office/powerpoint/2010/main" val="1641349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CRUD operations</a:t>
            </a:r>
            <a:br>
              <a:rPr lang="en-US" dirty="0"/>
            </a:br>
            <a:endParaRPr lang="en-US" dirty="0"/>
          </a:p>
        </p:txBody>
      </p:sp>
      <p:sp>
        <p:nvSpPr>
          <p:cNvPr id="2" name="Text Placeholder 1"/>
          <p:cNvSpPr>
            <a:spLocks noGrp="1"/>
          </p:cNvSpPr>
          <p:nvPr>
            <p:ph type="body" idx="1"/>
          </p:nvPr>
        </p:nvSpPr>
        <p:spPr>
          <a:xfrm>
            <a:off x="677335" y="3987952"/>
            <a:ext cx="8596668" cy="860400"/>
          </a:xfrm>
        </p:spPr>
        <p:txBody>
          <a:bodyPr/>
          <a:lstStyle/>
          <a:p>
            <a:r>
              <a:rPr lang="en-US" dirty="0"/>
              <a:t>Create, Read, Update, Delete</a:t>
            </a:r>
          </a:p>
        </p:txBody>
      </p:sp>
    </p:spTree>
    <p:extLst>
      <p:ext uri="{BB962C8B-B14F-4D97-AF65-F5344CB8AC3E}">
        <p14:creationId xmlns:p14="http://schemas.microsoft.com/office/powerpoint/2010/main" val="346496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operation</a:t>
            </a:r>
          </a:p>
        </p:txBody>
      </p:sp>
      <p:sp>
        <p:nvSpPr>
          <p:cNvPr id="3" name="Content Placeholder 2"/>
          <p:cNvSpPr>
            <a:spLocks noGrp="1"/>
          </p:cNvSpPr>
          <p:nvPr>
            <p:ph idx="1"/>
          </p:nvPr>
        </p:nvSpPr>
        <p:spPr>
          <a:xfrm>
            <a:off x="677334" y="1692657"/>
            <a:ext cx="8596668" cy="957282"/>
          </a:xfrm>
        </p:spPr>
        <p:txBody>
          <a:bodyPr>
            <a:normAutofit fontScale="92500" lnSpcReduction="20000"/>
          </a:bodyPr>
          <a:lstStyle/>
          <a:p>
            <a:r>
              <a:rPr lang="en-US" dirty="0"/>
              <a:t>Primary key concept</a:t>
            </a:r>
          </a:p>
          <a:p>
            <a:pPr lvl="1"/>
            <a:r>
              <a:rPr lang="en-US" dirty="0"/>
              <a:t>Short, Not changeable, Incremental, Unique</a:t>
            </a:r>
          </a:p>
          <a:p>
            <a:r>
              <a:rPr lang="en-US" dirty="0"/>
              <a:t>Identity concept</a:t>
            </a:r>
          </a:p>
          <a:p>
            <a:endParaRPr lang="en-US" dirty="0"/>
          </a:p>
          <a:p>
            <a:endParaRPr lang="en-US" dirty="0"/>
          </a:p>
          <a:p>
            <a:endParaRPr lang="en-US" dirty="0"/>
          </a:p>
          <a:p>
            <a:pPr marL="0" indent="0">
              <a:buNone/>
            </a:pPr>
            <a:endParaRPr lang="en-US" dirty="0">
              <a:solidFill>
                <a:srgbClr val="000000"/>
              </a:solidFill>
              <a:latin typeface="Consolas" panose="020B0609020204030204" pitchFamily="49" charset="0"/>
            </a:endParaRPr>
          </a:p>
          <a:p>
            <a:pPr marL="0" indent="0">
              <a:buNone/>
            </a:pPr>
            <a:endParaRPr lang="en-US" dirty="0"/>
          </a:p>
        </p:txBody>
      </p:sp>
      <p:sp>
        <p:nvSpPr>
          <p:cNvPr id="5" name="Rectangle 4"/>
          <p:cNvSpPr/>
          <p:nvPr/>
        </p:nvSpPr>
        <p:spPr>
          <a:xfrm>
            <a:off x="972312" y="2887682"/>
            <a:ext cx="6096000" cy="2585323"/>
          </a:xfrm>
          <a:prstGeom prst="rect">
            <a:avLst/>
          </a:prstGeom>
        </p:spPr>
        <p:txBody>
          <a:bodyPr>
            <a:spAutoFit/>
          </a:bodyPr>
          <a:lstStyle/>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[Customer]</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[Id] [</a:t>
            </a:r>
            <a:r>
              <a:rPr lang="en-US" dirty="0" err="1">
                <a:solidFill>
                  <a:srgbClr val="000000"/>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IDENTITY</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NOT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NULL,</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[Name] [</a:t>
            </a:r>
            <a:r>
              <a:rPr lang="en-US" dirty="0" err="1">
                <a:solidFill>
                  <a:srgbClr val="000000"/>
                </a:solidFill>
                <a:latin typeface="Consolas" panose="020B0609020204030204" pitchFamily="49" charset="0"/>
              </a:rPr>
              <a:t>nvarchar</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100</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NOT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NULL,</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[City] [</a:t>
            </a:r>
            <a:r>
              <a:rPr lang="en-US" dirty="0" err="1">
                <a:solidFill>
                  <a:srgbClr val="000000"/>
                </a:solidFill>
                <a:latin typeface="Consolas" panose="020B0609020204030204" pitchFamily="49" charset="0"/>
              </a:rPr>
              <a:t>nvarchar</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100</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NULL,</a:t>
            </a:r>
          </a:p>
          <a:p>
            <a:r>
              <a:rPr lang="en-US" dirty="0">
                <a:solidFill>
                  <a:srgbClr val="0000FF"/>
                </a:solidFill>
                <a:latin typeface="Consolas" panose="020B0609020204030204" pitchFamily="49" charset="0"/>
              </a:rPr>
              <a:t>CONSTRAINT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PK_Customer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PRIMARY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KEY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CLUSTERED</a:t>
            </a:r>
            <a:r>
              <a:rPr lang="en-US" dirty="0">
                <a:solidFill>
                  <a:srgbClr val="000000"/>
                </a:solidFill>
                <a:latin typeface="Consolas" panose="020B0609020204030204" pitchFamily="49" charset="0"/>
              </a:rPr>
              <a:t> </a:t>
            </a:r>
          </a:p>
          <a:p>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[Id] </a:t>
            </a:r>
            <a:r>
              <a:rPr lang="en-US" dirty="0">
                <a:solidFill>
                  <a:srgbClr val="0000FF"/>
                </a:solidFill>
                <a:latin typeface="Consolas" panose="020B0609020204030204" pitchFamily="49" charset="0"/>
              </a:rPr>
              <a:t>ASC</a:t>
            </a:r>
            <a:endParaRPr lang="en-US" dirty="0">
              <a:solidFill>
                <a:srgbClr val="000000"/>
              </a:solidFill>
              <a:latin typeface="Consolas" panose="020B0609020204030204" pitchFamily="49" charset="0"/>
            </a:endParaRPr>
          </a:p>
          <a:p>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GO</a:t>
            </a:r>
            <a:endParaRPr lang="en-US" dirty="0"/>
          </a:p>
        </p:txBody>
      </p:sp>
    </p:spTree>
    <p:extLst>
      <p:ext uri="{BB962C8B-B14F-4D97-AF65-F5344CB8AC3E}">
        <p14:creationId xmlns:p14="http://schemas.microsoft.com/office/powerpoint/2010/main" val="1815068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INSERT operation</a:t>
            </a:r>
          </a:p>
        </p:txBody>
      </p:sp>
      <p:sp>
        <p:nvSpPr>
          <p:cNvPr id="5" name="Content Placeholder 4"/>
          <p:cNvSpPr>
            <a:spLocks noGrp="1"/>
          </p:cNvSpPr>
          <p:nvPr>
            <p:ph idx="1"/>
          </p:nvPr>
        </p:nvSpPr>
        <p:spPr>
          <a:xfrm>
            <a:off x="677334" y="1618489"/>
            <a:ext cx="8596668" cy="4422874"/>
          </a:xfrm>
        </p:spPr>
        <p:txBody>
          <a:bodyPr/>
          <a:lstStyle/>
          <a:p>
            <a:r>
              <a:rPr lang="en-US" dirty="0"/>
              <a:t>Insert new data</a:t>
            </a:r>
          </a:p>
          <a:p>
            <a:pPr marL="0" indent="0">
              <a:buNone/>
            </a:pPr>
            <a:endParaRPr lang="en-US" dirty="0"/>
          </a:p>
          <a:p>
            <a:pPr marL="0" indent="0">
              <a:buNone/>
            </a:pPr>
            <a:endParaRPr lang="en-US" dirty="0"/>
          </a:p>
          <a:p>
            <a:r>
              <a:rPr lang="en-US" dirty="0"/>
              <a:t>Example:</a:t>
            </a:r>
            <a:endParaRPr lang="en-GB" dirty="0"/>
          </a:p>
          <a:p>
            <a:endParaRPr lang="en-GB" dirty="0"/>
          </a:p>
          <a:p>
            <a:endParaRPr lang="en-GB" dirty="0"/>
          </a:p>
          <a:p>
            <a:endParaRPr lang="en-GB" dirty="0"/>
          </a:p>
          <a:p>
            <a:endParaRPr lang="en-US" dirty="0"/>
          </a:p>
          <a:p>
            <a:pPr marL="0" indent="0">
              <a:buNone/>
            </a:pPr>
            <a:endParaRPr lang="en-US" dirty="0"/>
          </a:p>
          <a:p>
            <a:endParaRPr lang="en-US" dirty="0"/>
          </a:p>
        </p:txBody>
      </p:sp>
      <p:sp>
        <p:nvSpPr>
          <p:cNvPr id="2" name="Rectangle 1"/>
          <p:cNvSpPr/>
          <p:nvPr/>
        </p:nvSpPr>
        <p:spPr>
          <a:xfrm>
            <a:off x="1066349" y="2127427"/>
            <a:ext cx="6096000" cy="646331"/>
          </a:xfrm>
          <a:prstGeom prst="rect">
            <a:avLst/>
          </a:prstGeom>
        </p:spPr>
        <p:txBody>
          <a:bodyPr>
            <a:spAutoFit/>
          </a:bodyPr>
          <a:lstStyle/>
          <a:p>
            <a:r>
              <a:rPr lang="it-IT" dirty="0">
                <a:solidFill>
                  <a:srgbClr val="0000FF"/>
                </a:solidFill>
                <a:latin typeface="Consolas" panose="020B0609020204030204" pitchFamily="49" charset="0"/>
              </a:rPr>
              <a:t>INSERT</a:t>
            </a:r>
            <a:r>
              <a:rPr lang="it-IT" dirty="0">
                <a:solidFill>
                  <a:srgbClr val="000000"/>
                </a:solidFill>
                <a:latin typeface="Consolas" panose="020B0609020204030204" pitchFamily="49" charset="0"/>
              </a:rPr>
              <a:t> </a:t>
            </a:r>
            <a:r>
              <a:rPr lang="it-IT" dirty="0">
                <a:solidFill>
                  <a:srgbClr val="0000FF"/>
                </a:solidFill>
                <a:latin typeface="Consolas" panose="020B0609020204030204" pitchFamily="49" charset="0"/>
              </a:rPr>
              <a:t>INTO</a:t>
            </a:r>
            <a:r>
              <a:rPr lang="it-IT" dirty="0">
                <a:solidFill>
                  <a:srgbClr val="000000"/>
                </a:solidFill>
                <a:latin typeface="Consolas" panose="020B0609020204030204" pitchFamily="49" charset="0"/>
              </a:rPr>
              <a:t> [TableName]</a:t>
            </a:r>
            <a:r>
              <a:rPr lang="it-IT" dirty="0">
                <a:solidFill>
                  <a:srgbClr val="0000FF"/>
                </a:solidFill>
                <a:latin typeface="Consolas" panose="020B0609020204030204" pitchFamily="49" charset="0"/>
              </a:rPr>
              <a:t> </a:t>
            </a:r>
            <a:r>
              <a:rPr lang="it-IT" dirty="0">
                <a:solidFill>
                  <a:srgbClr val="808080"/>
                </a:solidFill>
                <a:latin typeface="Consolas" panose="020B0609020204030204" pitchFamily="49" charset="0"/>
              </a:rPr>
              <a:t>(</a:t>
            </a:r>
            <a:r>
              <a:rPr lang="it-IT" dirty="0">
                <a:solidFill>
                  <a:srgbClr val="000000"/>
                </a:solidFill>
                <a:latin typeface="Consolas" panose="020B0609020204030204" pitchFamily="49" charset="0"/>
              </a:rPr>
              <a:t>[Col1]</a:t>
            </a:r>
            <a:r>
              <a:rPr lang="it-IT" dirty="0">
                <a:solidFill>
                  <a:srgbClr val="808080"/>
                </a:solidFill>
                <a:latin typeface="Consolas" panose="020B0609020204030204" pitchFamily="49" charset="0"/>
              </a:rPr>
              <a:t>,</a:t>
            </a:r>
            <a:r>
              <a:rPr lang="it-IT" dirty="0">
                <a:solidFill>
                  <a:srgbClr val="000000"/>
                </a:solidFill>
                <a:latin typeface="Consolas" panose="020B0609020204030204" pitchFamily="49" charset="0"/>
              </a:rPr>
              <a:t>[Col2]</a:t>
            </a:r>
            <a:r>
              <a:rPr lang="it-IT" dirty="0">
                <a:solidFill>
                  <a:srgbClr val="808080"/>
                </a:solidFill>
                <a:latin typeface="Consolas" panose="020B0609020204030204" pitchFamily="49" charset="0"/>
              </a:rPr>
              <a:t>,...)</a:t>
            </a:r>
            <a:endParaRPr lang="it-IT"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VALUES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Value1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Value2</a:t>
            </a:r>
            <a:r>
              <a:rPr lang="en-US" dirty="0">
                <a:solidFill>
                  <a:srgbClr val="808080"/>
                </a:solidFill>
                <a:latin typeface="Consolas" panose="020B0609020204030204" pitchFamily="49" charset="0"/>
              </a:rPr>
              <a:t>,...)</a:t>
            </a:r>
            <a:endParaRPr lang="en-US" dirty="0"/>
          </a:p>
        </p:txBody>
      </p:sp>
      <p:sp>
        <p:nvSpPr>
          <p:cNvPr id="3" name="Rectangle 2"/>
          <p:cNvSpPr/>
          <p:nvPr/>
        </p:nvSpPr>
        <p:spPr>
          <a:xfrm>
            <a:off x="1066349" y="3207080"/>
            <a:ext cx="9326879" cy="1754326"/>
          </a:xfrm>
          <a:prstGeom prst="rect">
            <a:avLst/>
          </a:prstGeom>
        </p:spPr>
        <p:txBody>
          <a:bodyPr wrap="square">
            <a:spAutoFit/>
          </a:bodyPr>
          <a:lstStyle/>
          <a:p>
            <a:r>
              <a:rPr lang="en-US" dirty="0">
                <a:solidFill>
                  <a:srgbClr val="0000FF"/>
                </a:solidFill>
                <a:latin typeface="Consolas" panose="020B0609020204030204" pitchFamily="49" charset="0"/>
              </a:rPr>
              <a:t>INSERT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INTO</a:t>
            </a:r>
            <a:r>
              <a:rPr lang="en-US" dirty="0">
                <a:solidFill>
                  <a:srgbClr val="000000"/>
                </a:solidFill>
                <a:latin typeface="Consolas" panose="020B0609020204030204" pitchFamily="49" charset="0"/>
              </a:rPr>
              <a:t> [Customer]</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[City]</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VALUES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'Vero Skopje'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'Skopje'</a:t>
            </a:r>
            <a:r>
              <a:rPr lang="en-US" dirty="0">
                <a:solidFill>
                  <a:srgbClr val="808080"/>
                </a:solidFill>
                <a:latin typeface="Consolas" panose="020B0609020204030204" pitchFamily="49" charset="0"/>
              </a:rPr>
              <a:t>)</a:t>
            </a:r>
          </a:p>
          <a:p>
            <a:endParaRPr lang="en-US" dirty="0">
              <a:solidFill>
                <a:srgbClr val="808080"/>
              </a:solidFill>
              <a:latin typeface="Consolas" panose="020B0609020204030204" pitchFamily="49" charset="0"/>
            </a:endParaRPr>
          </a:p>
          <a:p>
            <a:endParaRPr lang="en-US" dirty="0">
              <a:solidFill>
                <a:srgbClr val="808080"/>
              </a:solidFill>
              <a:latin typeface="Consolas" panose="020B0609020204030204" pitchFamily="49" charset="0"/>
            </a:endParaRPr>
          </a:p>
          <a:p>
            <a:endParaRPr lang="en-GB" dirty="0">
              <a:solidFill>
                <a:srgbClr val="808080"/>
              </a:solidFill>
              <a:latin typeface="Consolas" panose="020B0609020204030204" pitchFamily="49" charset="0"/>
            </a:endParaRPr>
          </a:p>
          <a:p>
            <a:endParaRPr lang="en-US" dirty="0"/>
          </a:p>
        </p:txBody>
      </p:sp>
    </p:spTree>
    <p:extLst>
      <p:ext uri="{BB962C8B-B14F-4D97-AF65-F5344CB8AC3E}">
        <p14:creationId xmlns:p14="http://schemas.microsoft.com/office/powerpoint/2010/main" val="670974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READ operation</a:t>
            </a:r>
          </a:p>
        </p:txBody>
      </p:sp>
      <p:sp>
        <p:nvSpPr>
          <p:cNvPr id="5" name="Content Placeholder 4"/>
          <p:cNvSpPr>
            <a:spLocks noGrp="1"/>
          </p:cNvSpPr>
          <p:nvPr>
            <p:ph idx="1"/>
          </p:nvPr>
        </p:nvSpPr>
        <p:spPr>
          <a:xfrm>
            <a:off x="677334" y="1618489"/>
            <a:ext cx="8596668" cy="4422874"/>
          </a:xfrm>
        </p:spPr>
        <p:txBody>
          <a:bodyPr/>
          <a:lstStyle/>
          <a:p>
            <a:r>
              <a:rPr lang="en-US" dirty="0"/>
              <a:t>Read all data in the table</a:t>
            </a:r>
          </a:p>
          <a:p>
            <a:endParaRPr lang="en-US" dirty="0"/>
          </a:p>
          <a:p>
            <a:endParaRPr lang="en-US" dirty="0"/>
          </a:p>
          <a:p>
            <a:r>
              <a:rPr lang="en-US" dirty="0"/>
              <a:t>Read only specific columns:</a:t>
            </a:r>
          </a:p>
          <a:p>
            <a:endParaRPr lang="en-GB" dirty="0"/>
          </a:p>
          <a:p>
            <a:endParaRPr lang="en-GB" dirty="0"/>
          </a:p>
          <a:p>
            <a:endParaRPr lang="en-GB" dirty="0"/>
          </a:p>
          <a:p>
            <a:r>
              <a:rPr lang="en-GB" dirty="0"/>
              <a:t>Read specific columns and rows, use filtering:</a:t>
            </a:r>
          </a:p>
          <a:p>
            <a:endParaRPr lang="en-US" dirty="0"/>
          </a:p>
          <a:p>
            <a:pPr marL="0" indent="0">
              <a:buNone/>
            </a:pPr>
            <a:endParaRPr lang="en-US" dirty="0"/>
          </a:p>
          <a:p>
            <a:endParaRPr lang="en-US" dirty="0"/>
          </a:p>
        </p:txBody>
      </p:sp>
      <p:sp>
        <p:nvSpPr>
          <p:cNvPr id="8" name="Rectangle 7"/>
          <p:cNvSpPr/>
          <p:nvPr/>
        </p:nvSpPr>
        <p:spPr>
          <a:xfrm>
            <a:off x="1065543" y="2054804"/>
            <a:ext cx="2970685" cy="369332"/>
          </a:xfrm>
          <a:prstGeom prst="rect">
            <a:avLst/>
          </a:prstGeom>
        </p:spPr>
        <p:txBody>
          <a:bodyPr wrap="none">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Customer</a:t>
            </a:r>
            <a:endParaRPr lang="en-US" dirty="0"/>
          </a:p>
        </p:txBody>
      </p:sp>
      <p:sp>
        <p:nvSpPr>
          <p:cNvPr id="10" name="Rectangle 9"/>
          <p:cNvSpPr/>
          <p:nvPr/>
        </p:nvSpPr>
        <p:spPr>
          <a:xfrm>
            <a:off x="1065543" y="3263253"/>
            <a:ext cx="6096000" cy="646331"/>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City</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Customer</a:t>
            </a:r>
            <a:endParaRPr lang="en-US" dirty="0"/>
          </a:p>
        </p:txBody>
      </p:sp>
      <p:sp>
        <p:nvSpPr>
          <p:cNvPr id="11" name="Rectangle 10"/>
          <p:cNvSpPr/>
          <p:nvPr/>
        </p:nvSpPr>
        <p:spPr>
          <a:xfrm>
            <a:off x="1065543" y="4913394"/>
            <a:ext cx="6096000" cy="923330"/>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City</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Customer</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City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'Skopje'</a:t>
            </a:r>
            <a:endParaRPr lang="en-US" dirty="0"/>
          </a:p>
        </p:txBody>
      </p:sp>
    </p:spTree>
    <p:extLst>
      <p:ext uri="{BB962C8B-B14F-4D97-AF65-F5344CB8AC3E}">
        <p14:creationId xmlns:p14="http://schemas.microsoft.com/office/powerpoint/2010/main" val="1039275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UPDATE operation</a:t>
            </a:r>
          </a:p>
        </p:txBody>
      </p:sp>
      <p:sp>
        <p:nvSpPr>
          <p:cNvPr id="5" name="Content Placeholder 4"/>
          <p:cNvSpPr>
            <a:spLocks noGrp="1"/>
          </p:cNvSpPr>
          <p:nvPr>
            <p:ph idx="1"/>
          </p:nvPr>
        </p:nvSpPr>
        <p:spPr>
          <a:xfrm>
            <a:off x="677334" y="1618489"/>
            <a:ext cx="8596668" cy="4422874"/>
          </a:xfrm>
        </p:spPr>
        <p:txBody>
          <a:bodyPr/>
          <a:lstStyle/>
          <a:p>
            <a:r>
              <a:rPr lang="en-US" dirty="0"/>
              <a:t>Update data</a:t>
            </a:r>
          </a:p>
          <a:p>
            <a:endParaRPr lang="en-US" dirty="0"/>
          </a:p>
          <a:p>
            <a:endParaRPr lang="en-US" dirty="0"/>
          </a:p>
          <a:p>
            <a:endParaRPr lang="en-US" dirty="0"/>
          </a:p>
          <a:p>
            <a:r>
              <a:rPr lang="en-US" dirty="0"/>
              <a:t>Example:</a:t>
            </a:r>
          </a:p>
          <a:p>
            <a:pPr marL="0" indent="0">
              <a:buNone/>
            </a:pPr>
            <a:endParaRPr lang="en-US" dirty="0"/>
          </a:p>
          <a:p>
            <a:endParaRPr lang="en-US" dirty="0"/>
          </a:p>
        </p:txBody>
      </p:sp>
      <p:sp>
        <p:nvSpPr>
          <p:cNvPr id="6" name="Rectangle 5"/>
          <p:cNvSpPr/>
          <p:nvPr/>
        </p:nvSpPr>
        <p:spPr>
          <a:xfrm>
            <a:off x="1066348" y="3624364"/>
            <a:ext cx="7867339" cy="923330"/>
          </a:xfrm>
          <a:prstGeom prst="rect">
            <a:avLst/>
          </a:prstGeom>
        </p:spPr>
        <p:txBody>
          <a:bodyPr wrap="square">
            <a:spAutoFit/>
          </a:bodyPr>
          <a:lstStyle/>
          <a:p>
            <a:r>
              <a:rPr lang="en-US" dirty="0">
                <a:solidFill>
                  <a:srgbClr val="FF00FF"/>
                </a:solidFill>
                <a:latin typeface="Consolas" panose="020B0609020204030204" pitchFamily="49" charset="0"/>
              </a:rPr>
              <a:t>UPDATE</a:t>
            </a:r>
            <a:r>
              <a:rPr lang="en-US" dirty="0">
                <a:solidFill>
                  <a:srgbClr val="000000"/>
                </a:solidFill>
                <a:latin typeface="Consolas" panose="020B0609020204030204" pitchFamily="49" charset="0"/>
              </a:rPr>
              <a:t> Customer </a:t>
            </a:r>
          </a:p>
          <a:p>
            <a:r>
              <a:rPr lang="it-IT" dirty="0">
                <a:solidFill>
                  <a:srgbClr val="0000FF"/>
                </a:solidFill>
                <a:latin typeface="Consolas" panose="020B0609020204030204" pitchFamily="49" charset="0"/>
              </a:rPr>
              <a:t>SET</a:t>
            </a:r>
            <a:r>
              <a:rPr lang="it-IT" dirty="0">
                <a:solidFill>
                  <a:srgbClr val="000000"/>
                </a:solidFill>
                <a:latin typeface="Consolas" panose="020B0609020204030204" pitchFamily="49" charset="0"/>
              </a:rPr>
              <a:t> </a:t>
            </a:r>
            <a:r>
              <a:rPr lang="it-IT" dirty="0">
                <a:solidFill>
                  <a:srgbClr val="0000FF"/>
                </a:solidFill>
                <a:latin typeface="Consolas" panose="020B0609020204030204" pitchFamily="49" charset="0"/>
              </a:rPr>
              <a:t>Name</a:t>
            </a:r>
            <a:r>
              <a:rPr lang="it-IT" dirty="0">
                <a:solidFill>
                  <a:srgbClr val="000000"/>
                </a:solidFill>
                <a:latin typeface="Consolas" panose="020B0609020204030204" pitchFamily="49" charset="0"/>
              </a:rPr>
              <a:t> </a:t>
            </a:r>
            <a:r>
              <a:rPr lang="it-IT" dirty="0">
                <a:solidFill>
                  <a:srgbClr val="808080"/>
                </a:solidFill>
                <a:latin typeface="Consolas" panose="020B0609020204030204" pitchFamily="49" charset="0"/>
              </a:rPr>
              <a:t>=</a:t>
            </a:r>
            <a:r>
              <a:rPr lang="it-IT" dirty="0">
                <a:solidFill>
                  <a:srgbClr val="000000"/>
                </a:solidFill>
                <a:latin typeface="Consolas" panose="020B0609020204030204" pitchFamily="49" charset="0"/>
              </a:rPr>
              <a:t> </a:t>
            </a:r>
            <a:r>
              <a:rPr lang="it-IT" dirty="0">
                <a:solidFill>
                  <a:srgbClr val="FF0000"/>
                </a:solidFill>
                <a:latin typeface="Consolas" panose="020B0609020204030204" pitchFamily="49" charset="0"/>
              </a:rPr>
              <a:t>'Vero Bitola'</a:t>
            </a:r>
            <a:r>
              <a:rPr lang="it-IT" dirty="0">
                <a:solidFill>
                  <a:srgbClr val="808080"/>
                </a:solidFill>
                <a:latin typeface="Consolas" panose="020B0609020204030204" pitchFamily="49" charset="0"/>
              </a:rPr>
              <a:t>,</a:t>
            </a:r>
            <a:r>
              <a:rPr lang="it-IT" dirty="0">
                <a:solidFill>
                  <a:srgbClr val="000000"/>
                </a:solidFill>
                <a:latin typeface="Consolas" panose="020B0609020204030204" pitchFamily="49" charset="0"/>
              </a:rPr>
              <a:t> City </a:t>
            </a:r>
            <a:r>
              <a:rPr lang="it-IT" dirty="0">
                <a:solidFill>
                  <a:srgbClr val="808080"/>
                </a:solidFill>
                <a:latin typeface="Consolas" panose="020B0609020204030204" pitchFamily="49" charset="0"/>
              </a:rPr>
              <a:t>=</a:t>
            </a:r>
            <a:r>
              <a:rPr lang="it-IT" dirty="0">
                <a:solidFill>
                  <a:srgbClr val="000000"/>
                </a:solidFill>
                <a:latin typeface="Consolas" panose="020B0609020204030204" pitchFamily="49" charset="0"/>
              </a:rPr>
              <a:t> </a:t>
            </a:r>
            <a:r>
              <a:rPr lang="it-IT" dirty="0">
                <a:solidFill>
                  <a:srgbClr val="FF0000"/>
                </a:solidFill>
                <a:latin typeface="Consolas" panose="020B0609020204030204" pitchFamily="49" charset="0"/>
              </a:rPr>
              <a:t>'Bitola'</a:t>
            </a:r>
            <a:endParaRPr lang="it-IT"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'Vero Skopje'</a:t>
            </a:r>
            <a:endParaRPr lang="en-US" dirty="0"/>
          </a:p>
        </p:txBody>
      </p:sp>
      <p:sp>
        <p:nvSpPr>
          <p:cNvPr id="7" name="Rectangle 6"/>
          <p:cNvSpPr/>
          <p:nvPr/>
        </p:nvSpPr>
        <p:spPr>
          <a:xfrm>
            <a:off x="1066348" y="1930400"/>
            <a:ext cx="6096000" cy="923330"/>
          </a:xfrm>
          <a:prstGeom prst="rect">
            <a:avLst/>
          </a:prstGeom>
        </p:spPr>
        <p:txBody>
          <a:bodyPr>
            <a:spAutoFit/>
          </a:bodyPr>
          <a:lstStyle/>
          <a:p>
            <a:r>
              <a:rPr lang="en-US" dirty="0">
                <a:solidFill>
                  <a:srgbClr val="FF00FF"/>
                </a:solidFill>
                <a:latin typeface="Consolas" panose="020B0609020204030204" pitchFamily="49" charset="0"/>
              </a:rPr>
              <a:t>UPDATE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TableName</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Col1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NewValue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Col2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NewValue2</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ColN</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oldValue</a:t>
            </a:r>
            <a:endParaRPr lang="en-US" dirty="0"/>
          </a:p>
        </p:txBody>
      </p:sp>
    </p:spTree>
    <p:extLst>
      <p:ext uri="{BB962C8B-B14F-4D97-AF65-F5344CB8AC3E}">
        <p14:creationId xmlns:p14="http://schemas.microsoft.com/office/powerpoint/2010/main" val="3347758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DELETE operation</a:t>
            </a:r>
          </a:p>
        </p:txBody>
      </p:sp>
      <p:sp>
        <p:nvSpPr>
          <p:cNvPr id="5" name="Content Placeholder 4"/>
          <p:cNvSpPr>
            <a:spLocks noGrp="1"/>
          </p:cNvSpPr>
          <p:nvPr>
            <p:ph idx="1"/>
          </p:nvPr>
        </p:nvSpPr>
        <p:spPr>
          <a:xfrm>
            <a:off x="677334" y="1618489"/>
            <a:ext cx="8596668" cy="4422874"/>
          </a:xfrm>
        </p:spPr>
        <p:txBody>
          <a:bodyPr/>
          <a:lstStyle/>
          <a:p>
            <a:r>
              <a:rPr lang="en-US" dirty="0"/>
              <a:t>Delete data</a:t>
            </a:r>
          </a:p>
          <a:p>
            <a:endParaRPr lang="en-US" dirty="0"/>
          </a:p>
          <a:p>
            <a:endParaRPr lang="en-US" dirty="0"/>
          </a:p>
          <a:p>
            <a:endParaRPr lang="en-US" dirty="0"/>
          </a:p>
          <a:p>
            <a:r>
              <a:rPr lang="en-US" dirty="0"/>
              <a:t>Example:</a:t>
            </a:r>
          </a:p>
          <a:p>
            <a:pPr marL="0" indent="0">
              <a:buNone/>
            </a:pPr>
            <a:endParaRPr lang="en-US" dirty="0"/>
          </a:p>
          <a:p>
            <a:endParaRPr lang="en-US" dirty="0"/>
          </a:p>
        </p:txBody>
      </p:sp>
      <p:sp>
        <p:nvSpPr>
          <p:cNvPr id="7" name="Rectangle 6"/>
          <p:cNvSpPr/>
          <p:nvPr/>
        </p:nvSpPr>
        <p:spPr>
          <a:xfrm>
            <a:off x="1066348" y="1930400"/>
            <a:ext cx="6096000" cy="923330"/>
          </a:xfrm>
          <a:prstGeom prst="rect">
            <a:avLst/>
          </a:prstGeom>
        </p:spPr>
        <p:txBody>
          <a:bodyPr>
            <a:spAutoFit/>
          </a:bodyPr>
          <a:lstStyle/>
          <a:p>
            <a:r>
              <a:rPr lang="en-US" dirty="0">
                <a:solidFill>
                  <a:srgbClr val="FF00FF"/>
                </a:solidFill>
                <a:latin typeface="Consolas" panose="020B0609020204030204" pitchFamily="49" charset="0"/>
              </a:rPr>
              <a:t>DELETE</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TableName</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ColN</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oldValue</a:t>
            </a:r>
            <a:endParaRPr lang="en-US" dirty="0"/>
          </a:p>
        </p:txBody>
      </p:sp>
      <p:sp>
        <p:nvSpPr>
          <p:cNvPr id="2" name="Rectangle 1"/>
          <p:cNvSpPr/>
          <p:nvPr/>
        </p:nvSpPr>
        <p:spPr>
          <a:xfrm>
            <a:off x="1066348" y="3524216"/>
            <a:ext cx="6096000" cy="923330"/>
          </a:xfrm>
          <a:prstGeom prst="rect">
            <a:avLst/>
          </a:prstGeom>
        </p:spPr>
        <p:txBody>
          <a:bodyPr>
            <a:spAutoFit/>
          </a:bodyPr>
          <a:lstStyle/>
          <a:p>
            <a:r>
              <a:rPr lang="en-US" dirty="0">
                <a:solidFill>
                  <a:srgbClr val="0000FF"/>
                </a:solidFill>
                <a:latin typeface="Consolas" panose="020B0609020204030204" pitchFamily="49" charset="0"/>
              </a:rPr>
              <a:t>DELETE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Customer</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'Vero Skopje'</a:t>
            </a:r>
            <a:endParaRPr lang="en-US" dirty="0"/>
          </a:p>
        </p:txBody>
      </p:sp>
    </p:spTree>
    <p:extLst>
      <p:ext uri="{BB962C8B-B14F-4D97-AF65-F5344CB8AC3E}">
        <p14:creationId xmlns:p14="http://schemas.microsoft.com/office/powerpoint/2010/main" val="859440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 </a:t>
            </a:r>
          </a:p>
        </p:txBody>
      </p:sp>
      <p:sp>
        <p:nvSpPr>
          <p:cNvPr id="4" name="Content Placeholder 3"/>
          <p:cNvSpPr txBox="1">
            <a:spLocks noGrp="1"/>
          </p:cNvSpPr>
          <p:nvPr>
            <p:ph idx="1"/>
          </p:nvPr>
        </p:nvSpPr>
        <p:spPr>
          <a:xfrm>
            <a:off x="421302" y="1547941"/>
            <a:ext cx="8596668" cy="5452775"/>
          </a:xfrm>
          <a:prstGeom prst="rect">
            <a:avLst/>
          </a:prstGeom>
          <a:noFill/>
        </p:spPr>
        <p:txBody>
          <a:bodyPr wrap="square" rtlCol="0">
            <a:spAutoFit/>
          </a:bodyPr>
          <a:lstStyle/>
          <a:p>
            <a:r>
              <a:rPr lang="en-US" dirty="0"/>
              <a:t>Education</a:t>
            </a:r>
          </a:p>
          <a:p>
            <a:pPr lvl="1"/>
            <a:r>
              <a:rPr lang="en-US" dirty="0"/>
              <a:t>Bachelor’s degree – FEIT (2008-2013)</a:t>
            </a:r>
          </a:p>
          <a:p>
            <a:endParaRPr lang="en-US" dirty="0"/>
          </a:p>
          <a:p>
            <a:r>
              <a:rPr lang="en-US" dirty="0"/>
              <a:t>Working Experience</a:t>
            </a:r>
          </a:p>
          <a:p>
            <a:pPr lvl="1"/>
            <a:r>
              <a:rPr lang="en-US" dirty="0"/>
              <a:t>Seavus Group (2019 – Ongoing)</a:t>
            </a:r>
          </a:p>
          <a:p>
            <a:pPr lvl="1"/>
            <a:r>
              <a:rPr lang="en-US" dirty="0"/>
              <a:t>NLB Banka (2014-2019)</a:t>
            </a:r>
          </a:p>
          <a:p>
            <a:pPr lvl="1"/>
            <a:r>
              <a:rPr lang="en-US" dirty="0"/>
              <a:t>EduSoft (2013)</a:t>
            </a:r>
          </a:p>
          <a:p>
            <a:endParaRPr lang="en-US" dirty="0"/>
          </a:p>
          <a:p>
            <a:r>
              <a:rPr lang="en-US" dirty="0"/>
              <a:t>Current job position</a:t>
            </a:r>
          </a:p>
          <a:p>
            <a:pPr lvl="1"/>
            <a:r>
              <a:rPr lang="en-US" dirty="0"/>
              <a:t>Database developer at Seavus</a:t>
            </a:r>
          </a:p>
          <a:p>
            <a:endParaRPr lang="en-US" dirty="0"/>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
        <p:nvSpPr>
          <p:cNvPr id="3" name="TextBox 2">
            <a:extLst>
              <a:ext uri="{FF2B5EF4-FFF2-40B4-BE49-F238E27FC236}">
                <a16:creationId xmlns:a16="http://schemas.microsoft.com/office/drawing/2014/main" id="{46B71EC6-EA35-414F-B95C-98AA3D92BE33}"/>
              </a:ext>
            </a:extLst>
          </p:cNvPr>
          <p:cNvSpPr txBox="1"/>
          <p:nvPr/>
        </p:nvSpPr>
        <p:spPr>
          <a:xfrm>
            <a:off x="7361873" y="3784059"/>
            <a:ext cx="3085633"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rPr>
              <a:t>Contact mail: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rPr>
              <a:t>dana.tasevska@seavus.com</a:t>
            </a:r>
          </a:p>
        </p:txBody>
      </p:sp>
      <p:pic>
        <p:nvPicPr>
          <p:cNvPr id="8" name="Picture 7">
            <a:extLst>
              <a:ext uri="{FF2B5EF4-FFF2-40B4-BE49-F238E27FC236}">
                <a16:creationId xmlns:a16="http://schemas.microsoft.com/office/drawing/2014/main" id="{70411FE2-04E1-4AED-94EF-9E41C8C894D6}"/>
              </a:ext>
            </a:extLst>
          </p:cNvPr>
          <p:cNvPicPr>
            <a:picLocks noChangeAspect="1"/>
          </p:cNvPicPr>
          <p:nvPr/>
        </p:nvPicPr>
        <p:blipFill>
          <a:blip r:embed="rId3"/>
          <a:stretch>
            <a:fillRect/>
          </a:stretch>
        </p:blipFill>
        <p:spPr>
          <a:xfrm>
            <a:off x="7331863" y="1270000"/>
            <a:ext cx="2400875" cy="2283244"/>
          </a:xfrm>
          <a:prstGeom prst="rect">
            <a:avLst/>
          </a:prstGeom>
        </p:spPr>
      </p:pic>
    </p:spTree>
    <p:extLst>
      <p:ext uri="{BB962C8B-B14F-4D97-AF65-F5344CB8AC3E}">
        <p14:creationId xmlns:p14="http://schemas.microsoft.com/office/powerpoint/2010/main" val="1315371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data </a:t>
            </a:r>
          </a:p>
        </p:txBody>
      </p:sp>
      <p:sp>
        <p:nvSpPr>
          <p:cNvPr id="3" name="Content Placeholder 2"/>
          <p:cNvSpPr>
            <a:spLocks noGrp="1"/>
          </p:cNvSpPr>
          <p:nvPr>
            <p:ph idx="1"/>
          </p:nvPr>
        </p:nvSpPr>
        <p:spPr>
          <a:xfrm>
            <a:off x="677334" y="1764792"/>
            <a:ext cx="8596668" cy="4642331"/>
          </a:xfrm>
        </p:spPr>
        <p:txBody>
          <a:bodyPr/>
          <a:lstStyle/>
          <a:p>
            <a:r>
              <a:rPr lang="en-GB" dirty="0"/>
              <a:t>Ordering the results based on specific order</a:t>
            </a:r>
          </a:p>
          <a:p>
            <a:endParaRPr lang="en-GB" dirty="0"/>
          </a:p>
          <a:p>
            <a:r>
              <a:rPr lang="en-GB" dirty="0"/>
              <a:t>ORDER BY</a:t>
            </a:r>
            <a:r>
              <a:rPr lang="en-US" dirty="0"/>
              <a:t> statement</a:t>
            </a:r>
          </a:p>
          <a:p>
            <a:endParaRPr lang="en-US" dirty="0"/>
          </a:p>
          <a:p>
            <a:endParaRPr lang="en-US" dirty="0"/>
          </a:p>
          <a:p>
            <a:endParaRPr lang="en-US" dirty="0"/>
          </a:p>
          <a:p>
            <a:r>
              <a:rPr lang="en-US" dirty="0"/>
              <a:t>Example:</a:t>
            </a:r>
          </a:p>
          <a:p>
            <a:endParaRPr lang="en-US" dirty="0"/>
          </a:p>
          <a:p>
            <a:endParaRPr lang="en-US" dirty="0"/>
          </a:p>
        </p:txBody>
      </p:sp>
      <p:sp>
        <p:nvSpPr>
          <p:cNvPr id="5" name="Rectangle 4"/>
          <p:cNvSpPr/>
          <p:nvPr/>
        </p:nvSpPr>
        <p:spPr>
          <a:xfrm>
            <a:off x="1006518" y="2901777"/>
            <a:ext cx="6096000" cy="2585323"/>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TableName</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ORDER BY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ColumnName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ASC\DESC</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a:solidFill>
                  <a:srgbClr val="0000FF"/>
                </a:solidFill>
                <a:latin typeface="Consolas" panose="020B0609020204030204" pitchFamily="49" charset="0"/>
              </a:rPr>
              <a:t>ORDER BY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ASC</a:t>
            </a:r>
            <a:endParaRPr lang="en-US" dirty="0"/>
          </a:p>
        </p:txBody>
      </p:sp>
    </p:spTree>
    <p:extLst>
      <p:ext uri="{BB962C8B-B14F-4D97-AF65-F5344CB8AC3E}">
        <p14:creationId xmlns:p14="http://schemas.microsoft.com/office/powerpoint/2010/main" val="2950785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Combining sets </a:t>
            </a:r>
          </a:p>
        </p:txBody>
      </p:sp>
      <p:sp>
        <p:nvSpPr>
          <p:cNvPr id="3" name="Text Placeholder 2"/>
          <p:cNvSpPr>
            <a:spLocks noGrp="1"/>
          </p:cNvSpPr>
          <p:nvPr>
            <p:ph type="body" idx="1"/>
          </p:nvPr>
        </p:nvSpPr>
        <p:spPr/>
        <p:txBody>
          <a:bodyPr/>
          <a:lstStyle/>
          <a:p>
            <a:r>
              <a:rPr lang="en-US" dirty="0"/>
              <a:t>Union, Union ALL, Intersect</a:t>
            </a:r>
          </a:p>
        </p:txBody>
      </p:sp>
    </p:spTree>
    <p:extLst>
      <p:ext uri="{BB962C8B-B14F-4D97-AF65-F5344CB8AC3E}">
        <p14:creationId xmlns:p14="http://schemas.microsoft.com/office/powerpoint/2010/main" val="36850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sets - UNION</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UNION set operator unifies the results of the two input queries. As a set operator, UNION has an implied DISTINCT property, meaning that it does not return duplicate rows.</a:t>
            </a:r>
          </a:p>
          <a:p>
            <a:r>
              <a:rPr lang="en-US" dirty="0"/>
              <a:t>Duplicates are eliminated</a:t>
            </a:r>
          </a:p>
          <a:p>
            <a:r>
              <a:rPr lang="en-US" dirty="0"/>
              <a:t>Pre-requisites</a:t>
            </a:r>
          </a:p>
          <a:p>
            <a:pPr lvl="1"/>
            <a:r>
              <a:rPr lang="en-US" dirty="0"/>
              <a:t>All sets should have same number </a:t>
            </a:r>
            <a:r>
              <a:rPr lang="en-US"/>
              <a:t>and order </a:t>
            </a:r>
            <a:r>
              <a:rPr lang="en-US" dirty="0"/>
              <a:t>of columns</a:t>
            </a:r>
          </a:p>
          <a:p>
            <a:pPr lvl="1"/>
            <a:r>
              <a:rPr lang="en-US" dirty="0"/>
              <a:t>Columns should be of same or compatible data type</a:t>
            </a:r>
          </a:p>
          <a:p>
            <a:pPr marL="0" indent="0">
              <a:buNone/>
            </a:pPr>
            <a:endParaRPr lang="en-US" dirty="0"/>
          </a:p>
          <a:p>
            <a:pPr marL="0" indent="0">
              <a:buNone/>
            </a:pPr>
            <a:r>
              <a:rPr lang="en-US" dirty="0"/>
              <a:t>Example:</a:t>
            </a:r>
          </a:p>
          <a:p>
            <a:endParaRPr lang="en-US" dirty="0"/>
          </a:p>
        </p:txBody>
      </p:sp>
      <p:grpSp>
        <p:nvGrpSpPr>
          <p:cNvPr id="8" name="Group 7"/>
          <p:cNvGrpSpPr/>
          <p:nvPr/>
        </p:nvGrpSpPr>
        <p:grpSpPr>
          <a:xfrm>
            <a:off x="7627428" y="2724912"/>
            <a:ext cx="2226756" cy="1026075"/>
            <a:chOff x="4975668" y="3063240"/>
            <a:chExt cx="2226756" cy="1026075"/>
          </a:xfrm>
        </p:grpSpPr>
        <p:sp>
          <p:nvSpPr>
            <p:cNvPr id="6" name="Oval 5"/>
            <p:cNvSpPr/>
            <p:nvPr/>
          </p:nvSpPr>
          <p:spPr>
            <a:xfrm>
              <a:off x="4975668" y="3063240"/>
              <a:ext cx="1278828" cy="1022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Set1</a:t>
              </a:r>
            </a:p>
          </p:txBody>
        </p:sp>
        <p:sp>
          <p:nvSpPr>
            <p:cNvPr id="7" name="Oval 6"/>
            <p:cNvSpPr/>
            <p:nvPr/>
          </p:nvSpPr>
          <p:spPr>
            <a:xfrm>
              <a:off x="5923596" y="3066598"/>
              <a:ext cx="1278828" cy="1022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Set2</a:t>
              </a:r>
            </a:p>
          </p:txBody>
        </p:sp>
      </p:grpSp>
      <p:sp>
        <p:nvSpPr>
          <p:cNvPr id="4" name="Rectangle 3"/>
          <p:cNvSpPr/>
          <p:nvPr/>
        </p:nvSpPr>
        <p:spPr>
          <a:xfrm>
            <a:off x="1164336" y="5040344"/>
            <a:ext cx="6096000" cy="1477328"/>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a:solidFill>
                  <a:srgbClr val="0000FF"/>
                </a:solidFill>
                <a:latin typeface="Consolas" panose="020B0609020204030204" pitchFamily="49" charset="0"/>
              </a:rPr>
              <a:t>UNION</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endParaRPr lang="en-US" dirty="0"/>
          </a:p>
        </p:txBody>
      </p:sp>
    </p:spTree>
    <p:extLst>
      <p:ext uri="{BB962C8B-B14F-4D97-AF65-F5344CB8AC3E}">
        <p14:creationId xmlns:p14="http://schemas.microsoft.com/office/powerpoint/2010/main" val="3525524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sets – UNION ALL</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UNION ALL operator unifies the results of the two input queries. As a set operator, UNION ALL doesn’t has an implied DISTINCT property, meaning that it can return duplicate rows.</a:t>
            </a:r>
          </a:p>
          <a:p>
            <a:r>
              <a:rPr lang="en-US" dirty="0"/>
              <a:t>Duplicates remain</a:t>
            </a:r>
          </a:p>
          <a:p>
            <a:r>
              <a:rPr lang="en-US" dirty="0"/>
              <a:t>Pre-requisites</a:t>
            </a:r>
          </a:p>
          <a:p>
            <a:pPr lvl="1"/>
            <a:r>
              <a:rPr lang="en-US" dirty="0"/>
              <a:t>All sets should have same number of columns</a:t>
            </a:r>
          </a:p>
          <a:p>
            <a:pPr lvl="1"/>
            <a:r>
              <a:rPr lang="en-US" dirty="0"/>
              <a:t>Columns should be of same or compatible data type</a:t>
            </a:r>
          </a:p>
          <a:p>
            <a:pPr marL="0" indent="0">
              <a:buNone/>
            </a:pPr>
            <a:endParaRPr lang="en-US" dirty="0"/>
          </a:p>
          <a:p>
            <a:pPr marL="0" indent="0">
              <a:buNone/>
            </a:pPr>
            <a:r>
              <a:rPr lang="en-US" dirty="0"/>
              <a:t>Example:</a:t>
            </a:r>
          </a:p>
          <a:p>
            <a:endParaRPr lang="en-US" dirty="0"/>
          </a:p>
        </p:txBody>
      </p:sp>
      <p:sp>
        <p:nvSpPr>
          <p:cNvPr id="6" name="Oval 5"/>
          <p:cNvSpPr/>
          <p:nvPr/>
        </p:nvSpPr>
        <p:spPr>
          <a:xfrm>
            <a:off x="7296528" y="2728269"/>
            <a:ext cx="1278828" cy="1022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Set1</a:t>
            </a:r>
          </a:p>
        </p:txBody>
      </p:sp>
      <p:sp>
        <p:nvSpPr>
          <p:cNvPr id="7" name="Oval 6"/>
          <p:cNvSpPr/>
          <p:nvPr/>
        </p:nvSpPr>
        <p:spPr>
          <a:xfrm>
            <a:off x="8575356" y="2728270"/>
            <a:ext cx="1278828" cy="1022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Set2</a:t>
            </a:r>
          </a:p>
        </p:txBody>
      </p:sp>
      <p:sp>
        <p:nvSpPr>
          <p:cNvPr id="4" name="Rectangle 3"/>
          <p:cNvSpPr/>
          <p:nvPr/>
        </p:nvSpPr>
        <p:spPr>
          <a:xfrm>
            <a:off x="1200528" y="5140928"/>
            <a:ext cx="6096000" cy="1477328"/>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a:solidFill>
                  <a:srgbClr val="0000FF"/>
                </a:solidFill>
                <a:latin typeface="Consolas" panose="020B0609020204030204" pitchFamily="49" charset="0"/>
              </a:rPr>
              <a:t>UNION ALL</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endParaRPr lang="en-US" dirty="0"/>
          </a:p>
        </p:txBody>
      </p:sp>
    </p:spTree>
    <p:extLst>
      <p:ext uri="{BB962C8B-B14F-4D97-AF65-F5344CB8AC3E}">
        <p14:creationId xmlns:p14="http://schemas.microsoft.com/office/powerpoint/2010/main" val="32230967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sets – INTERSECT</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INTERSECT operator returns only distinct rows that are common to both sets. In other words, if a row appears at least once in the first set and at least once in the second set, it will appear once in the result of the INTERSECT operator.</a:t>
            </a:r>
          </a:p>
          <a:p>
            <a:r>
              <a:rPr lang="en-US" dirty="0"/>
              <a:t>Pre-requisites</a:t>
            </a:r>
          </a:p>
          <a:p>
            <a:pPr lvl="1"/>
            <a:r>
              <a:rPr lang="en-US" dirty="0"/>
              <a:t>All sets should have same number of columns</a:t>
            </a:r>
          </a:p>
          <a:p>
            <a:pPr lvl="1"/>
            <a:r>
              <a:rPr lang="en-US" dirty="0"/>
              <a:t>Columns should be of same or compatible data type</a:t>
            </a:r>
          </a:p>
          <a:p>
            <a:pPr marL="0" indent="0">
              <a:buNone/>
            </a:pPr>
            <a:endParaRPr lang="en-US" dirty="0"/>
          </a:p>
          <a:p>
            <a:pPr marL="0" indent="0">
              <a:buNone/>
            </a:pPr>
            <a:r>
              <a:rPr lang="en-US" dirty="0"/>
              <a:t>Example:</a:t>
            </a:r>
          </a:p>
          <a:p>
            <a:endParaRPr lang="en-US" dirty="0"/>
          </a:p>
        </p:txBody>
      </p:sp>
      <p:grpSp>
        <p:nvGrpSpPr>
          <p:cNvPr id="5" name="Group 4"/>
          <p:cNvGrpSpPr/>
          <p:nvPr/>
        </p:nvGrpSpPr>
        <p:grpSpPr>
          <a:xfrm>
            <a:off x="7570848" y="2728269"/>
            <a:ext cx="2283336" cy="1022718"/>
            <a:chOff x="7570848" y="2728269"/>
            <a:chExt cx="2283336" cy="1022718"/>
          </a:xfrm>
        </p:grpSpPr>
        <p:sp>
          <p:nvSpPr>
            <p:cNvPr id="6" name="Oval 5"/>
            <p:cNvSpPr/>
            <p:nvPr/>
          </p:nvSpPr>
          <p:spPr>
            <a:xfrm>
              <a:off x="7570848" y="2728269"/>
              <a:ext cx="1278828" cy="102271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Set1</a:t>
              </a:r>
            </a:p>
          </p:txBody>
        </p:sp>
        <p:sp>
          <p:nvSpPr>
            <p:cNvPr id="7" name="Oval 6"/>
            <p:cNvSpPr/>
            <p:nvPr/>
          </p:nvSpPr>
          <p:spPr>
            <a:xfrm>
              <a:off x="8575356" y="2728270"/>
              <a:ext cx="1278828" cy="102271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Set2</a:t>
              </a:r>
            </a:p>
          </p:txBody>
        </p:sp>
        <p:sp>
          <p:nvSpPr>
            <p:cNvPr id="4" name="Oval 3"/>
            <p:cNvSpPr/>
            <p:nvPr/>
          </p:nvSpPr>
          <p:spPr>
            <a:xfrm>
              <a:off x="8593644" y="2924159"/>
              <a:ext cx="210312" cy="630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p:cNvSpPr/>
          <p:nvPr/>
        </p:nvSpPr>
        <p:spPr>
          <a:xfrm>
            <a:off x="1474848" y="4548855"/>
            <a:ext cx="6096000" cy="2031325"/>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'Aleksandar'</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INTERSECT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Nikolovski</a:t>
            </a:r>
            <a:r>
              <a:rPr lang="en-US" dirty="0">
                <a:solidFill>
                  <a:srgbClr val="FF0000"/>
                </a:solidFill>
                <a:latin typeface="Consolas" panose="020B0609020204030204" pitchFamily="49" charset="0"/>
              </a:rPr>
              <a:t>'</a:t>
            </a:r>
            <a:endParaRPr lang="en-US" dirty="0"/>
          </a:p>
        </p:txBody>
      </p:sp>
    </p:spTree>
    <p:extLst>
      <p:ext uri="{BB962C8B-B14F-4D97-AF65-F5344CB8AC3E}">
        <p14:creationId xmlns:p14="http://schemas.microsoft.com/office/powerpoint/2010/main" val="25554166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Referential integrity</a:t>
            </a:r>
          </a:p>
        </p:txBody>
      </p:sp>
      <p:sp>
        <p:nvSpPr>
          <p:cNvPr id="3" name="Text Placeholder 2"/>
          <p:cNvSpPr>
            <a:spLocks noGrp="1"/>
          </p:cNvSpPr>
          <p:nvPr>
            <p:ph type="body" idx="1"/>
          </p:nvPr>
        </p:nvSpPr>
        <p:spPr/>
        <p:txBody>
          <a:bodyPr/>
          <a:lstStyle/>
          <a:p>
            <a:r>
              <a:rPr lang="en-US" dirty="0"/>
              <a:t>Foreign keys</a:t>
            </a:r>
          </a:p>
        </p:txBody>
      </p:sp>
    </p:spTree>
    <p:extLst>
      <p:ext uri="{BB962C8B-B14F-4D97-AF65-F5344CB8AC3E}">
        <p14:creationId xmlns:p14="http://schemas.microsoft.com/office/powerpoint/2010/main" val="11711868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Foreign key</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A foreign key is a column or combination of columns in one table that serve as a link to look up data in another table. </a:t>
            </a:r>
          </a:p>
          <a:p>
            <a:r>
              <a:rPr lang="en-US" dirty="0"/>
              <a:t>In the second table, often called a lookup table, the corresponding column or combination of columns have a primary key or unique constraint applied to them, or a unique index. </a:t>
            </a:r>
          </a:p>
          <a:p>
            <a:r>
              <a:rPr lang="en-US" dirty="0"/>
              <a:t>So a value in the first table may be duplicated, but in the second table where you look up the corresponding value, it must be unique</a:t>
            </a:r>
          </a:p>
          <a:p>
            <a:r>
              <a:rPr lang="en-US" dirty="0"/>
              <a:t>Example:</a:t>
            </a:r>
          </a:p>
          <a:p>
            <a:endParaRPr lang="en-US" dirty="0"/>
          </a:p>
        </p:txBody>
      </p:sp>
      <p:sp>
        <p:nvSpPr>
          <p:cNvPr id="5" name="Rectangle 4"/>
          <p:cNvSpPr/>
          <p:nvPr/>
        </p:nvSpPr>
        <p:spPr>
          <a:xfrm>
            <a:off x="1051560" y="4529620"/>
            <a:ext cx="6096000" cy="1477328"/>
          </a:xfrm>
          <a:prstGeom prst="rect">
            <a:avLst/>
          </a:prstGeom>
        </p:spPr>
        <p:txBody>
          <a:bodyPr>
            <a:sp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[dbo]</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[Order]  </a:t>
            </a:r>
            <a:r>
              <a:rPr lang="en-US" dirty="0">
                <a:solidFill>
                  <a:srgbClr val="0000FF"/>
                </a:solidFill>
                <a:latin typeface="Consolas" panose="020B0609020204030204" pitchFamily="49" charset="0"/>
              </a:rPr>
              <a:t>WITH</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CHECK</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ADD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CONSTRAINT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FK_Order_BusinessEntity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FOREIGN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KEY</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BusinessEntityId</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REFERENCES</a:t>
            </a:r>
            <a:r>
              <a:rPr lang="en-US" dirty="0">
                <a:solidFill>
                  <a:srgbClr val="000000"/>
                </a:solidFill>
                <a:latin typeface="Consolas" panose="020B0609020204030204" pitchFamily="49" charset="0"/>
              </a:rPr>
              <a:t> [dbo]</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BusinessEntity</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[Id]</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GO</a:t>
            </a:r>
            <a:endParaRPr lang="en-US" dirty="0"/>
          </a:p>
        </p:txBody>
      </p:sp>
    </p:spTree>
    <p:extLst>
      <p:ext uri="{BB962C8B-B14F-4D97-AF65-F5344CB8AC3E}">
        <p14:creationId xmlns:p14="http://schemas.microsoft.com/office/powerpoint/2010/main" val="5030896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Table constraints</a:t>
            </a:r>
          </a:p>
        </p:txBody>
      </p:sp>
      <p:sp>
        <p:nvSpPr>
          <p:cNvPr id="3" name="Text Placeholder 2"/>
          <p:cNvSpPr>
            <a:spLocks noGrp="1"/>
          </p:cNvSpPr>
          <p:nvPr>
            <p:ph type="body" idx="1"/>
          </p:nvPr>
        </p:nvSpPr>
        <p:spPr/>
        <p:txBody>
          <a:bodyPr/>
          <a:lstStyle/>
          <a:p>
            <a:r>
              <a:rPr lang="en-US" dirty="0"/>
              <a:t>Default, Check, Unique</a:t>
            </a:r>
          </a:p>
        </p:txBody>
      </p:sp>
    </p:spTree>
    <p:extLst>
      <p:ext uri="{BB962C8B-B14F-4D97-AF65-F5344CB8AC3E}">
        <p14:creationId xmlns:p14="http://schemas.microsoft.com/office/powerpoint/2010/main" val="36112954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constraints - Default</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The least constraining of all the T-SQL table constraints is the default constraint. In fact, you could say default constraints don't really constrain anything at all; they just supply a default value during an INSERT if no other value is supplied</a:t>
            </a:r>
          </a:p>
          <a:p>
            <a:r>
              <a:rPr lang="en-US" dirty="0"/>
              <a:t>Can be defined during the table creation</a:t>
            </a:r>
          </a:p>
          <a:p>
            <a:r>
              <a:rPr lang="en-US" dirty="0"/>
              <a:t>Table can be edited later on to support default constraint</a:t>
            </a:r>
          </a:p>
          <a:p>
            <a:r>
              <a:rPr lang="en-US" dirty="0"/>
              <a:t>Example:</a:t>
            </a:r>
          </a:p>
          <a:p>
            <a:endParaRPr lang="en-US" dirty="0"/>
          </a:p>
          <a:p>
            <a:endParaRPr lang="en-US" dirty="0"/>
          </a:p>
          <a:p>
            <a:endParaRPr lang="en-US" dirty="0"/>
          </a:p>
          <a:p>
            <a:endParaRPr lang="en-US" dirty="0"/>
          </a:p>
          <a:p>
            <a:r>
              <a:rPr lang="en-US" dirty="0"/>
              <a:t>Demo: </a:t>
            </a:r>
            <a:r>
              <a:rPr lang="fr-FR" dirty="0"/>
              <a:t>Session 2 – 02 Default </a:t>
            </a:r>
            <a:r>
              <a:rPr lang="fr-FR" dirty="0" err="1"/>
              <a:t>constraints.sql</a:t>
            </a:r>
            <a:endParaRPr lang="en-US" dirty="0"/>
          </a:p>
        </p:txBody>
      </p:sp>
      <p:sp>
        <p:nvSpPr>
          <p:cNvPr id="4" name="Rectangle 3"/>
          <p:cNvSpPr/>
          <p:nvPr/>
        </p:nvSpPr>
        <p:spPr>
          <a:xfrm>
            <a:off x="1097958" y="4264444"/>
            <a:ext cx="6096000" cy="1200329"/>
          </a:xfrm>
          <a:prstGeom prst="rect">
            <a:avLst/>
          </a:prstGeom>
        </p:spPr>
        <p:txBody>
          <a:bodyPr>
            <a:sp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Product</a:t>
            </a:r>
          </a:p>
          <a:p>
            <a:r>
              <a:rPr lang="en-US" dirty="0">
                <a:solidFill>
                  <a:srgbClr val="0000FF"/>
                </a:solidFill>
                <a:latin typeface="Consolas" panose="020B0609020204030204" pitchFamily="49" charset="0"/>
              </a:rPr>
              <a:t>add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constraint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DF_Product_Weight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default</a:t>
            </a:r>
            <a:r>
              <a:rPr lang="en-US" dirty="0">
                <a:solidFill>
                  <a:srgbClr val="000000"/>
                </a:solidFill>
                <a:latin typeface="Consolas" panose="020B0609020204030204" pitchFamily="49" charset="0"/>
              </a:rPr>
              <a:t> 100 </a:t>
            </a:r>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[Weight]</a:t>
            </a:r>
          </a:p>
          <a:p>
            <a:r>
              <a:rPr lang="en-US" dirty="0">
                <a:solidFill>
                  <a:srgbClr val="0000FF"/>
                </a:solidFill>
                <a:latin typeface="Consolas" panose="020B0609020204030204" pitchFamily="49" charset="0"/>
              </a:rPr>
              <a:t>GO</a:t>
            </a:r>
            <a:endParaRPr lang="en-US" dirty="0"/>
          </a:p>
        </p:txBody>
      </p:sp>
    </p:spTree>
    <p:extLst>
      <p:ext uri="{BB962C8B-B14F-4D97-AF65-F5344CB8AC3E}">
        <p14:creationId xmlns:p14="http://schemas.microsoft.com/office/powerpoint/2010/main" val="34683099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constraints - Check</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With a check constraint, you declare that the values of a column are constrained in some fashion. </a:t>
            </a:r>
          </a:p>
          <a:p>
            <a:r>
              <a:rPr lang="en-US" dirty="0"/>
              <a:t>The values are already constrained by the data type, so a check constraint adds some additional constraints on the ranges, or set of allowable values.</a:t>
            </a:r>
          </a:p>
          <a:p>
            <a:r>
              <a:rPr lang="en-US" dirty="0"/>
              <a:t>Example:</a:t>
            </a:r>
          </a:p>
          <a:p>
            <a:endParaRPr lang="en-US" dirty="0"/>
          </a:p>
          <a:p>
            <a:endParaRPr lang="en-US" dirty="0"/>
          </a:p>
          <a:p>
            <a:endParaRPr lang="en-US" dirty="0"/>
          </a:p>
          <a:p>
            <a:r>
              <a:rPr lang="en-US" dirty="0"/>
              <a:t>Demo: Session 2 – 03 Check </a:t>
            </a:r>
            <a:r>
              <a:rPr lang="en-US" dirty="0" err="1"/>
              <a:t>constraints.sql</a:t>
            </a:r>
            <a:endParaRPr lang="en-US" dirty="0"/>
          </a:p>
        </p:txBody>
      </p:sp>
      <p:sp>
        <p:nvSpPr>
          <p:cNvPr id="4" name="Rectangle 3"/>
          <p:cNvSpPr/>
          <p:nvPr/>
        </p:nvSpPr>
        <p:spPr>
          <a:xfrm>
            <a:off x="1018032" y="3568597"/>
            <a:ext cx="6096000" cy="1200329"/>
          </a:xfrm>
          <a:prstGeom prst="rect">
            <a:avLst/>
          </a:prstGeom>
        </p:spPr>
        <p:txBody>
          <a:bodyPr>
            <a:sp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[dbo]</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Product_test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WITH</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CHECK</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ADD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CONSTRAINT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CHK_Products_Price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CHECK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price</a:t>
            </a:r>
            <a:r>
              <a:rPr lang="en-US" dirty="0">
                <a:solidFill>
                  <a:srgbClr val="808080"/>
                </a:solidFill>
                <a:latin typeface="Consolas" panose="020B0609020204030204" pitchFamily="49" charset="0"/>
              </a:rPr>
              <a:t>&gt;=</a:t>
            </a:r>
            <a:r>
              <a:rPr lang="en-US" dirty="0">
                <a:solidFill>
                  <a:srgbClr val="000000"/>
                </a:solidFill>
                <a:latin typeface="Consolas" panose="020B0609020204030204" pitchFamily="49" charset="0"/>
              </a:rPr>
              <a:t>0</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GO</a:t>
            </a:r>
            <a:endParaRPr lang="en-US" dirty="0"/>
          </a:p>
        </p:txBody>
      </p:sp>
    </p:spTree>
    <p:extLst>
      <p:ext uri="{BB962C8B-B14F-4D97-AF65-F5344CB8AC3E}">
        <p14:creationId xmlns:p14="http://schemas.microsoft.com/office/powerpoint/2010/main" val="273334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Database concepts and usage</a:t>
            </a:r>
            <a:br>
              <a:rPr lang="en-US" dirty="0"/>
            </a:br>
            <a:endParaRPr lang="en-US" dirty="0"/>
          </a:p>
        </p:txBody>
      </p:sp>
    </p:spTree>
    <p:extLst>
      <p:ext uri="{BB962C8B-B14F-4D97-AF65-F5344CB8AC3E}">
        <p14:creationId xmlns:p14="http://schemas.microsoft.com/office/powerpoint/2010/main" val="30601412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constraints - UNIQUE</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Unique constraints guarantee that no more then one row can have the same value for specific column(s) in the table. </a:t>
            </a:r>
          </a:p>
          <a:p>
            <a:r>
              <a:rPr lang="en-US" dirty="0"/>
              <a:t>In the real world this constraints are used to prevent storing duplicate data for the same object (e.g. Table used to store the product can not have the same product inserted twice)</a:t>
            </a:r>
          </a:p>
          <a:p>
            <a:r>
              <a:rPr lang="en-US" dirty="0"/>
              <a:t>Example:</a:t>
            </a:r>
          </a:p>
          <a:p>
            <a:endParaRPr lang="en-US" dirty="0"/>
          </a:p>
          <a:p>
            <a:endParaRPr lang="en-US" dirty="0"/>
          </a:p>
          <a:p>
            <a:endParaRPr lang="en-US" dirty="0"/>
          </a:p>
          <a:p>
            <a:r>
              <a:rPr lang="en-US" dirty="0"/>
              <a:t>Demo: </a:t>
            </a:r>
            <a:r>
              <a:rPr lang="fr-FR" dirty="0"/>
              <a:t>Session 2 – 04 Unique </a:t>
            </a:r>
            <a:r>
              <a:rPr lang="fr-FR" dirty="0" err="1"/>
              <a:t>constraints.sql</a:t>
            </a:r>
            <a:endParaRPr lang="en-US" dirty="0"/>
          </a:p>
        </p:txBody>
      </p:sp>
      <p:sp>
        <p:nvSpPr>
          <p:cNvPr id="5" name="Rectangle 4"/>
          <p:cNvSpPr/>
          <p:nvPr/>
        </p:nvSpPr>
        <p:spPr>
          <a:xfrm>
            <a:off x="1045464" y="3817727"/>
            <a:ext cx="6096000" cy="923330"/>
          </a:xfrm>
          <a:prstGeom prst="rect">
            <a:avLst/>
          </a:prstGeom>
        </p:spPr>
        <p:txBody>
          <a:bodyPr>
            <a:sp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[dbo]</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[Product] </a:t>
            </a:r>
            <a:r>
              <a:rPr lang="en-US" dirty="0">
                <a:solidFill>
                  <a:srgbClr val="0000FF"/>
                </a:solidFill>
                <a:latin typeface="Consolas" panose="020B0609020204030204" pitchFamily="49" charset="0"/>
              </a:rPr>
              <a:t>WITH</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CHECK</a:t>
            </a:r>
            <a:endParaRPr lang="en-US" dirty="0">
              <a:solidFill>
                <a:srgbClr val="000000"/>
              </a:solidFill>
              <a:latin typeface="Consolas" panose="020B0609020204030204" pitchFamily="49" charset="0"/>
            </a:endParaRPr>
          </a:p>
          <a:p>
            <a:r>
              <a:rPr lang="fr-FR" dirty="0">
                <a:solidFill>
                  <a:srgbClr val="0000FF"/>
                </a:solidFill>
                <a:latin typeface="Consolas" panose="020B0609020204030204" pitchFamily="49" charset="0"/>
              </a:rPr>
              <a:t>ADD</a:t>
            </a:r>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CONSTRAINT</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UC_Code</a:t>
            </a:r>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UNIQUE </a:t>
            </a:r>
            <a:r>
              <a:rPr lang="fr-FR" dirty="0">
                <a:solidFill>
                  <a:srgbClr val="808080"/>
                </a:solidFill>
                <a:latin typeface="Consolas" panose="020B0609020204030204" pitchFamily="49" charset="0"/>
              </a:rPr>
              <a:t>(</a:t>
            </a:r>
            <a:r>
              <a:rPr lang="fr-FR" dirty="0">
                <a:solidFill>
                  <a:srgbClr val="000000"/>
                </a:solidFill>
                <a:latin typeface="Consolas" panose="020B0609020204030204" pitchFamily="49" charset="0"/>
              </a:rPr>
              <a:t>Code</a:t>
            </a:r>
            <a:r>
              <a:rPr lang="fr-FR" dirty="0">
                <a:solidFill>
                  <a:srgbClr val="808080"/>
                </a:solidFill>
                <a:latin typeface="Consolas" panose="020B0609020204030204" pitchFamily="49" charset="0"/>
              </a:rPr>
              <a:t>)</a:t>
            </a:r>
            <a:endParaRPr lang="fr-FR"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GO</a:t>
            </a:r>
            <a:endParaRPr lang="en-US" dirty="0"/>
          </a:p>
        </p:txBody>
      </p:sp>
    </p:spTree>
    <p:extLst>
      <p:ext uri="{BB962C8B-B14F-4D97-AF65-F5344CB8AC3E}">
        <p14:creationId xmlns:p14="http://schemas.microsoft.com/office/powerpoint/2010/main" val="29179818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Join types</a:t>
            </a:r>
          </a:p>
        </p:txBody>
      </p:sp>
      <p:sp>
        <p:nvSpPr>
          <p:cNvPr id="3" name="Text Placeholder 2"/>
          <p:cNvSpPr>
            <a:spLocks noGrp="1"/>
          </p:cNvSpPr>
          <p:nvPr>
            <p:ph type="body" idx="1"/>
          </p:nvPr>
        </p:nvSpPr>
        <p:spPr/>
        <p:txBody>
          <a:bodyPr/>
          <a:lstStyle/>
          <a:p>
            <a:r>
              <a:rPr lang="en-US" dirty="0"/>
              <a:t>Inner, Left, Right, Cross</a:t>
            </a:r>
          </a:p>
        </p:txBody>
      </p:sp>
    </p:spTree>
    <p:extLst>
      <p:ext uri="{BB962C8B-B14F-4D97-AF65-F5344CB8AC3E}">
        <p14:creationId xmlns:p14="http://schemas.microsoft.com/office/powerpoint/2010/main" val="29442413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types</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Often, data that you need to query is spread across multiple tables. The more normalized the environment is, the more tables you usually have. </a:t>
            </a:r>
          </a:p>
          <a:p>
            <a:r>
              <a:rPr lang="en-US" dirty="0"/>
              <a:t>The tables are usually related through keys, such as a foreign key in one side and a primary key in the other. Then you can use joins to query the data from the different tables and match the rows that need to be related. </a:t>
            </a:r>
          </a:p>
          <a:p>
            <a:r>
              <a:rPr lang="en-US" dirty="0"/>
              <a:t>This lesson covers the different types of joins that T-SQL supports: </a:t>
            </a:r>
          </a:p>
          <a:p>
            <a:pPr lvl="1"/>
            <a:r>
              <a:rPr lang="en-US" dirty="0"/>
              <a:t>Cross</a:t>
            </a:r>
          </a:p>
          <a:p>
            <a:pPr lvl="1"/>
            <a:r>
              <a:rPr lang="en-US" dirty="0"/>
              <a:t>Inner </a:t>
            </a:r>
          </a:p>
          <a:p>
            <a:pPr lvl="1"/>
            <a:r>
              <a:rPr lang="en-US" dirty="0"/>
              <a:t>Outer (Left, Right)</a:t>
            </a:r>
          </a:p>
          <a:p>
            <a:pPr lvl="1"/>
            <a:endParaRPr lang="en-US" dirty="0"/>
          </a:p>
          <a:p>
            <a:endParaRPr lang="en-US" dirty="0"/>
          </a:p>
        </p:txBody>
      </p:sp>
    </p:spTree>
    <p:extLst>
      <p:ext uri="{BB962C8B-B14F-4D97-AF65-F5344CB8AC3E}">
        <p14:creationId xmlns:p14="http://schemas.microsoft.com/office/powerpoint/2010/main" val="31590310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types – Inner join</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With an </a:t>
            </a:r>
            <a:r>
              <a:rPr lang="en-US" i="1" dirty="0"/>
              <a:t>inner join</a:t>
            </a:r>
            <a:r>
              <a:rPr lang="en-US" dirty="0"/>
              <a:t>, you can match rows from two tables based on a predicate—usually one that compares a primary key value in one side to a foreign key value in another side.</a:t>
            </a:r>
          </a:p>
          <a:p>
            <a:r>
              <a:rPr lang="en-US" dirty="0"/>
              <a:t>Inner join returns only matching rows - rows that exists in both tables</a:t>
            </a:r>
          </a:p>
          <a:p>
            <a:endParaRPr lang="en-US" dirty="0"/>
          </a:p>
          <a:p>
            <a:endParaRPr lang="en-US" dirty="0"/>
          </a:p>
          <a:p>
            <a:endParaRPr lang="en-US" dirty="0"/>
          </a:p>
          <a:p>
            <a:endParaRPr lang="en-US" dirty="0"/>
          </a:p>
          <a:p>
            <a:endParaRPr lang="en-US" dirty="0"/>
          </a:p>
          <a:p>
            <a:endParaRPr lang="en-US" dirty="0"/>
          </a:p>
        </p:txBody>
      </p:sp>
      <p:sp>
        <p:nvSpPr>
          <p:cNvPr id="4" name="Oval 3"/>
          <p:cNvSpPr/>
          <p:nvPr/>
        </p:nvSpPr>
        <p:spPr>
          <a:xfrm>
            <a:off x="2935224" y="3386720"/>
            <a:ext cx="1821123" cy="122529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solidFill>
                  <a:schemeClr val="tx1"/>
                </a:solidFill>
              </a:rPr>
              <a:t>Table A</a:t>
            </a:r>
          </a:p>
        </p:txBody>
      </p:sp>
      <p:sp>
        <p:nvSpPr>
          <p:cNvPr id="31" name="TextBox 30"/>
          <p:cNvSpPr txBox="1"/>
          <p:nvPr/>
        </p:nvSpPr>
        <p:spPr>
          <a:xfrm>
            <a:off x="3295884" y="4892040"/>
            <a:ext cx="894797" cy="369332"/>
          </a:xfrm>
          <a:prstGeom prst="rect">
            <a:avLst/>
          </a:prstGeom>
          <a:noFill/>
        </p:spPr>
        <p:txBody>
          <a:bodyPr wrap="none" rtlCol="0">
            <a:spAutoFit/>
          </a:bodyPr>
          <a:lstStyle/>
          <a:p>
            <a:r>
              <a:rPr lang="en-US" dirty="0"/>
              <a:t>M rows</a:t>
            </a:r>
          </a:p>
        </p:txBody>
      </p:sp>
      <p:sp>
        <p:nvSpPr>
          <p:cNvPr id="32" name="TextBox 31"/>
          <p:cNvSpPr txBox="1"/>
          <p:nvPr/>
        </p:nvSpPr>
        <p:spPr>
          <a:xfrm>
            <a:off x="4932946" y="4892040"/>
            <a:ext cx="894797" cy="369332"/>
          </a:xfrm>
          <a:prstGeom prst="rect">
            <a:avLst/>
          </a:prstGeom>
          <a:noFill/>
        </p:spPr>
        <p:txBody>
          <a:bodyPr wrap="none" rtlCol="0">
            <a:spAutoFit/>
          </a:bodyPr>
          <a:lstStyle/>
          <a:p>
            <a:r>
              <a:rPr lang="en-US" dirty="0"/>
              <a:t>N rows</a:t>
            </a:r>
          </a:p>
        </p:txBody>
      </p:sp>
      <p:sp>
        <p:nvSpPr>
          <p:cNvPr id="20" name="Oval 19"/>
          <p:cNvSpPr/>
          <p:nvPr/>
        </p:nvSpPr>
        <p:spPr>
          <a:xfrm>
            <a:off x="4317136" y="3386720"/>
            <a:ext cx="1821123" cy="122529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Table B</a:t>
            </a:r>
          </a:p>
        </p:txBody>
      </p:sp>
      <p:sp>
        <p:nvSpPr>
          <p:cNvPr id="21" name="Oval 20"/>
          <p:cNvSpPr/>
          <p:nvPr/>
        </p:nvSpPr>
        <p:spPr>
          <a:xfrm>
            <a:off x="4335424" y="3592460"/>
            <a:ext cx="364754" cy="796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5975582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types – Outer join</a:t>
            </a:r>
          </a:p>
        </p:txBody>
      </p:sp>
      <p:sp>
        <p:nvSpPr>
          <p:cNvPr id="3" name="Content Placeholder 2"/>
          <p:cNvSpPr>
            <a:spLocks noGrp="1"/>
          </p:cNvSpPr>
          <p:nvPr>
            <p:ph idx="1"/>
          </p:nvPr>
        </p:nvSpPr>
        <p:spPr>
          <a:xfrm>
            <a:off x="677334" y="1764792"/>
            <a:ext cx="9435930" cy="2130551"/>
          </a:xfrm>
        </p:spPr>
        <p:txBody>
          <a:bodyPr>
            <a:normAutofit fontScale="92500"/>
          </a:bodyPr>
          <a:lstStyle/>
          <a:p>
            <a:r>
              <a:rPr lang="en-US" dirty="0"/>
              <a:t>With outer joins, you can request to preserve all rows from one or both sides of the join, never mind if there are matching rows in the other side based on the ON predicate.</a:t>
            </a:r>
          </a:p>
          <a:p>
            <a:r>
              <a:rPr lang="en-US" dirty="0"/>
              <a:t>Types: </a:t>
            </a:r>
          </a:p>
          <a:p>
            <a:endParaRPr lang="en-US" dirty="0"/>
          </a:p>
          <a:p>
            <a:pPr marL="0" indent="0">
              <a:buNone/>
            </a:pPr>
            <a:r>
              <a:rPr lang="en-US" dirty="0"/>
              <a:t>LEFT (OUTER) JOIN                     RIGHT (OUTER) JOIN                            </a:t>
            </a:r>
            <a:r>
              <a:rPr lang="en-GB" dirty="0"/>
              <a:t>FULL (OUTER) JOIN</a:t>
            </a:r>
            <a:endParaRPr lang="en-US" dirty="0"/>
          </a:p>
          <a:p>
            <a:pPr lvl="1"/>
            <a:endParaRPr lang="en-US" dirty="0"/>
          </a:p>
          <a:p>
            <a:endParaRPr lang="en-US" b="1" dirty="0"/>
          </a:p>
          <a:p>
            <a:endParaRPr lang="en-US" b="1" dirty="0"/>
          </a:p>
          <a:p>
            <a:endParaRPr lang="en-US" b="1" dirty="0"/>
          </a:p>
          <a:p>
            <a:endParaRPr lang="en-US" dirty="0"/>
          </a:p>
          <a:p>
            <a:endParaRPr lang="en-US" dirty="0"/>
          </a:p>
        </p:txBody>
      </p:sp>
      <p:sp>
        <p:nvSpPr>
          <p:cNvPr id="9" name="Oval 8"/>
          <p:cNvSpPr/>
          <p:nvPr/>
        </p:nvSpPr>
        <p:spPr>
          <a:xfrm>
            <a:off x="173736" y="3981080"/>
            <a:ext cx="1821123"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Table A</a:t>
            </a:r>
          </a:p>
        </p:txBody>
      </p:sp>
      <p:sp>
        <p:nvSpPr>
          <p:cNvPr id="10" name="Oval 9"/>
          <p:cNvSpPr/>
          <p:nvPr/>
        </p:nvSpPr>
        <p:spPr>
          <a:xfrm>
            <a:off x="1555648" y="3981080"/>
            <a:ext cx="1821123" cy="122529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Table B</a:t>
            </a:r>
          </a:p>
        </p:txBody>
      </p:sp>
      <p:sp>
        <p:nvSpPr>
          <p:cNvPr id="11" name="Oval 10"/>
          <p:cNvSpPr/>
          <p:nvPr/>
        </p:nvSpPr>
        <p:spPr>
          <a:xfrm>
            <a:off x="1573936" y="4186820"/>
            <a:ext cx="364754" cy="796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Oval 11"/>
          <p:cNvSpPr/>
          <p:nvPr/>
        </p:nvSpPr>
        <p:spPr>
          <a:xfrm>
            <a:off x="3700272" y="3981080"/>
            <a:ext cx="1821123" cy="122529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solidFill>
                  <a:schemeClr val="tx1"/>
                </a:solidFill>
              </a:rPr>
              <a:t>Table A</a:t>
            </a:r>
          </a:p>
        </p:txBody>
      </p:sp>
      <p:sp>
        <p:nvSpPr>
          <p:cNvPr id="13" name="Oval 12"/>
          <p:cNvSpPr/>
          <p:nvPr/>
        </p:nvSpPr>
        <p:spPr>
          <a:xfrm>
            <a:off x="5082184" y="3981080"/>
            <a:ext cx="1821123"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 B</a:t>
            </a:r>
          </a:p>
        </p:txBody>
      </p:sp>
      <p:sp>
        <p:nvSpPr>
          <p:cNvPr id="14" name="Oval 13"/>
          <p:cNvSpPr/>
          <p:nvPr/>
        </p:nvSpPr>
        <p:spPr>
          <a:xfrm>
            <a:off x="5100472" y="4186820"/>
            <a:ext cx="364754" cy="796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Oval 14"/>
          <p:cNvSpPr/>
          <p:nvPr/>
        </p:nvSpPr>
        <p:spPr>
          <a:xfrm>
            <a:off x="7257288" y="3981080"/>
            <a:ext cx="1821123"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Table A</a:t>
            </a:r>
          </a:p>
        </p:txBody>
      </p:sp>
      <p:sp>
        <p:nvSpPr>
          <p:cNvPr id="16" name="Oval 15"/>
          <p:cNvSpPr/>
          <p:nvPr/>
        </p:nvSpPr>
        <p:spPr>
          <a:xfrm>
            <a:off x="8639200" y="3981080"/>
            <a:ext cx="1821123"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 B</a:t>
            </a:r>
          </a:p>
        </p:txBody>
      </p:sp>
      <p:sp>
        <p:nvSpPr>
          <p:cNvPr id="17" name="Oval 16"/>
          <p:cNvSpPr/>
          <p:nvPr/>
        </p:nvSpPr>
        <p:spPr>
          <a:xfrm>
            <a:off x="8657488" y="4186820"/>
            <a:ext cx="364754" cy="796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1313079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functions</a:t>
            </a:r>
          </a:p>
        </p:txBody>
      </p:sp>
      <p:sp>
        <p:nvSpPr>
          <p:cNvPr id="3" name="Content Placeholder 2"/>
          <p:cNvSpPr>
            <a:spLocks noGrp="1"/>
          </p:cNvSpPr>
          <p:nvPr>
            <p:ph idx="1"/>
          </p:nvPr>
        </p:nvSpPr>
        <p:spPr/>
        <p:txBody>
          <a:bodyPr/>
          <a:lstStyle/>
          <a:p>
            <a:r>
              <a:rPr lang="en-US" dirty="0"/>
              <a:t>With grouped queries, you can arrange the rows you’re querying in groups and apply data analysis computations like aggregate functions against those groups. </a:t>
            </a:r>
          </a:p>
          <a:p>
            <a:r>
              <a:rPr lang="en-US" dirty="0"/>
              <a:t>A query becomes a grouped query when you use a group function, a GROUP BY clause, or both.</a:t>
            </a:r>
          </a:p>
          <a:p>
            <a:r>
              <a:rPr lang="en-US" dirty="0"/>
              <a:t>A query that invokes a group function but doesn’t have an explicit GROUP BY clause arranges all rows in one group. Consider the following query as an example:</a:t>
            </a:r>
          </a:p>
        </p:txBody>
      </p:sp>
      <p:sp>
        <p:nvSpPr>
          <p:cNvPr id="4" name="Rectangle 3"/>
          <p:cNvSpPr/>
          <p:nvPr/>
        </p:nvSpPr>
        <p:spPr>
          <a:xfrm>
            <a:off x="1008888" y="4810405"/>
            <a:ext cx="6096000" cy="1754326"/>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COUNT</a:t>
            </a:r>
            <a:r>
              <a:rPr lang="en-US" dirty="0">
                <a:solidFill>
                  <a:srgbClr val="80808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Total</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Employee</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Gender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COUNT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Total</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Employee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GROUP</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Gender</a:t>
            </a:r>
            <a:endParaRPr lang="en-US" dirty="0"/>
          </a:p>
        </p:txBody>
      </p:sp>
    </p:spTree>
    <p:extLst>
      <p:ext uri="{BB962C8B-B14F-4D97-AF65-F5344CB8AC3E}">
        <p14:creationId xmlns:p14="http://schemas.microsoft.com/office/powerpoint/2010/main" val="6955661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Filtering by grouped data</a:t>
            </a:r>
          </a:p>
        </p:txBody>
      </p:sp>
      <p:sp>
        <p:nvSpPr>
          <p:cNvPr id="2" name="Text Placeholder 1"/>
          <p:cNvSpPr>
            <a:spLocks noGrp="1"/>
          </p:cNvSpPr>
          <p:nvPr>
            <p:ph type="body" idx="1"/>
          </p:nvPr>
        </p:nvSpPr>
        <p:spPr/>
        <p:txBody>
          <a:bodyPr/>
          <a:lstStyle/>
          <a:p>
            <a:r>
              <a:rPr lang="en-US" dirty="0"/>
              <a:t>HAVING operator</a:t>
            </a:r>
          </a:p>
        </p:txBody>
      </p:sp>
    </p:spTree>
    <p:extLst>
      <p:ext uri="{BB962C8B-B14F-4D97-AF65-F5344CB8AC3E}">
        <p14:creationId xmlns:p14="http://schemas.microsoft.com/office/powerpoint/2010/main" val="34690384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functions – filtering by grouped data</a:t>
            </a:r>
          </a:p>
        </p:txBody>
      </p:sp>
      <p:sp>
        <p:nvSpPr>
          <p:cNvPr id="3" name="Content Placeholder 2"/>
          <p:cNvSpPr>
            <a:spLocks noGrp="1"/>
          </p:cNvSpPr>
          <p:nvPr>
            <p:ph idx="1"/>
          </p:nvPr>
        </p:nvSpPr>
        <p:spPr/>
        <p:txBody>
          <a:bodyPr/>
          <a:lstStyle/>
          <a:p>
            <a:r>
              <a:rPr lang="en-US" dirty="0"/>
              <a:t>Many often we need to perform search operations on already aggregated data</a:t>
            </a:r>
          </a:p>
          <a:p>
            <a:r>
              <a:rPr lang="en-US" dirty="0"/>
              <a:t>WHERE expression filter the resultset before grouping</a:t>
            </a:r>
          </a:p>
          <a:p>
            <a:r>
              <a:rPr lang="en-US" dirty="0"/>
              <a:t>HAVING operator is used to filter data after grouping</a:t>
            </a:r>
          </a:p>
          <a:p>
            <a:r>
              <a:rPr lang="en-US" dirty="0"/>
              <a:t>example:</a:t>
            </a:r>
          </a:p>
        </p:txBody>
      </p:sp>
      <p:sp>
        <p:nvSpPr>
          <p:cNvPr id="5" name="Rectangle 4"/>
          <p:cNvSpPr/>
          <p:nvPr/>
        </p:nvSpPr>
        <p:spPr>
          <a:xfrm>
            <a:off x="4593336" y="4287036"/>
            <a:ext cx="6928104" cy="1477328"/>
          </a:xfrm>
          <a:prstGeom prst="rect">
            <a:avLst/>
          </a:prstGeom>
        </p:spPr>
        <p:txBody>
          <a:bodyPr wrap="square">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BusinessEntityId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SUM</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TotalPrice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Total</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dbo</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[Order]</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CustomerId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&lt;</a:t>
            </a:r>
            <a:r>
              <a:rPr lang="en-US" dirty="0">
                <a:solidFill>
                  <a:srgbClr val="000000"/>
                </a:solidFill>
                <a:latin typeface="Consolas" panose="020B0609020204030204" pitchFamily="49" charset="0"/>
              </a:rPr>
              <a:t> 20</a:t>
            </a:r>
          </a:p>
          <a:p>
            <a:r>
              <a:rPr lang="en-US" dirty="0">
                <a:solidFill>
                  <a:srgbClr val="0000FF"/>
                </a:solidFill>
                <a:latin typeface="Consolas" panose="020B0609020204030204" pitchFamily="49" charset="0"/>
              </a:rPr>
              <a:t>GROUP</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BusinessEntityId</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HAVING</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SUM</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TotalPrice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&gt;</a:t>
            </a:r>
            <a:r>
              <a:rPr lang="en-US" dirty="0">
                <a:solidFill>
                  <a:srgbClr val="000000"/>
                </a:solidFill>
                <a:latin typeface="Consolas" panose="020B0609020204030204" pitchFamily="49" charset="0"/>
              </a:rPr>
              <a:t> 628920</a:t>
            </a:r>
            <a:endParaRPr lang="en-US" dirty="0"/>
          </a:p>
        </p:txBody>
      </p:sp>
      <p:sp>
        <p:nvSpPr>
          <p:cNvPr id="6" name="Rectangle 5"/>
          <p:cNvSpPr/>
          <p:nvPr/>
        </p:nvSpPr>
        <p:spPr>
          <a:xfrm>
            <a:off x="295656" y="4287036"/>
            <a:ext cx="6096000" cy="1477328"/>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Column1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fn</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ColumnN</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Table1</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ColumnN</a:t>
            </a:r>
            <a:r>
              <a:rPr lang="en-US" dirty="0">
                <a:solidFill>
                  <a:srgbClr val="000000"/>
                </a:solidFill>
                <a:latin typeface="Consolas" panose="020B0609020204030204" pitchFamily="49" charset="0"/>
              </a:rPr>
              <a:t> condition</a:t>
            </a:r>
          </a:p>
          <a:p>
            <a:r>
              <a:rPr lang="en-US" dirty="0">
                <a:solidFill>
                  <a:srgbClr val="0000FF"/>
                </a:solidFill>
                <a:latin typeface="Consolas" panose="020B0609020204030204" pitchFamily="49" charset="0"/>
              </a:rPr>
              <a:t>GROUP</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Column1</a:t>
            </a:r>
          </a:p>
          <a:p>
            <a:r>
              <a:rPr lang="en-US" dirty="0">
                <a:solidFill>
                  <a:srgbClr val="0000FF"/>
                </a:solidFill>
                <a:latin typeface="Consolas" panose="020B0609020204030204" pitchFamily="49" charset="0"/>
              </a:rPr>
              <a:t>HAVING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fn</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ColumnN</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condition</a:t>
            </a:r>
            <a:endParaRPr lang="en-US" dirty="0"/>
          </a:p>
        </p:txBody>
      </p:sp>
    </p:spTree>
    <p:extLst>
      <p:ext uri="{BB962C8B-B14F-4D97-AF65-F5344CB8AC3E}">
        <p14:creationId xmlns:p14="http://schemas.microsoft.com/office/powerpoint/2010/main" val="3837776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normAutofit/>
          </a:bodyPr>
          <a:lstStyle/>
          <a:p>
            <a:r>
              <a:rPr lang="en-US" dirty="0"/>
              <a:t>Database definition</a:t>
            </a:r>
          </a:p>
        </p:txBody>
      </p:sp>
      <p:sp>
        <p:nvSpPr>
          <p:cNvPr id="3" name="Content Placeholder 2"/>
          <p:cNvSpPr>
            <a:spLocks noGrp="1"/>
          </p:cNvSpPr>
          <p:nvPr>
            <p:ph idx="1"/>
          </p:nvPr>
        </p:nvSpPr>
        <p:spPr>
          <a:xfrm>
            <a:off x="677334" y="1200728"/>
            <a:ext cx="8959035" cy="5657272"/>
          </a:xfrm>
        </p:spPr>
        <p:txBody>
          <a:bodyPr>
            <a:normAutofit fontScale="70000" lnSpcReduction="20000"/>
          </a:bodyPr>
          <a:lstStyle/>
          <a:p>
            <a:endParaRPr lang="en-US" altLang="mk-MK" sz="3200" dirty="0"/>
          </a:p>
          <a:p>
            <a:r>
              <a:rPr lang="en-US" altLang="mk-MK" sz="3200" dirty="0"/>
              <a:t>Database is a container of logically related data and information electronically stored in a computer system.</a:t>
            </a:r>
          </a:p>
          <a:p>
            <a:r>
              <a:rPr lang="en-US" altLang="mk-MK" sz="3200" dirty="0"/>
              <a:t>The purpose of storing data in the DB is: easily stored, modified, protected and analyzed.</a:t>
            </a:r>
          </a:p>
          <a:p>
            <a:pPr marL="285750" lvl="1"/>
            <a:r>
              <a:rPr lang="en-US" sz="3200" dirty="0"/>
              <a:t>DBMS(Database Management System) is software used to manage the database. Users use language to interact with the data in the database. Examples of DBMS: </a:t>
            </a:r>
            <a:r>
              <a:rPr lang="en-US" sz="3100" dirty="0"/>
              <a:t>Microsoft SQL Server, Microsoft Access, Oracle…</a:t>
            </a:r>
          </a:p>
          <a:p>
            <a:pPr marL="285750" lvl="1"/>
            <a:r>
              <a:rPr lang="en-US" altLang="mk-MK" sz="3200" dirty="0"/>
              <a:t>Two types od DB: </a:t>
            </a:r>
          </a:p>
          <a:p>
            <a:pPr marL="461963" lvl="1" indent="0"/>
            <a:r>
              <a:rPr lang="en-US" altLang="mk-MK" sz="2700" dirty="0"/>
              <a:t>Relational databases – Structured data organized in tables (Popular vendors: SQL Server, Oracle, MySQL)</a:t>
            </a:r>
          </a:p>
          <a:p>
            <a:pPr marL="461963" lvl="1" indent="0"/>
            <a:r>
              <a:rPr lang="en-US" sz="2700" dirty="0"/>
              <a:t>Non-Relational databases – Non structured data stored in a file (Popular vendors: MongoDB, Cassandra)</a:t>
            </a:r>
            <a:endParaRPr lang="en-US" altLang="mk-MK" sz="2700" dirty="0"/>
          </a:p>
          <a:p>
            <a:pPr marL="0" lvl="1" indent="0">
              <a:buNone/>
            </a:pPr>
            <a:endParaRPr lang="en-US" altLang="mk-MK" sz="3200" dirty="0"/>
          </a:p>
          <a:p>
            <a:pPr marL="0" lvl="1" indent="0">
              <a:buNone/>
            </a:pPr>
            <a:r>
              <a:rPr lang="en-US" altLang="mk-MK" sz="3200" dirty="0"/>
              <a:t>    </a:t>
            </a:r>
          </a:p>
          <a:p>
            <a:pPr lvl="1"/>
            <a:endParaRPr lang="en-US" altLang="mk-MK" sz="2800" dirty="0"/>
          </a:p>
          <a:p>
            <a:pPr lvl="1"/>
            <a:endParaRPr lang="en-US" altLang="mk-MK" sz="2800" dirty="0"/>
          </a:p>
          <a:p>
            <a:pPr marL="457200" lvl="1" indent="0">
              <a:buNone/>
            </a:pPr>
            <a:endParaRPr lang="en-US" altLang="mk-MK" sz="2800" dirty="0"/>
          </a:p>
          <a:p>
            <a:endParaRPr lang="en-US" altLang="mk-MK" sz="3200" dirty="0"/>
          </a:p>
        </p:txBody>
      </p:sp>
    </p:spTree>
    <p:extLst>
      <p:ext uri="{BB962C8B-B14F-4D97-AF65-F5344CB8AC3E}">
        <p14:creationId xmlns:p14="http://schemas.microsoft.com/office/powerpoint/2010/main" val="3826425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SSMS</a:t>
            </a:r>
            <a:br>
              <a:rPr lang="en-US" dirty="0"/>
            </a:br>
            <a:endParaRPr lang="en-US" dirty="0"/>
          </a:p>
        </p:txBody>
      </p:sp>
    </p:spTree>
    <p:extLst>
      <p:ext uri="{BB962C8B-B14F-4D97-AF65-F5344CB8AC3E}">
        <p14:creationId xmlns:p14="http://schemas.microsoft.com/office/powerpoint/2010/main" val="1142208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192025"/>
            <a:ext cx="12178507" cy="6419088"/>
          </a:xfrm>
          <a:prstGeom prst="rect">
            <a:avLst/>
          </a:prstGeom>
        </p:spPr>
      </p:pic>
    </p:spTree>
    <p:extLst>
      <p:ext uri="{BB962C8B-B14F-4D97-AF65-F5344CB8AC3E}">
        <p14:creationId xmlns:p14="http://schemas.microsoft.com/office/powerpoint/2010/main" val="2096023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Key terminology</a:t>
            </a:r>
            <a:br>
              <a:rPr lang="en-US" dirty="0"/>
            </a:br>
            <a:endParaRPr lang="en-US" dirty="0"/>
          </a:p>
        </p:txBody>
      </p:sp>
    </p:spTree>
    <p:extLst>
      <p:ext uri="{BB962C8B-B14F-4D97-AF65-F5344CB8AC3E}">
        <p14:creationId xmlns:p14="http://schemas.microsoft.com/office/powerpoint/2010/main" val="2549972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5561"/>
          </a:xfrm>
        </p:spPr>
        <p:txBody>
          <a:bodyPr/>
          <a:lstStyle/>
          <a:p>
            <a:r>
              <a:rPr lang="en-US" dirty="0"/>
              <a:t>Key database terminology 1/2</a:t>
            </a:r>
          </a:p>
        </p:txBody>
      </p:sp>
      <p:sp>
        <p:nvSpPr>
          <p:cNvPr id="3" name="Content Placeholder 2"/>
          <p:cNvSpPr>
            <a:spLocks noGrp="1"/>
          </p:cNvSpPr>
          <p:nvPr>
            <p:ph idx="1"/>
          </p:nvPr>
        </p:nvSpPr>
        <p:spPr>
          <a:xfrm>
            <a:off x="677334" y="1365161"/>
            <a:ext cx="8596668" cy="4676201"/>
          </a:xfrm>
        </p:spPr>
        <p:txBody>
          <a:bodyPr>
            <a:normAutofit/>
          </a:bodyPr>
          <a:lstStyle/>
          <a:p>
            <a:r>
              <a:rPr lang="en-US" b="1" i="1" dirty="0"/>
              <a:t>Data Definition Language (DDL) </a:t>
            </a:r>
            <a:r>
              <a:rPr lang="en-US" dirty="0"/>
              <a:t>is a subset of the Transact-SQL language; it deals with creating database objects like tables, constraints, and stored procedures. The interface used to create these underlying DDL statements is the SSMS user interface.</a:t>
            </a:r>
          </a:p>
          <a:p>
            <a:pPr marL="0" indent="0">
              <a:buNone/>
            </a:pPr>
            <a:r>
              <a:rPr lang="en-US" dirty="0"/>
              <a:t>The six main DDL statements are as follows:</a:t>
            </a:r>
          </a:p>
          <a:p>
            <a:pPr lvl="1">
              <a:buFont typeface="Wingdings" panose="05000000000000000000" pitchFamily="2" charset="2"/>
              <a:buChar char="§"/>
            </a:pPr>
            <a:r>
              <a:rPr lang="en-US" dirty="0"/>
              <a:t>USE: Changes the database context.</a:t>
            </a:r>
          </a:p>
          <a:p>
            <a:pPr lvl="1">
              <a:buFont typeface="Wingdings" panose="05000000000000000000" pitchFamily="2" charset="2"/>
              <a:buChar char="§"/>
            </a:pPr>
            <a:r>
              <a:rPr lang="en-US" dirty="0"/>
              <a:t>CREATE: Creates a SQL Server database object (table, view, or stored procedure).</a:t>
            </a:r>
          </a:p>
          <a:p>
            <a:pPr lvl="1">
              <a:buFont typeface="Wingdings" panose="05000000000000000000" pitchFamily="2" charset="2"/>
              <a:buChar char="§"/>
            </a:pPr>
            <a:r>
              <a:rPr lang="en-US" dirty="0"/>
              <a:t>ALTER: Changes an existing object.</a:t>
            </a:r>
          </a:p>
          <a:p>
            <a:pPr lvl="1">
              <a:buFont typeface="Wingdings" panose="05000000000000000000" pitchFamily="2" charset="2"/>
              <a:buChar char="§"/>
            </a:pPr>
            <a:r>
              <a:rPr lang="en-US" dirty="0"/>
              <a:t>DROP: Removes an object from the database.</a:t>
            </a:r>
          </a:p>
          <a:p>
            <a:pPr lvl="1">
              <a:buFont typeface="Wingdings" panose="05000000000000000000" pitchFamily="2" charset="2"/>
              <a:buChar char="§"/>
            </a:pPr>
            <a:r>
              <a:rPr lang="en-US" dirty="0"/>
              <a:t>TRUNCATE: Removes rows from a table and frees the space used by those rows.</a:t>
            </a:r>
          </a:p>
          <a:p>
            <a:pPr lvl="1">
              <a:buFont typeface="Wingdings" panose="05000000000000000000" pitchFamily="2" charset="2"/>
              <a:buChar char="§"/>
            </a:pPr>
            <a:r>
              <a:rPr lang="en-US" strike="sngStrike" dirty="0"/>
              <a:t>DELETE: Remove rows from a table but does not free the space used by those rows removed</a:t>
            </a:r>
            <a:r>
              <a:rPr lang="en-US" dirty="0"/>
              <a:t>.</a:t>
            </a:r>
          </a:p>
          <a:p>
            <a:endParaRPr lang="en-US" dirty="0"/>
          </a:p>
        </p:txBody>
      </p:sp>
    </p:spTree>
    <p:extLst>
      <p:ext uri="{BB962C8B-B14F-4D97-AF65-F5344CB8AC3E}">
        <p14:creationId xmlns:p14="http://schemas.microsoft.com/office/powerpoint/2010/main" val="1553624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713"/>
          </a:xfrm>
        </p:spPr>
        <p:txBody>
          <a:bodyPr/>
          <a:lstStyle/>
          <a:p>
            <a:r>
              <a:rPr lang="en-US" dirty="0"/>
              <a:t>Key database terminology 2/2</a:t>
            </a:r>
          </a:p>
        </p:txBody>
      </p:sp>
      <p:sp>
        <p:nvSpPr>
          <p:cNvPr id="3" name="Content Placeholder 2"/>
          <p:cNvSpPr>
            <a:spLocks noGrp="1"/>
          </p:cNvSpPr>
          <p:nvPr>
            <p:ph idx="1"/>
          </p:nvPr>
        </p:nvSpPr>
        <p:spPr>
          <a:xfrm>
            <a:off x="677334" y="1455313"/>
            <a:ext cx="8596668" cy="4586049"/>
          </a:xfrm>
        </p:spPr>
        <p:txBody>
          <a:bodyPr/>
          <a:lstStyle/>
          <a:p>
            <a:r>
              <a:rPr lang="en-US" b="1" i="1" dirty="0"/>
              <a:t>Data Manipulation Language (DML) </a:t>
            </a:r>
            <a:r>
              <a:rPr lang="en-US" dirty="0"/>
              <a:t>is the language element that allows you to use the core statements INSERT, UPDATE and DELETE to manipulate data in any SQL Server tables. Core DML statements include the following:</a:t>
            </a:r>
          </a:p>
          <a:p>
            <a:pPr lvl="1">
              <a:buFont typeface="Wingdings" panose="05000000000000000000" pitchFamily="2" charset="2"/>
              <a:buChar char="§"/>
            </a:pPr>
            <a:r>
              <a:rPr lang="en-US" dirty="0"/>
              <a:t>SELECT: Retrieves rows from the database and enables the selection of one or many rows or columns from one or many tables in SQL Server.</a:t>
            </a:r>
          </a:p>
          <a:p>
            <a:pPr lvl="1">
              <a:buFont typeface="Wingdings" panose="05000000000000000000" pitchFamily="2" charset="2"/>
              <a:buChar char="§"/>
            </a:pPr>
            <a:r>
              <a:rPr lang="en-US" dirty="0"/>
              <a:t>INSERT: Adds one or more new rows to a table or a view in SQL Server.</a:t>
            </a:r>
          </a:p>
          <a:p>
            <a:pPr lvl="1">
              <a:buFont typeface="Wingdings" panose="05000000000000000000" pitchFamily="2" charset="2"/>
              <a:buChar char="§"/>
            </a:pPr>
            <a:r>
              <a:rPr lang="en-US" dirty="0"/>
              <a:t>UPDATE: Changes existing data in one or more columns in a table or view.</a:t>
            </a:r>
          </a:p>
          <a:p>
            <a:pPr lvl="1">
              <a:buFont typeface="Wingdings" panose="05000000000000000000" pitchFamily="2" charset="2"/>
              <a:buChar char="§"/>
            </a:pPr>
            <a:r>
              <a:rPr lang="en-US" dirty="0"/>
              <a:t>DELETE: Removes rows from a table or view.</a:t>
            </a:r>
          </a:p>
          <a:p>
            <a:endParaRPr lang="en-US" dirty="0"/>
          </a:p>
        </p:txBody>
      </p:sp>
    </p:spTree>
    <p:extLst>
      <p:ext uri="{BB962C8B-B14F-4D97-AF65-F5344CB8AC3E}">
        <p14:creationId xmlns:p14="http://schemas.microsoft.com/office/powerpoint/2010/main" val="7952258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15755</TotalTime>
  <Words>2142</Words>
  <Application>Microsoft Office PowerPoint</Application>
  <PresentationFormat>Widescreen</PresentationFormat>
  <Paragraphs>402</Paragraphs>
  <Slides>37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Consolas</vt:lpstr>
      <vt:lpstr>Segoe UI</vt:lpstr>
      <vt:lpstr>Trebuchet MS</vt:lpstr>
      <vt:lpstr>Wingdings</vt:lpstr>
      <vt:lpstr>Wingdings 3</vt:lpstr>
      <vt:lpstr>Facet</vt:lpstr>
      <vt:lpstr>Welcome! Database Development and Design</vt:lpstr>
      <vt:lpstr>About Me </vt:lpstr>
      <vt:lpstr>Database concepts and usage </vt:lpstr>
      <vt:lpstr>Database definition</vt:lpstr>
      <vt:lpstr>Introduction to SSMS </vt:lpstr>
      <vt:lpstr>PowerPoint Presentation</vt:lpstr>
      <vt:lpstr>Key terminology </vt:lpstr>
      <vt:lpstr>Key database terminology 1/2</vt:lpstr>
      <vt:lpstr>Key database terminology 2/2</vt:lpstr>
      <vt:lpstr>Data types in SQL Server</vt:lpstr>
      <vt:lpstr>Data types in SQL Server</vt:lpstr>
      <vt:lpstr>Data types in SQL Server</vt:lpstr>
      <vt:lpstr>Data types in SQL Server</vt:lpstr>
      <vt:lpstr>CRUD operations </vt:lpstr>
      <vt:lpstr>Create operation</vt:lpstr>
      <vt:lpstr>INSERT operation</vt:lpstr>
      <vt:lpstr>READ operation</vt:lpstr>
      <vt:lpstr>UPDATE operation</vt:lpstr>
      <vt:lpstr>DELETE operation</vt:lpstr>
      <vt:lpstr>SORTING data </vt:lpstr>
      <vt:lpstr>Combining sets </vt:lpstr>
      <vt:lpstr>Combining sets - UNION</vt:lpstr>
      <vt:lpstr>Combining sets – UNION ALL</vt:lpstr>
      <vt:lpstr>Combining sets – INTERSECT</vt:lpstr>
      <vt:lpstr>Referential integrity</vt:lpstr>
      <vt:lpstr>Foreign key</vt:lpstr>
      <vt:lpstr>Table constraints</vt:lpstr>
      <vt:lpstr>Table constraints - Default</vt:lpstr>
      <vt:lpstr>Table constraints - Check</vt:lpstr>
      <vt:lpstr>Table constraints - UNIQUE</vt:lpstr>
      <vt:lpstr>Join types</vt:lpstr>
      <vt:lpstr>Join types</vt:lpstr>
      <vt:lpstr>Join types – Inner join</vt:lpstr>
      <vt:lpstr>Join types – Outer join</vt:lpstr>
      <vt:lpstr>Grouping functions</vt:lpstr>
      <vt:lpstr>Filtering by grouped data</vt:lpstr>
      <vt:lpstr>Grouping functions – filtering by grouped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Development and Design</dc:title>
  <dc:creator>Igor Micev</dc:creator>
  <cp:lastModifiedBy>Dana Tasevska</cp:lastModifiedBy>
  <cp:revision>187</cp:revision>
  <dcterms:created xsi:type="dcterms:W3CDTF">2016-04-05T14:42:04Z</dcterms:created>
  <dcterms:modified xsi:type="dcterms:W3CDTF">2021-08-10T14:45:20Z</dcterms:modified>
</cp:coreProperties>
</file>