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6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0" name="CustomShape 1"/>
          <p:cNvSpPr/>
          <p:nvPr/>
        </p:nvSpPr>
        <p:spPr>
          <a:xfrm>
            <a:off x="18720" y="1508040"/>
            <a:ext cx="360" cy="360"/>
          </a:xfrm>
          <a:custGeom>
            <a:avLst/>
            <a:gdLst/>
            <a:ahLst/>
            <a:rect l="l" t="t" r="r" b="b"/>
            <a:pathLst>
              <a:path w="1" h="1">
                <a:moveTo>
                  <a:pt x="0" y="0"/>
                </a:moveTo>
                <a:lnTo>
                  <a:pt x="0" y="0"/>
                </a:lnTo>
                <a:lnTo>
                  <a:pt x="0" y="0"/>
                </a:lnTo>
                <a:close/>
              </a:path>
            </a:pathLst>
          </a:custGeom>
          <a:solidFill>
            <a:srgbClr val="000000"/>
          </a:solidFill>
          <a:ln>
            <a:noFill/>
          </a:ln>
        </p:spPr>
        <p:style>
          <a:lnRef idx="0"/>
          <a:fillRef idx="0"/>
          <a:effectRef idx="0"/>
          <a:fontRef idx="minor"/>
        </p:style>
      </p:sp>
      <p:sp>
        <p:nvSpPr>
          <p:cNvPr id="1" name="CustomShape 2"/>
          <p:cNvSpPr/>
          <p:nvPr/>
        </p:nvSpPr>
        <p:spPr>
          <a:xfrm>
            <a:off x="18720" y="2419200"/>
            <a:ext cx="360" cy="360"/>
          </a:xfrm>
          <a:custGeom>
            <a:avLst/>
            <a:gdLst/>
            <a:ahLst/>
            <a:rect l="l" t="t" r="r" b="b"/>
            <a:pathLst>
              <a:path w="1" h="1">
                <a:moveTo>
                  <a:pt x="0" y="0"/>
                </a:moveTo>
                <a:lnTo>
                  <a:pt x="0" y="0"/>
                </a:lnTo>
                <a:close/>
              </a:path>
            </a:pathLst>
          </a:custGeom>
          <a:solidFill>
            <a:srgbClr val="000000"/>
          </a:solidFill>
          <a:ln>
            <a:noFill/>
          </a:ln>
        </p:spPr>
        <p:style>
          <a:lnRef idx="0"/>
          <a:fillRef idx="0"/>
          <a:effectRef idx="0"/>
          <a:fontRef idx="minor"/>
        </p:style>
      </p:sp>
      <p:sp>
        <p:nvSpPr>
          <p:cNvPr id="2" name="CustomShape 3"/>
          <p:cNvSpPr/>
          <p:nvPr/>
        </p:nvSpPr>
        <p:spPr>
          <a:xfrm flipH="1">
            <a:off x="1142280" y="9000"/>
            <a:ext cx="360" cy="360"/>
          </a:xfrm>
          <a:custGeom>
            <a:avLst/>
            <a:gdLst/>
            <a:ahLst/>
            <a:rect l="l" t="t" r="r" b="b"/>
            <a:pathLst>
              <a:path w="1" h="1">
                <a:moveTo>
                  <a:pt x="0" y="1"/>
                </a:moveTo>
                <a:lnTo>
                  <a:pt x="0" y="1"/>
                </a:lnTo>
                <a:lnTo>
                  <a:pt x="0" y="1"/>
                </a:lnTo>
                <a:close/>
              </a:path>
            </a:pathLst>
          </a:custGeom>
          <a:solidFill>
            <a:srgbClr val="000000"/>
          </a:solidFill>
          <a:ln>
            <a:noFill/>
          </a:ln>
        </p:spPr>
        <p:style>
          <a:lnRef idx="0"/>
          <a:fillRef idx="0"/>
          <a:effectRef idx="0"/>
          <a:fontRef idx="minor"/>
        </p:style>
      </p:sp>
      <p:sp>
        <p:nvSpPr>
          <p:cNvPr id="3" name="CustomShape 4"/>
          <p:cNvSpPr/>
          <p:nvPr/>
        </p:nvSpPr>
        <p:spPr>
          <a:xfrm flipH="1">
            <a:off x="1142280" y="9000"/>
            <a:ext cx="360" cy="360"/>
          </a:xfrm>
          <a:custGeom>
            <a:avLst/>
            <a:gdLst/>
            <a:ahLst/>
            <a:rect l="l" t="t" r="r" b="b"/>
            <a:pathLst>
              <a:path w="1" h="1">
                <a:moveTo>
                  <a:pt x="0" y="1"/>
                </a:moveTo>
                <a:lnTo>
                  <a:pt x="0" y="1"/>
                </a:lnTo>
                <a:lnTo>
                  <a:pt x="0" y="1"/>
                </a:lnTo>
                <a:close/>
              </a:path>
            </a:pathLst>
          </a:custGeom>
          <a:solidFill>
            <a:srgbClr val="000000"/>
          </a:solidFill>
          <a:ln>
            <a:noFill/>
          </a:ln>
        </p:spPr>
        <p:style>
          <a:lnRef idx="0"/>
          <a:fillRef idx="0"/>
          <a:effectRef idx="0"/>
          <a:fontRef idx="minor"/>
        </p:style>
      </p:sp>
      <p:sp>
        <p:nvSpPr>
          <p:cNvPr id="4" name="CustomShape 5"/>
          <p:cNvSpPr/>
          <p:nvPr/>
        </p:nvSpPr>
        <p:spPr>
          <a:xfrm>
            <a:off x="1257840" y="3246120"/>
            <a:ext cx="462960" cy="3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5" name="PlaceHolder 6"/>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 name="PlaceHolder 7"/>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43" name="CustomShape 1"/>
          <p:cNvSpPr/>
          <p:nvPr/>
        </p:nvSpPr>
        <p:spPr>
          <a:xfrm>
            <a:off x="1901160" y="-7560"/>
            <a:ext cx="360" cy="515772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44"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82" name="CustomShape 1"/>
          <p:cNvSpPr/>
          <p:nvPr/>
        </p:nvSpPr>
        <p:spPr>
          <a:xfrm>
            <a:off x="4572000" y="986400"/>
            <a:ext cx="4574520" cy="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8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121" name="CustomShape 1"/>
          <p:cNvSpPr/>
          <p:nvPr/>
        </p:nvSpPr>
        <p:spPr>
          <a:xfrm>
            <a:off x="0" y="560520"/>
            <a:ext cx="9142920" cy="4021200"/>
          </a:xfrm>
          <a:prstGeom prst="rect">
            <a:avLst/>
          </a:prstGeom>
          <a:gradFill rotWithShape="0">
            <a:gsLst>
              <a:gs pos="0">
                <a:srgbClr val="7337d4">
                  <a:alpha val="62352"/>
                </a:srgbClr>
              </a:gs>
              <a:gs pos="100000">
                <a:srgbClr val="10d6b6">
                  <a:alpha val="46274"/>
                </a:srgbClr>
              </a:gs>
            </a:gsLst>
            <a:lin ang="0"/>
          </a:gradFill>
          <a:ln>
            <a:noFill/>
          </a:ln>
        </p:spPr>
        <p:style>
          <a:lnRef idx="0"/>
          <a:fillRef idx="0"/>
          <a:effectRef idx="0"/>
          <a:fontRef idx="minor"/>
        </p:style>
      </p:sp>
      <p:sp>
        <p:nvSpPr>
          <p:cNvPr id="122" name="CustomShape 2"/>
          <p:cNvSpPr/>
          <p:nvPr/>
        </p:nvSpPr>
        <p:spPr>
          <a:xfrm>
            <a:off x="0" y="2730600"/>
            <a:ext cx="4575600" cy="360"/>
          </a:xfrm>
          <a:custGeom>
            <a:avLst/>
            <a:gdLst/>
            <a:ahLst/>
            <a:rect l="l" t="t" r="r" b="b"/>
            <a:pathLst>
              <a:path w="21600" h="21600">
                <a:moveTo>
                  <a:pt x="0" y="0"/>
                </a:moveTo>
                <a:lnTo>
                  <a:pt x="21600" y="21600"/>
                </a:lnTo>
              </a:path>
            </a:pathLst>
          </a:custGeom>
          <a:noFill/>
          <a:ln w="28440">
            <a:solidFill>
              <a:srgbClr val="ffffff"/>
            </a:solidFill>
            <a:round/>
          </a:ln>
        </p:spPr>
        <p:style>
          <a:lnRef idx="0"/>
          <a:fillRef idx="0"/>
          <a:effectRef idx="0"/>
          <a:fontRef idx="minor"/>
        </p:style>
      </p:sp>
      <p:sp>
        <p:nvSpPr>
          <p:cNvPr id="123"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0d6b6">
                <a:alpha val="71372"/>
              </a:srgbClr>
            </a:gs>
            <a:gs pos="100000">
              <a:srgbClr val="7337d4"/>
            </a:gs>
          </a:gsLst>
          <a:lin ang="0"/>
        </a:gradFill>
      </p:bgPr>
    </p:bg>
    <p:spTree>
      <p:nvGrpSpPr>
        <p:cNvPr id="1" name=""/>
        <p:cNvGrpSpPr/>
        <p:nvPr/>
      </p:nvGrpSpPr>
      <p:grpSpPr>
        <a:xfrm>
          <a:off x="0" y="0"/>
          <a:ext cx="0" cy="0"/>
          <a:chOff x="0" y="0"/>
          <a:chExt cx="0" cy="0"/>
        </a:xfrm>
      </p:grpSpPr>
      <p:sp>
        <p:nvSpPr>
          <p:cNvPr id="161" name="CustomShape 1"/>
          <p:cNvSpPr/>
          <p:nvPr/>
        </p:nvSpPr>
        <p:spPr>
          <a:xfrm>
            <a:off x="1145160" y="3316680"/>
            <a:ext cx="2302920" cy="6696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s" sz="1400" spc="-1" strike="noStrike">
                <a:solidFill>
                  <a:srgbClr val="ffffff"/>
                </a:solidFill>
                <a:latin typeface="Barlow Semi Condensed"/>
                <a:ea typeface="Barlow Semi Condensed"/>
              </a:rPr>
              <a:t>Gjorge Dimitrov</a:t>
            </a:r>
            <a:endParaRPr b="0" lang="en-US" sz="1400" spc="-1" strike="noStrike">
              <a:latin typeface="Arial"/>
            </a:endParaRPr>
          </a:p>
          <a:p>
            <a:pPr>
              <a:lnSpc>
                <a:spcPct val="100000"/>
              </a:lnSpc>
              <a:tabLst>
                <a:tab algn="l" pos="0"/>
              </a:tabLst>
            </a:pPr>
            <a:r>
              <a:rPr b="0" lang="es" sz="1400" spc="-1" strike="noStrike">
                <a:solidFill>
                  <a:srgbClr val="ffffff"/>
                </a:solidFill>
                <a:latin typeface="Barlow Semi Condensed"/>
                <a:ea typeface="Barlow Semi Condensed"/>
              </a:rPr>
              <a:t>Trainer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s" sz="1400" spc="-1" strike="noStrike">
                <a:solidFill>
                  <a:srgbClr val="ffffff"/>
                </a:solidFill>
                <a:latin typeface="Barlow Semi Condensed"/>
                <a:ea typeface="Barlow Semi Condensed"/>
              </a:rPr>
              <a:t>Olga Penovska</a:t>
            </a:r>
            <a:endParaRPr b="0" lang="en-US" sz="1400" spc="-1" strike="noStrike">
              <a:latin typeface="Arial"/>
            </a:endParaRPr>
          </a:p>
          <a:p>
            <a:pPr>
              <a:lnSpc>
                <a:spcPct val="100000"/>
              </a:lnSpc>
              <a:tabLst>
                <a:tab algn="l" pos="0"/>
              </a:tabLst>
            </a:pPr>
            <a:r>
              <a:rPr b="0" lang="es" sz="1400" spc="-1" strike="noStrike">
                <a:solidFill>
                  <a:srgbClr val="ffffff"/>
                </a:solidFill>
                <a:latin typeface="Barlow Semi Condensed"/>
                <a:ea typeface="Barlow Semi Condensed"/>
              </a:rPr>
              <a:t>Assistant</a:t>
            </a:r>
            <a:endParaRPr b="0" lang="en-US" sz="1400" spc="-1" strike="noStrike">
              <a:latin typeface="Arial"/>
            </a:endParaRPr>
          </a:p>
        </p:txBody>
      </p:sp>
      <p:sp>
        <p:nvSpPr>
          <p:cNvPr id="162" name="CustomShape 2"/>
          <p:cNvSpPr/>
          <p:nvPr/>
        </p:nvSpPr>
        <p:spPr>
          <a:xfrm>
            <a:off x="1145160" y="2646000"/>
            <a:ext cx="3924000" cy="6696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6000" spc="-1" strike="noStrike">
                <a:solidFill>
                  <a:srgbClr val="ffffff"/>
                </a:solidFill>
                <a:latin typeface="Saira ExtraCondensed SemiBold"/>
                <a:ea typeface="Saira ExtraCondensed SemiBold"/>
              </a:rPr>
              <a:t>CSS GRID</a:t>
            </a:r>
            <a:endParaRPr b="0" lang="en-US" sz="6000" spc="-1" strike="noStrike">
              <a:latin typeface="Arial"/>
            </a:endParaRPr>
          </a:p>
        </p:txBody>
      </p:sp>
      <p:pic>
        <p:nvPicPr>
          <p:cNvPr id="163" name="Google Shape;122;p16" descr=""/>
          <p:cNvPicPr/>
          <p:nvPr/>
        </p:nvPicPr>
        <p:blipFill>
          <a:blip r:embed="rId1"/>
          <a:stretch/>
        </p:blipFill>
        <p:spPr>
          <a:xfrm>
            <a:off x="3932640" y="335160"/>
            <a:ext cx="4299120" cy="42300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grid-template</a:t>
            </a:r>
            <a:endParaRPr b="0" lang="en-US" sz="3000" spc="-1" strike="noStrike">
              <a:latin typeface="Arial"/>
            </a:endParaRPr>
          </a:p>
        </p:txBody>
      </p:sp>
      <p:sp>
        <p:nvSpPr>
          <p:cNvPr id="186" name="CustomShape 2"/>
          <p:cNvSpPr/>
          <p:nvPr/>
        </p:nvSpPr>
        <p:spPr>
          <a:xfrm>
            <a:off x="536040" y="1413360"/>
            <a:ext cx="812952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A shorthand for setting grid-template-rows, grid-template-columns, and grid-template-areas in a single declaration.</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none – sets all three properties to their initial values</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&lt;grid-template-rows&gt; / &lt;grid-template-columns&gt; – sets grid-template-columns and grid-template-rows to the specified values, respectively, and sets grid-template-areas to none</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2000" spc="-1" strike="noStrike">
                <a:solidFill>
                  <a:srgbClr val="ffffff"/>
                </a:solidFill>
                <a:latin typeface="Saira ExtraCondensed SemiBold"/>
                <a:ea typeface="Saira ExtraCondensed SemiBold"/>
              </a:rPr>
              <a:t>column-gap, row-gap, grid-column-gap, grid-row-gap</a:t>
            </a:r>
            <a:endParaRPr b="0" lang="en-US" sz="2000" spc="-1" strike="noStrike">
              <a:latin typeface="Arial"/>
            </a:endParaRPr>
          </a:p>
        </p:txBody>
      </p:sp>
      <p:pic>
        <p:nvPicPr>
          <p:cNvPr id="188" name="Google Shape;187;p26" descr=""/>
          <p:cNvPicPr/>
          <p:nvPr/>
        </p:nvPicPr>
        <p:blipFill>
          <a:blip r:embed="rId1"/>
          <a:stretch/>
        </p:blipFill>
        <p:spPr>
          <a:xfrm>
            <a:off x="2376360" y="1120680"/>
            <a:ext cx="4389840" cy="3875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justify-items</a:t>
            </a:r>
            <a:endParaRPr b="0" lang="en-US" sz="3000" spc="-1" strike="noStrike">
              <a:latin typeface="Arial"/>
            </a:endParaRPr>
          </a:p>
        </p:txBody>
      </p:sp>
      <p:sp>
        <p:nvSpPr>
          <p:cNvPr id="190" name="CustomShape 2"/>
          <p:cNvSpPr/>
          <p:nvPr/>
        </p:nvSpPr>
        <p:spPr>
          <a:xfrm>
            <a:off x="536040" y="1413360"/>
            <a:ext cx="380412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Aligns grid items along the inline (row) axis (as opposed to align-items which aligns along the block (column) axis). This value applies to all grid items inside the container.</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start – aligns items to be flush with the start edge of their cell</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end – aligns items to be flush with the end edge of their cell</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center – aligns items in the center of their cell</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stretch – fills the whole width of the cell (this is the default)</a:t>
            </a:r>
            <a:endParaRPr b="0" lang="en-US" sz="1200" spc="-1" strike="noStrike">
              <a:latin typeface="Arial"/>
            </a:endParaRPr>
          </a:p>
          <a:p>
            <a:pPr>
              <a:lnSpc>
                <a:spcPct val="115000"/>
              </a:lnSpc>
              <a:spcBef>
                <a:spcPts val="1599"/>
              </a:spcBef>
              <a:spcAft>
                <a:spcPts val="1599"/>
              </a:spcAft>
              <a:tabLst>
                <a:tab algn="l" pos="0"/>
              </a:tabLst>
            </a:pPr>
            <a:endParaRPr b="0" lang="en-US" sz="1200" spc="-1" strike="noStrike">
              <a:latin typeface="Arial"/>
            </a:endParaRPr>
          </a:p>
        </p:txBody>
      </p:sp>
      <p:pic>
        <p:nvPicPr>
          <p:cNvPr id="191" name="Google Shape;194;p27" descr=""/>
          <p:cNvPicPr/>
          <p:nvPr/>
        </p:nvPicPr>
        <p:blipFill>
          <a:blip r:embed="rId1"/>
          <a:stretch/>
        </p:blipFill>
        <p:spPr>
          <a:xfrm>
            <a:off x="5414760" y="869400"/>
            <a:ext cx="2412720" cy="922320"/>
          </a:xfrm>
          <a:prstGeom prst="rect">
            <a:avLst/>
          </a:prstGeom>
          <a:ln>
            <a:noFill/>
          </a:ln>
        </p:spPr>
      </p:pic>
      <p:pic>
        <p:nvPicPr>
          <p:cNvPr id="192" name="Google Shape;195;p27" descr=""/>
          <p:cNvPicPr/>
          <p:nvPr/>
        </p:nvPicPr>
        <p:blipFill>
          <a:blip r:embed="rId2"/>
          <a:stretch/>
        </p:blipFill>
        <p:spPr>
          <a:xfrm>
            <a:off x="5415840" y="1926360"/>
            <a:ext cx="2400840" cy="922320"/>
          </a:xfrm>
          <a:prstGeom prst="rect">
            <a:avLst/>
          </a:prstGeom>
          <a:ln>
            <a:noFill/>
          </a:ln>
        </p:spPr>
      </p:pic>
      <p:pic>
        <p:nvPicPr>
          <p:cNvPr id="193" name="Google Shape;196;p27" descr=""/>
          <p:cNvPicPr/>
          <p:nvPr/>
        </p:nvPicPr>
        <p:blipFill>
          <a:blip r:embed="rId3"/>
          <a:stretch/>
        </p:blipFill>
        <p:spPr>
          <a:xfrm>
            <a:off x="5420880" y="2982960"/>
            <a:ext cx="2391480" cy="922320"/>
          </a:xfrm>
          <a:prstGeom prst="rect">
            <a:avLst/>
          </a:prstGeom>
          <a:ln>
            <a:noFill/>
          </a:ln>
        </p:spPr>
      </p:pic>
      <p:pic>
        <p:nvPicPr>
          <p:cNvPr id="194" name="Google Shape;197;p27" descr=""/>
          <p:cNvPicPr/>
          <p:nvPr/>
        </p:nvPicPr>
        <p:blipFill>
          <a:blip r:embed="rId4"/>
          <a:stretch/>
        </p:blipFill>
        <p:spPr>
          <a:xfrm>
            <a:off x="5420520" y="4060800"/>
            <a:ext cx="2391480" cy="9558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align-items</a:t>
            </a:r>
            <a:endParaRPr b="0" lang="en-US" sz="3000" spc="-1" strike="noStrike">
              <a:latin typeface="Arial"/>
            </a:endParaRPr>
          </a:p>
        </p:txBody>
      </p:sp>
      <p:sp>
        <p:nvSpPr>
          <p:cNvPr id="196" name="CustomShape 2"/>
          <p:cNvSpPr/>
          <p:nvPr/>
        </p:nvSpPr>
        <p:spPr>
          <a:xfrm>
            <a:off x="536040" y="990000"/>
            <a:ext cx="3804120" cy="364176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Aligns grid items along the block (column) axis (as opposed to justify-items which aligns along the inline (row) axis). This value applies to all grid items inside the container.</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start – aligns items to be flush with the start edge of their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end – aligns items to be flush with the end edge of their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center – aligns items in the center of their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stretch – fills the whole height of the cell (this is the default)</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pic>
        <p:nvPicPr>
          <p:cNvPr id="197" name="Google Shape;204;p28" descr=""/>
          <p:cNvPicPr/>
          <p:nvPr/>
        </p:nvPicPr>
        <p:blipFill>
          <a:blip r:embed="rId1"/>
          <a:stretch/>
        </p:blipFill>
        <p:spPr>
          <a:xfrm>
            <a:off x="5823360" y="252720"/>
            <a:ext cx="2825640" cy="1085760"/>
          </a:xfrm>
          <a:prstGeom prst="rect">
            <a:avLst/>
          </a:prstGeom>
          <a:ln>
            <a:noFill/>
          </a:ln>
        </p:spPr>
      </p:pic>
      <p:pic>
        <p:nvPicPr>
          <p:cNvPr id="198" name="Google Shape;205;p28" descr=""/>
          <p:cNvPicPr/>
          <p:nvPr/>
        </p:nvPicPr>
        <p:blipFill>
          <a:blip r:embed="rId2"/>
          <a:stretch/>
        </p:blipFill>
        <p:spPr>
          <a:xfrm>
            <a:off x="5823360" y="1418040"/>
            <a:ext cx="2825640" cy="1125720"/>
          </a:xfrm>
          <a:prstGeom prst="rect">
            <a:avLst/>
          </a:prstGeom>
          <a:ln>
            <a:noFill/>
          </a:ln>
        </p:spPr>
      </p:pic>
      <p:pic>
        <p:nvPicPr>
          <p:cNvPr id="199" name="Google Shape;206;p28" descr=""/>
          <p:cNvPicPr/>
          <p:nvPr/>
        </p:nvPicPr>
        <p:blipFill>
          <a:blip r:embed="rId3"/>
          <a:stretch/>
        </p:blipFill>
        <p:spPr>
          <a:xfrm>
            <a:off x="5823360" y="2666880"/>
            <a:ext cx="2825640" cy="1053360"/>
          </a:xfrm>
          <a:prstGeom prst="rect">
            <a:avLst/>
          </a:prstGeom>
          <a:ln>
            <a:noFill/>
          </a:ln>
        </p:spPr>
      </p:pic>
      <p:pic>
        <p:nvPicPr>
          <p:cNvPr id="200" name="Google Shape;207;p28" descr=""/>
          <p:cNvPicPr/>
          <p:nvPr/>
        </p:nvPicPr>
        <p:blipFill>
          <a:blip r:embed="rId4"/>
          <a:stretch/>
        </p:blipFill>
        <p:spPr>
          <a:xfrm>
            <a:off x="5816880" y="3863160"/>
            <a:ext cx="2831760" cy="1085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justify-content</a:t>
            </a:r>
            <a:endParaRPr b="0" lang="en-US" sz="3000" spc="-1" strike="noStrike">
              <a:latin typeface="Arial"/>
            </a:endParaRPr>
          </a:p>
        </p:txBody>
      </p:sp>
      <p:sp>
        <p:nvSpPr>
          <p:cNvPr id="202" name="CustomShape 2"/>
          <p:cNvSpPr/>
          <p:nvPr/>
        </p:nvSpPr>
        <p:spPr>
          <a:xfrm>
            <a:off x="241200" y="923040"/>
            <a:ext cx="5048640" cy="370872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inline (row) axis (as opposed to align-content which aligns the grid along the block (column) axis).</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start – aligns the grid to be flush with the start edge of the grid container</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end – aligns the grid to be flush with the end edge of the grid container</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center – aligns the grid in the center of the grid container</a:t>
            </a:r>
            <a:endParaRPr b="0" lang="en-US" sz="1400" spc="-1" strike="noStrike">
              <a:latin typeface="Arial"/>
            </a:endParaRPr>
          </a:p>
        </p:txBody>
      </p:sp>
      <p:pic>
        <p:nvPicPr>
          <p:cNvPr id="203" name="Google Shape;214;p29" descr=""/>
          <p:cNvPicPr/>
          <p:nvPr/>
        </p:nvPicPr>
        <p:blipFill>
          <a:blip r:embed="rId1"/>
          <a:stretch/>
        </p:blipFill>
        <p:spPr>
          <a:xfrm>
            <a:off x="6240240" y="577440"/>
            <a:ext cx="2315520" cy="1344240"/>
          </a:xfrm>
          <a:prstGeom prst="rect">
            <a:avLst/>
          </a:prstGeom>
          <a:ln>
            <a:noFill/>
          </a:ln>
        </p:spPr>
      </p:pic>
      <p:pic>
        <p:nvPicPr>
          <p:cNvPr id="204" name="Google Shape;215;p29" descr=""/>
          <p:cNvPicPr/>
          <p:nvPr/>
        </p:nvPicPr>
        <p:blipFill>
          <a:blip r:embed="rId2"/>
          <a:stretch/>
        </p:blipFill>
        <p:spPr>
          <a:xfrm>
            <a:off x="6240240" y="2093760"/>
            <a:ext cx="2315520" cy="1367640"/>
          </a:xfrm>
          <a:prstGeom prst="rect">
            <a:avLst/>
          </a:prstGeom>
          <a:ln>
            <a:noFill/>
          </a:ln>
        </p:spPr>
      </p:pic>
      <p:pic>
        <p:nvPicPr>
          <p:cNvPr id="205" name="Google Shape;216;p29" descr=""/>
          <p:cNvPicPr/>
          <p:nvPr/>
        </p:nvPicPr>
        <p:blipFill>
          <a:blip r:embed="rId3"/>
          <a:stretch/>
        </p:blipFill>
        <p:spPr>
          <a:xfrm>
            <a:off x="6240240" y="3633480"/>
            <a:ext cx="2315520" cy="1318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justify-content</a:t>
            </a:r>
            <a:endParaRPr b="0" lang="en-US" sz="3000" spc="-1" strike="noStrike">
              <a:latin typeface="Arial"/>
            </a:endParaRPr>
          </a:p>
        </p:txBody>
      </p:sp>
      <p:sp>
        <p:nvSpPr>
          <p:cNvPr id="207" name="CustomShape 2"/>
          <p:cNvSpPr/>
          <p:nvPr/>
        </p:nvSpPr>
        <p:spPr>
          <a:xfrm>
            <a:off x="240840" y="923040"/>
            <a:ext cx="2982240" cy="40896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stretch – resizes the grid items to allow the grid to fill the full width of the grid container</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space-around – places an even amount of space between each grid item, with half-sized spaces on the far ends</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space-between – places an even amount of space between each grid item, with no space at the far ends</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space-evenly – places an even amount of space between each grid item, including the far ends</a:t>
            </a:r>
            <a:endParaRPr b="0" lang="en-US" sz="1200" spc="-1" strike="noStrike">
              <a:latin typeface="Arial"/>
            </a:endParaRPr>
          </a:p>
          <a:p>
            <a:pPr>
              <a:lnSpc>
                <a:spcPct val="115000"/>
              </a:lnSpc>
              <a:spcBef>
                <a:spcPts val="1599"/>
              </a:spcBef>
              <a:spcAft>
                <a:spcPts val="1599"/>
              </a:spcAft>
              <a:tabLst>
                <a:tab algn="l" pos="0"/>
              </a:tabLst>
            </a:pPr>
            <a:endParaRPr b="0" lang="en-US" sz="1200" spc="-1" strike="noStrike">
              <a:latin typeface="Arial"/>
            </a:endParaRPr>
          </a:p>
        </p:txBody>
      </p:sp>
      <p:pic>
        <p:nvPicPr>
          <p:cNvPr id="208" name="Google Shape;223;p30" descr=""/>
          <p:cNvPicPr/>
          <p:nvPr/>
        </p:nvPicPr>
        <p:blipFill>
          <a:blip r:embed="rId1"/>
          <a:stretch/>
        </p:blipFill>
        <p:spPr>
          <a:xfrm>
            <a:off x="3440160" y="1461600"/>
            <a:ext cx="2636280" cy="1505880"/>
          </a:xfrm>
          <a:prstGeom prst="rect">
            <a:avLst/>
          </a:prstGeom>
          <a:ln>
            <a:noFill/>
          </a:ln>
        </p:spPr>
      </p:pic>
      <p:pic>
        <p:nvPicPr>
          <p:cNvPr id="209" name="Google Shape;224;p30" descr=""/>
          <p:cNvPicPr/>
          <p:nvPr/>
        </p:nvPicPr>
        <p:blipFill>
          <a:blip r:embed="rId2"/>
          <a:stretch/>
        </p:blipFill>
        <p:spPr>
          <a:xfrm>
            <a:off x="6293880" y="1454760"/>
            <a:ext cx="2636280" cy="1519920"/>
          </a:xfrm>
          <a:prstGeom prst="rect">
            <a:avLst/>
          </a:prstGeom>
          <a:ln>
            <a:noFill/>
          </a:ln>
        </p:spPr>
      </p:pic>
      <p:pic>
        <p:nvPicPr>
          <p:cNvPr id="210" name="Google Shape;225;p30" descr=""/>
          <p:cNvPicPr/>
          <p:nvPr/>
        </p:nvPicPr>
        <p:blipFill>
          <a:blip r:embed="rId3"/>
          <a:stretch/>
        </p:blipFill>
        <p:spPr>
          <a:xfrm>
            <a:off x="3440160" y="3261600"/>
            <a:ext cx="2636280" cy="1576800"/>
          </a:xfrm>
          <a:prstGeom prst="rect">
            <a:avLst/>
          </a:prstGeom>
          <a:ln>
            <a:noFill/>
          </a:ln>
        </p:spPr>
      </p:pic>
      <p:pic>
        <p:nvPicPr>
          <p:cNvPr id="211" name="Google Shape;226;p30" descr=""/>
          <p:cNvPicPr/>
          <p:nvPr/>
        </p:nvPicPr>
        <p:blipFill>
          <a:blip r:embed="rId4"/>
          <a:stretch/>
        </p:blipFill>
        <p:spPr>
          <a:xfrm>
            <a:off x="6293880" y="3260160"/>
            <a:ext cx="2636280" cy="15804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align-content</a:t>
            </a:r>
            <a:endParaRPr b="0" lang="en-US" sz="3000" spc="-1" strike="noStrike">
              <a:latin typeface="Arial"/>
            </a:endParaRPr>
          </a:p>
        </p:txBody>
      </p:sp>
      <p:sp>
        <p:nvSpPr>
          <p:cNvPr id="213" name="CustomShape 2"/>
          <p:cNvSpPr/>
          <p:nvPr/>
        </p:nvSpPr>
        <p:spPr>
          <a:xfrm>
            <a:off x="240840" y="969840"/>
            <a:ext cx="3403800" cy="4042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200" spc="-1" strike="noStrike">
                <a:solidFill>
                  <a:srgbClr val="ffffff"/>
                </a:solidFill>
                <a:latin typeface="Barlow Semi Condensed"/>
                <a:ea typeface="Barlow Semi Condensed"/>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block (column) axis (as opposed to justify-content which aligns the grid along the inline (row) axis).</a:t>
            </a:r>
            <a:endParaRPr b="0" lang="en-US" sz="1200" spc="-1" strike="noStrike">
              <a:latin typeface="Arial"/>
            </a:endParaRPr>
          </a:p>
          <a:p>
            <a:pPr>
              <a:lnSpc>
                <a:spcPct val="115000"/>
              </a:lnSpc>
              <a:spcBef>
                <a:spcPts val="1599"/>
              </a:spcBef>
              <a:tabLst>
                <a:tab algn="l" pos="0"/>
              </a:tabLst>
            </a:pPr>
            <a:r>
              <a:rPr b="0" lang="es" sz="1200" spc="-1" strike="noStrike">
                <a:solidFill>
                  <a:srgbClr val="ffffff"/>
                </a:solidFill>
                <a:latin typeface="Barlow Semi Condensed"/>
                <a:ea typeface="Barlow Semi Condensed"/>
              </a:rPr>
              <a:t>Values:</a:t>
            </a:r>
            <a:endParaRPr b="0" lang="en-US" sz="12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start – aligns the grid to be flush with the start edge of the grid container</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end – aligns the grid to be flush with the end edge of the grid container</a:t>
            </a:r>
            <a:endParaRPr b="0" lang="en-US" sz="1200" spc="-1" strike="noStrike">
              <a:latin typeface="Arial"/>
            </a:endParaRPr>
          </a:p>
        </p:txBody>
      </p:sp>
      <p:pic>
        <p:nvPicPr>
          <p:cNvPr id="214" name="Google Shape;233;p31" descr=""/>
          <p:cNvPicPr/>
          <p:nvPr/>
        </p:nvPicPr>
        <p:blipFill>
          <a:blip r:embed="rId1"/>
          <a:stretch/>
        </p:blipFill>
        <p:spPr>
          <a:xfrm>
            <a:off x="4132440" y="1971720"/>
            <a:ext cx="2034360" cy="2039040"/>
          </a:xfrm>
          <a:prstGeom prst="rect">
            <a:avLst/>
          </a:prstGeom>
          <a:ln>
            <a:noFill/>
          </a:ln>
        </p:spPr>
      </p:pic>
      <p:pic>
        <p:nvPicPr>
          <p:cNvPr id="215" name="Google Shape;234;p31" descr=""/>
          <p:cNvPicPr/>
          <p:nvPr/>
        </p:nvPicPr>
        <p:blipFill>
          <a:blip r:embed="rId2"/>
          <a:stretch/>
        </p:blipFill>
        <p:spPr>
          <a:xfrm>
            <a:off x="6654960" y="1971720"/>
            <a:ext cx="2126520" cy="20390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align-content</a:t>
            </a:r>
            <a:endParaRPr b="0" lang="en-US" sz="3000" spc="-1" strike="noStrike">
              <a:latin typeface="Arial"/>
            </a:endParaRPr>
          </a:p>
        </p:txBody>
      </p:sp>
      <p:sp>
        <p:nvSpPr>
          <p:cNvPr id="217" name="CustomShape 2"/>
          <p:cNvSpPr/>
          <p:nvPr/>
        </p:nvSpPr>
        <p:spPr>
          <a:xfrm>
            <a:off x="174600" y="969840"/>
            <a:ext cx="3329640" cy="4042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center – aligns the grid in the center of the grid container</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stretch – resizes the grid items to allow the grid to fill the full height of the grid container</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space-around – places an even amount of space between each grid item, with half-sized spaces on the far ends</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space-between – places an even amount of space between each grid item, with no space at the far ends</a:t>
            </a:r>
            <a:endParaRPr b="0" lang="en-US" sz="1200" spc="-1" strike="noStrike">
              <a:latin typeface="Arial"/>
            </a:endParaRPr>
          </a:p>
          <a:p>
            <a:pPr marL="457200" indent="-316440">
              <a:lnSpc>
                <a:spcPct val="115000"/>
              </a:lnSpc>
              <a:buClr>
                <a:srgbClr val="ffffff"/>
              </a:buClr>
              <a:buFont typeface="Barlow Semi Condensed"/>
              <a:buChar char="●"/>
              <a:tabLst>
                <a:tab algn="l" pos="0"/>
              </a:tabLst>
            </a:pPr>
            <a:r>
              <a:rPr b="0" lang="es" sz="1200" spc="-1" strike="noStrike">
                <a:solidFill>
                  <a:srgbClr val="ffffff"/>
                </a:solidFill>
                <a:latin typeface="Barlow Semi Condensed"/>
                <a:ea typeface="Barlow Semi Condensed"/>
              </a:rPr>
              <a:t>space-evenly – places an even amount of space between each grid item, including the far ends</a:t>
            </a:r>
            <a:endParaRPr b="0" lang="en-US" sz="1200" spc="-1" strike="noStrike">
              <a:latin typeface="Arial"/>
            </a:endParaRPr>
          </a:p>
        </p:txBody>
      </p:sp>
      <p:pic>
        <p:nvPicPr>
          <p:cNvPr id="218" name="Google Shape;241;p32" descr=""/>
          <p:cNvPicPr/>
          <p:nvPr/>
        </p:nvPicPr>
        <p:blipFill>
          <a:blip r:embed="rId1"/>
          <a:stretch/>
        </p:blipFill>
        <p:spPr>
          <a:xfrm>
            <a:off x="7363080" y="63360"/>
            <a:ext cx="1630800" cy="1547280"/>
          </a:xfrm>
          <a:prstGeom prst="rect">
            <a:avLst/>
          </a:prstGeom>
          <a:ln>
            <a:noFill/>
          </a:ln>
        </p:spPr>
      </p:pic>
      <p:pic>
        <p:nvPicPr>
          <p:cNvPr id="219" name="Google Shape;242;p32" descr=""/>
          <p:cNvPicPr/>
          <p:nvPr/>
        </p:nvPicPr>
        <p:blipFill>
          <a:blip r:embed="rId2"/>
          <a:stretch/>
        </p:blipFill>
        <p:spPr>
          <a:xfrm>
            <a:off x="7363080" y="1789560"/>
            <a:ext cx="1630800" cy="1540800"/>
          </a:xfrm>
          <a:prstGeom prst="rect">
            <a:avLst/>
          </a:prstGeom>
          <a:ln>
            <a:noFill/>
          </a:ln>
        </p:spPr>
      </p:pic>
      <p:pic>
        <p:nvPicPr>
          <p:cNvPr id="220" name="Google Shape;243;p32" descr=""/>
          <p:cNvPicPr/>
          <p:nvPr/>
        </p:nvPicPr>
        <p:blipFill>
          <a:blip r:embed="rId3"/>
          <a:stretch/>
        </p:blipFill>
        <p:spPr>
          <a:xfrm>
            <a:off x="4469400" y="1166760"/>
            <a:ext cx="1940040" cy="1902600"/>
          </a:xfrm>
          <a:prstGeom prst="rect">
            <a:avLst/>
          </a:prstGeom>
          <a:ln>
            <a:noFill/>
          </a:ln>
        </p:spPr>
      </p:pic>
      <p:pic>
        <p:nvPicPr>
          <p:cNvPr id="221" name="Google Shape;244;p32" descr=""/>
          <p:cNvPicPr/>
          <p:nvPr/>
        </p:nvPicPr>
        <p:blipFill>
          <a:blip r:embed="rId4"/>
          <a:stretch/>
        </p:blipFill>
        <p:spPr>
          <a:xfrm>
            <a:off x="7336800" y="3509280"/>
            <a:ext cx="1630800" cy="1567800"/>
          </a:xfrm>
          <a:prstGeom prst="rect">
            <a:avLst/>
          </a:prstGeom>
          <a:ln>
            <a:noFill/>
          </a:ln>
        </p:spPr>
      </p:pic>
      <p:pic>
        <p:nvPicPr>
          <p:cNvPr id="222" name="Google Shape;245;p32" descr=""/>
          <p:cNvPicPr/>
          <p:nvPr/>
        </p:nvPicPr>
        <p:blipFill>
          <a:blip r:embed="rId5"/>
          <a:stretch/>
        </p:blipFill>
        <p:spPr>
          <a:xfrm>
            <a:off x="4469400" y="3179160"/>
            <a:ext cx="1940040" cy="1897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Google Shape;250;p33" descr=""/>
          <p:cNvPicPr/>
          <p:nvPr/>
        </p:nvPicPr>
        <p:blipFill>
          <a:blip r:embed="rId1"/>
          <a:stretch/>
        </p:blipFill>
        <p:spPr>
          <a:xfrm flipH="1">
            <a:off x="4508280" y="1092600"/>
            <a:ext cx="3441240" cy="3150720"/>
          </a:xfrm>
          <a:prstGeom prst="rect">
            <a:avLst/>
          </a:prstGeom>
          <a:ln>
            <a:noFill/>
          </a:ln>
        </p:spPr>
      </p:pic>
      <p:sp>
        <p:nvSpPr>
          <p:cNvPr id="224" name="CustomShape 1"/>
          <p:cNvSpPr/>
          <p:nvPr/>
        </p:nvSpPr>
        <p:spPr>
          <a:xfrm>
            <a:off x="2102400" y="2540160"/>
            <a:ext cx="3293280" cy="5767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4800" spc="-1" strike="noStrike">
                <a:solidFill>
                  <a:srgbClr val="ffffff"/>
                </a:solidFill>
                <a:latin typeface="Saira ExtraCondensed SemiBold"/>
                <a:ea typeface="Saira ExtraCondensed SemiBold"/>
              </a:rPr>
              <a:t>Properties for Children</a:t>
            </a:r>
            <a:endParaRPr b="0" lang="en-US" sz="4800" spc="-1" strike="noStrike">
              <a:latin typeface="Arial"/>
            </a:endParaRPr>
          </a:p>
        </p:txBody>
      </p:sp>
      <p:sp>
        <p:nvSpPr>
          <p:cNvPr id="225" name="CustomShape 2"/>
          <p:cNvSpPr/>
          <p:nvPr/>
        </p:nvSpPr>
        <p:spPr>
          <a:xfrm>
            <a:off x="303840" y="1858680"/>
            <a:ext cx="1443600" cy="16182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03</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01320" y="137160"/>
            <a:ext cx="849348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2000" spc="-1" strike="noStrike">
                <a:solidFill>
                  <a:srgbClr val="ffffff"/>
                </a:solidFill>
                <a:latin typeface="Saira ExtraCondensed SemiBold"/>
                <a:ea typeface="Saira ExtraCondensed SemiBold"/>
              </a:rPr>
              <a:t>grid-column-start, grid-column-end, grid-row-start, grid-row-end</a:t>
            </a:r>
            <a:endParaRPr b="0" lang="en-US" sz="2000" spc="-1" strike="noStrike">
              <a:latin typeface="Arial"/>
            </a:endParaRPr>
          </a:p>
        </p:txBody>
      </p:sp>
      <p:sp>
        <p:nvSpPr>
          <p:cNvPr id="227" name="CustomShape 2"/>
          <p:cNvSpPr/>
          <p:nvPr/>
        </p:nvSpPr>
        <p:spPr>
          <a:xfrm>
            <a:off x="569160" y="1203840"/>
            <a:ext cx="7938000" cy="380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Determines a grid item’s location within the grid by referring to specific grid lines. grid-column-start/grid-row-start is the line where the item begins, and grid-column-end/grid-row-end is the line where the item ends.</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&lt;line&gt; – can be a number to refer to a numbered grid line, or a name to refer to a named grid line</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span &lt;number&gt; – the item will span across the provided number of grid tracks</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span &lt;name&gt; – the item will span across until it hits the next line with the provided name</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auto – indicates auto-placement, an automatic span, or a default span of one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Google Shape;127;p17" descr=""/>
          <p:cNvPicPr/>
          <p:nvPr/>
        </p:nvPicPr>
        <p:blipFill>
          <a:blip r:embed="rId1"/>
          <a:stretch/>
        </p:blipFill>
        <p:spPr>
          <a:xfrm flipH="1">
            <a:off x="4508280" y="1092600"/>
            <a:ext cx="3441240" cy="3150720"/>
          </a:xfrm>
          <a:prstGeom prst="rect">
            <a:avLst/>
          </a:prstGeom>
          <a:ln>
            <a:noFill/>
          </a:ln>
        </p:spPr>
      </p:pic>
      <p:sp>
        <p:nvSpPr>
          <p:cNvPr id="165" name="CustomShape 1"/>
          <p:cNvSpPr/>
          <p:nvPr/>
        </p:nvSpPr>
        <p:spPr>
          <a:xfrm>
            <a:off x="2102400" y="2540160"/>
            <a:ext cx="3293280" cy="5767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4800" spc="-1" strike="noStrike">
                <a:solidFill>
                  <a:srgbClr val="ffffff"/>
                </a:solidFill>
                <a:latin typeface="Saira ExtraCondensed SemiBold"/>
                <a:ea typeface="Saira ExtraCondensed SemiBold"/>
              </a:rPr>
              <a:t>GRID</a:t>
            </a:r>
            <a:endParaRPr b="0" lang="en-US" sz="4800" spc="-1" strike="noStrike">
              <a:latin typeface="Arial"/>
            </a:endParaRPr>
          </a:p>
        </p:txBody>
      </p:sp>
      <p:sp>
        <p:nvSpPr>
          <p:cNvPr id="166" name="CustomShape 2"/>
          <p:cNvSpPr/>
          <p:nvPr/>
        </p:nvSpPr>
        <p:spPr>
          <a:xfrm>
            <a:off x="303840" y="1858680"/>
            <a:ext cx="1443600" cy="16182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01</a:t>
            </a:r>
            <a:endParaRPr b="0" lang="en-US" sz="4800" spc="-1" strike="noStrike">
              <a:latin typeface="Arial"/>
            </a:endParaRPr>
          </a:p>
        </p:txBody>
      </p:sp>
      <p:sp>
        <p:nvSpPr>
          <p:cNvPr id="167" name="CustomShape 3"/>
          <p:cNvSpPr/>
          <p:nvPr/>
        </p:nvSpPr>
        <p:spPr>
          <a:xfrm>
            <a:off x="2109240" y="2952000"/>
            <a:ext cx="2293200" cy="11487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s" sz="1200" spc="-1" strike="noStrike">
                <a:solidFill>
                  <a:srgbClr val="ffffff"/>
                </a:solidFill>
                <a:latin typeface="Barlow Semi Condensed"/>
                <a:ea typeface="Barlow Semi Condensed"/>
              </a:rPr>
              <a:t>The CSS Grid Layout Module offers a grid-based layout system, with rows and columns, making it easier to design web pages without having to use floats and positioning.</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01320" y="137160"/>
            <a:ext cx="849348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grid-column, grid-row</a:t>
            </a:r>
            <a:endParaRPr b="0" lang="en-US" sz="3000" spc="-1" strike="noStrike">
              <a:latin typeface="Arial"/>
            </a:endParaRPr>
          </a:p>
        </p:txBody>
      </p:sp>
      <p:sp>
        <p:nvSpPr>
          <p:cNvPr id="229" name="CustomShape 2"/>
          <p:cNvSpPr/>
          <p:nvPr/>
        </p:nvSpPr>
        <p:spPr>
          <a:xfrm>
            <a:off x="569160" y="1203840"/>
            <a:ext cx="7938000" cy="380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Shorthand for grid-column-start + grid-column-end, and grid-row-start + grid-row-end, respectively.</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&lt;start-line&gt; / &lt;end-line&gt; – each one accepts all the same values as the longhand version, including span</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01320" y="137160"/>
            <a:ext cx="849348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grid-area</a:t>
            </a:r>
            <a:endParaRPr b="0" lang="en-US" sz="3000" spc="-1" strike="noStrike">
              <a:latin typeface="Arial"/>
            </a:endParaRPr>
          </a:p>
        </p:txBody>
      </p:sp>
      <p:sp>
        <p:nvSpPr>
          <p:cNvPr id="231" name="CustomShape 2"/>
          <p:cNvSpPr/>
          <p:nvPr/>
        </p:nvSpPr>
        <p:spPr>
          <a:xfrm>
            <a:off x="569160" y="1203840"/>
            <a:ext cx="7938000" cy="380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Gives an item a name so that it can be referenced by a template created with the grid-template-areas property. Alternatively, this property can be used as an even shorter shorthand for grid-row-start + grid-column-start + grid-row-end + grid-column-end.</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&lt;name&gt; – a name of your choosing</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&lt;row-start&gt; / &lt;column-start&gt; / &lt;row-end&gt; / &lt;column-end&gt; – can be numbers or named lines</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01320" y="137160"/>
            <a:ext cx="849348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justify-self</a:t>
            </a:r>
            <a:endParaRPr b="0" lang="en-US" sz="3000" spc="-1" strike="noStrike">
              <a:latin typeface="Arial"/>
            </a:endParaRPr>
          </a:p>
        </p:txBody>
      </p:sp>
      <p:sp>
        <p:nvSpPr>
          <p:cNvPr id="233" name="CustomShape 2"/>
          <p:cNvSpPr/>
          <p:nvPr/>
        </p:nvSpPr>
        <p:spPr>
          <a:xfrm>
            <a:off x="569160" y="1203840"/>
            <a:ext cx="7938000" cy="38088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Aligns a grid item inside a cell along the inline (row) axis (as opposed to align-self which aligns along the block (column) axis). This value applies to a grid item inside a single cell.</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start – aligns the grid item to be flush with the start edge of the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end – aligns the grid item to be flush with the end edge of the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center – aligns the grid item in the center of the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stretch – fills the whole width of the cell (this is the default)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2531520" y="137160"/>
            <a:ext cx="390636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align-self</a:t>
            </a:r>
            <a:endParaRPr b="0" lang="en-US" sz="3000" spc="-1" strike="noStrike">
              <a:latin typeface="Arial"/>
            </a:endParaRPr>
          </a:p>
        </p:txBody>
      </p:sp>
      <p:sp>
        <p:nvSpPr>
          <p:cNvPr id="235" name="CustomShape 2"/>
          <p:cNvSpPr/>
          <p:nvPr/>
        </p:nvSpPr>
        <p:spPr>
          <a:xfrm>
            <a:off x="536040" y="1413360"/>
            <a:ext cx="810720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Aligns a grid item inside a cell along the block (column) axis (as opposed to justify-self which aligns along the inline (row) axis). This value applies to the content inside a single grid item.</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Values:</a:t>
            </a:r>
            <a:endParaRPr b="0" lang="en-US" sz="1500" spc="-1" strike="noStrike">
              <a:latin typeface="Arial"/>
            </a:endParaRPr>
          </a:p>
          <a:p>
            <a:pPr marL="457200" indent="-322920">
              <a:lnSpc>
                <a:spcPct val="115000"/>
              </a:lnSpc>
              <a:spcBef>
                <a:spcPts val="1599"/>
              </a:spcBef>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start – aligns the grid item to be flush with the start edge of the cell</a:t>
            </a:r>
            <a:endParaRPr b="0" lang="en-US" sz="1500" spc="-1" strike="noStrike">
              <a:latin typeface="Arial"/>
            </a:endParaRPr>
          </a:p>
          <a:p>
            <a:pPr marL="457200" indent="-32292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end – aligns the grid item to be flush with the end edge of the cell</a:t>
            </a:r>
            <a:endParaRPr b="0" lang="en-US" sz="1500" spc="-1" strike="noStrike">
              <a:latin typeface="Arial"/>
            </a:endParaRPr>
          </a:p>
          <a:p>
            <a:pPr marL="457200" indent="-32292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center – aligns the grid item in the center of the cell</a:t>
            </a:r>
            <a:endParaRPr b="0" lang="en-US" sz="1500" spc="-1" strike="noStrike">
              <a:latin typeface="Arial"/>
            </a:endParaRPr>
          </a:p>
          <a:p>
            <a:pPr marL="457200" indent="-32292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stretch – fills the whole height of the cell (this is the default)</a:t>
            </a:r>
            <a:endParaRPr b="0" lang="en-US" sz="1500" spc="-1" strike="noStrike">
              <a:latin typeface="Arial"/>
            </a:endParaRPr>
          </a:p>
          <a:p>
            <a:pPr>
              <a:lnSpc>
                <a:spcPct val="115000"/>
              </a:lnSpc>
              <a:spcBef>
                <a:spcPts val="1599"/>
              </a:spcBef>
              <a:spcAft>
                <a:spcPts val="1599"/>
              </a:spcAft>
              <a:tabLst>
                <a:tab algn="l" pos="0"/>
              </a:tabLst>
            </a:pP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619920" y="134640"/>
            <a:ext cx="7903080" cy="8506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The FE Team</a:t>
            </a:r>
            <a:endParaRPr b="0" lang="en-US" sz="3000" spc="-1" strike="noStrike">
              <a:latin typeface="Arial"/>
            </a:endParaRPr>
          </a:p>
        </p:txBody>
      </p:sp>
      <p:sp>
        <p:nvSpPr>
          <p:cNvPr id="237" name="CustomShape 2"/>
          <p:cNvSpPr/>
          <p:nvPr/>
        </p:nvSpPr>
        <p:spPr>
          <a:xfrm>
            <a:off x="2004840" y="3867120"/>
            <a:ext cx="1672200" cy="82440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200" spc="-1" strike="noStrike">
                <a:solidFill>
                  <a:srgbClr val="ffffff"/>
                </a:solidFill>
                <a:latin typeface="Barlow Semi Condensed"/>
                <a:ea typeface="Barlow Semi Condensed"/>
              </a:rPr>
              <a:t>Front End Developer</a:t>
            </a:r>
            <a:endParaRPr b="0" lang="en-US" sz="1200" spc="-1" strike="noStrike">
              <a:latin typeface="Arial"/>
            </a:endParaRPr>
          </a:p>
        </p:txBody>
      </p:sp>
      <p:sp>
        <p:nvSpPr>
          <p:cNvPr id="238" name="CustomShape 3"/>
          <p:cNvSpPr/>
          <p:nvPr/>
        </p:nvSpPr>
        <p:spPr>
          <a:xfrm>
            <a:off x="5635440" y="3867120"/>
            <a:ext cx="1672200" cy="82440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200" spc="-1" strike="noStrike">
                <a:solidFill>
                  <a:srgbClr val="ffffff"/>
                </a:solidFill>
                <a:latin typeface="Barlow Semi Condensed"/>
                <a:ea typeface="Barlow Semi Condensed"/>
              </a:rPr>
              <a:t>Front End Developer</a:t>
            </a:r>
            <a:endParaRPr b="0" lang="en-US" sz="1200" spc="-1" strike="noStrike">
              <a:latin typeface="Arial"/>
            </a:endParaRPr>
          </a:p>
        </p:txBody>
      </p:sp>
      <p:sp>
        <p:nvSpPr>
          <p:cNvPr id="239" name="CustomShape 4"/>
          <p:cNvSpPr/>
          <p:nvPr/>
        </p:nvSpPr>
        <p:spPr>
          <a:xfrm>
            <a:off x="3491640" y="1427040"/>
            <a:ext cx="1058760" cy="643680"/>
          </a:xfrm>
          <a:prstGeom prst="rect">
            <a:avLst/>
          </a:prstGeom>
          <a:noFill/>
          <a:ln w="19080">
            <a:solidFill>
              <a:srgbClr val="ffffff"/>
            </a:solidFill>
            <a:round/>
          </a:ln>
        </p:spPr>
        <p:style>
          <a:lnRef idx="0"/>
          <a:fillRef idx="0"/>
          <a:effectRef idx="0"/>
          <a:fontRef idx="minor"/>
        </p:style>
        <p:txBody>
          <a:bodyPr lIns="90000" rIns="90000" tIns="91440" bIns="91440" anchor="ctr">
            <a:noAutofit/>
          </a:bodyPr>
          <a:p>
            <a:pPr algn="r">
              <a:lnSpc>
                <a:spcPct val="100000"/>
              </a:lnSpc>
              <a:tabLst>
                <a:tab algn="l" pos="0"/>
              </a:tabLst>
            </a:pPr>
            <a:r>
              <a:rPr b="0" lang="es" sz="1400" spc="-1" strike="noStrike">
                <a:solidFill>
                  <a:srgbClr val="ffffff"/>
                </a:solidFill>
                <a:latin typeface="Saira ExtraCondensed Medium"/>
                <a:ea typeface="Saira ExtraCondensed Medium"/>
              </a:rPr>
              <a:t>Gjorge Dimitrov</a:t>
            </a:r>
            <a:endParaRPr b="0" lang="en-US" sz="1400" spc="-1" strike="noStrike">
              <a:latin typeface="Arial"/>
            </a:endParaRPr>
          </a:p>
        </p:txBody>
      </p:sp>
      <p:sp>
        <p:nvSpPr>
          <p:cNvPr id="240" name="CustomShape 5"/>
          <p:cNvSpPr/>
          <p:nvPr/>
        </p:nvSpPr>
        <p:spPr>
          <a:xfrm>
            <a:off x="7115400" y="1417680"/>
            <a:ext cx="1058760" cy="643680"/>
          </a:xfrm>
          <a:prstGeom prst="rect">
            <a:avLst/>
          </a:prstGeom>
          <a:noFill/>
          <a:ln w="19080">
            <a:solidFill>
              <a:srgbClr val="ffffff"/>
            </a:solidFill>
            <a:round/>
          </a:ln>
        </p:spPr>
        <p:style>
          <a:lnRef idx="0"/>
          <a:fillRef idx="0"/>
          <a:effectRef idx="0"/>
          <a:fontRef idx="minor"/>
        </p:style>
        <p:txBody>
          <a:bodyPr lIns="90000" rIns="90000" tIns="91440" bIns="91440" anchor="ctr">
            <a:noAutofit/>
          </a:bodyPr>
          <a:p>
            <a:pPr algn="r">
              <a:lnSpc>
                <a:spcPct val="100000"/>
              </a:lnSpc>
              <a:tabLst>
                <a:tab algn="l" pos="0"/>
              </a:tabLst>
            </a:pPr>
            <a:r>
              <a:rPr b="0" lang="es" sz="1400" spc="-1" strike="noStrike">
                <a:solidFill>
                  <a:srgbClr val="ffffff"/>
                </a:solidFill>
                <a:latin typeface="Saira ExtraCondensed Medium"/>
                <a:ea typeface="Saira ExtraCondensed Medium"/>
              </a:rPr>
              <a:t>Olga Penovska</a:t>
            </a:r>
            <a:endParaRPr b="0" lang="en-US" sz="1400" spc="-1" strike="noStrike">
              <a:latin typeface="Arial"/>
            </a:endParaRPr>
          </a:p>
        </p:txBody>
      </p:sp>
      <p:sp>
        <p:nvSpPr>
          <p:cNvPr id="241" name="CustomShape 6"/>
          <p:cNvSpPr/>
          <p:nvPr/>
        </p:nvSpPr>
        <p:spPr>
          <a:xfrm>
            <a:off x="1960920" y="3491640"/>
            <a:ext cx="360" cy="5961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sp>
        <p:nvSpPr>
          <p:cNvPr id="242" name="CustomShape 7"/>
          <p:cNvSpPr/>
          <p:nvPr/>
        </p:nvSpPr>
        <p:spPr>
          <a:xfrm>
            <a:off x="5564160" y="3491640"/>
            <a:ext cx="360" cy="59616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pic>
        <p:nvPicPr>
          <p:cNvPr id="243" name="Google Shape;294;p39" descr=""/>
          <p:cNvPicPr/>
          <p:nvPr/>
        </p:nvPicPr>
        <p:blipFill>
          <a:blip r:embed="rId1"/>
          <a:stretch/>
        </p:blipFill>
        <p:spPr>
          <a:xfrm>
            <a:off x="1671480" y="1339560"/>
            <a:ext cx="2463480" cy="2463480"/>
          </a:xfrm>
          <a:prstGeom prst="rect">
            <a:avLst/>
          </a:prstGeom>
          <a:ln>
            <a:noFill/>
          </a:ln>
        </p:spPr>
      </p:pic>
      <p:pic>
        <p:nvPicPr>
          <p:cNvPr id="244" name="" descr=""/>
          <p:cNvPicPr/>
          <p:nvPr/>
        </p:nvPicPr>
        <p:blipFill>
          <a:blip r:embed="rId2"/>
          <a:stretch/>
        </p:blipFill>
        <p:spPr>
          <a:xfrm>
            <a:off x="5383080" y="1417680"/>
            <a:ext cx="2297160" cy="22971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77000" y="1862640"/>
            <a:ext cx="4208400" cy="850680"/>
          </a:xfrm>
          <a:prstGeom prst="rect">
            <a:avLst/>
          </a:prstGeom>
          <a:noFill/>
          <a:ln>
            <a:noFill/>
          </a:ln>
        </p:spPr>
        <p:style>
          <a:lnRef idx="0"/>
          <a:fillRef idx="0"/>
          <a:effectRef idx="0"/>
          <a:fontRef idx="minor"/>
        </p:style>
        <p:txBody>
          <a:bodyPr lIns="90000" rIns="90000" tIns="91440" bIns="91440" anchor="b">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THANKS</a:t>
            </a:r>
            <a:endParaRPr b="0" lang="en-US" sz="4800" spc="-1" strike="noStrike">
              <a:latin typeface="Arial"/>
            </a:endParaRPr>
          </a:p>
        </p:txBody>
      </p:sp>
      <p:sp>
        <p:nvSpPr>
          <p:cNvPr id="246" name="CustomShape 2"/>
          <p:cNvSpPr/>
          <p:nvPr/>
        </p:nvSpPr>
        <p:spPr>
          <a:xfrm>
            <a:off x="1740960" y="2806560"/>
            <a:ext cx="2932200" cy="97200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es" sz="1200" spc="-1" strike="noStrike">
                <a:solidFill>
                  <a:srgbClr val="ffffff"/>
                </a:solidFill>
                <a:latin typeface="Barlow Semi Condensed"/>
                <a:ea typeface="Barlow Semi Condensed"/>
              </a:rPr>
              <a:t>Does anyone have any questions?</a:t>
            </a:r>
            <a:endParaRPr b="0" lang="en-US" sz="1200" spc="-1" strike="noStrike">
              <a:latin typeface="Arial"/>
            </a:endParaRPr>
          </a:p>
          <a:p>
            <a:pPr algn="r">
              <a:lnSpc>
                <a:spcPct val="100000"/>
              </a:lnSpc>
              <a:tabLst>
                <a:tab algn="l" pos="0"/>
              </a:tabLst>
            </a:pPr>
            <a:endParaRPr b="0" lang="en-US" sz="1200" spc="-1" strike="noStrike">
              <a:latin typeface="Arial"/>
            </a:endParaRPr>
          </a:p>
          <a:p>
            <a:pPr algn="r">
              <a:lnSpc>
                <a:spcPct val="100000"/>
              </a:lnSpc>
              <a:tabLst>
                <a:tab algn="l" pos="0"/>
              </a:tabLst>
            </a:pPr>
            <a:r>
              <a:rPr b="0" lang="es" sz="1200" spc="-1" strike="noStrike">
                <a:solidFill>
                  <a:srgbClr val="ffffff"/>
                </a:solidFill>
                <a:latin typeface="Barlow Semi Condensed"/>
                <a:ea typeface="Barlow Semi Condensed"/>
              </a:rPr>
              <a:t>dimitrov.george.ludotech.co</a:t>
            </a:r>
            <a:endParaRPr b="0" lang="en-US" sz="1200" spc="-1" strike="noStrike">
              <a:latin typeface="Arial"/>
            </a:endParaRPr>
          </a:p>
          <a:p>
            <a:pPr algn="r">
              <a:lnSpc>
                <a:spcPct val="100000"/>
              </a:lnSpc>
              <a:tabLst>
                <a:tab algn="l" pos="0"/>
              </a:tabLst>
            </a:pPr>
            <a:r>
              <a:rPr b="0" lang="es" sz="1200" spc="-1" strike="noStrike">
                <a:solidFill>
                  <a:srgbClr val="ffffff"/>
                </a:solidFill>
                <a:latin typeface="Barlow Semi Condensed"/>
                <a:ea typeface="Barlow Semi Condensed"/>
              </a:rPr>
              <a:t>penovska.olga@gmail.com</a:t>
            </a:r>
            <a:endParaRPr b="0" lang="en-US" sz="1200" spc="-1" strike="noStrike">
              <a:latin typeface="Arial"/>
            </a:endParaRPr>
          </a:p>
        </p:txBody>
      </p:sp>
      <p:pic>
        <p:nvPicPr>
          <p:cNvPr id="247" name="Google Shape;302;p40" descr=""/>
          <p:cNvPicPr/>
          <p:nvPr/>
        </p:nvPicPr>
        <p:blipFill>
          <a:blip r:embed="rId1"/>
          <a:stretch/>
        </p:blipFill>
        <p:spPr>
          <a:xfrm>
            <a:off x="5367960" y="1610280"/>
            <a:ext cx="2878920" cy="2535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531520" y="137160"/>
            <a:ext cx="390636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CSS Grid</a:t>
            </a:r>
            <a:endParaRPr b="0" lang="en-US" sz="3000" spc="-1" strike="noStrike">
              <a:latin typeface="Arial"/>
            </a:endParaRPr>
          </a:p>
        </p:txBody>
      </p:sp>
      <p:sp>
        <p:nvSpPr>
          <p:cNvPr id="169" name="CustomShape 2"/>
          <p:cNvSpPr/>
          <p:nvPr/>
        </p:nvSpPr>
        <p:spPr>
          <a:xfrm>
            <a:off x="536040" y="1413360"/>
            <a:ext cx="8107200" cy="321840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0" lang="es" sz="1500" spc="-1" strike="noStrike">
                <a:solidFill>
                  <a:srgbClr val="ffffff"/>
                </a:solidFill>
                <a:latin typeface="Barlow Semi Condensed"/>
                <a:ea typeface="Barlow Semi Condensed"/>
              </a:rPr>
              <a:t>CSS Grid Layout is the most powerful layout system available in CSS. It is a </a:t>
            </a:r>
            <a:r>
              <a:rPr b="1" lang="es" sz="1500" spc="-1" strike="noStrike">
                <a:solidFill>
                  <a:srgbClr val="ffffff"/>
                </a:solidFill>
                <a:latin typeface="Barlow Semi Condensed"/>
                <a:ea typeface="Barlow Semi Condensed"/>
              </a:rPr>
              <a:t>2-dimensional system</a:t>
            </a:r>
            <a:r>
              <a:rPr b="0" lang="es" sz="1500" spc="-1" strike="noStrike">
                <a:solidFill>
                  <a:srgbClr val="ffffff"/>
                </a:solidFill>
                <a:latin typeface="Barlow Semi Condensed"/>
                <a:ea typeface="Barlow Semi Condensed"/>
              </a:rPr>
              <a:t>, meaning it can handle </a:t>
            </a:r>
            <a:r>
              <a:rPr b="1" lang="es" sz="1500" spc="-1" strike="noStrike">
                <a:solidFill>
                  <a:srgbClr val="ffffff"/>
                </a:solidFill>
                <a:latin typeface="Barlow Semi Condensed"/>
                <a:ea typeface="Barlow Semi Condensed"/>
              </a:rPr>
              <a:t>both columns and rows,</a:t>
            </a:r>
            <a:r>
              <a:rPr b="0" lang="es" sz="1500" spc="-1" strike="noStrike">
                <a:solidFill>
                  <a:srgbClr val="ffffff"/>
                </a:solidFill>
                <a:latin typeface="Barlow Semi Condensed"/>
                <a:ea typeface="Barlow Semi Condensed"/>
              </a:rPr>
              <a:t> unlike flexbox which is largely a 1-dimensional system. You work with Grid Layout by applying CSS rules both to a parent element (which becomes the Grid Container) and to that element’s children (which become Grid Items).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Google Shape;141;p19" descr=""/>
          <p:cNvPicPr/>
          <p:nvPr/>
        </p:nvPicPr>
        <p:blipFill>
          <a:blip r:embed="rId1"/>
          <a:stretch/>
        </p:blipFill>
        <p:spPr>
          <a:xfrm flipH="1">
            <a:off x="4508280" y="1092600"/>
            <a:ext cx="3441240" cy="3150720"/>
          </a:xfrm>
          <a:prstGeom prst="rect">
            <a:avLst/>
          </a:prstGeom>
          <a:ln>
            <a:noFill/>
          </a:ln>
        </p:spPr>
      </p:pic>
      <p:sp>
        <p:nvSpPr>
          <p:cNvPr id="171" name="CustomShape 1"/>
          <p:cNvSpPr/>
          <p:nvPr/>
        </p:nvSpPr>
        <p:spPr>
          <a:xfrm>
            <a:off x="2102400" y="2540160"/>
            <a:ext cx="3293280" cy="5767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s" sz="4800" spc="-1" strike="noStrike">
                <a:solidFill>
                  <a:srgbClr val="ffffff"/>
                </a:solidFill>
                <a:latin typeface="Saira ExtraCondensed SemiBold"/>
                <a:ea typeface="Saira ExtraCondensed SemiBold"/>
              </a:rPr>
              <a:t>Properties for Parent</a:t>
            </a:r>
            <a:endParaRPr b="0" lang="en-US" sz="4800" spc="-1" strike="noStrike">
              <a:latin typeface="Arial"/>
            </a:endParaRPr>
          </a:p>
        </p:txBody>
      </p:sp>
      <p:sp>
        <p:nvSpPr>
          <p:cNvPr id="172" name="CustomShape 2"/>
          <p:cNvSpPr/>
          <p:nvPr/>
        </p:nvSpPr>
        <p:spPr>
          <a:xfrm>
            <a:off x="303840" y="1858680"/>
            <a:ext cx="1443600" cy="161820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r>
              <a:rPr b="0" lang="es" sz="4800" spc="-1" strike="noStrike">
                <a:solidFill>
                  <a:srgbClr val="ffffff"/>
                </a:solidFill>
                <a:latin typeface="Saira ExtraCondensed SemiBold"/>
                <a:ea typeface="Saira ExtraCondensed SemiBold"/>
              </a:rPr>
              <a:t>02</a:t>
            </a:r>
            <a:endParaRPr b="0" lang="en-US" sz="4800" spc="-1" strike="noStrike">
              <a:latin typeface="Arial"/>
            </a:endParaRPr>
          </a:p>
        </p:txBody>
      </p:sp>
      <p:sp>
        <p:nvSpPr>
          <p:cNvPr id="173" name="CustomShape 3"/>
          <p:cNvSpPr/>
          <p:nvPr/>
        </p:nvSpPr>
        <p:spPr>
          <a:xfrm>
            <a:off x="2109240" y="2952000"/>
            <a:ext cx="2293200" cy="7308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s" sz="1200" spc="-1" strike="noStrike">
                <a:solidFill>
                  <a:srgbClr val="ffffff"/>
                </a:solidFill>
                <a:latin typeface="Barlow Semi Condensed"/>
                <a:ea typeface="Barlow Semi Condensed"/>
              </a:rPr>
              <a:t>Container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531520" y="137160"/>
            <a:ext cx="390636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Display</a:t>
            </a:r>
            <a:endParaRPr b="0" lang="en-US" sz="3000" spc="-1" strike="noStrike">
              <a:latin typeface="Arial"/>
            </a:endParaRPr>
          </a:p>
        </p:txBody>
      </p:sp>
      <p:sp>
        <p:nvSpPr>
          <p:cNvPr id="175" name="CustomShape 2"/>
          <p:cNvSpPr/>
          <p:nvPr/>
        </p:nvSpPr>
        <p:spPr>
          <a:xfrm>
            <a:off x="536040" y="1413360"/>
            <a:ext cx="810720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500" spc="-1" strike="noStrike">
                <a:solidFill>
                  <a:srgbClr val="ffffff"/>
                </a:solidFill>
                <a:latin typeface="Barlow Semi Condensed"/>
                <a:ea typeface="Barlow Semi Condensed"/>
              </a:rPr>
              <a:t>Defines the element as a grid container and establishes a new grid formatting context for its contents.</a:t>
            </a:r>
            <a:endParaRPr b="0" lang="en-US" sz="1500" spc="-1" strike="noStrike">
              <a:latin typeface="Arial"/>
            </a:endParaRPr>
          </a:p>
          <a:p>
            <a:pPr>
              <a:lnSpc>
                <a:spcPct val="115000"/>
              </a:lnSpc>
              <a:spcBef>
                <a:spcPts val="1599"/>
              </a:spcBef>
              <a:tabLst>
                <a:tab algn="l" pos="0"/>
              </a:tabLst>
            </a:pPr>
            <a:r>
              <a:rPr b="0" lang="es" sz="1500" spc="-1" strike="noStrike">
                <a:solidFill>
                  <a:srgbClr val="ffffff"/>
                </a:solidFill>
                <a:latin typeface="Barlow Semi Condensed"/>
                <a:ea typeface="Barlow Semi Condensed"/>
              </a:rPr>
              <a:t>Values:</a:t>
            </a:r>
            <a:endParaRPr b="0" lang="en-US" sz="1500" spc="-1" strike="noStrike">
              <a:latin typeface="Arial"/>
            </a:endParaRPr>
          </a:p>
          <a:p>
            <a:pPr marL="457200" indent="-322920">
              <a:lnSpc>
                <a:spcPct val="115000"/>
              </a:lnSpc>
              <a:spcBef>
                <a:spcPts val="1599"/>
              </a:spcBef>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grid – generates a block-level grid</a:t>
            </a:r>
            <a:endParaRPr b="0" lang="en-US" sz="1500" spc="-1" strike="noStrike">
              <a:latin typeface="Arial"/>
            </a:endParaRPr>
          </a:p>
          <a:p>
            <a:pPr marL="457200" indent="-322920">
              <a:lnSpc>
                <a:spcPct val="115000"/>
              </a:lnSpc>
              <a:buClr>
                <a:srgbClr val="ffffff"/>
              </a:buClr>
              <a:buFont typeface="Barlow Semi Condensed"/>
              <a:buChar char="●"/>
              <a:tabLst>
                <a:tab algn="l" pos="0"/>
              </a:tabLst>
            </a:pPr>
            <a:r>
              <a:rPr b="0" lang="es" sz="1500" spc="-1" strike="noStrike">
                <a:solidFill>
                  <a:srgbClr val="ffffff"/>
                </a:solidFill>
                <a:latin typeface="Barlow Semi Condensed"/>
                <a:ea typeface="Barlow Semi Condensed"/>
              </a:rPr>
              <a:t>inline-grid – generates an inline-level grid</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2200" spc="-1" strike="noStrike">
                <a:solidFill>
                  <a:srgbClr val="ffffff"/>
                </a:solidFill>
                <a:latin typeface="Saira ExtraCondensed SemiBold"/>
                <a:ea typeface="Saira ExtraCondensed SemiBold"/>
              </a:rPr>
              <a:t>grid-template-columns | grid-template-rows</a:t>
            </a:r>
            <a:endParaRPr b="0" lang="en-US" sz="2200" spc="-1" strike="noStrike">
              <a:latin typeface="Arial"/>
            </a:endParaRPr>
          </a:p>
        </p:txBody>
      </p:sp>
      <p:sp>
        <p:nvSpPr>
          <p:cNvPr id="177" name="CustomShape 2"/>
          <p:cNvSpPr/>
          <p:nvPr/>
        </p:nvSpPr>
        <p:spPr>
          <a:xfrm>
            <a:off x="536040" y="1413360"/>
            <a:ext cx="402948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Defines the columns and rows of the grid with a space-separated list of values. The values represent the track size, and the space between them represents the grid line.</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 </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&lt;track-size&gt; – can be a length, a percentage, or a fraction of the free space in the grid (using the fr unit)</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&lt;line-name&gt; – an arbitrary name of your choosing</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pic>
        <p:nvPicPr>
          <p:cNvPr id="178" name="Google Shape;157;p21" descr=""/>
          <p:cNvPicPr/>
          <p:nvPr/>
        </p:nvPicPr>
        <p:blipFill>
          <a:blip r:embed="rId1"/>
          <a:stretch/>
        </p:blipFill>
        <p:spPr>
          <a:xfrm>
            <a:off x="4696560" y="983520"/>
            <a:ext cx="4271760" cy="3648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2000" spc="-1" strike="noStrike">
                <a:solidFill>
                  <a:srgbClr val="ffffff"/>
                </a:solidFill>
                <a:latin typeface="Saira ExtraCondensed SemiBold"/>
                <a:ea typeface="Saira ExtraCondensed SemiBold"/>
              </a:rPr>
              <a:t>grid-template-columns | grid-template-rows</a:t>
            </a:r>
            <a:endParaRPr b="0" lang="en-US" sz="2000" spc="-1" strike="noStrike">
              <a:latin typeface="Arial"/>
            </a:endParaRPr>
          </a:p>
        </p:txBody>
      </p:sp>
      <p:pic>
        <p:nvPicPr>
          <p:cNvPr id="180" name="Google Shape;163;p22" descr=""/>
          <p:cNvPicPr/>
          <p:nvPr/>
        </p:nvPicPr>
        <p:blipFill>
          <a:blip r:embed="rId1"/>
          <a:stretch/>
        </p:blipFill>
        <p:spPr>
          <a:xfrm>
            <a:off x="2400120" y="1287360"/>
            <a:ext cx="4271760" cy="3466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grid-template-areas</a:t>
            </a:r>
            <a:endParaRPr b="0" lang="en-US" sz="3000" spc="-1" strike="noStrike">
              <a:latin typeface="Arial"/>
            </a:endParaRPr>
          </a:p>
        </p:txBody>
      </p:sp>
      <p:sp>
        <p:nvSpPr>
          <p:cNvPr id="182" name="CustomShape 2"/>
          <p:cNvSpPr/>
          <p:nvPr/>
        </p:nvSpPr>
        <p:spPr>
          <a:xfrm>
            <a:off x="536040" y="1413360"/>
            <a:ext cx="8129520" cy="32184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s" sz="1400" spc="-1" strike="noStrike">
                <a:solidFill>
                  <a:srgbClr val="ffffff"/>
                </a:solidFill>
                <a:latin typeface="Barlow Semi Condensed"/>
                <a:ea typeface="Barlow Semi Condensed"/>
              </a:rPr>
              <a:t>Defines a grid template by referencing the names of the grid areas which are specified with the grid-area property. Repeating the name of a grid area causes the content to span those cells. A period signifies an empty cell. The syntax itself provides a visualization of the structure of the grid.</a:t>
            </a:r>
            <a:endParaRPr b="0" lang="en-US" sz="1400" spc="-1" strike="noStrike">
              <a:latin typeface="Arial"/>
            </a:endParaRPr>
          </a:p>
          <a:p>
            <a:pPr>
              <a:lnSpc>
                <a:spcPct val="115000"/>
              </a:lnSpc>
              <a:spcBef>
                <a:spcPts val="1599"/>
              </a:spcBef>
              <a:tabLst>
                <a:tab algn="l" pos="0"/>
              </a:tabLst>
            </a:pPr>
            <a:r>
              <a:rPr b="0" lang="es" sz="1400" spc="-1" strike="noStrike">
                <a:solidFill>
                  <a:srgbClr val="ffffff"/>
                </a:solidFill>
                <a:latin typeface="Barlow Semi Condensed"/>
                <a:ea typeface="Barlow Semi Condensed"/>
              </a:rPr>
              <a:t>Values:</a:t>
            </a:r>
            <a:endParaRPr b="0" lang="en-US" sz="1400" spc="-1" strike="noStrike">
              <a:latin typeface="Arial"/>
            </a:endParaRPr>
          </a:p>
          <a:p>
            <a:pPr marL="457200" indent="-316440">
              <a:lnSpc>
                <a:spcPct val="115000"/>
              </a:lnSpc>
              <a:spcBef>
                <a:spcPts val="1599"/>
              </a:spcBef>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&lt;grid-area-name&gt; – the name of a grid area specified with grid-area</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 – a period signifies an empty grid cell</a:t>
            </a:r>
            <a:endParaRPr b="0" lang="en-US" sz="1400" spc="-1" strike="noStrike">
              <a:latin typeface="Arial"/>
            </a:endParaRPr>
          </a:p>
          <a:p>
            <a:pPr marL="457200" indent="-316440">
              <a:lnSpc>
                <a:spcPct val="115000"/>
              </a:lnSpc>
              <a:buClr>
                <a:srgbClr val="ffffff"/>
              </a:buClr>
              <a:buFont typeface="Barlow Semi Condensed"/>
              <a:buChar char="●"/>
              <a:tabLst>
                <a:tab algn="l" pos="0"/>
              </a:tabLst>
            </a:pPr>
            <a:r>
              <a:rPr b="0" lang="es" sz="1400" spc="-1" strike="noStrike">
                <a:solidFill>
                  <a:srgbClr val="ffffff"/>
                </a:solidFill>
                <a:latin typeface="Barlow Semi Condensed"/>
                <a:ea typeface="Barlow Semi Condensed"/>
              </a:rPr>
              <a:t>none – no grid areas are defined</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84800" y="137160"/>
            <a:ext cx="7503120" cy="6696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s" sz="3000" spc="-1" strike="noStrike">
                <a:solidFill>
                  <a:srgbClr val="ffffff"/>
                </a:solidFill>
                <a:latin typeface="Saira ExtraCondensed SemiBold"/>
                <a:ea typeface="Saira ExtraCondensed SemiBold"/>
              </a:rPr>
              <a:t>grid-template-areas</a:t>
            </a:r>
            <a:endParaRPr b="0" lang="en-US" sz="3000" spc="-1" strike="noStrike">
              <a:latin typeface="Arial"/>
            </a:endParaRPr>
          </a:p>
        </p:txBody>
      </p:sp>
      <p:pic>
        <p:nvPicPr>
          <p:cNvPr id="184" name="Google Shape;175;p24" descr=""/>
          <p:cNvPicPr/>
          <p:nvPr/>
        </p:nvPicPr>
        <p:blipFill>
          <a:blip r:embed="rId1"/>
          <a:stretch/>
        </p:blipFill>
        <p:spPr>
          <a:xfrm>
            <a:off x="2367000" y="1522080"/>
            <a:ext cx="4408920" cy="3113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2021-10-23T10:20:58Z</dcterms:modified>
  <cp:revision>4</cp:revision>
  <dc:subject/>
  <dc:title/>
</cp:coreProperties>
</file>