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9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9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9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0" name="CustomShape 1"/>
          <p:cNvSpPr/>
          <p:nvPr/>
        </p:nvSpPr>
        <p:spPr>
          <a:xfrm>
            <a:off x="18720" y="1508040"/>
            <a:ext cx="360" cy="360"/>
          </a:xfrm>
          <a:custGeom>
            <a:avLst/>
            <a:gdLst/>
            <a:ahLst/>
            <a:rect l="l" t="t" r="r" b="b"/>
            <a:pathLst>
              <a:path w="1" h="1">
                <a:moveTo>
                  <a:pt x="0" y="0"/>
                </a:moveTo>
                <a:lnTo>
                  <a:pt x="0" y="0"/>
                </a:lnTo>
                <a:lnTo>
                  <a:pt x="0" y="0"/>
                </a:lnTo>
                <a:close/>
              </a:path>
            </a:pathLst>
          </a:custGeom>
          <a:solidFill>
            <a:srgbClr val="000000"/>
          </a:solidFill>
          <a:ln>
            <a:noFill/>
          </a:ln>
        </p:spPr>
        <p:style>
          <a:lnRef idx="0"/>
          <a:fillRef idx="0"/>
          <a:effectRef idx="0"/>
          <a:fontRef idx="minor"/>
        </p:style>
      </p:sp>
      <p:sp>
        <p:nvSpPr>
          <p:cNvPr id="1" name="CustomShape 2"/>
          <p:cNvSpPr/>
          <p:nvPr/>
        </p:nvSpPr>
        <p:spPr>
          <a:xfrm>
            <a:off x="18720" y="2419200"/>
            <a:ext cx="360" cy="360"/>
          </a:xfrm>
          <a:custGeom>
            <a:avLst/>
            <a:gdLst/>
            <a:ahLst/>
            <a:rect l="l" t="t" r="r" b="b"/>
            <a:pathLst>
              <a:path w="1" h="1">
                <a:moveTo>
                  <a:pt x="0" y="0"/>
                </a:moveTo>
                <a:lnTo>
                  <a:pt x="0" y="0"/>
                </a:lnTo>
                <a:close/>
              </a:path>
            </a:pathLst>
          </a:custGeom>
          <a:solidFill>
            <a:srgbClr val="000000"/>
          </a:solidFill>
          <a:ln>
            <a:noFill/>
          </a:ln>
        </p:spPr>
        <p:style>
          <a:lnRef idx="0"/>
          <a:fillRef idx="0"/>
          <a:effectRef idx="0"/>
          <a:fontRef idx="minor"/>
        </p:style>
      </p:sp>
      <p:sp>
        <p:nvSpPr>
          <p:cNvPr id="2" name="CustomShape 3"/>
          <p:cNvSpPr/>
          <p:nvPr/>
        </p:nvSpPr>
        <p:spPr>
          <a:xfrm flipH="1">
            <a:off x="1141560" y="9000"/>
            <a:ext cx="360" cy="360"/>
          </a:xfrm>
          <a:custGeom>
            <a:avLst/>
            <a:gdLst/>
            <a:ahLst/>
            <a:rect l="l" t="t" r="r" b="b"/>
            <a:pathLst>
              <a:path w="1" h="1">
                <a:moveTo>
                  <a:pt x="0" y="1"/>
                </a:moveTo>
                <a:lnTo>
                  <a:pt x="0" y="1"/>
                </a:lnTo>
                <a:lnTo>
                  <a:pt x="0" y="1"/>
                </a:lnTo>
                <a:close/>
              </a:path>
            </a:pathLst>
          </a:custGeom>
          <a:solidFill>
            <a:srgbClr val="000000"/>
          </a:solidFill>
          <a:ln>
            <a:noFill/>
          </a:ln>
        </p:spPr>
        <p:style>
          <a:lnRef idx="0"/>
          <a:fillRef idx="0"/>
          <a:effectRef idx="0"/>
          <a:fontRef idx="minor"/>
        </p:style>
      </p:sp>
      <p:sp>
        <p:nvSpPr>
          <p:cNvPr id="3" name="CustomShape 4"/>
          <p:cNvSpPr/>
          <p:nvPr/>
        </p:nvSpPr>
        <p:spPr>
          <a:xfrm flipH="1">
            <a:off x="1141560" y="9000"/>
            <a:ext cx="360" cy="360"/>
          </a:xfrm>
          <a:custGeom>
            <a:avLst/>
            <a:gdLst/>
            <a:ahLst/>
            <a:rect l="l" t="t" r="r" b="b"/>
            <a:pathLst>
              <a:path w="1" h="1">
                <a:moveTo>
                  <a:pt x="0" y="1"/>
                </a:moveTo>
                <a:lnTo>
                  <a:pt x="0" y="1"/>
                </a:lnTo>
                <a:lnTo>
                  <a:pt x="0" y="1"/>
                </a:lnTo>
                <a:close/>
              </a:path>
            </a:pathLst>
          </a:custGeom>
          <a:solidFill>
            <a:srgbClr val="000000"/>
          </a:solidFill>
          <a:ln>
            <a:noFill/>
          </a:ln>
        </p:spPr>
        <p:style>
          <a:lnRef idx="0"/>
          <a:fillRef idx="0"/>
          <a:effectRef idx="0"/>
          <a:fontRef idx="minor"/>
        </p:style>
      </p:sp>
      <p:sp>
        <p:nvSpPr>
          <p:cNvPr id="4" name="CustomShape 5"/>
          <p:cNvSpPr/>
          <p:nvPr/>
        </p:nvSpPr>
        <p:spPr>
          <a:xfrm>
            <a:off x="1257840" y="3246120"/>
            <a:ext cx="462600" cy="3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5" name="PlaceHolder 6"/>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43" name="CustomShape 1"/>
          <p:cNvSpPr/>
          <p:nvPr/>
        </p:nvSpPr>
        <p:spPr>
          <a:xfrm>
            <a:off x="1901160" y="-7560"/>
            <a:ext cx="360" cy="515736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44"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82" name="CustomShape 1"/>
          <p:cNvSpPr/>
          <p:nvPr/>
        </p:nvSpPr>
        <p:spPr>
          <a:xfrm>
            <a:off x="4572000" y="986400"/>
            <a:ext cx="4574160" cy="36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8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121" name="CustomShape 1"/>
          <p:cNvSpPr/>
          <p:nvPr/>
        </p:nvSpPr>
        <p:spPr>
          <a:xfrm rot="10800000">
            <a:off x="5124960" y="3078000"/>
            <a:ext cx="4019040" cy="36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122"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160" name="CustomShape 1"/>
          <p:cNvSpPr/>
          <p:nvPr/>
        </p:nvSpPr>
        <p:spPr>
          <a:xfrm>
            <a:off x="0" y="560520"/>
            <a:ext cx="9142560" cy="4020840"/>
          </a:xfrm>
          <a:prstGeom prst="rect">
            <a:avLst/>
          </a:prstGeom>
          <a:gradFill rotWithShape="0">
            <a:gsLst>
              <a:gs pos="0">
                <a:srgbClr val="7337d4">
                  <a:alpha val="62352"/>
                </a:srgbClr>
              </a:gs>
              <a:gs pos="100000">
                <a:srgbClr val="10d6b6">
                  <a:alpha val="46274"/>
                </a:srgbClr>
              </a:gs>
            </a:gsLst>
            <a:lin ang="0"/>
          </a:gradFill>
          <a:ln>
            <a:noFill/>
          </a:ln>
        </p:spPr>
        <p:style>
          <a:lnRef idx="0"/>
          <a:fillRef idx="0"/>
          <a:effectRef idx="0"/>
          <a:fontRef idx="minor"/>
        </p:style>
      </p:sp>
      <p:sp>
        <p:nvSpPr>
          <p:cNvPr id="161" name="CustomShape 2"/>
          <p:cNvSpPr/>
          <p:nvPr/>
        </p:nvSpPr>
        <p:spPr>
          <a:xfrm>
            <a:off x="0" y="2730600"/>
            <a:ext cx="4575240" cy="36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162"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mailto:george.dimitrov@ludotech.co" TargetMode="External"/><Relationship Id="rId2" Type="http://schemas.openxmlformats.org/officeDocument/2006/relationships/image" Target="../media/image19.png"/><Relationship Id="rId3"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200" name="CustomShape 1"/>
          <p:cNvSpPr/>
          <p:nvPr/>
        </p:nvSpPr>
        <p:spPr>
          <a:xfrm>
            <a:off x="770040" y="2646000"/>
            <a:ext cx="3906000" cy="66924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s" sz="6000" spc="-1" strike="noStrike">
                <a:solidFill>
                  <a:srgbClr val="ffffff"/>
                </a:solidFill>
                <a:latin typeface="Saira ExtraCondensed SemiBold"/>
                <a:ea typeface="Saira ExtraCondensed SemiBold"/>
              </a:rPr>
              <a:t>FLEXBOX</a:t>
            </a:r>
            <a:endParaRPr b="0" lang="en-US" sz="6000" spc="-1" strike="noStrike">
              <a:latin typeface="Arial"/>
            </a:endParaRPr>
          </a:p>
        </p:txBody>
      </p:sp>
      <p:pic>
        <p:nvPicPr>
          <p:cNvPr id="201" name="Google Shape;122;p16" descr=""/>
          <p:cNvPicPr/>
          <p:nvPr/>
        </p:nvPicPr>
        <p:blipFill>
          <a:blip r:embed="rId1"/>
          <a:stretch/>
        </p:blipFill>
        <p:spPr>
          <a:xfrm>
            <a:off x="3932640" y="335160"/>
            <a:ext cx="4298760" cy="4229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Align-items</a:t>
            </a:r>
            <a:endParaRPr b="0" lang="en-US" sz="3000" spc="-1" strike="noStrike">
              <a:latin typeface="Arial"/>
            </a:endParaRPr>
          </a:p>
        </p:txBody>
      </p:sp>
      <p:sp>
        <p:nvSpPr>
          <p:cNvPr id="227" name="CustomShape 2"/>
          <p:cNvSpPr/>
          <p:nvPr/>
        </p:nvSpPr>
        <p:spPr>
          <a:xfrm>
            <a:off x="528480" y="1317240"/>
            <a:ext cx="7862760" cy="338076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500" spc="-1" strike="noStrike">
                <a:solidFill>
                  <a:srgbClr val="ffffff"/>
                </a:solidFill>
                <a:latin typeface="Barlow Semi Condensed"/>
                <a:ea typeface="Barlow Semi Condensed"/>
              </a:rPr>
              <a:t>This defines the default behavior for how flex items are laid out along the cross axis on the current line. Think of it as the justify-content version for the cross-axis (perpendicular to the main-axis).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Align-items</a:t>
            </a:r>
            <a:endParaRPr b="0" lang="en-US" sz="3000" spc="-1" strike="noStrike">
              <a:latin typeface="Arial"/>
            </a:endParaRPr>
          </a:p>
        </p:txBody>
      </p:sp>
      <p:sp>
        <p:nvSpPr>
          <p:cNvPr id="229" name="CustomShape 2"/>
          <p:cNvSpPr/>
          <p:nvPr/>
        </p:nvSpPr>
        <p:spPr>
          <a:xfrm>
            <a:off x="528480" y="1169280"/>
            <a:ext cx="3755520" cy="3528720"/>
          </a:xfrm>
          <a:prstGeom prst="rect">
            <a:avLst/>
          </a:prstGeom>
          <a:noFill/>
          <a:ln>
            <a:noFill/>
          </a:ln>
        </p:spPr>
        <p:style>
          <a:lnRef idx="0"/>
          <a:fillRef idx="0"/>
          <a:effectRef idx="0"/>
          <a:fontRef idx="minor"/>
        </p:style>
        <p:txBody>
          <a:bodyPr lIns="90000" rIns="90000" tIns="91440" bIns="91440">
            <a:noAutofit/>
          </a:bodyPr>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stretch (default): stretch to fill the container (still respect min-width/max-width)</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flex-start / start / self-start: items are placed at the start of the cross axis. The difference between these is subtle, and is about respecting the flex-direction rules or the writing-mode rules.</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flex-end / end / self-end: items are placed at the end of the cross axis. The difference again is subtle and is about respecting flex-direction rules vs. writing-mode rules.</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center: items are centered in the cross-axis</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baseline: items are aligned such as their baselines align</a:t>
            </a:r>
            <a:endParaRPr b="0" lang="en-US" sz="1200" spc="-1" strike="noStrike">
              <a:latin typeface="Arial"/>
            </a:endParaRPr>
          </a:p>
        </p:txBody>
      </p:sp>
      <p:pic>
        <p:nvPicPr>
          <p:cNvPr id="230" name="Google Shape;191;p26" descr=""/>
          <p:cNvPicPr/>
          <p:nvPr/>
        </p:nvPicPr>
        <p:blipFill>
          <a:blip r:embed="rId1"/>
          <a:stretch/>
        </p:blipFill>
        <p:spPr>
          <a:xfrm>
            <a:off x="5436360" y="982440"/>
            <a:ext cx="3261960" cy="4029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Align-content</a:t>
            </a:r>
            <a:endParaRPr b="0" lang="en-US" sz="3000" spc="-1" strike="noStrike">
              <a:latin typeface="Arial"/>
            </a:endParaRPr>
          </a:p>
        </p:txBody>
      </p:sp>
      <p:sp>
        <p:nvSpPr>
          <p:cNvPr id="232" name="CustomShape 2"/>
          <p:cNvSpPr/>
          <p:nvPr/>
        </p:nvSpPr>
        <p:spPr>
          <a:xfrm>
            <a:off x="528480" y="1080360"/>
            <a:ext cx="7885080" cy="361764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This aligns a flex container’s lines within when there is extra space in the cross-axis, similar to how justify-content aligns individual items within the main-axis.</a:t>
            </a:r>
            <a:endParaRPr b="0" lang="en-US" sz="1500" spc="-1" strike="noStrike">
              <a:latin typeface="Arial"/>
            </a:endParaRPr>
          </a:p>
          <a:p>
            <a:pPr>
              <a:lnSpc>
                <a:spcPct val="115000"/>
              </a:lnSpc>
              <a:spcBef>
                <a:spcPts val="1599"/>
              </a:spcBef>
              <a:tabLst>
                <a:tab algn="l" pos="0"/>
              </a:tabLst>
            </a:pP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Note: this property has no effect when there is only one line of flex items.</a:t>
            </a:r>
            <a:endParaRPr b="0" lang="en-US" sz="1500" spc="-1" strike="noStrike">
              <a:latin typeface="Arial"/>
            </a:endParaRPr>
          </a:p>
          <a:p>
            <a:pPr>
              <a:lnSpc>
                <a:spcPct val="115000"/>
              </a:lnSpc>
              <a:spcBef>
                <a:spcPts val="1599"/>
              </a:spcBef>
              <a:spcAft>
                <a:spcPts val="1599"/>
              </a:spcAft>
              <a:tabLst>
                <a:tab algn="l" pos="0"/>
              </a:tabLst>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Align-content</a:t>
            </a:r>
            <a:endParaRPr b="0" lang="en-US" sz="3000" spc="-1" strike="noStrike">
              <a:latin typeface="Arial"/>
            </a:endParaRPr>
          </a:p>
        </p:txBody>
      </p:sp>
      <p:sp>
        <p:nvSpPr>
          <p:cNvPr id="234" name="CustomShape 2"/>
          <p:cNvSpPr/>
          <p:nvPr/>
        </p:nvSpPr>
        <p:spPr>
          <a:xfrm>
            <a:off x="528480" y="1080360"/>
            <a:ext cx="4976640" cy="3617640"/>
          </a:xfrm>
          <a:prstGeom prst="rect">
            <a:avLst/>
          </a:prstGeom>
          <a:noFill/>
          <a:ln>
            <a:noFill/>
          </a:ln>
        </p:spPr>
        <p:style>
          <a:lnRef idx="0"/>
          <a:fillRef idx="0"/>
          <a:effectRef idx="0"/>
          <a:fontRef idx="minor"/>
        </p:style>
        <p:txBody>
          <a:bodyPr lIns="90000" rIns="90000" tIns="91440" bIns="91440">
            <a:noAutofit/>
          </a:bodyPr>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normal (default): items are packed in their default position as if no value was set.</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flex-start / start: items packed to the start of the container. The (more supported) flex-start honors the flex-direction while start honors the writing-mode direction.</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flex-end / end: items packed to the end of the container. The (more support) flex-end honors the flex-direction while end honors the writing-mode direction.</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center: items centered in the container</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space-between: items evenly distributed; the first line is at the start of the container while the last one is at the end</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space-around: items evenly distributed with equal space around each line</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space-evenly: items are evenly distributed with equal space around them</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stretch: lines stretch to take up the remaining space</a:t>
            </a:r>
            <a:endParaRPr b="0" lang="en-US" sz="1200" spc="-1" strike="noStrike">
              <a:latin typeface="Arial"/>
            </a:endParaRPr>
          </a:p>
        </p:txBody>
      </p:sp>
      <p:pic>
        <p:nvPicPr>
          <p:cNvPr id="235" name="Google Shape;204;p28" descr=""/>
          <p:cNvPicPr/>
          <p:nvPr/>
        </p:nvPicPr>
        <p:blipFill>
          <a:blip r:embed="rId1"/>
          <a:stretch/>
        </p:blipFill>
        <p:spPr>
          <a:xfrm>
            <a:off x="5889240" y="991800"/>
            <a:ext cx="3004200" cy="3795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981960" y="2540160"/>
            <a:ext cx="3292920" cy="57636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Properties for the Children</a:t>
            </a:r>
            <a:endParaRPr b="0" lang="en-US" sz="4800" spc="-1" strike="noStrike">
              <a:latin typeface="Arial"/>
            </a:endParaRPr>
          </a:p>
        </p:txBody>
      </p:sp>
      <p:pic>
        <p:nvPicPr>
          <p:cNvPr id="237" name="Google Shape;210;p29" descr=""/>
          <p:cNvPicPr/>
          <p:nvPr/>
        </p:nvPicPr>
        <p:blipFill>
          <a:blip r:embed="rId1"/>
          <a:stretch/>
        </p:blipFill>
        <p:spPr>
          <a:xfrm flipH="1">
            <a:off x="682200" y="915120"/>
            <a:ext cx="3805200" cy="3685680"/>
          </a:xfrm>
          <a:prstGeom prst="rect">
            <a:avLst/>
          </a:prstGeom>
          <a:ln>
            <a:noFill/>
          </a:ln>
        </p:spPr>
      </p:pic>
      <p:sp>
        <p:nvSpPr>
          <p:cNvPr id="238" name="CustomShape 2"/>
          <p:cNvSpPr/>
          <p:nvPr/>
        </p:nvSpPr>
        <p:spPr>
          <a:xfrm>
            <a:off x="7325280" y="1858680"/>
            <a:ext cx="1443240" cy="16178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s" sz="4800" spc="-1" strike="noStrike">
                <a:solidFill>
                  <a:srgbClr val="ffffff"/>
                </a:solidFill>
                <a:latin typeface="Saira ExtraCondensed SemiBold"/>
                <a:ea typeface="Saira ExtraCondensed SemiBold"/>
              </a:rPr>
              <a:t>04</a:t>
            </a:r>
            <a:endParaRPr b="0" lang="en-US" sz="4800" spc="-1" strike="noStrike">
              <a:latin typeface="Arial"/>
            </a:endParaRPr>
          </a:p>
        </p:txBody>
      </p:sp>
      <p:sp>
        <p:nvSpPr>
          <p:cNvPr id="239" name="CustomShape 3"/>
          <p:cNvSpPr/>
          <p:nvPr/>
        </p:nvSpPr>
        <p:spPr>
          <a:xfrm>
            <a:off x="5369760" y="3180960"/>
            <a:ext cx="1905120" cy="73044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es" sz="1200" spc="-1" strike="noStrike">
                <a:solidFill>
                  <a:srgbClr val="ffffff"/>
                </a:solidFill>
                <a:latin typeface="Barlow Semi Condensed"/>
                <a:ea typeface="Barlow Semi Condensed"/>
              </a:rPr>
              <a:t>(flex items)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Order</a:t>
            </a:r>
            <a:endParaRPr b="0" lang="en-US" sz="3000" spc="-1" strike="noStrike">
              <a:latin typeface="Arial"/>
            </a:endParaRPr>
          </a:p>
        </p:txBody>
      </p:sp>
      <p:sp>
        <p:nvSpPr>
          <p:cNvPr id="241" name="CustomShape 2"/>
          <p:cNvSpPr/>
          <p:nvPr/>
        </p:nvSpPr>
        <p:spPr>
          <a:xfrm>
            <a:off x="528480" y="1080360"/>
            <a:ext cx="3651840" cy="36176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500" spc="-1" strike="noStrike">
                <a:solidFill>
                  <a:srgbClr val="ffffff"/>
                </a:solidFill>
                <a:latin typeface="Barlow Semi Condensed"/>
                <a:ea typeface="Barlow Semi Condensed"/>
              </a:rPr>
              <a:t>By default, flex items are laid out in the source order. However, the order property controls the order in which they appear in the flex container.</a:t>
            </a:r>
            <a:endParaRPr b="0" lang="en-US" sz="1500" spc="-1" strike="noStrike">
              <a:latin typeface="Arial"/>
            </a:endParaRPr>
          </a:p>
        </p:txBody>
      </p:sp>
      <p:pic>
        <p:nvPicPr>
          <p:cNvPr id="242" name="Google Shape;219;p30" descr=""/>
          <p:cNvPicPr/>
          <p:nvPr/>
        </p:nvPicPr>
        <p:blipFill>
          <a:blip r:embed="rId1"/>
          <a:stretch/>
        </p:blipFill>
        <p:spPr>
          <a:xfrm>
            <a:off x="5584680" y="1011960"/>
            <a:ext cx="3331800" cy="28220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Flex-grow</a:t>
            </a:r>
            <a:endParaRPr b="0" lang="en-US" sz="3000" spc="-1" strike="noStrike">
              <a:latin typeface="Arial"/>
            </a:endParaRPr>
          </a:p>
        </p:txBody>
      </p:sp>
      <p:sp>
        <p:nvSpPr>
          <p:cNvPr id="244" name="CustomShape 2"/>
          <p:cNvSpPr/>
          <p:nvPr/>
        </p:nvSpPr>
        <p:spPr>
          <a:xfrm>
            <a:off x="528480" y="1080360"/>
            <a:ext cx="3651840" cy="361764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300" spc="-1" strike="noStrike">
                <a:solidFill>
                  <a:srgbClr val="ffffff"/>
                </a:solidFill>
                <a:latin typeface="Barlow Semi Condensed"/>
                <a:ea typeface="Barlow Semi Condensed"/>
              </a:rPr>
              <a:t>This defines the ability for a flex item to grow if necessary. It accepts a unitless value that serves as a proportion. It dictates what amount of the available space inside the flex container the item should take up.</a:t>
            </a:r>
            <a:endParaRPr b="0" lang="en-US" sz="1300" spc="-1" strike="noStrike">
              <a:latin typeface="Arial"/>
            </a:endParaRPr>
          </a:p>
          <a:p>
            <a:pPr>
              <a:lnSpc>
                <a:spcPct val="115000"/>
              </a:lnSpc>
              <a:spcBef>
                <a:spcPts val="1599"/>
              </a:spcBef>
              <a:tabLst>
                <a:tab algn="l" pos="0"/>
              </a:tabLst>
            </a:pPr>
            <a:r>
              <a:rPr b="0" lang="es" sz="1300" spc="-1" strike="noStrike">
                <a:solidFill>
                  <a:srgbClr val="ffffff"/>
                </a:solidFill>
                <a:latin typeface="Barlow Semi Condensed"/>
                <a:ea typeface="Barlow Semi Condensed"/>
              </a:rPr>
              <a:t>If all items have flex-grow set to 1, the remaining space in the container will be distributed equally to all children. If one of the children has a value of 2, the remaining space would take up twice as much space as the others (or it will try to, at least).</a:t>
            </a:r>
            <a:endParaRPr b="0" lang="en-US" sz="1300" spc="-1" strike="noStrike">
              <a:latin typeface="Arial"/>
            </a:endParaRPr>
          </a:p>
          <a:p>
            <a:pPr>
              <a:lnSpc>
                <a:spcPct val="115000"/>
              </a:lnSpc>
              <a:spcBef>
                <a:spcPts val="1599"/>
              </a:spcBef>
              <a:spcAft>
                <a:spcPts val="1599"/>
              </a:spcAft>
              <a:tabLst>
                <a:tab algn="l" pos="0"/>
              </a:tabLst>
            </a:pPr>
            <a:endParaRPr b="0" lang="en-US" sz="1300" spc="-1" strike="noStrike">
              <a:latin typeface="Arial"/>
            </a:endParaRPr>
          </a:p>
        </p:txBody>
      </p:sp>
      <p:pic>
        <p:nvPicPr>
          <p:cNvPr id="245" name="Google Shape;226;p31" descr=""/>
          <p:cNvPicPr/>
          <p:nvPr/>
        </p:nvPicPr>
        <p:blipFill>
          <a:blip r:embed="rId1"/>
          <a:stretch/>
        </p:blipFill>
        <p:spPr>
          <a:xfrm>
            <a:off x="4977720" y="1426320"/>
            <a:ext cx="3413160" cy="1401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Flex-shrink</a:t>
            </a:r>
            <a:endParaRPr b="0" lang="en-US" sz="3000" spc="-1" strike="noStrike">
              <a:latin typeface="Arial"/>
            </a:endParaRPr>
          </a:p>
        </p:txBody>
      </p:sp>
      <p:sp>
        <p:nvSpPr>
          <p:cNvPr id="247" name="CustomShape 2"/>
          <p:cNvSpPr/>
          <p:nvPr/>
        </p:nvSpPr>
        <p:spPr>
          <a:xfrm>
            <a:off x="528480" y="1080360"/>
            <a:ext cx="3651840" cy="36176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500" spc="-1" strike="noStrike">
                <a:solidFill>
                  <a:srgbClr val="ffffff"/>
                </a:solidFill>
                <a:latin typeface="Barlow Semi Condensed"/>
                <a:ea typeface="Barlow Semi Condensed"/>
              </a:rPr>
              <a:t>This defines the ability for a flex item to shrink if necessary.</a:t>
            </a:r>
            <a:endParaRPr b="0" lang="en-US" sz="1500" spc="-1" strike="noStrike">
              <a:latin typeface="Arial"/>
            </a:endParaRPr>
          </a:p>
        </p:txBody>
      </p:sp>
      <p:pic>
        <p:nvPicPr>
          <p:cNvPr id="248" name="Google Shape;233;p32" descr=""/>
          <p:cNvPicPr/>
          <p:nvPr/>
        </p:nvPicPr>
        <p:blipFill>
          <a:blip r:embed="rId1"/>
          <a:stretch/>
        </p:blipFill>
        <p:spPr>
          <a:xfrm>
            <a:off x="3079440" y="2336400"/>
            <a:ext cx="4597200" cy="11055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Flex-basis</a:t>
            </a:r>
            <a:endParaRPr b="0" lang="en-US" sz="3000" spc="-1" strike="noStrike">
              <a:latin typeface="Arial"/>
            </a:endParaRPr>
          </a:p>
        </p:txBody>
      </p:sp>
      <p:sp>
        <p:nvSpPr>
          <p:cNvPr id="250" name="CustomShape 2"/>
          <p:cNvSpPr/>
          <p:nvPr/>
        </p:nvSpPr>
        <p:spPr>
          <a:xfrm>
            <a:off x="528480" y="1080360"/>
            <a:ext cx="3651840" cy="36176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500" spc="-1" strike="noStrike">
                <a:solidFill>
                  <a:srgbClr val="ffffff"/>
                </a:solidFill>
                <a:latin typeface="Barlow Semi Condensed"/>
                <a:ea typeface="Barlow Semi Condensed"/>
              </a:rPr>
              <a:t>This defines the default size of an element before the remaining space is distributed. It can be a length (e.g. 20%, 5rem, etc.) or a keyword. The auto keyword means “look at my width or height property” (which was temporarily done by the main-size keyword until deprecated). The content keyword means “size it based on the item’s content” – this keyword isn’t well supported yet, so it’s hard to test and harder to know what its brethren max-content, min-content, and fit-content do.</a:t>
            </a:r>
            <a:endParaRPr b="0" lang="en-US" sz="1500" spc="-1" strike="noStrike">
              <a:latin typeface="Arial"/>
            </a:endParaRPr>
          </a:p>
        </p:txBody>
      </p:sp>
      <p:pic>
        <p:nvPicPr>
          <p:cNvPr id="251" name="Google Shape;240;p33" descr=""/>
          <p:cNvPicPr/>
          <p:nvPr/>
        </p:nvPicPr>
        <p:blipFill>
          <a:blip r:embed="rId1"/>
          <a:stretch/>
        </p:blipFill>
        <p:spPr>
          <a:xfrm>
            <a:off x="4780800" y="1289520"/>
            <a:ext cx="3876120" cy="20260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a:t>
            </a:r>
            <a:endParaRPr b="0" lang="en-US" sz="3000" spc="-1" strike="noStrike">
              <a:latin typeface="Arial"/>
            </a:endParaRPr>
          </a:p>
        </p:txBody>
      </p:sp>
      <p:sp>
        <p:nvSpPr>
          <p:cNvPr id="253" name="CustomShape 2"/>
          <p:cNvSpPr/>
          <p:nvPr/>
        </p:nvSpPr>
        <p:spPr>
          <a:xfrm>
            <a:off x="528480" y="1080360"/>
            <a:ext cx="7692480" cy="361764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This is the shorthand for flex-grow, flex-shrink and flex-basis combined. The second and third parameters (flex-shrink and flex-basis) are optional. The default is 0 1 auto, but if you set it with a single number value, it’s like 1 0.</a:t>
            </a: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.item {</a:t>
            </a: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  </a:t>
            </a:r>
            <a:r>
              <a:rPr b="0" lang="es" sz="1500" spc="-1" strike="noStrike">
                <a:solidFill>
                  <a:srgbClr val="ffffff"/>
                </a:solidFill>
                <a:latin typeface="Barlow Semi Condensed"/>
                <a:ea typeface="Barlow Semi Condensed"/>
              </a:rPr>
              <a:t>flex: none | [ &lt;'flex-grow'&gt; &lt;'flex-shrink'&gt;? || &lt;'flex-basis'&gt; ]</a:t>
            </a: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a:t>
            </a:r>
            <a:endParaRPr b="0" lang="en-US" sz="1500" spc="-1" strike="noStrike">
              <a:latin typeface="Arial"/>
            </a:endParaRPr>
          </a:p>
          <a:p>
            <a:pPr>
              <a:lnSpc>
                <a:spcPct val="115000"/>
              </a:lnSpc>
              <a:spcBef>
                <a:spcPts val="1599"/>
              </a:spcBef>
              <a:spcAft>
                <a:spcPts val="1599"/>
              </a:spcAft>
              <a:tabLst>
                <a:tab algn="l" pos="0"/>
              </a:tabLst>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Google Shape;127;p17" descr=""/>
          <p:cNvPicPr/>
          <p:nvPr/>
        </p:nvPicPr>
        <p:blipFill>
          <a:blip r:embed="rId1"/>
          <a:stretch/>
        </p:blipFill>
        <p:spPr>
          <a:xfrm flipH="1">
            <a:off x="4508640" y="1092600"/>
            <a:ext cx="3440880" cy="3150360"/>
          </a:xfrm>
          <a:prstGeom prst="rect">
            <a:avLst/>
          </a:prstGeom>
          <a:ln>
            <a:noFill/>
          </a:ln>
        </p:spPr>
      </p:pic>
      <p:sp>
        <p:nvSpPr>
          <p:cNvPr id="203" name="CustomShape 1"/>
          <p:cNvSpPr/>
          <p:nvPr/>
        </p:nvSpPr>
        <p:spPr>
          <a:xfrm>
            <a:off x="2102400" y="2540160"/>
            <a:ext cx="3292920" cy="57636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s" sz="4800" spc="-1" strike="noStrike">
                <a:solidFill>
                  <a:srgbClr val="ffffff"/>
                </a:solidFill>
                <a:latin typeface="Saira ExtraCondensed SemiBold"/>
                <a:ea typeface="Saira ExtraCondensed SemiBold"/>
              </a:rPr>
              <a:t>Properties for the parent</a:t>
            </a:r>
            <a:endParaRPr b="0" lang="en-US" sz="4800" spc="-1" strike="noStrike">
              <a:latin typeface="Arial"/>
            </a:endParaRPr>
          </a:p>
        </p:txBody>
      </p:sp>
      <p:sp>
        <p:nvSpPr>
          <p:cNvPr id="204" name="CustomShape 2"/>
          <p:cNvSpPr/>
          <p:nvPr/>
        </p:nvSpPr>
        <p:spPr>
          <a:xfrm>
            <a:off x="303840" y="1858680"/>
            <a:ext cx="1443240" cy="16178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01</a:t>
            </a:r>
            <a:endParaRPr b="0" lang="en-US" sz="4800" spc="-1" strike="noStrike">
              <a:latin typeface="Arial"/>
            </a:endParaRPr>
          </a:p>
        </p:txBody>
      </p:sp>
      <p:sp>
        <p:nvSpPr>
          <p:cNvPr id="205" name="CustomShape 3"/>
          <p:cNvSpPr/>
          <p:nvPr/>
        </p:nvSpPr>
        <p:spPr>
          <a:xfrm>
            <a:off x="2109240" y="2952360"/>
            <a:ext cx="1905120" cy="730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s" sz="1200" spc="-1" strike="noStrike">
                <a:solidFill>
                  <a:srgbClr val="ffffff"/>
                </a:solidFill>
                <a:latin typeface="Barlow Semi Condensed"/>
                <a:ea typeface="Barlow Semi Condensed"/>
              </a:rPr>
              <a:t>(flex container)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Align-self</a:t>
            </a:r>
            <a:endParaRPr b="0" lang="en-US" sz="3000" spc="-1" strike="noStrike">
              <a:latin typeface="Arial"/>
            </a:endParaRPr>
          </a:p>
        </p:txBody>
      </p:sp>
      <p:sp>
        <p:nvSpPr>
          <p:cNvPr id="255" name="CustomShape 2"/>
          <p:cNvSpPr/>
          <p:nvPr/>
        </p:nvSpPr>
        <p:spPr>
          <a:xfrm>
            <a:off x="528480" y="1080360"/>
            <a:ext cx="7692480" cy="161964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This allows the default alignment (or the one specified by align-items) to be overridden for individual flex items.</a:t>
            </a: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Please see the align-items explanation to understand the available values.</a:t>
            </a:r>
            <a:endParaRPr b="0" lang="en-US" sz="1500" spc="-1" strike="noStrike">
              <a:latin typeface="Arial"/>
            </a:endParaRPr>
          </a:p>
          <a:p>
            <a:pPr>
              <a:lnSpc>
                <a:spcPct val="115000"/>
              </a:lnSpc>
              <a:spcBef>
                <a:spcPts val="1599"/>
              </a:spcBef>
              <a:spcAft>
                <a:spcPts val="1599"/>
              </a:spcAft>
              <a:tabLst>
                <a:tab algn="l" pos="0"/>
              </a:tabLst>
            </a:pPr>
            <a:r>
              <a:rPr b="0" lang="es" sz="1500" spc="-1" strike="noStrike">
                <a:solidFill>
                  <a:srgbClr val="ffffff"/>
                </a:solidFill>
                <a:latin typeface="Barlow Semi Condensed"/>
                <a:ea typeface="Barlow Semi Condensed"/>
              </a:rPr>
              <a:t>Note that float, clear and vertical-align have no effect on a flex item.</a:t>
            </a:r>
            <a:endParaRPr b="0" lang="en-US" sz="1500" spc="-1" strike="noStrike">
              <a:latin typeface="Arial"/>
            </a:endParaRPr>
          </a:p>
        </p:txBody>
      </p:sp>
      <p:pic>
        <p:nvPicPr>
          <p:cNvPr id="256" name="Google Shape;253;p35" descr=""/>
          <p:cNvPicPr/>
          <p:nvPr/>
        </p:nvPicPr>
        <p:blipFill>
          <a:blip r:embed="rId1"/>
          <a:stretch/>
        </p:blipFill>
        <p:spPr>
          <a:xfrm>
            <a:off x="2618280" y="2811600"/>
            <a:ext cx="3906000" cy="20620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19920" y="134640"/>
            <a:ext cx="7902720" cy="8503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The FE Team</a:t>
            </a:r>
            <a:endParaRPr b="0" lang="en-US" sz="3000" spc="-1" strike="noStrike">
              <a:latin typeface="Arial"/>
            </a:endParaRPr>
          </a:p>
        </p:txBody>
      </p:sp>
      <p:sp>
        <p:nvSpPr>
          <p:cNvPr id="258" name="CustomShape 2"/>
          <p:cNvSpPr/>
          <p:nvPr/>
        </p:nvSpPr>
        <p:spPr>
          <a:xfrm>
            <a:off x="2004840" y="3867120"/>
            <a:ext cx="1671840" cy="8240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200" spc="-1" strike="noStrike">
                <a:solidFill>
                  <a:srgbClr val="ffffff"/>
                </a:solidFill>
                <a:latin typeface="Barlow Semi Condensed"/>
                <a:ea typeface="Barlow Semi Condensed"/>
              </a:rPr>
              <a:t>Front End Developer</a:t>
            </a:r>
            <a:endParaRPr b="0" lang="en-US" sz="1200" spc="-1" strike="noStrike">
              <a:latin typeface="Arial"/>
            </a:endParaRPr>
          </a:p>
        </p:txBody>
      </p:sp>
      <p:sp>
        <p:nvSpPr>
          <p:cNvPr id="259" name="CustomShape 3"/>
          <p:cNvSpPr/>
          <p:nvPr/>
        </p:nvSpPr>
        <p:spPr>
          <a:xfrm>
            <a:off x="5635440" y="3867120"/>
            <a:ext cx="1671840" cy="8240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200" spc="-1" strike="noStrike">
                <a:solidFill>
                  <a:srgbClr val="ffffff"/>
                </a:solidFill>
                <a:latin typeface="Barlow Semi Condensed"/>
                <a:ea typeface="Barlow Semi Condensed"/>
              </a:rPr>
              <a:t>Front End Developer</a:t>
            </a:r>
            <a:endParaRPr b="0" lang="en-US" sz="1200" spc="-1" strike="noStrike">
              <a:latin typeface="Arial"/>
            </a:endParaRPr>
          </a:p>
        </p:txBody>
      </p:sp>
      <p:sp>
        <p:nvSpPr>
          <p:cNvPr id="260" name="CustomShape 4"/>
          <p:cNvSpPr/>
          <p:nvPr/>
        </p:nvSpPr>
        <p:spPr>
          <a:xfrm>
            <a:off x="3491640" y="1427040"/>
            <a:ext cx="1058400" cy="643320"/>
          </a:xfrm>
          <a:prstGeom prst="rect">
            <a:avLst/>
          </a:prstGeom>
          <a:noFill/>
          <a:ln w="19080">
            <a:solidFill>
              <a:srgbClr val="ffffff"/>
            </a:solidFill>
            <a:round/>
          </a:ln>
        </p:spPr>
        <p:style>
          <a:lnRef idx="0"/>
          <a:fillRef idx="0"/>
          <a:effectRef idx="0"/>
          <a:fontRef idx="minor"/>
        </p:style>
        <p:txBody>
          <a:bodyPr lIns="90000" rIns="90000" tIns="91440" bIns="91440" anchor="ctr">
            <a:noAutofit/>
          </a:bodyPr>
          <a:p>
            <a:pPr algn="r">
              <a:lnSpc>
                <a:spcPct val="100000"/>
              </a:lnSpc>
              <a:tabLst>
                <a:tab algn="l" pos="0"/>
              </a:tabLst>
            </a:pPr>
            <a:r>
              <a:rPr b="0" lang="es" sz="1400" spc="-1" strike="noStrike">
                <a:solidFill>
                  <a:srgbClr val="ffffff"/>
                </a:solidFill>
                <a:latin typeface="Saira ExtraCondensed Medium"/>
                <a:ea typeface="Saira ExtraCondensed Medium"/>
              </a:rPr>
              <a:t>Gjorge Dimitrov</a:t>
            </a:r>
            <a:endParaRPr b="0" lang="en-US" sz="1400" spc="-1" strike="noStrike">
              <a:latin typeface="Arial"/>
            </a:endParaRPr>
          </a:p>
        </p:txBody>
      </p:sp>
      <p:sp>
        <p:nvSpPr>
          <p:cNvPr id="261" name="CustomShape 5"/>
          <p:cNvSpPr/>
          <p:nvPr/>
        </p:nvSpPr>
        <p:spPr>
          <a:xfrm>
            <a:off x="7115400" y="1417680"/>
            <a:ext cx="1058400" cy="643320"/>
          </a:xfrm>
          <a:prstGeom prst="rect">
            <a:avLst/>
          </a:prstGeom>
          <a:noFill/>
          <a:ln w="19080">
            <a:solidFill>
              <a:srgbClr val="ffffff"/>
            </a:solidFill>
            <a:round/>
          </a:ln>
        </p:spPr>
        <p:style>
          <a:lnRef idx="0"/>
          <a:fillRef idx="0"/>
          <a:effectRef idx="0"/>
          <a:fontRef idx="minor"/>
        </p:style>
        <p:txBody>
          <a:bodyPr lIns="90000" rIns="90000" tIns="91440" bIns="91440" anchor="ctr">
            <a:noAutofit/>
          </a:bodyPr>
          <a:p>
            <a:pPr algn="r">
              <a:lnSpc>
                <a:spcPct val="100000"/>
              </a:lnSpc>
              <a:tabLst>
                <a:tab algn="l" pos="0"/>
              </a:tabLst>
            </a:pPr>
            <a:r>
              <a:rPr b="0" lang="es" sz="1400" spc="-1" strike="noStrike">
                <a:solidFill>
                  <a:srgbClr val="ffffff"/>
                </a:solidFill>
                <a:latin typeface="Saira ExtraCondensed Medium"/>
                <a:ea typeface="Saira ExtraCondensed Medium"/>
              </a:rPr>
              <a:t>Olga Penovska</a:t>
            </a:r>
            <a:endParaRPr b="0" lang="en-US" sz="1400" spc="-1" strike="noStrike">
              <a:latin typeface="Arial"/>
            </a:endParaRPr>
          </a:p>
        </p:txBody>
      </p:sp>
      <p:sp>
        <p:nvSpPr>
          <p:cNvPr id="262" name="CustomShape 6"/>
          <p:cNvSpPr/>
          <p:nvPr/>
        </p:nvSpPr>
        <p:spPr>
          <a:xfrm>
            <a:off x="1960920" y="3491640"/>
            <a:ext cx="360" cy="59580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263" name="CustomShape 7"/>
          <p:cNvSpPr/>
          <p:nvPr/>
        </p:nvSpPr>
        <p:spPr>
          <a:xfrm>
            <a:off x="5564160" y="3491640"/>
            <a:ext cx="360" cy="59580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pic>
        <p:nvPicPr>
          <p:cNvPr id="264" name="Google Shape;265;p36" descr=""/>
          <p:cNvPicPr/>
          <p:nvPr/>
        </p:nvPicPr>
        <p:blipFill>
          <a:blip r:embed="rId1"/>
          <a:stretch/>
        </p:blipFill>
        <p:spPr>
          <a:xfrm>
            <a:off x="1671480" y="1339560"/>
            <a:ext cx="2463120" cy="2463120"/>
          </a:xfrm>
          <a:prstGeom prst="rect">
            <a:avLst/>
          </a:prstGeom>
          <a:ln>
            <a:noFill/>
          </a:ln>
        </p:spPr>
      </p:pic>
      <p:pic>
        <p:nvPicPr>
          <p:cNvPr id="265" name="" descr=""/>
          <p:cNvPicPr/>
          <p:nvPr/>
        </p:nvPicPr>
        <p:blipFill>
          <a:blip r:embed="rId2"/>
          <a:stretch/>
        </p:blipFill>
        <p:spPr>
          <a:xfrm>
            <a:off x="5383080" y="1417680"/>
            <a:ext cx="2297520" cy="22975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477000" y="1862640"/>
            <a:ext cx="4208040" cy="85032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THANKS</a:t>
            </a:r>
            <a:endParaRPr b="0" lang="en-US" sz="4800" spc="-1" strike="noStrike">
              <a:latin typeface="Arial"/>
            </a:endParaRPr>
          </a:p>
        </p:txBody>
      </p:sp>
      <p:sp>
        <p:nvSpPr>
          <p:cNvPr id="267" name="CustomShape 2"/>
          <p:cNvSpPr/>
          <p:nvPr/>
        </p:nvSpPr>
        <p:spPr>
          <a:xfrm>
            <a:off x="1823040" y="2806560"/>
            <a:ext cx="2931840" cy="97164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es" sz="1200" spc="-1" strike="noStrike">
                <a:solidFill>
                  <a:srgbClr val="ffffff"/>
                </a:solidFill>
                <a:latin typeface="Barlow Semi Condensed"/>
                <a:ea typeface="Barlow Semi Condensed"/>
              </a:rPr>
              <a:t>Does anyone have any questions?</a:t>
            </a:r>
            <a:endParaRPr b="0" lang="en-US" sz="1200" spc="-1" strike="noStrike">
              <a:latin typeface="Arial"/>
            </a:endParaRPr>
          </a:p>
          <a:p>
            <a:pPr algn="r">
              <a:lnSpc>
                <a:spcPct val="100000"/>
              </a:lnSpc>
              <a:tabLst>
                <a:tab algn="l" pos="0"/>
              </a:tabLst>
            </a:pPr>
            <a:endParaRPr b="0" lang="en-US" sz="1200" spc="-1" strike="noStrike">
              <a:latin typeface="Arial"/>
            </a:endParaRPr>
          </a:p>
          <a:p>
            <a:pPr algn="r">
              <a:lnSpc>
                <a:spcPct val="100000"/>
              </a:lnSpc>
              <a:tabLst>
                <a:tab algn="l" pos="0"/>
              </a:tabLst>
            </a:pPr>
            <a:r>
              <a:rPr b="0" lang="es" sz="1200" spc="-1" strike="noStrike" u="sng">
                <a:solidFill>
                  <a:srgbClr val="0097a7"/>
                </a:solidFill>
                <a:uFillTx/>
                <a:latin typeface="Barlow Semi Condensed"/>
                <a:ea typeface="Barlow Semi Condensed"/>
                <a:hlinkClick r:id="rId1"/>
              </a:rPr>
              <a:t>george.dimitrov@ludotech.co</a:t>
            </a:r>
            <a:endParaRPr b="0" lang="en-US" sz="1200" spc="-1" strike="noStrike">
              <a:latin typeface="Arial"/>
            </a:endParaRPr>
          </a:p>
          <a:p>
            <a:pPr algn="r">
              <a:lnSpc>
                <a:spcPct val="100000"/>
              </a:lnSpc>
              <a:tabLst>
                <a:tab algn="l" pos="0"/>
              </a:tabLst>
            </a:pPr>
            <a:endParaRPr b="0" lang="en-US" sz="1200" spc="-1" strike="noStrike">
              <a:latin typeface="Arial"/>
            </a:endParaRPr>
          </a:p>
          <a:p>
            <a:pPr algn="r">
              <a:lnSpc>
                <a:spcPct val="100000"/>
              </a:lnSpc>
              <a:tabLst>
                <a:tab algn="l" pos="0"/>
              </a:tabLst>
            </a:pPr>
            <a:r>
              <a:rPr b="0" lang="es" sz="1200" spc="-1" strike="noStrike">
                <a:solidFill>
                  <a:srgbClr val="ffffff"/>
                </a:solidFill>
                <a:latin typeface="Barlow Semi Condensed"/>
                <a:ea typeface="Barlow Semi Condensed"/>
              </a:rPr>
              <a:t>penovska.olga@gmail.com</a:t>
            </a:r>
            <a:endParaRPr b="0" lang="en-US" sz="1200" spc="-1" strike="noStrike">
              <a:latin typeface="Arial"/>
            </a:endParaRPr>
          </a:p>
          <a:p>
            <a:pPr algn="r">
              <a:lnSpc>
                <a:spcPct val="100000"/>
              </a:lnSpc>
              <a:tabLst>
                <a:tab algn="l" pos="0"/>
              </a:tabLst>
            </a:pPr>
            <a:endParaRPr b="0" lang="en-US" sz="1200" spc="-1" strike="noStrike">
              <a:latin typeface="Arial"/>
            </a:endParaRPr>
          </a:p>
          <a:p>
            <a:pPr algn="r">
              <a:lnSpc>
                <a:spcPct val="100000"/>
              </a:lnSpc>
              <a:tabLst>
                <a:tab algn="l" pos="0"/>
              </a:tabLst>
            </a:pPr>
            <a:endParaRPr b="0" lang="en-US" sz="1200" spc="-1" strike="noStrike">
              <a:latin typeface="Arial"/>
            </a:endParaRPr>
          </a:p>
        </p:txBody>
      </p:sp>
      <p:pic>
        <p:nvPicPr>
          <p:cNvPr id="268" name="Google Shape;273;p37" descr=""/>
          <p:cNvPicPr/>
          <p:nvPr/>
        </p:nvPicPr>
        <p:blipFill>
          <a:blip r:embed="rId2"/>
          <a:stretch/>
        </p:blipFill>
        <p:spPr>
          <a:xfrm>
            <a:off x="5367960" y="1610280"/>
            <a:ext cx="2878560" cy="25354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Display</a:t>
            </a:r>
            <a:endParaRPr b="0" lang="en-US" sz="3000" spc="-1" strike="noStrike">
              <a:latin typeface="Arial"/>
            </a:endParaRPr>
          </a:p>
        </p:txBody>
      </p:sp>
      <p:sp>
        <p:nvSpPr>
          <p:cNvPr id="207" name="CustomShape 2"/>
          <p:cNvSpPr/>
          <p:nvPr/>
        </p:nvSpPr>
        <p:spPr>
          <a:xfrm>
            <a:off x="536040" y="1413360"/>
            <a:ext cx="8106840" cy="321804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500" spc="-1" strike="noStrike">
                <a:solidFill>
                  <a:srgbClr val="ffffff"/>
                </a:solidFill>
                <a:latin typeface="Barlow Semi Condensed"/>
                <a:ea typeface="Barlow Semi Condensed"/>
              </a:rPr>
              <a:t>This defines a flex container; inline or block depending on the given value. It enables a flex context for all its direct children.</a:t>
            </a:r>
            <a:endParaRPr b="0" lang="en-US" sz="1500" spc="-1" strike="noStrike">
              <a:latin typeface="Arial"/>
            </a:endParaRPr>
          </a:p>
        </p:txBody>
      </p:sp>
      <p:pic>
        <p:nvPicPr>
          <p:cNvPr id="208" name="Google Shape;137;p18" descr=""/>
          <p:cNvPicPr/>
          <p:nvPr/>
        </p:nvPicPr>
        <p:blipFill>
          <a:blip r:embed="rId1"/>
          <a:stretch/>
        </p:blipFill>
        <p:spPr>
          <a:xfrm>
            <a:off x="1270440" y="2540160"/>
            <a:ext cx="6637320" cy="15415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Flex-direction</a:t>
            </a:r>
            <a:endParaRPr b="0" lang="en-US" sz="3000" spc="-1" strike="noStrike">
              <a:latin typeface="Arial"/>
            </a:endParaRPr>
          </a:p>
        </p:txBody>
      </p:sp>
      <p:sp>
        <p:nvSpPr>
          <p:cNvPr id="210" name="CustomShape 2"/>
          <p:cNvSpPr/>
          <p:nvPr/>
        </p:nvSpPr>
        <p:spPr>
          <a:xfrm>
            <a:off x="536040" y="1228680"/>
            <a:ext cx="8106840" cy="34030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This establishes the main-axis, thus defining the direction flex items are placed in the flex container. Flexbox is (aside from optional wrapping) a single-direction layout concept. Think of flex items as primarily laying out either in horizontal rows or vertical columns.</a:t>
            </a:r>
            <a:endParaRPr b="0" lang="en-US" sz="1500" spc="-1" strike="noStrike">
              <a:latin typeface="Arial"/>
            </a:endParaRPr>
          </a:p>
          <a:p>
            <a:pPr marL="457200" indent="-322560">
              <a:lnSpc>
                <a:spcPct val="115000"/>
              </a:lnSpc>
              <a:spcBef>
                <a:spcPts val="1599"/>
              </a:spcBef>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row (default): left to right</a:t>
            </a:r>
            <a:endParaRPr b="0" lang="en-US" sz="1500" spc="-1" strike="noStrike">
              <a:latin typeface="Arial"/>
            </a:endParaRPr>
          </a:p>
          <a:p>
            <a:pPr marL="457200" indent="-32256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row-reverse: right to left</a:t>
            </a:r>
            <a:endParaRPr b="0" lang="en-US" sz="1500" spc="-1" strike="noStrike">
              <a:latin typeface="Arial"/>
            </a:endParaRPr>
          </a:p>
          <a:p>
            <a:pPr marL="457200" indent="-32256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column: same as row but top to bottom</a:t>
            </a:r>
            <a:endParaRPr b="0" lang="en-US" sz="1500" spc="-1" strike="noStrike">
              <a:latin typeface="Arial"/>
            </a:endParaRPr>
          </a:p>
          <a:p>
            <a:pPr marL="457200" indent="-32256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column-reverse: same as row-reverse but </a:t>
            </a:r>
            <a:br/>
            <a:r>
              <a:rPr b="0" lang="es" sz="1500" spc="-1" strike="noStrike">
                <a:solidFill>
                  <a:srgbClr val="ffffff"/>
                </a:solidFill>
                <a:latin typeface="Barlow Semi Condensed"/>
                <a:ea typeface="Barlow Semi Condensed"/>
              </a:rPr>
              <a:t>bottom to top</a:t>
            </a:r>
            <a:endParaRPr b="0" lang="en-US" sz="1500" spc="-1" strike="noStrike">
              <a:latin typeface="Arial"/>
            </a:endParaRPr>
          </a:p>
        </p:txBody>
      </p:sp>
      <p:pic>
        <p:nvPicPr>
          <p:cNvPr id="211" name="Google Shape;144;p19" descr=""/>
          <p:cNvPicPr/>
          <p:nvPr/>
        </p:nvPicPr>
        <p:blipFill>
          <a:blip r:embed="rId1"/>
          <a:stretch/>
        </p:blipFill>
        <p:spPr>
          <a:xfrm>
            <a:off x="4541760" y="2583000"/>
            <a:ext cx="3655440" cy="1680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Flex-wrap</a:t>
            </a:r>
            <a:endParaRPr b="0" lang="en-US" sz="3000" spc="-1" strike="noStrike">
              <a:latin typeface="Arial"/>
            </a:endParaRPr>
          </a:p>
        </p:txBody>
      </p:sp>
      <p:sp>
        <p:nvSpPr>
          <p:cNvPr id="213" name="CustomShape 2"/>
          <p:cNvSpPr/>
          <p:nvPr/>
        </p:nvSpPr>
        <p:spPr>
          <a:xfrm>
            <a:off x="536040" y="1228680"/>
            <a:ext cx="8106840" cy="34030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By default, flex items will all try to fit onto one line. You can change that and allow the items to wrap as needed with this property.</a:t>
            </a:r>
            <a:endParaRPr b="0" lang="en-US" sz="1500" spc="-1" strike="noStrike">
              <a:latin typeface="Arial"/>
            </a:endParaRPr>
          </a:p>
          <a:p>
            <a:pPr marL="457200" indent="-322560">
              <a:lnSpc>
                <a:spcPct val="115000"/>
              </a:lnSpc>
              <a:spcBef>
                <a:spcPts val="1599"/>
              </a:spcBef>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nowrap (default): all flex items will be on one line</a:t>
            </a:r>
            <a:endParaRPr b="0" lang="en-US" sz="1500" spc="-1" strike="noStrike">
              <a:latin typeface="Arial"/>
            </a:endParaRPr>
          </a:p>
          <a:p>
            <a:pPr marL="457200" indent="-32256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wrap: flex items will wrap onto multiple lines, from top to bottom.</a:t>
            </a:r>
            <a:endParaRPr b="0" lang="en-US" sz="1500" spc="-1" strike="noStrike">
              <a:latin typeface="Arial"/>
            </a:endParaRPr>
          </a:p>
          <a:p>
            <a:pPr marL="457200" indent="-32256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wrap-reverse: flex items will wrap onto multiple lines from bottom to top.</a:t>
            </a:r>
            <a:endParaRPr b="0" lang="en-US" sz="1500" spc="-1" strike="noStrike">
              <a:latin typeface="Arial"/>
            </a:endParaRPr>
          </a:p>
        </p:txBody>
      </p:sp>
      <p:pic>
        <p:nvPicPr>
          <p:cNvPr id="214" name="Google Shape;151;p20" descr=""/>
          <p:cNvPicPr/>
          <p:nvPr/>
        </p:nvPicPr>
        <p:blipFill>
          <a:blip r:embed="rId1"/>
          <a:stretch/>
        </p:blipFill>
        <p:spPr>
          <a:xfrm>
            <a:off x="3218400" y="3144960"/>
            <a:ext cx="2741760" cy="1427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Flex-flow</a:t>
            </a:r>
            <a:endParaRPr b="0" lang="en-US" sz="3000" spc="-1" strike="noStrike">
              <a:latin typeface="Arial"/>
            </a:endParaRPr>
          </a:p>
        </p:txBody>
      </p:sp>
      <p:sp>
        <p:nvSpPr>
          <p:cNvPr id="216" name="CustomShape 2"/>
          <p:cNvSpPr/>
          <p:nvPr/>
        </p:nvSpPr>
        <p:spPr>
          <a:xfrm>
            <a:off x="536040" y="1228680"/>
            <a:ext cx="8106840" cy="34030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This is a shorthand for the flex-direction and flex-wrap properties, which together define the flex container’s main and cross axes. The default value is row nowrap.</a:t>
            </a:r>
            <a:endParaRPr b="0" lang="en-US" sz="1500" spc="-1" strike="noStrike">
              <a:latin typeface="Arial"/>
            </a:endParaRPr>
          </a:p>
          <a:p>
            <a:pPr>
              <a:lnSpc>
                <a:spcPct val="115000"/>
              </a:lnSpc>
              <a:spcBef>
                <a:spcPts val="1599"/>
              </a:spcBef>
              <a:spcAft>
                <a:spcPts val="1599"/>
              </a:spcAft>
              <a:tabLst>
                <a:tab algn="l" pos="0"/>
              </a:tabLst>
            </a:pPr>
            <a:endParaRPr b="0" lang="en-US" sz="1500" spc="-1" strike="noStrike">
              <a:latin typeface="Arial"/>
            </a:endParaRPr>
          </a:p>
        </p:txBody>
      </p:sp>
      <p:pic>
        <p:nvPicPr>
          <p:cNvPr id="217" name="Google Shape;158;p21" descr=""/>
          <p:cNvPicPr/>
          <p:nvPr/>
        </p:nvPicPr>
        <p:blipFill>
          <a:blip r:embed="rId1"/>
          <a:stretch/>
        </p:blipFill>
        <p:spPr>
          <a:xfrm>
            <a:off x="1224000" y="2354760"/>
            <a:ext cx="6694560" cy="1646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Justify-content</a:t>
            </a:r>
            <a:endParaRPr b="0" lang="en-US" sz="3000" spc="-1" strike="noStrike">
              <a:latin typeface="Arial"/>
            </a:endParaRPr>
          </a:p>
        </p:txBody>
      </p:sp>
      <p:sp>
        <p:nvSpPr>
          <p:cNvPr id="219" name="CustomShape 2"/>
          <p:cNvSpPr/>
          <p:nvPr/>
        </p:nvSpPr>
        <p:spPr>
          <a:xfrm>
            <a:off x="536040" y="1228680"/>
            <a:ext cx="8106840" cy="34030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This defines the alignment along the main axis. It helps distribute extra free space leftover when either all the flex items on a line are inflexible, or are flexible but have reached their maximum size. It also exerts some control over the alignment of items when they overflow the line.</a:t>
            </a:r>
            <a:endParaRPr b="0" lang="en-US" sz="1500" spc="-1" strike="noStrike">
              <a:latin typeface="Arial"/>
            </a:endParaRPr>
          </a:p>
          <a:p>
            <a:pPr>
              <a:lnSpc>
                <a:spcPct val="115000"/>
              </a:lnSpc>
              <a:spcBef>
                <a:spcPts val="1599"/>
              </a:spcBef>
              <a:spcAft>
                <a:spcPts val="1599"/>
              </a:spcAft>
              <a:tabLst>
                <a:tab algn="l" pos="0"/>
              </a:tabLst>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Justify-content</a:t>
            </a:r>
            <a:endParaRPr b="0" lang="en-US" sz="3000" spc="-1" strike="noStrike">
              <a:latin typeface="Arial"/>
            </a:endParaRPr>
          </a:p>
        </p:txBody>
      </p:sp>
      <p:sp>
        <p:nvSpPr>
          <p:cNvPr id="221" name="CustomShape 2"/>
          <p:cNvSpPr/>
          <p:nvPr/>
        </p:nvSpPr>
        <p:spPr>
          <a:xfrm>
            <a:off x="528480" y="1169280"/>
            <a:ext cx="3755520" cy="3528720"/>
          </a:xfrm>
          <a:prstGeom prst="rect">
            <a:avLst/>
          </a:prstGeom>
          <a:noFill/>
          <a:ln>
            <a:noFill/>
          </a:ln>
        </p:spPr>
        <p:style>
          <a:lnRef idx="0"/>
          <a:fillRef idx="0"/>
          <a:effectRef idx="0"/>
          <a:fontRef idx="minor"/>
        </p:style>
        <p:txBody>
          <a:bodyPr lIns="90000" rIns="90000" tIns="91440" bIns="91440">
            <a:noAutofit/>
          </a:bodyPr>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flex-start (default): items are packed toward the start of the flex-direction.</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flex-end: items are packed toward the end of the flex-direction.</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start: items are packed toward the start of the writing-mode direction.</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end: items are packed toward the end of the writing-mode direction.</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left: items are packed toward left edge of the container, unless that doesn’t make sense with the flex-direction, then it behaves like start.</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right: items are packed toward right edge of the container, unless that doesn’t make sense with the flex-direction, then it behaves like start.</a:t>
            </a:r>
            <a:endParaRPr b="0" lang="en-US" sz="1200" spc="-1" strike="noStrike">
              <a:latin typeface="Arial"/>
            </a:endParaRPr>
          </a:p>
          <a:p>
            <a:pPr marL="457200" indent="-309600">
              <a:lnSpc>
                <a:spcPct val="115000"/>
              </a:lnSpc>
              <a:buClr>
                <a:srgbClr val="ffffff"/>
              </a:buClr>
              <a:buFont typeface="Barlow Semi Condensed"/>
              <a:buAutoNum type="arabicPeriod"/>
            </a:pPr>
            <a:r>
              <a:rPr b="0" lang="es" sz="1200" spc="-1" strike="noStrike">
                <a:solidFill>
                  <a:srgbClr val="ffffff"/>
                </a:solidFill>
                <a:latin typeface="Barlow Semi Condensed"/>
                <a:ea typeface="Barlow Semi Condensed"/>
              </a:rPr>
              <a:t>center: items are centered along the line</a:t>
            </a:r>
            <a:endParaRPr b="0" lang="en-US" sz="1200" spc="-1" strike="noStrike">
              <a:latin typeface="Arial"/>
            </a:endParaRPr>
          </a:p>
        </p:txBody>
      </p:sp>
      <p:pic>
        <p:nvPicPr>
          <p:cNvPr id="222" name="Google Shape;171;p23" descr=""/>
          <p:cNvPicPr/>
          <p:nvPr/>
        </p:nvPicPr>
        <p:blipFill>
          <a:blip r:embed="rId1"/>
          <a:stretch/>
        </p:blipFill>
        <p:spPr>
          <a:xfrm>
            <a:off x="5835960" y="999000"/>
            <a:ext cx="2604960" cy="3949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2531520" y="137160"/>
            <a:ext cx="3906000" cy="669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Justify-content</a:t>
            </a:r>
            <a:endParaRPr b="0" lang="en-US" sz="3000" spc="-1" strike="noStrike">
              <a:latin typeface="Arial"/>
            </a:endParaRPr>
          </a:p>
        </p:txBody>
      </p:sp>
      <p:sp>
        <p:nvSpPr>
          <p:cNvPr id="224" name="CustomShape 2"/>
          <p:cNvSpPr/>
          <p:nvPr/>
        </p:nvSpPr>
        <p:spPr>
          <a:xfrm>
            <a:off x="528480" y="1169280"/>
            <a:ext cx="3755520" cy="3528720"/>
          </a:xfrm>
          <a:prstGeom prst="rect">
            <a:avLst/>
          </a:prstGeom>
          <a:noFill/>
          <a:ln>
            <a:noFill/>
          </a:ln>
        </p:spPr>
        <p:style>
          <a:lnRef idx="0"/>
          <a:fillRef idx="0"/>
          <a:effectRef idx="0"/>
          <a:fontRef idx="minor"/>
        </p:style>
        <p:txBody>
          <a:bodyPr lIns="90000" rIns="90000" tIns="91440" bIns="91440">
            <a:noAutofit/>
          </a:bodyPr>
          <a:p>
            <a:pPr marL="457200" indent="-309600">
              <a:lnSpc>
                <a:spcPct val="115000"/>
              </a:lnSpc>
              <a:buClr>
                <a:srgbClr val="ffffff"/>
              </a:buClr>
              <a:buFont typeface="Barlow Semi Condensed"/>
              <a:buAutoNum type="arabicPeriod" startAt="8"/>
            </a:pPr>
            <a:r>
              <a:rPr b="0" lang="es" sz="1200" spc="-1" strike="noStrike">
                <a:solidFill>
                  <a:srgbClr val="ffffff"/>
                </a:solidFill>
                <a:latin typeface="Barlow Semi Condensed"/>
                <a:ea typeface="Barlow Semi Condensed"/>
              </a:rPr>
              <a:t>space-between: items are evenly distributed in the line; first item is on the start line, last item on the end line</a:t>
            </a:r>
            <a:endParaRPr b="0" lang="en-US" sz="1200" spc="-1" strike="noStrike">
              <a:latin typeface="Arial"/>
            </a:endParaRPr>
          </a:p>
          <a:p>
            <a:pPr marL="457200" indent="-309600">
              <a:lnSpc>
                <a:spcPct val="115000"/>
              </a:lnSpc>
              <a:buClr>
                <a:srgbClr val="ffffff"/>
              </a:buClr>
              <a:buFont typeface="Barlow Semi Condensed"/>
              <a:buAutoNum type="arabicPeriod" startAt="8"/>
            </a:pPr>
            <a:r>
              <a:rPr b="0" lang="es" sz="1200" spc="-1" strike="noStrike">
                <a:solidFill>
                  <a:srgbClr val="ffffff"/>
                </a:solidFill>
                <a:latin typeface="Barlow Semi Condensed"/>
                <a:ea typeface="Barlow Semi Condensed"/>
              </a:rPr>
              <a:t>space-around: items are evenly distributed in the line with equal space around them. Note that visually the spaces aren’t equal, since all the items have equal space on both sides. The first item will have one unit of space against the container edge, but two units of space between the next item because that next item has its own spacing that applies.</a:t>
            </a:r>
            <a:endParaRPr b="0" lang="en-US" sz="1200" spc="-1" strike="noStrike">
              <a:latin typeface="Arial"/>
            </a:endParaRPr>
          </a:p>
          <a:p>
            <a:pPr marL="457200" indent="-309600">
              <a:lnSpc>
                <a:spcPct val="115000"/>
              </a:lnSpc>
              <a:buClr>
                <a:srgbClr val="ffffff"/>
              </a:buClr>
              <a:buFont typeface="Barlow Semi Condensed"/>
              <a:buAutoNum type="arabicPeriod" startAt="8"/>
            </a:pPr>
            <a:r>
              <a:rPr b="0" lang="es" sz="1200" spc="-1" strike="noStrike">
                <a:solidFill>
                  <a:srgbClr val="ffffff"/>
                </a:solidFill>
                <a:latin typeface="Barlow Semi Condensed"/>
                <a:ea typeface="Barlow Semi Condensed"/>
              </a:rPr>
              <a:t>space-evenly: items are distributed so that the spacing between any two items (and the space to the edges) is equal.</a:t>
            </a:r>
            <a:endParaRPr b="0" lang="en-US" sz="1200" spc="-1" strike="noStrike">
              <a:latin typeface="Arial"/>
            </a:endParaRPr>
          </a:p>
        </p:txBody>
      </p:sp>
      <p:pic>
        <p:nvPicPr>
          <p:cNvPr id="225" name="Google Shape;178;p24" descr=""/>
          <p:cNvPicPr/>
          <p:nvPr/>
        </p:nvPicPr>
        <p:blipFill>
          <a:blip r:embed="rId1"/>
          <a:stretch/>
        </p:blipFill>
        <p:spPr>
          <a:xfrm>
            <a:off x="5835960" y="999000"/>
            <a:ext cx="2604960" cy="3949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2021-10-20T23:59:24Z</dcterms:modified>
  <cp:revision>6</cp:revision>
  <dc:subject/>
  <dc:title/>
</cp:coreProperties>
</file>