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notesMasterIdLst>
    <p:notesMasterId r:id="rId17"/>
  </p:notesMasterIdLst>
  <p:sldIdLst>
    <p:sldId id="276" r:id="rId2"/>
    <p:sldId id="256" r:id="rId3"/>
    <p:sldId id="257" r:id="rId4"/>
    <p:sldId id="258" r:id="rId5"/>
    <p:sldId id="260" r:id="rId6"/>
    <p:sldId id="280" r:id="rId7"/>
    <p:sldId id="264" r:id="rId8"/>
    <p:sldId id="267" r:id="rId9"/>
    <p:sldId id="268" r:id="rId10"/>
    <p:sldId id="269" r:id="rId11"/>
    <p:sldId id="278" r:id="rId12"/>
    <p:sldId id="279" r:id="rId13"/>
    <p:sldId id="277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BBFE"/>
    <a:srgbClr val="0088B8"/>
    <a:srgbClr val="00FFFF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082" autoAdjust="0"/>
  </p:normalViewPr>
  <p:slideViewPr>
    <p:cSldViewPr snapToGrid="0">
      <p:cViewPr varScale="1">
        <p:scale>
          <a:sx n="46" d="100"/>
          <a:sy n="46" d="100"/>
        </p:scale>
        <p:origin x="44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57CCB-32C6-4C0B-BA17-1D1C1A8EC13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4DF9A-7B57-4AE3-B783-B9CB0C192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7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DF9A-7B57-4AE3-B783-B9CB0C192C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6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4DF9A-7B57-4AE3-B783-B9CB0C192C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D7F7-1378-43EC-8E81-E470F9C95896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31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51E1-20A6-4A1A-ADBD-EF4FA13201B9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7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E357-E078-4A13-AD6D-65F4F81BC559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8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9275-01B4-4195-B2C1-CAF3EBE79D2F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088283" y="6226588"/>
            <a:ext cx="365760" cy="36576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4093-D53A-436E-987F-D02FC599AFE0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5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DEAA5-3C9D-428E-9102-3CD0A523FA89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9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593A-0919-497C-983B-7D4A7722D6BB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5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9E75-EC9D-4C94-A208-3BFD0833D136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4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A77D-F85F-41DE-82DD-740CF97BEB12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3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5B3E-DCE1-41F0-8A2F-01DD571EB9AB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C962FE2-EAC3-4B85-A4A2-6B9EAACE5181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2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02DB3C7-586A-4636-B926-F36233D0425C}" type="datetime1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noFill/>
          <a:ln>
            <a:noFill/>
          </a:ln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88B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6DCA3E5-BAC5-92C7-A5EF-53D13A96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-342900"/>
            <a:ext cx="75438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pPr rtl="1"/>
            <a:r>
              <a:rPr lang="fa-IR" sz="3200" spc="0" dirty="0">
                <a:cs typeface="B Yekan" panose="00000400000000000000" pitchFamily="2" charset="-78"/>
              </a:rPr>
              <a:t>تجمیع داده ها</a:t>
            </a:r>
            <a:r>
              <a:rPr lang="fa-IR" sz="3000" spc="0" dirty="0">
                <a:cs typeface="B Yekan" panose="00000400000000000000" pitchFamily="2" charset="-78"/>
              </a:rPr>
              <a:t>(</a:t>
            </a:r>
            <a:r>
              <a:rPr lang="en-US" b="1" spc="0" dirty="0">
                <a:latin typeface="Gill Sans MT (Body)"/>
                <a:cs typeface="B Yekan" panose="00000400000000000000" pitchFamily="2" charset="-78"/>
              </a:rPr>
              <a:t>data  Aggregation</a:t>
            </a:r>
            <a:r>
              <a:rPr lang="fa-IR" sz="3000" spc="0" dirty="0">
                <a:cs typeface="B Yekan" panose="00000400000000000000" pitchFamily="2" charset="-78"/>
              </a:rPr>
              <a:t>)</a:t>
            </a:r>
            <a:endParaRPr lang="en-US" sz="3000" spc="0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9B6B-1C4C-3073-D102-3E5B0E3B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835"/>
            <a:ext cx="7729728" cy="4342317"/>
          </a:xfrm>
        </p:spPr>
        <p:txBody>
          <a:bodyPr>
            <a:normAutofit/>
          </a:bodyPr>
          <a:lstStyle/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منظور از تجمیع داده‌ها چیست؟</a:t>
            </a:r>
          </a:p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مزایا‌ی تجمیع داده‌ها 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افزایش کارایی پهنای باند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کاهش ترافیک شبکه</a:t>
            </a:r>
          </a:p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معایب تجمیع داده‌ها </a:t>
            </a:r>
            <a:endParaRPr lang="en-US" sz="2000" dirty="0">
              <a:cs typeface="B Roya" panose="00000400000000000000" pitchFamily="2" charset="-78"/>
            </a:endParaRP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خطر از دست دادن داده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افزایش پیچیدگی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0D1B-4AF2-24AA-3650-27D5E36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2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pPr rtl="1"/>
            <a:r>
              <a:rPr lang="fa-IR" sz="3200" spc="0" dirty="0">
                <a:cs typeface="B Yekan" panose="00000400000000000000" pitchFamily="2" charset="-78"/>
              </a:rPr>
              <a:t>برنامه‌ریزی خواب</a:t>
            </a:r>
            <a:r>
              <a:rPr lang="en-US" sz="3000" spc="0" dirty="0">
                <a:cs typeface="B Yekan" panose="00000400000000000000" pitchFamily="2" charset="-78"/>
              </a:rPr>
              <a:t>(</a:t>
            </a:r>
            <a:r>
              <a:rPr lang="en-US" b="1" spc="0" dirty="0">
                <a:latin typeface="Gill Sans MT (Body)"/>
                <a:cs typeface="B Yekan" panose="00000400000000000000" pitchFamily="2" charset="-78"/>
              </a:rPr>
              <a:t>Sleep Scheduling</a:t>
            </a:r>
            <a:r>
              <a:rPr lang="en-US" sz="3000" spc="0" dirty="0">
                <a:cs typeface="B Yekan" panose="00000400000000000000" pitchFamily="2" charset="-78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9B6B-1C4C-3073-D102-3E5B0E3B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835"/>
            <a:ext cx="7729728" cy="4342317"/>
          </a:xfrm>
        </p:spPr>
        <p:txBody>
          <a:bodyPr>
            <a:normAutofit/>
          </a:bodyPr>
          <a:lstStyle/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منظور از </a:t>
            </a:r>
            <a:r>
              <a:rPr lang="fa-IR" sz="2000" spc="0" dirty="0">
                <a:cs typeface="B Roya" panose="00000400000000000000" pitchFamily="2" charset="-78"/>
              </a:rPr>
              <a:t>برنامه ریزی خواب </a:t>
            </a:r>
            <a:r>
              <a:rPr lang="fa-IR" sz="2000" dirty="0">
                <a:cs typeface="B Roya" panose="00000400000000000000" pitchFamily="2" charset="-78"/>
              </a:rPr>
              <a:t>چیست؟</a:t>
            </a:r>
          </a:p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مزایا‌ی </a:t>
            </a:r>
            <a:r>
              <a:rPr lang="fa-IR" sz="2000" spc="0" dirty="0">
                <a:cs typeface="B Roya" panose="00000400000000000000" pitchFamily="2" charset="-78"/>
              </a:rPr>
              <a:t>برنامه ریزی خواب </a:t>
            </a:r>
            <a:endParaRPr lang="fa-IR" sz="2000" dirty="0">
              <a:cs typeface="B Roya" panose="00000400000000000000" pitchFamily="2" charset="-78"/>
            </a:endParaRP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کاهش تراکم شبکه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افزایش مقیاس پذیری</a:t>
            </a:r>
          </a:p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معایب برنامه ریزی خواب 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افزایش تأخیر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چالش‌های همگام سازی شبکه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0D1B-4AF2-24AA-3650-27D5E36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7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pPr rtl="1"/>
            <a:r>
              <a:rPr lang="fa-IR" sz="3200" spc="0" dirty="0">
                <a:cs typeface="B Yekan" panose="00000400000000000000" pitchFamily="2" charset="-78"/>
              </a:rPr>
              <a:t>برداشت انرژی</a:t>
            </a:r>
            <a:r>
              <a:rPr lang="fa-IR" sz="3000" spc="0" dirty="0">
                <a:cs typeface="B Yekan" panose="00000400000000000000" pitchFamily="2" charset="-78"/>
              </a:rPr>
              <a:t>(</a:t>
            </a:r>
            <a:r>
              <a:rPr lang="en-US" b="1" spc="0" dirty="0">
                <a:latin typeface="Gill Sans MT (Body)"/>
                <a:cs typeface="B Yekan" panose="00000400000000000000" pitchFamily="2" charset="-78"/>
              </a:rPr>
              <a:t>Energy harvesting</a:t>
            </a:r>
            <a:r>
              <a:rPr lang="fa-IR" sz="3000" spc="0" dirty="0">
                <a:cs typeface="B Yekan" panose="00000400000000000000" pitchFamily="2" charset="-78"/>
              </a:rPr>
              <a:t>)</a:t>
            </a:r>
            <a:endParaRPr lang="en-US" sz="3000" spc="0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9B6B-1C4C-3073-D102-3E5B0E3B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835"/>
            <a:ext cx="7729728" cy="4342317"/>
          </a:xfrm>
        </p:spPr>
        <p:txBody>
          <a:bodyPr>
            <a:normAutofit/>
          </a:bodyPr>
          <a:lstStyle/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منظور از برداشت انرژی</a:t>
            </a:r>
            <a:r>
              <a:rPr lang="fa-IR" sz="2000" spc="0" dirty="0">
                <a:cs typeface="B Roya" panose="00000400000000000000" pitchFamily="2" charset="-78"/>
              </a:rPr>
              <a:t> </a:t>
            </a:r>
            <a:r>
              <a:rPr lang="fa-IR" sz="2000" dirty="0">
                <a:cs typeface="B Roya" panose="00000400000000000000" pitchFamily="2" charset="-78"/>
              </a:rPr>
              <a:t>چیست؟</a:t>
            </a:r>
          </a:p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مزایا‌ی برداشت انرژی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افزایش استقلال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دوستدار محیط‌زیست</a:t>
            </a:r>
          </a:p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معایب</a:t>
            </a:r>
            <a:r>
              <a:rPr lang="fa-IR" sz="2000" spc="0" dirty="0">
                <a:cs typeface="B Roya" panose="00000400000000000000" pitchFamily="2" charset="-78"/>
              </a:rPr>
              <a:t> </a:t>
            </a:r>
            <a:r>
              <a:rPr lang="fa-IR" sz="2000" dirty="0">
                <a:cs typeface="B Roya" panose="00000400000000000000" pitchFamily="2" charset="-78"/>
              </a:rPr>
              <a:t>برداشت انرژی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افزایش پیچیدگی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هزینه اولیه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endParaRPr lang="fa-IR" sz="2000" dirty="0">
              <a:cs typeface="B Roya" panose="00000400000000000000" pitchFamily="2" charset="-78"/>
            </a:endParaRP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endParaRPr lang="fa-IR" sz="2000" dirty="0">
              <a:cs typeface="B Roya" panose="00000400000000000000" pitchFamily="2" charset="-78"/>
            </a:endParaRP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endParaRPr lang="fa-IR" sz="2000" dirty="0">
              <a:cs typeface="B Roya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0D1B-4AF2-24AA-3650-27D5E36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r>
              <a:rPr lang="fa-IR" sz="3200" spc="0" dirty="0">
                <a:cs typeface="B Yekan" panose="00000400000000000000" pitchFamily="2" charset="-78"/>
              </a:rPr>
              <a:t>جمع‌بندی</a:t>
            </a:r>
            <a:endParaRPr lang="en-US" sz="3200" spc="0" dirty="0">
              <a:cs typeface="B Yekan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0D1B-4AF2-24AA-3650-27D5E36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D30C1-A288-10D1-CA77-130CCB4694BE}"/>
              </a:ext>
            </a:extLst>
          </p:cNvPr>
          <p:cNvSpPr txBox="1"/>
          <p:nvPr/>
        </p:nvSpPr>
        <p:spPr>
          <a:xfrm>
            <a:off x="2136489" y="2106154"/>
            <a:ext cx="8017251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 algn="r" rtl="1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262626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WSN</a:t>
            </a:r>
            <a:r>
              <a:rPr lang="fa-IR" sz="2000" dirty="0">
                <a:solidFill>
                  <a:srgbClr val="262626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</a:t>
            </a:r>
          </a:p>
          <a:p>
            <a:pPr marL="457200" indent="-228600" algn="r" rtl="1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262626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مصرف انرژی در </a:t>
            </a:r>
            <a:r>
              <a:rPr lang="en-US" sz="1700" b="1" dirty="0">
                <a:solidFill>
                  <a:srgbClr val="262626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WSN</a:t>
            </a:r>
            <a:endParaRPr lang="en-US" sz="1700" dirty="0">
              <a:effectLst/>
              <a:cs typeface="B Roya" panose="00000400000000000000" pitchFamily="2" charset="-78"/>
            </a:endParaRPr>
          </a:p>
          <a:p>
            <a:pPr marL="457200" indent="-228600" algn="r" rtl="1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a-IR" sz="2000" kern="1200" dirty="0">
                <a:solidFill>
                  <a:srgbClr val="262626"/>
                </a:solidFill>
                <a:effectLst/>
                <a:latin typeface="Gill Sans MT" panose="020B0502020104020203" pitchFamily="34" charset="0"/>
                <a:cs typeface="B Roya" panose="00000400000000000000" pitchFamily="2" charset="-78"/>
              </a:rPr>
              <a:t>عوامل موثر بر مصرف انرژی در </a:t>
            </a:r>
            <a:r>
              <a:rPr lang="en-US" sz="1700" b="1" kern="1200" dirty="0">
                <a:solidFill>
                  <a:srgbClr val="262626"/>
                </a:solidFill>
                <a:effectLst/>
                <a:latin typeface="Gill Sans MT" panose="020B0502020104020203" pitchFamily="34" charset="0"/>
                <a:cs typeface="B Roya" panose="00000400000000000000" pitchFamily="2" charset="-78"/>
              </a:rPr>
              <a:t>WSN</a:t>
            </a:r>
            <a:endParaRPr lang="fa-IR" sz="1700" b="1" kern="1200" dirty="0">
              <a:solidFill>
                <a:srgbClr val="262626"/>
              </a:solidFill>
              <a:effectLst/>
              <a:latin typeface="Gill Sans MT" panose="020B0502020104020203" pitchFamily="34" charset="0"/>
              <a:cs typeface="B Roya" panose="00000400000000000000" pitchFamily="2" charset="-78"/>
            </a:endParaRPr>
          </a:p>
          <a:p>
            <a:pPr marL="457200" indent="-228600" algn="r" rtl="1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262626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روش‌های افزایش بازده انرژی در </a:t>
            </a:r>
            <a:r>
              <a:rPr lang="en-US" sz="1700" b="1" dirty="0">
                <a:solidFill>
                  <a:srgbClr val="262626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WSN</a:t>
            </a:r>
            <a:endParaRPr lang="en-US" sz="2000" dirty="0">
              <a:effectLst/>
              <a:cs typeface="B Roya" panose="00000400000000000000" pitchFamily="2" charset="-78"/>
            </a:endParaRPr>
          </a:p>
          <a:p>
            <a:pPr marL="457200" indent="-228600" algn="r" rtl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effectLst/>
              <a:cs typeface="B Roya" panose="00000400000000000000" pitchFamily="2" charset="-78"/>
            </a:endParaRPr>
          </a:p>
          <a:p>
            <a:pPr marL="457200" indent="-228600" algn="r" rtl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effectLst/>
              <a:cs typeface="B Roya" panose="00000400000000000000" pitchFamily="2" charset="-78"/>
            </a:endParaRPr>
          </a:p>
          <a:p>
            <a:pPr marL="457200" indent="-228600" algn="r" rtl="1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endParaRPr lang="en-US" sz="2000" dirty="0">
              <a:effectLst/>
              <a:cs typeface="B Roya" panose="00000400000000000000" pitchFamily="2" charset="-78"/>
            </a:endParaRPr>
          </a:p>
          <a:p>
            <a:pPr algn="r" rtl="1"/>
            <a:endParaRPr lang="en-US" sz="2000" dirty="0">
              <a:cs typeface="B Roya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5FDBD-1D72-3498-1B7E-289E9FE62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71" y="2793076"/>
            <a:ext cx="4249783" cy="238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35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r>
              <a:rPr lang="fa-IR" sz="3200" spc="0" dirty="0">
                <a:cs typeface="B Yekan" panose="00000400000000000000" pitchFamily="2" charset="-78"/>
              </a:rPr>
              <a:t>منابع</a:t>
            </a:r>
            <a:endParaRPr lang="en-US" sz="3200" spc="0" dirty="0">
              <a:cs typeface="B Yekan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0D1B-4AF2-24AA-3650-27D5E36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D6A59-9D90-F7F3-FDF6-BAAAEE350781}"/>
              </a:ext>
            </a:extLst>
          </p:cNvPr>
          <p:cNvSpPr txBox="1"/>
          <p:nvPr/>
        </p:nvSpPr>
        <p:spPr>
          <a:xfrm>
            <a:off x="1950142" y="2049816"/>
            <a:ext cx="8168929" cy="37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lnSpc>
                <a:spcPct val="150000"/>
              </a:lnSpc>
              <a:spcBef>
                <a:spcPts val="600"/>
              </a:spcBef>
              <a:buClr>
                <a:srgbClr val="607B82"/>
              </a:buClr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Shuangqing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Wei and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Hongyi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Networks: Principles, Design, and Applications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CRC Press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vol. 5, June. 2018.</a:t>
            </a:r>
          </a:p>
          <a:p>
            <a:pPr marL="457200" indent="-457200" algn="l" rtl="0">
              <a:lnSpc>
                <a:spcPct val="150000"/>
              </a:lnSpc>
              <a:spcBef>
                <a:spcPts val="600"/>
              </a:spcBef>
              <a:buClr>
                <a:srgbClr val="607B82"/>
              </a:buCl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Kazem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Sohraby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Daniel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Minoli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Taieb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Znati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Networks: Technology, Protocols, and Applications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Wiley-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Interscience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vol. 10, September. 2007.</a:t>
            </a:r>
          </a:p>
          <a:p>
            <a:pPr marL="457200" indent="-457200" algn="l" rtl="0">
              <a:lnSpc>
                <a:spcPct val="150000"/>
              </a:lnSpc>
              <a:spcBef>
                <a:spcPts val="600"/>
              </a:spcBef>
              <a:buClr>
                <a:srgbClr val="607B82"/>
              </a:buCl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Hossam Mahmoud Ahmad Fahmy and Ahmed M.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Eltawil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Networks: Concepts, Applications, Experimentation and Analysis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vol. 17, pp. 066015, December. 2016.</a:t>
            </a:r>
          </a:p>
          <a:p>
            <a:pPr marL="457200" indent="-457200" algn="l" rtl="0">
              <a:lnSpc>
                <a:spcPct val="150000"/>
              </a:lnSpc>
              <a:spcBef>
                <a:spcPts val="600"/>
              </a:spcBef>
              <a:buClr>
                <a:srgbClr val="607B82"/>
              </a:buCl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Ian F.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Akyildiz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Weilian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Yogesh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Sankarasubramaniam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Erdal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Cayirci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Networks: A Survey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vol. 38, Jan. 2002.</a:t>
            </a:r>
          </a:p>
          <a:p>
            <a:pPr marL="400050" lvl="1" indent="-171450" algn="l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607B82"/>
              </a:buClr>
              <a:buFont typeface="Arial" panose="020B0604020202020204" pitchFamily="34" charset="0"/>
              <a:buChar char="•"/>
            </a:pPr>
            <a:endParaRPr lang="fa-I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607B82"/>
              </a:buClr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8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28A42-16ED-267B-596B-CADF9E0B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3C548-EF59-A2E2-3EDE-6252BDF676DE}"/>
              </a:ext>
            </a:extLst>
          </p:cNvPr>
          <p:cNvSpPr txBox="1"/>
          <p:nvPr/>
        </p:nvSpPr>
        <p:spPr>
          <a:xfrm>
            <a:off x="4158858" y="2523798"/>
            <a:ext cx="3874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800" dirty="0">
                <a:cs typeface="B Roya" panose="00000400000000000000" pitchFamily="2" charset="-78"/>
              </a:rPr>
              <a:t>با تشکر</a:t>
            </a:r>
            <a:endParaRPr lang="en-US" sz="4800" dirty="0">
              <a:cs typeface="B Roy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1023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0088B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07C2-CDA1-964C-4E66-AEAA7791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2843" y="2286000"/>
            <a:ext cx="8066314" cy="1816733"/>
          </a:xfrm>
          <a:solidFill>
            <a:srgbClr val="FFFFFF">
              <a:alpha val="68000"/>
            </a:srgbClr>
          </a:solidFill>
          <a:effectLst>
            <a:softEdge rad="0"/>
          </a:effectLst>
        </p:spPr>
        <p:txBody>
          <a:bodyPr>
            <a:normAutofit fontScale="90000"/>
          </a:bodyPr>
          <a:lstStyle/>
          <a:p>
            <a:pPr rtl="1">
              <a:lnSpc>
                <a:spcPct val="150000"/>
              </a:lnSpc>
            </a:pPr>
            <a:r>
              <a:rPr lang="fa-IR" sz="3200" spc="0" dirty="0">
                <a:cs typeface="B Yekan" panose="00000400000000000000" pitchFamily="2" charset="-78"/>
              </a:rPr>
              <a:t>تحلیل روش‌های افزایش بهره‌وری انرژی در شبکه‌های         حسگر بی‌ سیم(</a:t>
            </a:r>
            <a:r>
              <a:rPr lang="en-US" sz="3200" spc="0" dirty="0">
                <a:cs typeface="B Yekan" panose="00000400000000000000" pitchFamily="2" charset="-78"/>
              </a:rPr>
              <a:t>Wireless Sensor Networks</a:t>
            </a:r>
            <a:r>
              <a:rPr lang="fa-IR" sz="3200" spc="0" dirty="0">
                <a:cs typeface="B Yekan" panose="00000400000000000000" pitchFamily="2" charset="-78"/>
              </a:rPr>
              <a:t>) </a:t>
            </a:r>
            <a:endParaRPr lang="en-US" sz="3200" spc="0" dirty="0">
              <a:cs typeface="B Yeka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914D3-7503-E242-2F0A-1B1B124F77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solidFill>
                  <a:srgbClr val="FFFFFF"/>
                </a:solidFill>
                <a:cs typeface="B Yekan" panose="00000400000000000000" pitchFamily="2" charset="-78"/>
              </a:rPr>
              <a:t>استاد درس:دکتر صدیقی</a:t>
            </a:r>
            <a:endParaRPr lang="en-US" dirty="0">
              <a:solidFill>
                <a:srgbClr val="FFFFFF"/>
              </a:solidFill>
              <a:cs typeface="B Yekan" panose="00000400000000000000" pitchFamily="2" charset="-78"/>
            </a:endParaRPr>
          </a:p>
          <a:p>
            <a:r>
              <a:rPr lang="fa-IR" dirty="0">
                <a:solidFill>
                  <a:srgbClr val="FFFFFF"/>
                </a:solidFill>
                <a:cs typeface="B Yekan" panose="00000400000000000000" pitchFamily="2" charset="-78"/>
              </a:rPr>
              <a:t>محمد عرفان صدیق میرزایی</a:t>
            </a:r>
          </a:p>
          <a:p>
            <a:r>
              <a:rPr lang="fa-IR" dirty="0">
                <a:solidFill>
                  <a:srgbClr val="FFFFFF"/>
                </a:solidFill>
                <a:cs typeface="B Yekan" panose="00000400000000000000" pitchFamily="2" charset="-78"/>
              </a:rPr>
              <a:t>اردیبهشت 1402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B4BA3C-4BE0-331A-08EC-6F191361FF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17302" y="138677"/>
            <a:ext cx="1157394" cy="118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E43722-7AFF-E6CA-5F94-0783641066EE}"/>
              </a:ext>
            </a:extLst>
          </p:cNvPr>
          <p:cNvSpPr txBox="1"/>
          <p:nvPr/>
        </p:nvSpPr>
        <p:spPr>
          <a:xfrm>
            <a:off x="3048361" y="1265562"/>
            <a:ext cx="60952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دانشگاه صنعتي امیرکبیر</a:t>
            </a:r>
            <a:br>
              <a:rPr lang="ar-SA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</a:br>
            <a:r>
              <a:rPr lang="ar-SA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(پلی‌تکنیک تهران)</a:t>
            </a:r>
            <a:endParaRPr lang="en-US" sz="1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algn="ctr" rtl="1"/>
            <a:r>
              <a:rPr lang="ar-SA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دانشكده مهندسی کامپیوتر</a:t>
            </a:r>
            <a:endParaRPr lang="en-US" sz="14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421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r>
              <a:rPr lang="fa-IR" sz="3200" spc="0" dirty="0">
                <a:cs typeface="B Yekan" panose="00000400000000000000" pitchFamily="2" charset="-78"/>
              </a:rPr>
              <a:t>سرفصل مطالب</a:t>
            </a:r>
            <a:endParaRPr lang="en-US" sz="3200" spc="0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9B6B-1C4C-3073-D102-3E5B0E3B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836"/>
            <a:ext cx="7729728" cy="3417191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fa-IR" sz="2000" dirty="0">
                <a:cs typeface="B Roya" panose="00000400000000000000" pitchFamily="2" charset="-78"/>
              </a:rPr>
              <a:t>مقدمه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Roya" panose="00000400000000000000" pitchFamily="2" charset="-78"/>
              </a:rPr>
              <a:t>مروری بر </a:t>
            </a:r>
            <a:r>
              <a:rPr lang="en-US" sz="1700" b="1" dirty="0">
                <a:cs typeface="B Roya" panose="00000400000000000000" pitchFamily="2" charset="-78"/>
              </a:rPr>
              <a:t>(WSN)Wireless Sensor Networks</a:t>
            </a:r>
            <a:r>
              <a:rPr lang="fa-IR" sz="2000" dirty="0">
                <a:cs typeface="B Roya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Roya" panose="00000400000000000000" pitchFamily="2" charset="-78"/>
              </a:rPr>
              <a:t>چالش‌های مصرف انرژی در </a:t>
            </a:r>
            <a:r>
              <a:rPr lang="en-US" sz="1700" b="1" dirty="0">
                <a:cs typeface="B Roya" panose="00000400000000000000" pitchFamily="2" charset="-78"/>
              </a:rPr>
              <a:t>WSN</a:t>
            </a:r>
            <a:endParaRPr lang="fa-IR" sz="1700" b="1" dirty="0">
              <a:cs typeface="B Roya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Roya" panose="00000400000000000000" pitchFamily="2" charset="-78"/>
              </a:rPr>
              <a:t>روش‌های افزایش بازده </a:t>
            </a:r>
            <a:r>
              <a:rPr lang="fa-IR" sz="2000">
                <a:cs typeface="B Roya" panose="00000400000000000000" pitchFamily="2" charset="-78"/>
              </a:rPr>
              <a:t>انرژی </a:t>
            </a:r>
            <a:endParaRPr lang="fa-IR" sz="2000" dirty="0">
              <a:cs typeface="B Roya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Roya" panose="00000400000000000000" pitchFamily="2" charset="-78"/>
              </a:rPr>
              <a:t>جمع‌بندی</a:t>
            </a:r>
          </a:p>
          <a:p>
            <a:pPr algn="r" rtl="1">
              <a:lnSpc>
                <a:spcPct val="150000"/>
              </a:lnSpc>
            </a:pPr>
            <a:endParaRPr lang="fa-IR" b="1" dirty="0">
              <a:cs typeface="B Roya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56C9A-8B25-061B-2855-1ACD0B06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r>
              <a:rPr lang="fa-IR" sz="3200" spc="0" dirty="0">
                <a:cs typeface="B Yekan" panose="00000400000000000000" pitchFamily="2" charset="-78"/>
              </a:rPr>
              <a:t>مقدمه</a:t>
            </a:r>
            <a:endParaRPr lang="en-US" sz="3200" spc="0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9B6B-1C4C-3073-D102-3E5B0E3B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835"/>
            <a:ext cx="7729728" cy="4342317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spcBef>
                <a:spcPts val="1300"/>
              </a:spcBef>
              <a:spcAft>
                <a:spcPts val="600"/>
              </a:spcAft>
            </a:pPr>
            <a:r>
              <a:rPr lang="en-US" sz="1700" b="1" dirty="0">
                <a:cs typeface="B Roya" panose="00000400000000000000" pitchFamily="2" charset="-78"/>
              </a:rPr>
              <a:t>WSN</a:t>
            </a:r>
            <a:r>
              <a:rPr lang="fa-IR" sz="2000" dirty="0">
                <a:cs typeface="B Roya" panose="00000400000000000000" pitchFamily="2" charset="-78"/>
              </a:rPr>
              <a:t> چیست؟</a:t>
            </a:r>
          </a:p>
          <a:p>
            <a:pPr algn="r" rtl="1">
              <a:lnSpc>
                <a:spcPct val="150000"/>
              </a:lnSpc>
              <a:spcBef>
                <a:spcPts val="13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کاربرد‌های </a:t>
            </a:r>
            <a:r>
              <a:rPr lang="en-US" sz="1700" b="1" dirty="0">
                <a:cs typeface="B Roya" panose="00000400000000000000" pitchFamily="2" charset="-78"/>
              </a:rPr>
              <a:t>WSN</a:t>
            </a:r>
            <a:endParaRPr lang="en-US" sz="1700" dirty="0">
              <a:cs typeface="B Roya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ts val="1300"/>
              </a:spcBef>
              <a:spcAft>
                <a:spcPts val="600"/>
              </a:spcAft>
            </a:pPr>
            <a:r>
              <a:rPr lang="fa-IR" sz="1800" dirty="0">
                <a:cs typeface="B Roya" panose="00000400000000000000" pitchFamily="2" charset="-78"/>
              </a:rPr>
              <a:t>ردیابی هدف‌های متحرک</a:t>
            </a:r>
          </a:p>
          <a:p>
            <a:pPr lvl="1" algn="r" rtl="1">
              <a:lnSpc>
                <a:spcPct val="150000"/>
              </a:lnSpc>
              <a:spcBef>
                <a:spcPts val="1300"/>
              </a:spcBef>
              <a:spcAft>
                <a:spcPts val="600"/>
              </a:spcAft>
            </a:pPr>
            <a:r>
              <a:rPr lang="fa-IR" sz="1800" dirty="0">
                <a:cs typeface="B Roya" panose="00000400000000000000" pitchFamily="2" charset="-78"/>
              </a:rPr>
              <a:t>نظارت ترافیک‌</a:t>
            </a:r>
          </a:p>
          <a:p>
            <a:pPr lvl="1" algn="r" rtl="1">
              <a:lnSpc>
                <a:spcPct val="150000"/>
              </a:lnSpc>
              <a:spcBef>
                <a:spcPts val="1300"/>
              </a:spcBef>
              <a:spcAft>
                <a:spcPts val="600"/>
              </a:spcAft>
            </a:pPr>
            <a:r>
              <a:rPr lang="fa-IR" sz="1800" dirty="0">
                <a:cs typeface="B Roya" panose="00000400000000000000" pitchFamily="2" charset="-78"/>
              </a:rPr>
              <a:t>کنترل رآکتور هسته‌ای</a:t>
            </a:r>
          </a:p>
          <a:p>
            <a:pPr algn="r" rtl="1">
              <a:spcBef>
                <a:spcPts val="1300"/>
              </a:spcBef>
              <a:spcAft>
                <a:spcPts val="600"/>
              </a:spcAft>
            </a:pPr>
            <a:endParaRPr lang="fa-IR" b="1" dirty="0">
              <a:cs typeface="B Roya" panose="00000400000000000000" pitchFamily="2" charset="-78"/>
            </a:endParaRPr>
          </a:p>
          <a:p>
            <a:pPr algn="r" rtl="1">
              <a:spcAft>
                <a:spcPts val="600"/>
              </a:spcAft>
            </a:pPr>
            <a:endParaRPr lang="fa-IR" b="1" dirty="0">
              <a:cs typeface="B Roya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38815-F393-4602-BB4D-E480357C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9FF37-6B94-0065-CF04-7D3893FA4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4" y="2614353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6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pPr rtl="1"/>
            <a:r>
              <a:rPr lang="fa-IR" sz="3200" spc="0" dirty="0">
                <a:cs typeface="B Yekan" panose="00000400000000000000" pitchFamily="2" charset="-78"/>
              </a:rPr>
              <a:t>ساختار </a:t>
            </a:r>
            <a:r>
              <a:rPr lang="en-US" sz="3000" b="1" dirty="0">
                <a:latin typeface="Gill Sans MT (Body)"/>
                <a:cs typeface="B Roya" panose="00000400000000000000" pitchFamily="2" charset="-78"/>
              </a:rPr>
              <a:t>WSN</a:t>
            </a:r>
            <a:endParaRPr lang="en-US" sz="3000" spc="0" dirty="0">
              <a:latin typeface="Gill Sans MT (Body)"/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9B6B-1C4C-3073-D102-3E5B0E3B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5837"/>
            <a:ext cx="7729728" cy="4329315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ساختار </a:t>
            </a:r>
            <a:r>
              <a:rPr lang="en-US" sz="1700" b="1" dirty="0">
                <a:cs typeface="B Roya" panose="00000400000000000000" pitchFamily="2" charset="-78"/>
              </a:rPr>
              <a:t>WSN</a:t>
            </a:r>
          </a:p>
          <a:p>
            <a:pPr marL="0" indent="0" algn="r" rtl="1">
              <a:spcAft>
                <a:spcPts val="600"/>
              </a:spcAft>
              <a:buNone/>
            </a:pPr>
            <a:endParaRPr lang="fa-IR" sz="1700" b="1" dirty="0">
              <a:cs typeface="B Roya" panose="00000400000000000000" pitchFamily="2" charset="-78"/>
            </a:endParaRPr>
          </a:p>
          <a:p>
            <a:pPr lvl="1" algn="r" rtl="1"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ساختارمند</a:t>
            </a:r>
            <a:endParaRPr lang="en-US" sz="2000" dirty="0">
              <a:cs typeface="B Roya" panose="00000400000000000000" pitchFamily="2" charset="-78"/>
            </a:endParaRPr>
          </a:p>
          <a:p>
            <a:pPr lvl="1" algn="r" rtl="1">
              <a:spcAft>
                <a:spcPts val="600"/>
              </a:spcAft>
            </a:pPr>
            <a:endParaRPr lang="en-US" sz="2000" dirty="0">
              <a:cs typeface="B Roya" panose="00000400000000000000" pitchFamily="2" charset="-78"/>
            </a:endParaRPr>
          </a:p>
          <a:p>
            <a:pPr marL="228600" lvl="1" indent="0" algn="r" rtl="1">
              <a:spcAft>
                <a:spcPts val="600"/>
              </a:spcAft>
              <a:buNone/>
            </a:pPr>
            <a:endParaRPr lang="fa-IR" sz="2000" dirty="0">
              <a:cs typeface="B Roya" panose="00000400000000000000" pitchFamily="2" charset="-78"/>
            </a:endParaRPr>
          </a:p>
          <a:p>
            <a:pPr lvl="1" algn="r" rtl="1"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بدون ساختار</a:t>
            </a:r>
          </a:p>
          <a:p>
            <a:pPr lvl="1" algn="r" rtl="1">
              <a:spcAft>
                <a:spcPts val="600"/>
              </a:spcAft>
            </a:pPr>
            <a:endParaRPr lang="fa-IR" sz="1800" b="1" dirty="0">
              <a:cs typeface="B Roya" panose="00000400000000000000" pitchFamily="2" charset="-78"/>
            </a:endParaRPr>
          </a:p>
          <a:p>
            <a:pPr marL="228600" lvl="1" indent="0" algn="r" rtl="1">
              <a:spcAft>
                <a:spcPts val="600"/>
              </a:spcAft>
              <a:buNone/>
            </a:pPr>
            <a:endParaRPr lang="en-US" sz="1800" b="1" dirty="0">
              <a:cs typeface="B Roya" panose="00000400000000000000" pitchFamily="2" charset="-78"/>
            </a:endParaRPr>
          </a:p>
          <a:p>
            <a:pPr lvl="1" algn="r" rtl="1">
              <a:spcAft>
                <a:spcPts val="600"/>
              </a:spcAft>
            </a:pPr>
            <a:endParaRPr lang="fa-IR" sz="100" b="1" dirty="0">
              <a:cs typeface="B Roya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fa-IR" sz="1800" b="1" dirty="0">
              <a:cs typeface="B Roya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fa-IR" sz="1400" b="1" dirty="0">
              <a:cs typeface="B Roya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3382-9341-CDEF-5E0D-58FCBD61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0BBA5-CD76-6B12-8E6B-279E3DC7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2" y="3071854"/>
            <a:ext cx="4849091" cy="32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7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pPr rtl="1"/>
            <a:r>
              <a:rPr lang="fa-IR" sz="3200" spc="0" dirty="0">
                <a:cs typeface="B Yekan" panose="00000400000000000000" pitchFamily="2" charset="-78"/>
              </a:rPr>
              <a:t>اجزاء </a:t>
            </a:r>
            <a:r>
              <a:rPr lang="en-US" sz="3000" b="1" dirty="0">
                <a:latin typeface="Gill Sans MT (Body)"/>
                <a:cs typeface="B Roya" panose="00000400000000000000" pitchFamily="2" charset="-78"/>
              </a:rPr>
              <a:t>WSN</a:t>
            </a:r>
            <a:endParaRPr lang="en-US" sz="3000" spc="0" dirty="0">
              <a:latin typeface="Gill Sans MT (Body)"/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9B6B-1C4C-3073-D102-3E5B0E3B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1485"/>
            <a:ext cx="7729728" cy="4329315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اجزاء </a:t>
            </a:r>
            <a:r>
              <a:rPr lang="en-US" sz="1700" b="1" dirty="0">
                <a:cs typeface="B Roya" panose="00000400000000000000" pitchFamily="2" charset="-78"/>
              </a:rPr>
              <a:t>WSN</a:t>
            </a:r>
            <a:endParaRPr lang="fa-IR" sz="1700" dirty="0">
              <a:cs typeface="B Roya" panose="00000400000000000000" pitchFamily="2" charset="-78"/>
            </a:endParaRPr>
          </a:p>
          <a:p>
            <a:pPr lvl="1" algn="r" rtl="1">
              <a:lnSpc>
                <a:spcPct val="200000"/>
              </a:lnSpc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حسگر </a:t>
            </a:r>
          </a:p>
          <a:p>
            <a:pPr lvl="1" algn="r" rtl="1">
              <a:lnSpc>
                <a:spcPct val="200000"/>
              </a:lnSpc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گره </a:t>
            </a:r>
          </a:p>
          <a:p>
            <a:pPr lvl="1" algn="r" rtl="1">
              <a:lnSpc>
                <a:spcPct val="200000"/>
              </a:lnSpc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توپولوژی شبکه</a:t>
            </a:r>
          </a:p>
          <a:p>
            <a:pPr lvl="1" algn="r" rtl="1">
              <a:lnSpc>
                <a:spcPct val="200000"/>
              </a:lnSpc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ایستگاه پایه</a:t>
            </a:r>
          </a:p>
          <a:p>
            <a:pPr marL="228600" lvl="1" indent="0" algn="r" rtl="1">
              <a:spcAft>
                <a:spcPts val="600"/>
              </a:spcAft>
              <a:buNone/>
            </a:pPr>
            <a:endParaRPr lang="en-US" sz="1800" b="1" dirty="0">
              <a:cs typeface="B Roya" panose="00000400000000000000" pitchFamily="2" charset="-78"/>
            </a:endParaRPr>
          </a:p>
          <a:p>
            <a:pPr lvl="1" algn="r" rtl="1">
              <a:spcAft>
                <a:spcPts val="600"/>
              </a:spcAft>
            </a:pPr>
            <a:endParaRPr lang="fa-IR" sz="100" b="1" dirty="0">
              <a:cs typeface="B Roya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fa-IR" sz="1800" b="1" dirty="0">
              <a:cs typeface="B Roya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fa-IR" sz="1400" b="1" dirty="0">
              <a:cs typeface="B Roya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3382-9341-CDEF-5E0D-58FCBD61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F30FB-25A7-5147-5274-D3B2B31D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86" y="3015094"/>
            <a:ext cx="4453370" cy="316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0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705563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pPr rtl="1"/>
            <a:r>
              <a:rPr lang="fa-IR" sz="3200" spc="0" dirty="0">
                <a:cs typeface="B Yekan" panose="00000400000000000000" pitchFamily="2" charset="-78"/>
              </a:rPr>
              <a:t>مصرف انرژی در</a:t>
            </a:r>
            <a:r>
              <a:rPr lang="en-US" sz="3000" b="1" spc="0" dirty="0">
                <a:latin typeface="Gill Sans MT (Body)"/>
                <a:cs typeface="B Yekan" panose="00000400000000000000" pitchFamily="2" charset="-78"/>
              </a:rPr>
              <a:t>WSN</a:t>
            </a:r>
            <a:r>
              <a:rPr lang="en-US" sz="3200" spc="0" dirty="0">
                <a:cs typeface="B Yekan" panose="00000400000000000000" pitchFamily="2" charset="-78"/>
              </a:rPr>
              <a:t> </a:t>
            </a:r>
            <a:r>
              <a:rPr lang="fa-IR" sz="3200" spc="0" dirty="0">
                <a:cs typeface="B Yekan" panose="00000400000000000000" pitchFamily="2" charset="-78"/>
              </a:rPr>
              <a:t> </a:t>
            </a:r>
            <a:endParaRPr lang="en-US" sz="3200" spc="0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9B6B-1C4C-3073-D102-3E5B0E3B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835"/>
            <a:ext cx="7729728" cy="4342317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عوامل موثر بر مصرف انرژی در </a:t>
            </a:r>
            <a:r>
              <a:rPr lang="en-US" sz="1700" b="1" dirty="0">
                <a:cs typeface="B Roya" panose="00000400000000000000" pitchFamily="2" charset="-78"/>
              </a:rPr>
              <a:t>WSN</a:t>
            </a:r>
            <a:endParaRPr lang="fa-IR" sz="1700" dirty="0">
              <a:cs typeface="B Roya" panose="00000400000000000000" pitchFamily="2" charset="-78"/>
            </a:endParaRPr>
          </a:p>
          <a:p>
            <a:pPr lvl="1" algn="r" rtl="1">
              <a:lnSpc>
                <a:spcPct val="250000"/>
              </a:lnSpc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ارتباط</a:t>
            </a:r>
          </a:p>
          <a:p>
            <a:pPr lvl="1" algn="r" rtl="1">
              <a:lnSpc>
                <a:spcPct val="250000"/>
              </a:lnSpc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عوامل محیطی</a:t>
            </a:r>
          </a:p>
          <a:p>
            <a:pPr lvl="1" algn="r" rtl="1">
              <a:lnSpc>
                <a:spcPct val="250000"/>
              </a:lnSpc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پردازش داده در حسگر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4D1D8-9BCA-6933-E2A4-13171DB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437F0-E3E4-F508-0910-CD29C56D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12" y="3092336"/>
            <a:ext cx="4465376" cy="256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5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r>
              <a:rPr lang="fa-IR" sz="3200" spc="0" dirty="0">
                <a:cs typeface="B Yekan" panose="00000400000000000000" pitchFamily="2" charset="-78"/>
              </a:rPr>
              <a:t>بازده انرژی</a:t>
            </a:r>
            <a:endParaRPr lang="en-US" sz="3200" spc="0" dirty="0">
              <a:cs typeface="B Yek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5F99-49C0-7311-852C-28C02645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3FC3C2-77E4-DFC5-4F41-88BF881D2AE7}"/>
              </a:ext>
            </a:extLst>
          </p:cNvPr>
          <p:cNvSpPr txBox="1">
            <a:spLocks/>
          </p:cNvSpPr>
          <p:nvPr/>
        </p:nvSpPr>
        <p:spPr>
          <a:xfrm>
            <a:off x="2231136" y="2322835"/>
            <a:ext cx="7729728" cy="434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r" rtl="1"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ts val="1800"/>
              <a:buFont typeface="Arial" panose="020B0604020202020204" pitchFamily="34" charset="0"/>
              <a:buChar char="•"/>
            </a:pPr>
            <a:r>
              <a:rPr lang="fa-IR" sz="2000" dirty="0">
                <a:solidFill>
                  <a:srgbClr val="262626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روش‌های افزایش بازده انرژی</a:t>
            </a:r>
            <a:endParaRPr lang="en-US" sz="2000" dirty="0">
              <a:effectLst/>
            </a:endParaRPr>
          </a:p>
          <a:p>
            <a:pPr marL="457200" indent="-228600" algn="r" rtl="1" eaLnBrk="1" latinLnBrk="0" hangingPunct="1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fa-IR" sz="2000" kern="1200" dirty="0">
                <a:solidFill>
                  <a:srgbClr val="262626"/>
                </a:solidFill>
                <a:effectLst/>
                <a:latin typeface="Gill Sans MT" panose="020B0502020104020203" pitchFamily="34" charset="0"/>
                <a:cs typeface="B Roya" panose="00000400000000000000" pitchFamily="2" charset="-78"/>
              </a:rPr>
              <a:t>چرخه‌‌ی کاری</a:t>
            </a:r>
            <a:endParaRPr lang="en-US" sz="2000" dirty="0">
              <a:effectLst/>
            </a:endParaRPr>
          </a:p>
          <a:p>
            <a:pPr marL="457200" indent="-228600" algn="r" rtl="1" eaLnBrk="1" latinLnBrk="0" hangingPunct="1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fa-IR" sz="2000" kern="1200" dirty="0">
                <a:solidFill>
                  <a:srgbClr val="262626"/>
                </a:solidFill>
                <a:effectLst/>
                <a:latin typeface="Gill Sans MT" panose="020B0502020104020203" pitchFamily="34" charset="0"/>
                <a:cs typeface="B Roya" panose="00000400000000000000" pitchFamily="2" charset="-78"/>
              </a:rPr>
              <a:t>تجمیع داده‌ها</a:t>
            </a:r>
            <a:endParaRPr lang="en-US" sz="2000" dirty="0">
              <a:effectLst/>
            </a:endParaRPr>
          </a:p>
          <a:p>
            <a:pPr marL="457200" indent="-228600" algn="r" rtl="1" eaLnBrk="1" latinLnBrk="0" hangingPunct="1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solidFill>
                  <a:srgbClr val="262626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برنامه ‌ریزی خواب</a:t>
            </a:r>
            <a:endParaRPr lang="fa-IR" sz="2000" dirty="0">
              <a:cs typeface="B Roya" panose="00000400000000000000" pitchFamily="2" charset="-78"/>
            </a:endParaRPr>
          </a:p>
          <a:p>
            <a:pPr marL="457200" indent="-228600" algn="r" rtl="1" eaLnBrk="1" latinLnBrk="0" hangingPunct="1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برداشت انرژی</a:t>
            </a:r>
            <a:endParaRPr lang="en-US" sz="20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3CFCD-75CA-E29C-4C26-21A21D0B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9" y="2392074"/>
            <a:ext cx="4008726" cy="400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6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B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F955-8AF2-150B-B22C-7FB8A8DA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3" y="678669"/>
            <a:ext cx="8357414" cy="1188720"/>
          </a:xfrm>
          <a:solidFill>
            <a:srgbClr val="FFFFFF">
              <a:alpha val="68000"/>
            </a:srgbClr>
          </a:solidFill>
        </p:spPr>
        <p:txBody>
          <a:bodyPr>
            <a:normAutofit/>
          </a:bodyPr>
          <a:lstStyle/>
          <a:p>
            <a:pPr rtl="1"/>
            <a:r>
              <a:rPr lang="fa-IR" sz="3200" spc="0" dirty="0">
                <a:cs typeface="B Yekan" panose="00000400000000000000" pitchFamily="2" charset="-78"/>
              </a:rPr>
              <a:t>چرخه‌ی کاری</a:t>
            </a:r>
            <a:r>
              <a:rPr lang="fa-IR" sz="3000" spc="0" dirty="0">
                <a:cs typeface="B Yekan" panose="00000400000000000000" pitchFamily="2" charset="-78"/>
              </a:rPr>
              <a:t>(</a:t>
            </a:r>
            <a:r>
              <a:rPr lang="en-US" b="1" spc="0" dirty="0">
                <a:latin typeface="Gill Sans MT (Body)"/>
                <a:cs typeface="B Yekan" panose="00000400000000000000" pitchFamily="2" charset="-78"/>
              </a:rPr>
              <a:t>Duty Cycling</a:t>
            </a:r>
            <a:r>
              <a:rPr lang="fa-IR" sz="3000" spc="0" dirty="0">
                <a:cs typeface="B Yekan" panose="00000400000000000000" pitchFamily="2" charset="-78"/>
              </a:rPr>
              <a:t>)</a:t>
            </a:r>
            <a:endParaRPr lang="en-US" sz="3000" spc="0" dirty="0">
              <a:cs typeface="B Yeka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19B6B-1C4C-3073-D102-3E5B0E3B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22835"/>
            <a:ext cx="7729728" cy="4342317"/>
          </a:xfrm>
        </p:spPr>
        <p:txBody>
          <a:bodyPr>
            <a:normAutofit/>
          </a:bodyPr>
          <a:lstStyle/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منظور از چرخه‌ی کاری چیست؟</a:t>
            </a:r>
          </a:p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مزایا‌ی چرخه‌ی کاری  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افزایش مقیاس پذیری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بهبود طول عمر شبکه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تداخل کاهش یافته</a:t>
            </a:r>
          </a:p>
          <a:p>
            <a:pPr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معایب چرخه‌ی‌ کاری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افزایش تأخیر</a:t>
            </a:r>
            <a:endParaRPr lang="en-US" sz="2000" dirty="0">
              <a:cs typeface="B Roya" panose="00000400000000000000" pitchFamily="2" charset="-78"/>
            </a:endParaRP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r>
              <a:rPr lang="fa-IR" sz="2000" dirty="0">
                <a:cs typeface="B Roya" panose="00000400000000000000" pitchFamily="2" charset="-78"/>
              </a:rPr>
              <a:t>کاهش توان داده</a:t>
            </a:r>
          </a:p>
          <a:p>
            <a:pPr lvl="1" algn="r" rtl="1">
              <a:spcBef>
                <a:spcPts val="1200"/>
              </a:spcBef>
              <a:spcAft>
                <a:spcPts val="600"/>
              </a:spcAft>
            </a:pPr>
            <a:endParaRPr lang="fa-IR" sz="2000" dirty="0">
              <a:cs typeface="B Roya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0D1B-4AF2-24AA-3650-27D5E36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643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Custom 6">
      <a:dk1>
        <a:srgbClr val="000000"/>
      </a:dk1>
      <a:lt1>
        <a:srgbClr val="F2F2F2"/>
      </a:lt1>
      <a:dk2>
        <a:srgbClr val="4A5356"/>
      </a:dk2>
      <a:lt2>
        <a:srgbClr val="E8E3CE"/>
      </a:lt2>
      <a:accent1>
        <a:srgbClr val="F6A21D"/>
      </a:accent1>
      <a:accent2>
        <a:srgbClr val="6B8890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6">
    <a:dk1>
      <a:srgbClr val="000000"/>
    </a:dk1>
    <a:lt1>
      <a:srgbClr val="F2F2F2"/>
    </a:lt1>
    <a:dk2>
      <a:srgbClr val="4A5356"/>
    </a:dk2>
    <a:lt2>
      <a:srgbClr val="E8E3CE"/>
    </a:lt2>
    <a:accent1>
      <a:srgbClr val="F6A21D"/>
    </a:accent1>
    <a:accent2>
      <a:srgbClr val="6B8890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</TotalTime>
  <Words>417</Words>
  <Application>Microsoft Office PowerPoint</Application>
  <PresentationFormat>Widescreen</PresentationFormat>
  <Paragraphs>109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Gill Sans MT (Body)</vt:lpstr>
      <vt:lpstr>Times New Roman</vt:lpstr>
      <vt:lpstr>Parcel</vt:lpstr>
      <vt:lpstr>PowerPoint Presentation</vt:lpstr>
      <vt:lpstr>تحلیل روش‌های افزایش بهره‌وری انرژی در شبکه‌های         حسگر بی‌ سیم(Wireless Sensor Networks) </vt:lpstr>
      <vt:lpstr>سرفصل مطالب</vt:lpstr>
      <vt:lpstr>مقدمه</vt:lpstr>
      <vt:lpstr>ساختار WSN</vt:lpstr>
      <vt:lpstr>اجزاء WSN</vt:lpstr>
      <vt:lpstr>مصرف انرژی درWSN  </vt:lpstr>
      <vt:lpstr>بازده انرژی</vt:lpstr>
      <vt:lpstr>چرخه‌ی کاری(Duty Cycling)</vt:lpstr>
      <vt:lpstr>تجمیع داده ها(data  Aggregation)</vt:lpstr>
      <vt:lpstr>برنامه‌ریزی خواب(Sleep Scheduling)</vt:lpstr>
      <vt:lpstr>برداشت انرژی(Energy harvesting)</vt:lpstr>
      <vt:lpstr>جمع‌بندی</vt:lpstr>
      <vt:lpstr>منابع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تشخیص کلام با استفاده از داده های نورونی</dc:title>
  <dc:creator>mohammad ali moghimi</dc:creator>
  <cp:lastModifiedBy>M.E.S.M ..</cp:lastModifiedBy>
  <cp:revision>129</cp:revision>
  <dcterms:created xsi:type="dcterms:W3CDTF">2023-04-13T08:22:47Z</dcterms:created>
  <dcterms:modified xsi:type="dcterms:W3CDTF">2023-05-30T13:02:38Z</dcterms:modified>
</cp:coreProperties>
</file>