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12" r:id="rId2"/>
    <p:sldId id="541" r:id="rId3"/>
    <p:sldId id="555" r:id="rId4"/>
    <p:sldId id="557" r:id="rId5"/>
    <p:sldId id="576" r:id="rId6"/>
    <p:sldId id="556" r:id="rId7"/>
    <p:sldId id="560" r:id="rId8"/>
    <p:sldId id="566" r:id="rId9"/>
    <p:sldId id="537" r:id="rId10"/>
    <p:sldId id="547" r:id="rId11"/>
    <p:sldId id="552" r:id="rId12"/>
    <p:sldId id="570" r:id="rId13"/>
    <p:sldId id="577" r:id="rId14"/>
    <p:sldId id="578" r:id="rId15"/>
    <p:sldId id="567" r:id="rId16"/>
    <p:sldId id="568" r:id="rId17"/>
    <p:sldId id="579" r:id="rId18"/>
    <p:sldId id="580" r:id="rId19"/>
    <p:sldId id="562" r:id="rId20"/>
    <p:sldId id="563" r:id="rId21"/>
    <p:sldId id="564" r:id="rId22"/>
    <p:sldId id="565" r:id="rId23"/>
    <p:sldId id="571" r:id="rId24"/>
    <p:sldId id="572" r:id="rId25"/>
    <p:sldId id="573" r:id="rId26"/>
    <p:sldId id="581" r:id="rId27"/>
    <p:sldId id="582" r:id="rId28"/>
    <p:sldId id="583" r:id="rId29"/>
  </p:sldIdLst>
  <p:sldSz cx="9144000" cy="6858000" type="screen4x3"/>
  <p:notesSz cx="7099300" cy="10234613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1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 Narrow" pitchFamily="1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 Narrow" pitchFamily="1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 Narrow" pitchFamily="1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 Narrow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orient="horz" pos="432">
          <p15:clr>
            <a:srgbClr val="A4A3A4"/>
          </p15:clr>
        </p15:guide>
        <p15:guide id="3" orient="horz" pos="1920">
          <p15:clr>
            <a:srgbClr val="A4A3A4"/>
          </p15:clr>
        </p15:guide>
        <p15:guide id="4" orient="horz" pos="1440">
          <p15:clr>
            <a:srgbClr val="A4A3A4"/>
          </p15:clr>
        </p15:guide>
        <p15:guide id="5" orient="horz" pos="3456">
          <p15:clr>
            <a:srgbClr val="A4A3A4"/>
          </p15:clr>
        </p15:guide>
        <p15:guide id="6" pos="2880">
          <p15:clr>
            <a:srgbClr val="A4A3A4"/>
          </p15:clr>
        </p15:guide>
        <p15:guide id="7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6C6EC"/>
    <a:srgbClr val="FF0000"/>
    <a:srgbClr val="9933FF"/>
    <a:srgbClr val="96B38A"/>
    <a:srgbClr val="EFF0F1"/>
    <a:srgbClr val="8B8E7E"/>
    <a:srgbClr val="AFB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5771" autoAdjust="0"/>
  </p:normalViewPr>
  <p:slideViewPr>
    <p:cSldViewPr>
      <p:cViewPr varScale="1">
        <p:scale>
          <a:sx n="127" d="100"/>
          <a:sy n="127" d="100"/>
        </p:scale>
        <p:origin x="1062" y="120"/>
      </p:cViewPr>
      <p:guideLst>
        <p:guide orient="horz" pos="816"/>
        <p:guide orient="horz" pos="432"/>
        <p:guide orient="horz" pos="1920"/>
        <p:guide orient="horz" pos="1440"/>
        <p:guide orient="horz" pos="3456"/>
        <p:guide pos="28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016" y="-96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CC38C290-D4E3-4C40-90AE-0E9FCEC6D8A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19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33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4475" y="0"/>
            <a:ext cx="3084513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785813"/>
            <a:ext cx="5132388" cy="3849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870450"/>
            <a:ext cx="5191125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0900"/>
            <a:ext cx="30813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4475" y="9740900"/>
            <a:ext cx="30845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0421B25A-7EE3-41BA-8507-1E48947391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84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56548-CA70-4C2E-8242-6F57C000F25F}" type="slidenum">
              <a:rPr lang="en-GB"/>
              <a:pPr/>
              <a:t>1</a:t>
            </a:fld>
            <a:endParaRPr lang="en-GB"/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7378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10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57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11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4601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12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8259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38737-E543-477C-BCEB-943353B7ECA6}" type="slidenum">
              <a:rPr lang="en-GB"/>
              <a:pPr/>
              <a:t>13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919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14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5471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38737-E543-477C-BCEB-943353B7ECA6}" type="slidenum">
              <a:rPr lang="en-GB"/>
              <a:pPr/>
              <a:t>15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6475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16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9874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38737-E543-477C-BCEB-943353B7ECA6}" type="slidenum">
              <a:rPr lang="en-GB"/>
              <a:pPr/>
              <a:t>17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4915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18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2173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38737-E543-477C-BCEB-943353B7ECA6}" type="slidenum">
              <a:rPr lang="en-GB"/>
              <a:pPr/>
              <a:t>19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7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2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6908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20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8491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21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2223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22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7693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23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0968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24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1188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38737-E543-477C-BCEB-943353B7ECA6}" type="slidenum">
              <a:rPr lang="en-GB"/>
              <a:pPr/>
              <a:t>25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1498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26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9733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27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6814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28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84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3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510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38737-E543-477C-BCEB-943353B7ECA6}" type="slidenum">
              <a:rPr lang="en-GB"/>
              <a:pPr/>
              <a:t>4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761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5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208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6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302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7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765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CBC5-34C0-4F62-8092-A0DCBC110398}" type="slidenum">
              <a:rPr lang="en-GB"/>
              <a:pPr/>
              <a:t>8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8969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38737-E543-477C-BCEB-943353B7ECA6}" type="slidenum">
              <a:rPr lang="en-GB"/>
              <a:pPr/>
              <a:t>9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72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42" descr="PPTimage_front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0235" y="45720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1027" descr="Logo-smartTrade_120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5997575"/>
            <a:ext cx="411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Timage_section_head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402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39425"/>
            <a:ext cx="76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AFBFD7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657600"/>
            <a:ext cx="7620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rmAutofit/>
          </a:bodyPr>
          <a:lstStyle>
            <a:lvl1pPr algn="l" rtl="0" fontAlgn="base">
              <a:lnSpc>
                <a:spcPts val="2700"/>
              </a:lnSpc>
              <a:spcBef>
                <a:spcPct val="0"/>
              </a:spcBef>
              <a:spcAft>
                <a:spcPts val="1200"/>
              </a:spcAft>
              <a:defRPr lang="en-US" sz="1800" kern="12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algn="l" rtl="0" fontAlgn="base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defRPr lang="en-US" sz="1800" kern="12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algn="l" rtl="0" fontAlgn="base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defRPr lang="en-US" sz="1800" kern="12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algn="l" rtl="0" fontAlgn="base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defRPr lang="en-US" sz="1800" kern="12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algn="l" rtl="0" fontAlgn="base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defRPr lang="en-US" sz="18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Timage_section_head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402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34290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chemeClr val="bg1"/>
                </a:solidFill>
                <a:latin typeface="Tahoma" pitchFamily="1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Logo-smartTrade_120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500" y="5715000"/>
            <a:ext cx="3670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2" descr="PPTimage_BACK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Logo-smartTrade_1208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74000" y="6608763"/>
            <a:ext cx="1143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74613" y="6629400"/>
            <a:ext cx="841375" cy="184150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600">
                <a:solidFill>
                  <a:srgbClr val="757877"/>
                </a:solidFill>
              </a:rPr>
              <a:t>© 2010 smartTrade Inc.</a:t>
            </a:r>
          </a:p>
        </p:txBody>
      </p:sp>
      <p:pic>
        <p:nvPicPr>
          <p:cNvPr id="1028" name="Picture 31" descr="page_Head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5588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 anchorCtr="0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fr-FR" sz="2000" kern="1200" smtClean="0">
          <a:solidFill>
            <a:schemeClr val="bg1"/>
          </a:solidFill>
          <a:latin typeface="Arial" charset="0"/>
          <a:ea typeface="+mn-ea"/>
          <a:cs typeface="+mn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700"/>
        </a:lnSpc>
        <a:spcBef>
          <a:spcPct val="0"/>
        </a:spcBef>
        <a:spcAft>
          <a:spcPct val="0"/>
        </a:spcAft>
        <a:buNone/>
        <a:defRPr lang="fr-FR" sz="1600" kern="1200" smtClean="0">
          <a:solidFill>
            <a:schemeClr val="tx1"/>
          </a:solidFill>
          <a:latin typeface="Tahoma" pitchFamily="34" charset="0"/>
          <a:ea typeface="+mn-ea"/>
          <a:cs typeface="+mn-cs"/>
        </a:defRPr>
      </a:lvl1pPr>
      <a:lvl2pPr marL="742950" indent="-285750" algn="l" rtl="0" eaLnBrk="0" fontAlgn="base" hangingPunct="0">
        <a:lnSpc>
          <a:spcPts val="2700"/>
        </a:lnSpc>
        <a:spcBef>
          <a:spcPct val="0"/>
        </a:spcBef>
        <a:spcAft>
          <a:spcPct val="0"/>
        </a:spcAft>
        <a:buFont typeface="Wingdings" pitchFamily="2" charset="2"/>
        <a:buChar char="Ø"/>
        <a:defRPr lang="fr-FR" sz="1600" kern="1200" smtClean="0">
          <a:solidFill>
            <a:schemeClr val="tx1"/>
          </a:solidFill>
          <a:latin typeface="Tahoma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ts val="2700"/>
        </a:lnSpc>
        <a:spcBef>
          <a:spcPct val="0"/>
        </a:spcBef>
        <a:spcAft>
          <a:spcPct val="0"/>
        </a:spcAft>
        <a:buFont typeface="Tahoma" pitchFamily="34" charset="0"/>
        <a:buChar char="»"/>
        <a:defRPr lang="fr-FR" sz="1600" kern="1200" smtClean="0">
          <a:solidFill>
            <a:schemeClr val="tx1"/>
          </a:solidFill>
          <a:latin typeface="Tahoma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ts val="2700"/>
        </a:lnSpc>
        <a:spcBef>
          <a:spcPct val="0"/>
        </a:spcBef>
        <a:spcAft>
          <a:spcPct val="0"/>
        </a:spcAft>
        <a:buChar char="–"/>
        <a:defRPr lang="fr-FR" sz="1600" kern="1200" smtClean="0">
          <a:solidFill>
            <a:schemeClr val="tx1"/>
          </a:solidFill>
          <a:latin typeface="Tahoma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ts val="2700"/>
        </a:lnSpc>
        <a:spcBef>
          <a:spcPct val="0"/>
        </a:spcBef>
        <a:spcAft>
          <a:spcPct val="0"/>
        </a:spcAft>
        <a:buFont typeface="Arial" pitchFamily="34" charset="0"/>
        <a:buChar char="•"/>
        <a:defRPr lang="fr-FR" sz="1600" kern="1200" dirty="0" smtClean="0">
          <a:solidFill>
            <a:schemeClr val="tx1"/>
          </a:solidFill>
          <a:latin typeface="Tahoma" pitchFamily="34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wt.googleusercontent.com/samples/Showcase/Showcase.html?locale=en#!CwCheckBo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3962401" y="457200"/>
            <a:ext cx="5123234" cy="1371600"/>
          </a:xfrm>
        </p:spPr>
        <p:txBody>
          <a:bodyPr/>
          <a:lstStyle/>
          <a:p>
            <a:pPr algn="ctr"/>
            <a:r>
              <a:rPr lang="en-US" sz="2000" dirty="0" smtClean="0">
                <a:latin typeface="Tahoma" pitchFamily="1" charset="0"/>
              </a:rPr>
              <a:t>Web Frontends Training</a:t>
            </a:r>
            <a:r>
              <a:rPr lang="en-US" dirty="0" smtClean="0">
                <a:latin typeface="Tahoma" pitchFamily="1" charset="0"/>
              </a:rPr>
              <a:t/>
            </a:r>
            <a:br>
              <a:rPr lang="en-US" dirty="0" smtClean="0">
                <a:latin typeface="Tahoma" pitchFamily="1" charset="0"/>
              </a:rPr>
            </a:br>
            <a:r>
              <a:rPr lang="en-US" dirty="0" smtClean="0">
                <a:latin typeface="Tahoma" pitchFamily="1" charset="0"/>
              </a:rPr>
              <a:t/>
            </a:r>
            <a:br>
              <a:rPr lang="en-US" dirty="0" smtClean="0">
                <a:latin typeface="Tahoma" pitchFamily="1" charset="0"/>
              </a:rPr>
            </a:br>
            <a:endParaRPr lang="fr-FR" dirty="0"/>
          </a:p>
        </p:txBody>
      </p:sp>
      <p:sp>
        <p:nvSpPr>
          <p:cNvPr id="6" name="Titre 6"/>
          <p:cNvSpPr txBox="1">
            <a:spLocks/>
          </p:cNvSpPr>
          <p:nvPr/>
        </p:nvSpPr>
        <p:spPr>
          <a:xfrm>
            <a:off x="4053348" y="4050890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fr-FR" sz="1800" dirty="0" smtClean="0">
                <a:solidFill>
                  <a:schemeClr val="tx1"/>
                </a:solidFill>
                <a:latin typeface="Tahoma" pitchFamily="1" charset="0"/>
              </a:rPr>
              <a:t>2014</a:t>
            </a:r>
            <a:r>
              <a:rPr lang="fr-FR" sz="1800" dirty="0" smtClean="0">
                <a:latin typeface="Tahoma" pitchFamily="1" charset="0"/>
              </a:rPr>
              <a:t/>
            </a:r>
            <a:br>
              <a:rPr lang="fr-FR" sz="1800" dirty="0" smtClean="0">
                <a:latin typeface="Tahoma" pitchFamily="1" charset="0"/>
              </a:rPr>
            </a:br>
            <a:r>
              <a:rPr lang="fr-FR" sz="1800" dirty="0" smtClean="0">
                <a:latin typeface="Tahoma" pitchFamily="1" charset="0"/>
              </a:rPr>
              <a:t/>
            </a:r>
            <a:br>
              <a:rPr lang="fr-FR" sz="1800" dirty="0" smtClean="0">
                <a:latin typeface="Tahoma" pitchFamily="1" charset="0"/>
              </a:rPr>
            </a:br>
            <a:endParaRPr lang="fr-FR" sz="18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smartCC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Overview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err="1" smtClean="0">
                <a:latin typeface="+mn-lt"/>
              </a:rPr>
              <a:t>smartTrade</a:t>
            </a:r>
            <a:r>
              <a:rPr lang="en-US" sz="1800" dirty="0" smtClean="0">
                <a:latin typeface="+mn-lt"/>
              </a:rPr>
              <a:t> web application used for administration</a:t>
            </a: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smtClean="0">
                <a:latin typeface="+mn-lt"/>
              </a:rPr>
              <a:t>Works with custom data sources</a:t>
            </a: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dirty="0" smtClean="0">
                <a:latin typeface="+mn-lt"/>
              </a:rPr>
              <a:t>DB</a:t>
            </a: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dirty="0" smtClean="0">
                <a:latin typeface="+mn-lt"/>
              </a:rPr>
              <a:t>JMX</a:t>
            </a: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dirty="0" err="1" smtClean="0">
                <a:latin typeface="+mn-lt"/>
              </a:rPr>
              <a:t>STConnect</a:t>
            </a: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dirty="0" smtClean="0">
                <a:latin typeface="+mn-lt"/>
              </a:rPr>
              <a:t>...</a:t>
            </a: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smtClean="0">
                <a:latin typeface="+mn-lt"/>
              </a:rPr>
              <a:t>Based on </a:t>
            </a:r>
            <a:r>
              <a:rPr lang="en-US" sz="1800" dirty="0" err="1" smtClean="0">
                <a:latin typeface="+mn-lt"/>
              </a:rPr>
              <a:t>PonySDK</a:t>
            </a:r>
            <a:endParaRPr lang="en-US" sz="18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algn="just">
              <a:spcBef>
                <a:spcPct val="20000"/>
              </a:spcBef>
              <a:spcAft>
                <a:spcPct val="70000"/>
              </a:spcAft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714500" lvl="3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77845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smartCC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Overview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algn="just">
              <a:spcBef>
                <a:spcPct val="20000"/>
              </a:spcBef>
              <a:spcAft>
                <a:spcPct val="70000"/>
              </a:spcAft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714500" lvl="3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2390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64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smartCC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Layout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spcAft>
                <a:spcPct val="70000"/>
              </a:spcAft>
              <a:defRPr/>
            </a:pPr>
            <a:endParaRPr lang="en-US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algn="just">
              <a:spcBef>
                <a:spcPct val="20000"/>
              </a:spcBef>
              <a:spcAft>
                <a:spcPct val="70000"/>
              </a:spcAft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714500" lvl="3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771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419600" y="3048000"/>
            <a:ext cx="441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b="1" dirty="0" err="1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Webtrading</a:t>
            </a:r>
            <a:endParaRPr lang="en-US" sz="2400" b="1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90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400" b="1" dirty="0" err="1" smtClean="0">
                <a:solidFill>
                  <a:schemeClr val="bg1"/>
                </a:solidFill>
                <a:latin typeface="Tahoma" pitchFamily="1" charset="0"/>
              </a:rPr>
              <a:t>Webtrading</a:t>
            </a:r>
            <a:endParaRPr lang="en-US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HTML5</a:t>
            </a:r>
          </a:p>
          <a:p>
            <a:pPr marL="742950" lvl="2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err="1" smtClean="0">
                <a:latin typeface="+mn-lt"/>
              </a:rPr>
              <a:t>Websocket</a:t>
            </a:r>
            <a:r>
              <a:rPr lang="fr-FR" sz="1800" dirty="0" smtClean="0">
                <a:latin typeface="+mn-lt"/>
              </a:rPr>
              <a:t>, </a:t>
            </a:r>
            <a:r>
              <a:rPr lang="fr-FR" sz="1800" dirty="0" err="1" smtClean="0">
                <a:latin typeface="+mn-lt"/>
              </a:rPr>
              <a:t>sound</a:t>
            </a:r>
            <a:r>
              <a:rPr lang="fr-FR" sz="1800" dirty="0" smtClean="0">
                <a:latin typeface="+mn-lt"/>
              </a:rPr>
              <a:t>, etc.</a:t>
            </a:r>
          </a:p>
          <a:p>
            <a:pPr marL="2857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No DB </a:t>
            </a:r>
            <a:r>
              <a:rPr lang="fr-FR" sz="1800" dirty="0" err="1" smtClean="0">
                <a:latin typeface="+mn-lt"/>
              </a:rPr>
              <a:t>access</a:t>
            </a:r>
            <a:endParaRPr lang="fr-FR" sz="1800" dirty="0" smtClean="0">
              <a:latin typeface="+mn-lt"/>
            </a:endParaRPr>
          </a:p>
          <a:p>
            <a:pPr marL="2857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Communication </a:t>
            </a:r>
            <a:r>
              <a:rPr lang="fr-FR" sz="1800" dirty="0" err="1" smtClean="0">
                <a:latin typeface="+mn-lt"/>
              </a:rPr>
              <a:t>is</a:t>
            </a:r>
            <a:r>
              <a:rPr lang="fr-FR" sz="1800" dirty="0" smtClean="0">
                <a:latin typeface="+mn-lt"/>
              </a:rPr>
              <a:t> </a:t>
            </a:r>
            <a:r>
              <a:rPr lang="fr-FR" sz="1800" dirty="0" err="1" smtClean="0">
                <a:latin typeface="+mn-lt"/>
              </a:rPr>
              <a:t>done</a:t>
            </a:r>
            <a:r>
              <a:rPr lang="fr-FR" sz="1800" dirty="0" smtClean="0">
                <a:latin typeface="+mn-lt"/>
              </a:rPr>
              <a:t> </a:t>
            </a:r>
            <a:r>
              <a:rPr lang="fr-FR" sz="1800" dirty="0" err="1" smtClean="0">
                <a:latin typeface="+mn-lt"/>
              </a:rPr>
              <a:t>through</a:t>
            </a:r>
            <a:r>
              <a:rPr lang="fr-FR" sz="1800" dirty="0" smtClean="0">
                <a:latin typeface="+mn-lt"/>
              </a:rPr>
              <a:t> ST messages</a:t>
            </a:r>
          </a:p>
          <a:p>
            <a:pPr marL="742950" lvl="2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err="1" smtClean="0">
                <a:latin typeface="+mn-lt"/>
              </a:rPr>
              <a:t>Send</a:t>
            </a:r>
            <a:r>
              <a:rPr lang="fr-FR" sz="1800" dirty="0" smtClean="0">
                <a:latin typeface="+mn-lt"/>
              </a:rPr>
              <a:t> message</a:t>
            </a:r>
          </a:p>
          <a:p>
            <a:pPr marL="914400" lvl="3" algn="just">
              <a:spcBef>
                <a:spcPct val="20000"/>
              </a:spcBef>
              <a:spcAft>
                <a:spcPct val="70000"/>
              </a:spcAft>
              <a:defRPr/>
            </a:pPr>
            <a:r>
              <a:rPr lang="en-US" dirty="0" err="1">
                <a:latin typeface="+mn-lt"/>
              </a:rPr>
              <a:t>STServiceSenderInvoker.get</a:t>
            </a:r>
            <a:r>
              <a:rPr lang="en-US" dirty="0">
                <a:latin typeface="+mn-lt"/>
              </a:rPr>
              <a:t>().</a:t>
            </a:r>
            <a:r>
              <a:rPr lang="en-US" dirty="0" err="1">
                <a:latin typeface="+mn-lt"/>
              </a:rPr>
              <a:t>sendLogon</a:t>
            </a:r>
            <a:r>
              <a:rPr lang="en-US" dirty="0">
                <a:latin typeface="+mn-lt"/>
              </a:rPr>
              <a:t>(logon</a:t>
            </a:r>
            <a:r>
              <a:rPr lang="en-US" dirty="0" smtClean="0">
                <a:latin typeface="+mn-lt"/>
              </a:rPr>
              <a:t>);</a:t>
            </a:r>
          </a:p>
          <a:p>
            <a:pPr marL="742950" lvl="2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err="1" smtClean="0">
                <a:latin typeface="+mn-lt"/>
              </a:rPr>
              <a:t>Receive</a:t>
            </a:r>
            <a:r>
              <a:rPr lang="fr-FR" sz="1800" dirty="0" smtClean="0">
                <a:latin typeface="+mn-lt"/>
              </a:rPr>
              <a:t> message</a:t>
            </a:r>
          </a:p>
          <a:p>
            <a:pPr marL="457200" lvl="2" algn="just">
              <a:spcBef>
                <a:spcPct val="20000"/>
              </a:spcBef>
              <a:spcAft>
                <a:spcPct val="70000"/>
              </a:spcAft>
              <a:defRPr/>
            </a:pPr>
            <a:r>
              <a:rPr lang="en-US" dirty="0" smtClean="0"/>
              <a:t>	</a:t>
            </a:r>
            <a:r>
              <a:rPr lang="en-US" dirty="0" err="1" smtClean="0"/>
              <a:t>MessageDispatcher.</a:t>
            </a:r>
            <a:r>
              <a:rPr lang="en-US" i="1" dirty="0" err="1" smtClean="0"/>
              <a:t>get</a:t>
            </a:r>
            <a:r>
              <a:rPr lang="en-US" i="1" dirty="0"/>
              <a:t>().</a:t>
            </a:r>
            <a:r>
              <a:rPr lang="en-US" i="1" dirty="0" err="1" smtClean="0"/>
              <a:t>addMessageListener</a:t>
            </a:r>
            <a:r>
              <a:rPr lang="en-US" i="1" dirty="0" smtClean="0"/>
              <a:t>(</a:t>
            </a:r>
            <a:r>
              <a:rPr lang="en-US" b="1" i="1" dirty="0" smtClean="0"/>
              <a:t>this);</a:t>
            </a:r>
          </a:p>
          <a:p>
            <a:pPr marL="457200" lvl="2" algn="just">
              <a:spcBef>
                <a:spcPct val="20000"/>
              </a:spcBef>
              <a:spcAft>
                <a:spcPct val="70000"/>
              </a:spcAft>
              <a:defRPr/>
            </a:pPr>
            <a:r>
              <a:rPr lang="en-US" dirty="0" smtClean="0">
                <a:latin typeface="+mn-lt"/>
              </a:rPr>
              <a:t>	@</a:t>
            </a:r>
            <a:r>
              <a:rPr lang="en-US" dirty="0" err="1" smtClean="0">
                <a:latin typeface="+mn-lt"/>
              </a:rPr>
              <a:t>OnLogonResponse</a:t>
            </a:r>
            <a:endParaRPr lang="en-US" dirty="0" smtClean="0">
              <a:latin typeface="+mn-lt"/>
            </a:endParaRPr>
          </a:p>
          <a:p>
            <a:pPr marL="457200" lvl="2" algn="just">
              <a:spcBef>
                <a:spcPct val="20000"/>
              </a:spcBef>
              <a:spcAft>
                <a:spcPct val="70000"/>
              </a:spcAft>
              <a:defRPr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public void </a:t>
            </a:r>
            <a:r>
              <a:rPr lang="en-US" dirty="0" err="1" smtClean="0">
                <a:latin typeface="+mn-lt"/>
              </a:rPr>
              <a:t>onLogonResponse</a:t>
            </a:r>
            <a:r>
              <a:rPr lang="en-US" dirty="0" smtClean="0">
                <a:latin typeface="+mn-lt"/>
              </a:rPr>
              <a:t>(final </a:t>
            </a:r>
            <a:r>
              <a:rPr lang="en-US" dirty="0" err="1" smtClean="0">
                <a:latin typeface="+mn-lt"/>
              </a:rPr>
              <a:t>LogonResponse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logonResponse</a:t>
            </a:r>
            <a:r>
              <a:rPr lang="en-US" dirty="0" smtClean="0">
                <a:latin typeface="+mn-lt"/>
              </a:rPr>
              <a:t>) {...}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16225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419600" y="3048000"/>
            <a:ext cx="441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Project </a:t>
            </a:r>
            <a:r>
              <a:rPr lang="en-US" sz="2400" b="1" dirty="0" err="1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webappsdk</a:t>
            </a:r>
            <a:endParaRPr lang="en-US" sz="2400" b="1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82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dirty="0" smtClean="0">
                <a:solidFill>
                  <a:schemeClr val="bg1"/>
                </a:solidFill>
                <a:latin typeface="Tahoma" pitchFamily="1" charset="0"/>
              </a:rPr>
              <a:t>Project </a:t>
            </a:r>
            <a:r>
              <a:rPr lang="fr-FR" sz="2400" dirty="0" err="1" smtClean="0">
                <a:solidFill>
                  <a:schemeClr val="bg1"/>
                </a:solidFill>
                <a:latin typeface="Tahoma" pitchFamily="1" charset="0"/>
              </a:rPr>
              <a:t>webappsdk</a:t>
            </a:r>
            <a:endParaRPr lang="fr-FR" sz="2400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err="1" smtClean="0">
                <a:latin typeface="+mn-lt"/>
              </a:rPr>
              <a:t>smartTrade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l</a:t>
            </a:r>
            <a:r>
              <a:rPr lang="en-US" sz="1800" dirty="0" smtClean="0">
                <a:latin typeface="+mn-lt"/>
              </a:rPr>
              <a:t>ayer used in all web application projects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err="1" smtClean="0">
                <a:latin typeface="+mn-lt"/>
              </a:rPr>
              <a:t>smartCC</a:t>
            </a:r>
            <a:endParaRPr lang="en-US" sz="18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err="1" smtClean="0">
                <a:latin typeface="+mn-lt"/>
              </a:rPr>
              <a:t>smartCS</a:t>
            </a:r>
            <a:endParaRPr lang="en-US" sz="18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err="1" smtClean="0">
                <a:latin typeface="+mn-lt"/>
              </a:rPr>
              <a:t>Webtrading</a:t>
            </a:r>
            <a:endParaRPr lang="en-US" sz="18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OMS</a:t>
            </a:r>
            <a:endParaRPr lang="en-US" sz="1800" dirty="0" smtClean="0">
              <a:latin typeface="+mn-lt"/>
            </a:endParaRP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Contains useful tools and widgets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err="1" smtClean="0">
                <a:latin typeface="+mn-lt"/>
              </a:rPr>
              <a:t>DataGrid</a:t>
            </a:r>
            <a:endParaRPr lang="en-US" sz="18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Widgets (chosen </a:t>
            </a:r>
            <a:r>
              <a:rPr lang="en-US" sz="1800" dirty="0" err="1" smtClean="0">
                <a:latin typeface="+mn-lt"/>
              </a:rPr>
              <a:t>listbox</a:t>
            </a:r>
            <a:r>
              <a:rPr lang="en-US" sz="1800" dirty="0" smtClean="0">
                <a:latin typeface="+mn-lt"/>
              </a:rPr>
              <a:t>, notifications, …)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…</a:t>
            </a: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6639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419600" y="3048000"/>
            <a:ext cx="441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Less CSS</a:t>
            </a:r>
            <a:endParaRPr lang="en-US" sz="2400" b="1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59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Less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 CSS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CSS </a:t>
            </a:r>
            <a:r>
              <a:rPr lang="fr-FR" sz="1800" dirty="0" err="1" smtClean="0">
                <a:latin typeface="+mn-lt"/>
              </a:rPr>
              <a:t>pre</a:t>
            </a:r>
            <a:r>
              <a:rPr lang="fr-FR" sz="1800" dirty="0" smtClean="0">
                <a:latin typeface="+mn-lt"/>
              </a:rPr>
              <a:t>-processor</a:t>
            </a:r>
            <a:endParaRPr lang="en-US" dirty="0">
              <a:latin typeface="+mn-lt"/>
            </a:endParaRP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err="1" smtClean="0">
                <a:latin typeface="+mn-lt"/>
              </a:rPr>
              <a:t>Extends</a:t>
            </a:r>
            <a:r>
              <a:rPr lang="fr-FR" sz="1800" dirty="0" smtClean="0">
                <a:latin typeface="+mn-lt"/>
              </a:rPr>
              <a:t> </a:t>
            </a:r>
            <a:r>
              <a:rPr lang="fr-FR" sz="1800" dirty="0" err="1" smtClean="0">
                <a:latin typeface="+mn-lt"/>
              </a:rPr>
              <a:t>css</a:t>
            </a:r>
            <a:r>
              <a:rPr lang="fr-FR" sz="1800" dirty="0" smtClean="0">
                <a:latin typeface="+mn-lt"/>
              </a:rPr>
              <a:t> </a:t>
            </a:r>
            <a:r>
              <a:rPr lang="fr-FR" sz="1800" dirty="0" err="1" smtClean="0">
                <a:latin typeface="+mn-lt"/>
              </a:rPr>
              <a:t>with</a:t>
            </a:r>
            <a:r>
              <a:rPr lang="fr-FR" sz="1800" dirty="0" smtClean="0">
                <a:latin typeface="+mn-lt"/>
              </a:rPr>
              <a:t> :</a:t>
            </a:r>
            <a:endParaRPr lang="fr-FR" sz="1800" dirty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Variables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err="1" smtClean="0">
                <a:latin typeface="+mn-lt"/>
              </a:rPr>
              <a:t>Functions</a:t>
            </a:r>
            <a:endParaRPr lang="fr-FR" sz="18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err="1" smtClean="0">
                <a:latin typeface="+mn-lt"/>
              </a:rPr>
              <a:t>Mixins</a:t>
            </a:r>
            <a:endParaRPr lang="fr-FR" sz="18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…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Can </a:t>
            </a:r>
            <a:r>
              <a:rPr lang="fr-FR" sz="1800" dirty="0" err="1" smtClean="0">
                <a:latin typeface="+mn-lt"/>
              </a:rPr>
              <a:t>be</a:t>
            </a:r>
            <a:r>
              <a:rPr lang="fr-FR" sz="1800" dirty="0" smtClean="0">
                <a:latin typeface="+mn-lt"/>
              </a:rPr>
              <a:t> </a:t>
            </a:r>
            <a:r>
              <a:rPr lang="fr-FR" sz="1800" dirty="0" err="1" smtClean="0">
                <a:latin typeface="+mn-lt"/>
              </a:rPr>
              <a:t>used</a:t>
            </a:r>
            <a:r>
              <a:rPr lang="fr-FR" sz="1800" dirty="0" smtClean="0">
                <a:latin typeface="+mn-lt"/>
              </a:rPr>
              <a:t> in </a:t>
            </a:r>
            <a:r>
              <a:rPr lang="fr-FR" sz="1800" dirty="0" err="1" smtClean="0">
                <a:latin typeface="+mn-lt"/>
              </a:rPr>
              <a:t>javascript</a:t>
            </a:r>
            <a:r>
              <a:rPr lang="fr-FR" sz="1800" dirty="0" smtClean="0">
                <a:latin typeface="+mn-lt"/>
              </a:rPr>
              <a:t> to have a live </a:t>
            </a:r>
            <a:r>
              <a:rPr lang="fr-FR" sz="1800" dirty="0" err="1" smtClean="0">
                <a:latin typeface="+mn-lt"/>
              </a:rPr>
              <a:t>preview</a:t>
            </a:r>
            <a:r>
              <a:rPr lang="fr-FR" sz="1800" dirty="0" smtClean="0">
                <a:latin typeface="+mn-lt"/>
              </a:rPr>
              <a:t> </a:t>
            </a:r>
            <a:r>
              <a:rPr lang="fr-FR" sz="1800" dirty="0" err="1" smtClean="0">
                <a:latin typeface="+mn-lt"/>
              </a:rPr>
              <a:t>with</a:t>
            </a:r>
            <a:r>
              <a:rPr lang="fr-FR" sz="1800" dirty="0" smtClean="0">
                <a:latin typeface="+mn-lt"/>
              </a:rPr>
              <a:t> </a:t>
            </a:r>
            <a:r>
              <a:rPr lang="fr-FR" sz="1800" dirty="0" err="1" smtClean="0">
                <a:latin typeface="+mn-lt"/>
              </a:rPr>
              <a:t>less.watch</a:t>
            </a:r>
            <a:r>
              <a:rPr lang="fr-FR" sz="1800" dirty="0" smtClean="0">
                <a:latin typeface="+mn-lt"/>
              </a:rPr>
              <a:t>() 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endParaRPr lang="fr-FR" sz="1800" dirty="0">
              <a:latin typeface="+mn-lt"/>
            </a:endParaRPr>
          </a:p>
          <a:p>
            <a:pPr algn="just">
              <a:spcBef>
                <a:spcPct val="20000"/>
              </a:spcBef>
              <a:spcAft>
                <a:spcPct val="70000"/>
              </a:spcAft>
              <a:defRPr/>
            </a:pPr>
            <a:endParaRPr lang="fr-FR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29444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419600" y="3048000"/>
            <a:ext cx="441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Samples</a:t>
            </a:r>
            <a:endParaRPr lang="en-US" sz="2400" b="1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27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Agenda</a:t>
            </a:r>
            <a:endParaRPr lang="fr-FR" sz="2400" dirty="0" smtClean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954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err="1" smtClean="0">
                <a:latin typeface="+mn-lt"/>
              </a:rPr>
              <a:t>PonySDK</a:t>
            </a:r>
            <a:endParaRPr lang="en-US" sz="18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err="1" smtClean="0">
                <a:latin typeface="+mn-lt"/>
              </a:rPr>
              <a:t>SmartCC</a:t>
            </a:r>
            <a:endParaRPr lang="en-US" sz="18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fr-FR" sz="1800" dirty="0" err="1" smtClean="0">
                <a:latin typeface="+mn-lt"/>
              </a:rPr>
              <a:t>Webtrading</a:t>
            </a:r>
            <a:endParaRPr lang="en-US" sz="18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err="1" smtClean="0">
                <a:latin typeface="+mn-lt"/>
              </a:rPr>
              <a:t>Webappsdk</a:t>
            </a:r>
            <a:r>
              <a:rPr lang="en-US" sz="1800" dirty="0" smtClean="0">
                <a:latin typeface="+mn-lt"/>
              </a:rPr>
              <a:t> project</a:t>
            </a: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fr-FR" sz="1800" dirty="0" err="1" smtClean="0">
                <a:latin typeface="+mn-lt"/>
              </a:rPr>
              <a:t>Less</a:t>
            </a:r>
            <a:r>
              <a:rPr lang="fr-FR" sz="1800" dirty="0" smtClean="0">
                <a:latin typeface="+mn-lt"/>
              </a:rPr>
              <a:t> CSS</a:t>
            </a:r>
            <a:endParaRPr lang="en-US" sz="1800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smtClean="0">
                <a:latin typeface="+mn-lt"/>
              </a:rPr>
              <a:t>Samples</a:t>
            </a: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err="1" smtClean="0">
                <a:latin typeface="+mn-lt"/>
              </a:rPr>
              <a:t>Exercices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63123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Samples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 (Configuration)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Server Configuration </a:t>
            </a:r>
            <a:r>
              <a:rPr lang="en-US" sz="1800" dirty="0" smtClean="0">
                <a:latin typeface="+mn-lt"/>
              </a:rPr>
              <a:t>(server_application.xml)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endParaRPr lang="en-US" sz="1800" dirty="0">
              <a:latin typeface="+mn-lt"/>
            </a:endParaRP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endParaRPr lang="en-US" sz="1800" dirty="0" smtClean="0">
              <a:latin typeface="+mn-lt"/>
            </a:endParaRPr>
          </a:p>
          <a:p>
            <a:pPr algn="just">
              <a:spcBef>
                <a:spcPct val="20000"/>
              </a:spcBef>
              <a:spcAft>
                <a:spcPct val="70000"/>
              </a:spcAft>
              <a:defRPr/>
            </a:pPr>
            <a:endParaRPr lang="en-US" sz="1800" dirty="0">
              <a:latin typeface="+mn-lt"/>
            </a:endParaRP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Client Configuration (client_application.xml)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Page Injection</a:t>
            </a:r>
            <a:endParaRPr lang="en-US" dirty="0">
              <a:latin typeface="+mn-lt"/>
            </a:endParaRP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endParaRPr lang="en-US" sz="1400" dirty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Activities/Views</a:t>
            </a: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714500" lvl="3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  <p:pic>
        <p:nvPicPr>
          <p:cNvPr id="3074" name="Picture 2" descr="C:\Users\gfoot\Desktop\service_inj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0" y="1676400"/>
            <a:ext cx="8601075" cy="140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gfoot\Desktop\service_injec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5" y="4191000"/>
            <a:ext cx="8620785" cy="9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0" y="5498997"/>
            <a:ext cx="7928170" cy="7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1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Samples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 (</a:t>
            </a:r>
            <a:r>
              <a:rPr lang="fr-FR" sz="2400" b="1" dirty="0" err="1">
                <a:solidFill>
                  <a:schemeClr val="bg1"/>
                </a:solidFill>
                <a:latin typeface="Tahoma" pitchFamily="1" charset="0"/>
              </a:rPr>
              <a:t>G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eneration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)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File </a:t>
            </a:r>
            <a:r>
              <a:rPr lang="en-US" sz="1800" dirty="0">
                <a:latin typeface="+mn-lt"/>
              </a:rPr>
              <a:t>extension : </a:t>
            </a:r>
            <a:r>
              <a:rPr lang="en-US" sz="1800" dirty="0" smtClean="0">
                <a:latin typeface="+mn-lt"/>
              </a:rPr>
              <a:t>xxxx.pony.xml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Method generation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Event generation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CRUD generation</a:t>
            </a: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73" y="1355766"/>
            <a:ext cx="4784182" cy="45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21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Samples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 (Events)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Two types of Events</a:t>
            </a:r>
            <a:endParaRPr lang="en-US" sz="1800" dirty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Business</a:t>
            </a:r>
            <a:endParaRPr lang="en-US" dirty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System</a:t>
            </a:r>
            <a:endParaRPr lang="en-US" dirty="0">
              <a:latin typeface="+mn-lt"/>
            </a:endParaRP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Handler</a:t>
            </a: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1" y="3276600"/>
            <a:ext cx="6654798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896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Samples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 (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Form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)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List of </a:t>
            </a:r>
            <a:r>
              <a:rPr lang="en-US" sz="1800" dirty="0" err="1" smtClean="0">
                <a:latin typeface="+mn-lt"/>
              </a:rPr>
              <a:t>FormField</a:t>
            </a:r>
            <a:endParaRPr lang="en-US" sz="1800" dirty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latin typeface="+mn-lt"/>
              </a:rPr>
              <a:t>isValid</a:t>
            </a:r>
            <a:r>
              <a:rPr lang="en-US" dirty="0" smtClean="0">
                <a:latin typeface="+mn-lt"/>
              </a:rPr>
              <a:t>()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Reset()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No UI logic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 </a:t>
            </a:r>
            <a:r>
              <a:rPr lang="en-US" sz="1800" dirty="0" err="1" smtClean="0">
                <a:latin typeface="+mn-lt"/>
              </a:rPr>
              <a:t>FormField</a:t>
            </a:r>
            <a:r>
              <a:rPr lang="en-US" sz="1800" dirty="0" smtClean="0">
                <a:latin typeface="+mn-lt"/>
              </a:rPr>
              <a:t> can have a validator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err="1" smtClean="0">
                <a:latin typeface="+mn-lt"/>
              </a:rPr>
              <a:t>FormFieldComponent</a:t>
            </a:r>
            <a:endParaRPr lang="en-US" sz="1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5" y="4419600"/>
            <a:ext cx="8109721" cy="15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36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Samples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 (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DataGrid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)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Main component shown in most pages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Data Filtering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Data export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Paging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Contains a list of </a:t>
            </a:r>
            <a:r>
              <a:rPr lang="en-US" sz="1800" dirty="0" err="1" smtClean="0">
                <a:latin typeface="+mn-lt"/>
              </a:rPr>
              <a:t>DataGridColumnDescriptor</a:t>
            </a:r>
            <a:endParaRPr lang="en-US" sz="18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endParaRPr lang="en-US" sz="1800" dirty="0" smtClean="0">
              <a:latin typeface="+mn-lt"/>
            </a:endParaRP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 </a:t>
            </a:r>
            <a:r>
              <a:rPr lang="en-US" sz="1800" dirty="0" err="1" smtClean="0">
                <a:latin typeface="+mn-lt"/>
              </a:rPr>
              <a:t>FormField</a:t>
            </a:r>
            <a:r>
              <a:rPr lang="en-US" sz="1800" dirty="0" smtClean="0">
                <a:latin typeface="+mn-lt"/>
              </a:rPr>
              <a:t> can have a validator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err="1" smtClean="0">
                <a:latin typeface="+mn-lt"/>
              </a:rPr>
              <a:t>FormFieldComponent</a:t>
            </a:r>
            <a:endParaRPr lang="en-US" sz="1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00380"/>
            <a:ext cx="8534400" cy="23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132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419600" y="3048000"/>
            <a:ext cx="441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b="1" dirty="0" err="1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Exercices</a:t>
            </a:r>
            <a:endParaRPr lang="en-US" sz="2400" b="1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28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Exercice 1 :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Create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 a simple file explorer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>
                <a:latin typeface="+mn-lt"/>
              </a:rPr>
              <a:t>Go to </a:t>
            </a:r>
            <a:r>
              <a:rPr lang="en-US" sz="1800" dirty="0" err="1">
                <a:latin typeface="+mn-lt"/>
              </a:rPr>
              <a:t>TrainingEntryPoint.start</a:t>
            </a:r>
            <a:r>
              <a:rPr lang="en-US" sz="1800" dirty="0">
                <a:latin typeface="+mn-lt"/>
              </a:rPr>
              <a:t>()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Use </a:t>
            </a:r>
            <a:r>
              <a:rPr lang="en-US" sz="1800" dirty="0">
                <a:latin typeface="+mn-lt"/>
              </a:rPr>
              <a:t>a </a:t>
            </a:r>
            <a:r>
              <a:rPr lang="en-US" sz="1800" dirty="0" err="1">
                <a:latin typeface="+mn-lt"/>
              </a:rPr>
              <a:t>PSplitLayoutPanel</a:t>
            </a:r>
            <a:r>
              <a:rPr lang="en-US" sz="1800" dirty="0">
                <a:latin typeface="+mn-lt"/>
              </a:rPr>
              <a:t> to display: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>
                <a:latin typeface="+mn-lt"/>
              </a:rPr>
              <a:t>A </a:t>
            </a:r>
            <a:r>
              <a:rPr lang="fr-FR" dirty="0" err="1">
                <a:latin typeface="+mn-lt"/>
              </a:rPr>
              <a:t>PFlowPanel</a:t>
            </a:r>
            <a:r>
              <a:rPr lang="fr-FR" dirty="0">
                <a:latin typeface="+mn-lt"/>
              </a:rPr>
              <a:t> </a:t>
            </a:r>
            <a:r>
              <a:rPr lang="fr-FR" dirty="0" err="1" smtClean="0">
                <a:latin typeface="+mn-lt"/>
              </a:rPr>
              <a:t>containing</a:t>
            </a:r>
            <a:r>
              <a:rPr lang="fr-FR" dirty="0" smtClean="0">
                <a:latin typeface="+mn-lt"/>
              </a:rPr>
              <a:t> </a:t>
            </a:r>
            <a:r>
              <a:rPr lang="fr-FR" dirty="0" err="1" smtClean="0">
                <a:latin typeface="+mn-lt"/>
              </a:rPr>
              <a:t>PLabel</a:t>
            </a:r>
            <a:r>
              <a:rPr lang="fr-FR" dirty="0" smtClean="0">
                <a:latin typeface="+mn-lt"/>
              </a:rPr>
              <a:t> to </a:t>
            </a:r>
            <a:r>
              <a:rPr lang="fr-FR" dirty="0">
                <a:latin typeface="+mn-lt"/>
              </a:rPr>
              <a:t>display the </a:t>
            </a:r>
            <a:r>
              <a:rPr lang="fr-FR" dirty="0" err="1">
                <a:latin typeface="+mn-lt"/>
              </a:rPr>
              <a:t>folders</a:t>
            </a:r>
            <a:r>
              <a:rPr lang="fr-FR" dirty="0">
                <a:latin typeface="+mn-lt"/>
              </a:rPr>
              <a:t>/files </a:t>
            </a:r>
            <a:r>
              <a:rPr lang="fr-FR" dirty="0" err="1">
                <a:latin typeface="+mn-lt"/>
              </a:rPr>
              <a:t>names</a:t>
            </a:r>
            <a:endParaRPr lang="fr-FR" dirty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>
                <a:latin typeface="+mn-lt"/>
              </a:rPr>
              <a:t>A PHTML to display a file </a:t>
            </a:r>
            <a:r>
              <a:rPr lang="fr-FR" dirty="0" err="1">
                <a:latin typeface="+mn-lt"/>
              </a:rPr>
              <a:t>preview</a:t>
            </a:r>
            <a:r>
              <a:rPr lang="fr-FR" dirty="0">
                <a:latin typeface="+mn-lt"/>
              </a:rPr>
              <a:t> (</a:t>
            </a:r>
            <a:r>
              <a:rPr lang="fr-FR" dirty="0" err="1">
                <a:latin typeface="+mn-lt"/>
              </a:rPr>
              <a:t>txt</a:t>
            </a:r>
            <a:r>
              <a:rPr lang="fr-FR" dirty="0">
                <a:latin typeface="+mn-lt"/>
              </a:rPr>
              <a:t> and </a:t>
            </a:r>
            <a:r>
              <a:rPr lang="fr-FR" dirty="0" smtClean="0">
                <a:latin typeface="+mn-lt"/>
              </a:rPr>
              <a:t>html files)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If the user click on a </a:t>
            </a:r>
            <a:r>
              <a:rPr lang="fr-FR" sz="1800" dirty="0" err="1" smtClean="0">
                <a:latin typeface="+mn-lt"/>
              </a:rPr>
              <a:t>folder</a:t>
            </a:r>
            <a:r>
              <a:rPr lang="fr-FR" sz="1800" dirty="0" smtClean="0">
                <a:latin typeface="+mn-lt"/>
              </a:rPr>
              <a:t>, display the files of </a:t>
            </a:r>
            <a:r>
              <a:rPr lang="fr-FR" sz="1800" dirty="0" err="1" smtClean="0">
                <a:latin typeface="+mn-lt"/>
              </a:rPr>
              <a:t>this</a:t>
            </a:r>
            <a:r>
              <a:rPr lang="fr-FR" sz="1800" dirty="0" smtClean="0">
                <a:latin typeface="+mn-lt"/>
              </a:rPr>
              <a:t> </a:t>
            </a:r>
            <a:r>
              <a:rPr lang="fr-FR" sz="1800" dirty="0" err="1" smtClean="0">
                <a:latin typeface="+mn-lt"/>
              </a:rPr>
              <a:t>folder</a:t>
            </a:r>
            <a:endParaRPr lang="fr-FR" sz="1800" dirty="0" smtClean="0">
              <a:latin typeface="+mn-lt"/>
            </a:endParaRP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If the user click on a </a:t>
            </a:r>
            <a:r>
              <a:rPr lang="fr-FR" sz="1800" dirty="0" err="1" smtClean="0">
                <a:latin typeface="+mn-lt"/>
              </a:rPr>
              <a:t>txt</a:t>
            </a:r>
            <a:r>
              <a:rPr lang="fr-FR" sz="1800" dirty="0" smtClean="0">
                <a:latin typeface="+mn-lt"/>
              </a:rPr>
              <a:t> or html file, display the content of the file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(You </a:t>
            </a:r>
            <a:r>
              <a:rPr lang="fr-FR" sz="1800" dirty="0" err="1" smtClean="0">
                <a:latin typeface="+mn-lt"/>
              </a:rPr>
              <a:t>can</a:t>
            </a:r>
            <a:r>
              <a:rPr lang="fr-FR" sz="1800" dirty="0" smtClean="0">
                <a:latin typeface="+mn-lt"/>
              </a:rPr>
              <a:t> use a </a:t>
            </a:r>
            <a:r>
              <a:rPr lang="fr-FR" sz="1800" dirty="0" err="1" smtClean="0">
                <a:latin typeface="+mn-lt"/>
              </a:rPr>
              <a:t>PScrollPanel</a:t>
            </a:r>
            <a:r>
              <a:rPr lang="fr-FR" sz="1800" dirty="0" smtClean="0">
                <a:latin typeface="+mn-lt"/>
              </a:rPr>
              <a:t> to </a:t>
            </a:r>
            <a:r>
              <a:rPr lang="fr-FR" sz="1800" dirty="0" err="1" smtClean="0">
                <a:latin typeface="+mn-lt"/>
              </a:rPr>
              <a:t>add</a:t>
            </a:r>
            <a:r>
              <a:rPr lang="fr-FR" sz="1800" dirty="0" smtClean="0">
                <a:latin typeface="+mn-lt"/>
              </a:rPr>
              <a:t> a </a:t>
            </a:r>
            <a:r>
              <a:rPr lang="fr-FR" sz="1800" dirty="0" err="1" smtClean="0">
                <a:latin typeface="+mn-lt"/>
              </a:rPr>
              <a:t>scrollbar</a:t>
            </a:r>
            <a:r>
              <a:rPr lang="fr-FR" sz="1800" dirty="0" smtClean="0">
                <a:latin typeface="+mn-lt"/>
              </a:rPr>
              <a:t> to the top and to the </a:t>
            </a:r>
            <a:r>
              <a:rPr lang="fr-FR" sz="1800" dirty="0" err="1" smtClean="0">
                <a:latin typeface="+mn-lt"/>
              </a:rPr>
              <a:t>bottom</a:t>
            </a:r>
            <a:r>
              <a:rPr lang="fr-FR" sz="1800" dirty="0" smtClean="0">
                <a:latin typeface="+mn-lt"/>
              </a:rPr>
              <a:t> of the split panel)</a:t>
            </a:r>
          </a:p>
        </p:txBody>
      </p:sp>
    </p:spTree>
    <p:extLst>
      <p:ext uri="{BB962C8B-B14F-4D97-AF65-F5344CB8AC3E}">
        <p14:creationId xmlns:p14="http://schemas.microsoft.com/office/powerpoint/2010/main" val="182451493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Exercice 2 : Display a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list</a:t>
            </a:r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 of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users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err="1" smtClean="0">
                <a:latin typeface="+mn-lt"/>
              </a:rPr>
              <a:t>Create</a:t>
            </a:r>
            <a:r>
              <a:rPr lang="fr-FR" sz="1800" dirty="0" smtClean="0">
                <a:latin typeface="+mn-lt"/>
              </a:rPr>
              <a:t> a service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smtClean="0">
                <a:latin typeface="+mn-lt"/>
              </a:rPr>
              <a:t>In User.pony.xml </a:t>
            </a:r>
            <a:r>
              <a:rPr lang="fr-FR" dirty="0" err="1" smtClean="0">
                <a:latin typeface="+mn-lt"/>
              </a:rPr>
              <a:t>add</a:t>
            </a:r>
            <a:r>
              <a:rPr lang="fr-FR" dirty="0" smtClean="0">
                <a:latin typeface="+mn-lt"/>
              </a:rPr>
              <a:t> 2 new </a:t>
            </a:r>
            <a:r>
              <a:rPr lang="fr-FR" dirty="0" err="1" smtClean="0">
                <a:latin typeface="+mn-lt"/>
              </a:rPr>
              <a:t>methods</a:t>
            </a:r>
            <a:r>
              <a:rPr lang="fr-FR" dirty="0" smtClean="0">
                <a:latin typeface="+mn-lt"/>
              </a:rPr>
              <a:t> </a:t>
            </a:r>
            <a:r>
              <a:rPr lang="fr-FR" dirty="0" err="1" smtClean="0">
                <a:latin typeface="+mn-lt"/>
              </a:rPr>
              <a:t>findUsers</a:t>
            </a:r>
            <a:r>
              <a:rPr lang="fr-FR" dirty="0" smtClean="0">
                <a:latin typeface="+mn-lt"/>
              </a:rPr>
              <a:t> and </a:t>
            </a:r>
            <a:r>
              <a:rPr lang="fr-FR" dirty="0" err="1" smtClean="0">
                <a:latin typeface="+mn-lt"/>
              </a:rPr>
              <a:t>createUser</a:t>
            </a:r>
            <a:endParaRPr lang="fr-FR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latin typeface="+mn-lt"/>
              </a:rPr>
              <a:t>Generate</a:t>
            </a:r>
            <a:r>
              <a:rPr lang="fr-FR" dirty="0" smtClean="0">
                <a:latin typeface="+mn-lt"/>
              </a:rPr>
              <a:t> the service and </a:t>
            </a:r>
            <a:r>
              <a:rPr lang="fr-FR" dirty="0" err="1" smtClean="0">
                <a:latin typeface="+mn-lt"/>
              </a:rPr>
              <a:t>implements</a:t>
            </a:r>
            <a:r>
              <a:rPr lang="fr-FR" dirty="0" smtClean="0">
                <a:latin typeface="+mn-lt"/>
              </a:rPr>
              <a:t>  </a:t>
            </a:r>
            <a:r>
              <a:rPr lang="fr-FR" dirty="0" err="1" smtClean="0">
                <a:latin typeface="+mn-lt"/>
              </a:rPr>
              <a:t>basically</a:t>
            </a:r>
            <a:r>
              <a:rPr lang="fr-FR" dirty="0" smtClean="0">
                <a:latin typeface="+mn-lt"/>
              </a:rPr>
              <a:t> the 2 </a:t>
            </a:r>
            <a:r>
              <a:rPr lang="fr-FR" dirty="0" err="1" smtClean="0">
                <a:latin typeface="+mn-lt"/>
              </a:rPr>
              <a:t>functions</a:t>
            </a:r>
            <a:endParaRPr lang="fr-FR" dirty="0" smtClean="0">
              <a:latin typeface="+mn-lt"/>
            </a:endParaRP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2 new pages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latin typeface="+mn-lt"/>
              </a:rPr>
              <a:t>UserListPage</a:t>
            </a:r>
            <a:r>
              <a:rPr lang="fr-FR" dirty="0" smtClean="0">
                <a:latin typeface="+mn-lt"/>
              </a:rPr>
              <a:t> and </a:t>
            </a:r>
            <a:r>
              <a:rPr lang="fr-FR" dirty="0" err="1" smtClean="0">
                <a:latin typeface="+mn-lt"/>
              </a:rPr>
              <a:t>UserFormPage</a:t>
            </a:r>
            <a:endParaRPr lang="fr-FR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latin typeface="+mn-lt"/>
              </a:rPr>
              <a:t>Declare</a:t>
            </a:r>
            <a:r>
              <a:rPr lang="fr-FR" dirty="0" smtClean="0">
                <a:latin typeface="+mn-lt"/>
              </a:rPr>
              <a:t> the 2 pages in training_client.xml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>
                <a:latin typeface="+mn-lt"/>
              </a:rPr>
              <a:t>To display the </a:t>
            </a:r>
            <a:r>
              <a:rPr lang="fr-FR" dirty="0" err="1" smtClean="0">
                <a:latin typeface="+mn-lt"/>
              </a:rPr>
              <a:t>users</a:t>
            </a:r>
            <a:r>
              <a:rPr lang="fr-FR" dirty="0" smtClean="0">
                <a:latin typeface="+mn-lt"/>
              </a:rPr>
              <a:t> </a:t>
            </a:r>
            <a:r>
              <a:rPr lang="fr-FR" dirty="0">
                <a:latin typeface="+mn-lt"/>
              </a:rPr>
              <a:t>use a </a:t>
            </a:r>
            <a:r>
              <a:rPr lang="fr-FR" dirty="0" err="1" smtClean="0">
                <a:latin typeface="+mn-lt"/>
              </a:rPr>
              <a:t>webappsdk.DataGrid</a:t>
            </a:r>
            <a:r>
              <a:rPr lang="fr-FR" dirty="0" smtClean="0">
                <a:latin typeface="+mn-lt"/>
              </a:rPr>
              <a:t>&lt;User&gt;</a:t>
            </a:r>
          </a:p>
          <a:p>
            <a:pPr marL="1200150" lvl="2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latin typeface="+mn-lt"/>
              </a:rPr>
              <a:t>Add</a:t>
            </a:r>
            <a:r>
              <a:rPr lang="fr-FR" dirty="0" smtClean="0">
                <a:latin typeface="+mn-lt"/>
              </a:rPr>
              <a:t> 2 </a:t>
            </a:r>
            <a:r>
              <a:rPr lang="fr-FR" dirty="0" err="1" smtClean="0">
                <a:latin typeface="+mn-lt"/>
              </a:rPr>
              <a:t>columns</a:t>
            </a:r>
            <a:r>
              <a:rPr lang="fr-FR" dirty="0" smtClean="0">
                <a:latin typeface="+mn-lt"/>
              </a:rPr>
              <a:t>: login and </a:t>
            </a:r>
            <a:r>
              <a:rPr lang="fr-FR" dirty="0" err="1" smtClean="0">
                <a:latin typeface="+mn-lt"/>
              </a:rPr>
              <a:t>name</a:t>
            </a:r>
            <a:endParaRPr lang="fr-FR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UserFormPage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use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StringTextBoxFormField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get a login and a name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to check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the user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endParaRPr lang="fr-FR" sz="1800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endParaRPr lang="fr-FR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4779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Exercice 3 : Trading flow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In training_server.xml  configure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connector to connect to the crosser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MarketPage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latin typeface="+mn-lt"/>
              </a:rPr>
              <a:t>Request</a:t>
            </a:r>
            <a:r>
              <a:rPr lang="fr-FR" dirty="0" smtClean="0">
                <a:latin typeface="+mn-lt"/>
              </a:rPr>
              <a:t> all </a:t>
            </a:r>
            <a:r>
              <a:rPr lang="fr-FR" dirty="0" err="1" smtClean="0">
                <a:latin typeface="+mn-lt"/>
              </a:rPr>
              <a:t>securities</a:t>
            </a:r>
            <a:r>
              <a:rPr lang="fr-FR" dirty="0">
                <a:latin typeface="+mn-lt"/>
              </a:rPr>
              <a:t> </a:t>
            </a:r>
            <a:r>
              <a:rPr lang="fr-FR" dirty="0" smtClean="0">
                <a:latin typeface="+mn-lt"/>
              </a:rPr>
              <a:t>and display </a:t>
            </a:r>
            <a:r>
              <a:rPr lang="fr-FR" dirty="0" err="1" smtClean="0">
                <a:latin typeface="+mn-lt"/>
              </a:rPr>
              <a:t>it</a:t>
            </a:r>
            <a:endParaRPr lang="fr-FR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latin typeface="+mn-lt"/>
              </a:rPr>
              <a:t>Subscribe</a:t>
            </a:r>
            <a:r>
              <a:rPr lang="fr-FR" dirty="0" smtClean="0">
                <a:latin typeface="+mn-lt"/>
              </a:rPr>
              <a:t> to the </a:t>
            </a:r>
            <a:r>
              <a:rPr lang="fr-FR" dirty="0" err="1" smtClean="0">
                <a:latin typeface="+mn-lt"/>
              </a:rPr>
              <a:t>market</a:t>
            </a:r>
            <a:r>
              <a:rPr lang="fr-FR" dirty="0" smtClean="0">
                <a:latin typeface="+mn-lt"/>
              </a:rPr>
              <a:t> </a:t>
            </a:r>
            <a:r>
              <a:rPr lang="fr-FR" dirty="0" err="1" smtClean="0">
                <a:latin typeface="+mn-lt"/>
              </a:rPr>
              <a:t>when</a:t>
            </a:r>
            <a:r>
              <a:rPr lang="fr-FR" dirty="0" smtClean="0">
                <a:latin typeface="+mn-lt"/>
              </a:rPr>
              <a:t> the user click on the </a:t>
            </a:r>
            <a:r>
              <a:rPr lang="fr-FR" dirty="0" err="1" smtClean="0">
                <a:latin typeface="+mn-lt"/>
              </a:rPr>
              <a:t>symbol</a:t>
            </a:r>
            <a:r>
              <a:rPr lang="fr-FR" dirty="0" smtClean="0">
                <a:latin typeface="+mn-lt"/>
              </a:rPr>
              <a:t> of a </a:t>
            </a:r>
            <a:r>
              <a:rPr lang="fr-FR" dirty="0" err="1" smtClean="0">
                <a:latin typeface="+mn-lt"/>
              </a:rPr>
              <a:t>securities</a:t>
            </a:r>
            <a:endParaRPr lang="fr-FR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smtClean="0">
                <a:latin typeface="+mn-lt"/>
              </a:rPr>
              <a:t>Display the best </a:t>
            </a:r>
            <a:r>
              <a:rPr lang="fr-FR" dirty="0" err="1" smtClean="0">
                <a:latin typeface="+mn-lt"/>
              </a:rPr>
              <a:t>bid</a:t>
            </a:r>
            <a:r>
              <a:rPr lang="fr-FR" dirty="0" smtClean="0">
                <a:latin typeface="+mn-lt"/>
              </a:rPr>
              <a:t>/best </a:t>
            </a:r>
            <a:r>
              <a:rPr lang="fr-FR" dirty="0" err="1" smtClean="0">
                <a:latin typeface="+mn-lt"/>
              </a:rPr>
              <a:t>offer</a:t>
            </a:r>
            <a:r>
              <a:rPr lang="fr-FR" dirty="0" smtClean="0">
                <a:latin typeface="+mn-lt"/>
              </a:rPr>
              <a:t> of the </a:t>
            </a:r>
            <a:r>
              <a:rPr lang="fr-FR" dirty="0" err="1" smtClean="0">
                <a:latin typeface="+mn-lt"/>
              </a:rPr>
              <a:t>market</a:t>
            </a:r>
            <a:endParaRPr lang="fr-FR" dirty="0" smtClean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latin typeface="+mn-lt"/>
              </a:rPr>
              <a:t>Send</a:t>
            </a:r>
            <a:r>
              <a:rPr lang="fr-FR" dirty="0" smtClean="0">
                <a:latin typeface="+mn-lt"/>
              </a:rPr>
              <a:t> a </a:t>
            </a:r>
            <a:r>
              <a:rPr lang="fr-FR" dirty="0" err="1" smtClean="0">
                <a:latin typeface="+mn-lt"/>
              </a:rPr>
              <a:t>NewOrderSingle</a:t>
            </a:r>
            <a:r>
              <a:rPr lang="fr-FR" dirty="0" smtClean="0">
                <a:latin typeface="+mn-lt"/>
              </a:rPr>
              <a:t> </a:t>
            </a:r>
            <a:r>
              <a:rPr lang="fr-FR" dirty="0" err="1" smtClean="0">
                <a:latin typeface="+mn-lt"/>
              </a:rPr>
              <a:t>when</a:t>
            </a:r>
            <a:r>
              <a:rPr lang="fr-FR" dirty="0" smtClean="0">
                <a:latin typeface="+mn-lt"/>
              </a:rPr>
              <a:t> the user click on the </a:t>
            </a:r>
            <a:r>
              <a:rPr lang="fr-FR" dirty="0" err="1" smtClean="0">
                <a:latin typeface="+mn-lt"/>
              </a:rPr>
              <a:t>market</a:t>
            </a:r>
            <a:r>
              <a:rPr lang="fr-FR" dirty="0" smtClean="0">
                <a:latin typeface="+mn-lt"/>
              </a:rPr>
              <a:t> (</a:t>
            </a:r>
            <a:r>
              <a:rPr lang="fr-FR" dirty="0" err="1" smtClean="0">
                <a:latin typeface="+mn-lt"/>
              </a:rPr>
              <a:t>random</a:t>
            </a:r>
            <a:r>
              <a:rPr lang="fr-FR" dirty="0" smtClean="0">
                <a:latin typeface="+mn-lt"/>
              </a:rPr>
              <a:t> </a:t>
            </a:r>
            <a:r>
              <a:rPr lang="fr-FR" dirty="0" err="1" smtClean="0">
                <a:latin typeface="+mn-lt"/>
              </a:rPr>
              <a:t>price</a:t>
            </a:r>
            <a:r>
              <a:rPr lang="fr-FR" dirty="0" smtClean="0">
                <a:latin typeface="+mn-lt"/>
              </a:rPr>
              <a:t> and </a:t>
            </a:r>
            <a:r>
              <a:rPr lang="fr-FR" dirty="0" err="1" smtClean="0">
                <a:latin typeface="+mn-lt"/>
              </a:rPr>
              <a:t>quantity</a:t>
            </a:r>
            <a:r>
              <a:rPr lang="fr-FR" dirty="0" smtClean="0">
                <a:latin typeface="+mn-lt"/>
              </a:rPr>
              <a:t>)</a:t>
            </a:r>
            <a:endParaRPr lang="fr-FR" dirty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>
                <a:latin typeface="+mn-lt"/>
              </a:rPr>
              <a:t>Display a notification </a:t>
            </a:r>
            <a:r>
              <a:rPr lang="fr-FR" dirty="0" err="1">
                <a:latin typeface="+mn-lt"/>
              </a:rPr>
              <a:t>with</a:t>
            </a:r>
            <a:r>
              <a:rPr lang="fr-FR" dirty="0">
                <a:latin typeface="+mn-lt"/>
              </a:rPr>
              <a:t> the </a:t>
            </a:r>
            <a:r>
              <a:rPr lang="fr-FR" dirty="0" err="1">
                <a:latin typeface="+mn-lt"/>
              </a:rPr>
              <a:t>order</a:t>
            </a:r>
            <a:r>
              <a:rPr lang="fr-FR" dirty="0">
                <a:latin typeface="+mn-lt"/>
              </a:rPr>
              <a:t> state (</a:t>
            </a:r>
            <a:r>
              <a:rPr lang="fr-FR" dirty="0" err="1">
                <a:latin typeface="+mn-lt"/>
              </a:rPr>
              <a:t>lastPrice</a:t>
            </a:r>
            <a:r>
              <a:rPr lang="fr-FR" dirty="0">
                <a:latin typeface="+mn-lt"/>
              </a:rPr>
              <a:t>, </a:t>
            </a:r>
            <a:r>
              <a:rPr lang="fr-FR" dirty="0" err="1">
                <a:latin typeface="+mn-lt"/>
              </a:rPr>
              <a:t>lastShare</a:t>
            </a:r>
            <a:r>
              <a:rPr lang="fr-FR" dirty="0">
                <a:latin typeface="+mn-lt"/>
              </a:rPr>
              <a:t>, </a:t>
            </a:r>
            <a:r>
              <a:rPr lang="fr-FR" dirty="0" err="1">
                <a:latin typeface="+mn-lt"/>
              </a:rPr>
              <a:t>status</a:t>
            </a:r>
            <a:r>
              <a:rPr lang="fr-FR" dirty="0" smtClean="0">
                <a:latin typeface="+mn-lt"/>
              </a:rPr>
              <a:t>)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training.less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style</a:t>
            </a: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dirty="0" err="1" smtClean="0">
                <a:latin typeface="+mn-lt"/>
              </a:rPr>
              <a:t>Try</a:t>
            </a:r>
            <a:r>
              <a:rPr lang="fr-FR" dirty="0" smtClean="0">
                <a:latin typeface="+mn-lt"/>
              </a:rPr>
              <a:t> out live </a:t>
            </a:r>
            <a:r>
              <a:rPr lang="fr-FR" dirty="0" err="1" smtClean="0">
                <a:latin typeface="+mn-lt"/>
              </a:rPr>
              <a:t>css</a:t>
            </a:r>
            <a:r>
              <a:rPr lang="fr-FR" dirty="0" smtClean="0">
                <a:latin typeface="+mn-lt"/>
              </a:rPr>
              <a:t> update </a:t>
            </a:r>
            <a:r>
              <a:rPr lang="fr-FR" dirty="0" err="1" smtClean="0">
                <a:latin typeface="+mn-lt"/>
              </a:rPr>
              <a:t>with</a:t>
            </a:r>
            <a:r>
              <a:rPr lang="fr-FR" dirty="0" smtClean="0">
                <a:latin typeface="+mn-lt"/>
              </a:rPr>
              <a:t> </a:t>
            </a:r>
            <a:r>
              <a:rPr lang="fr-FR" dirty="0" err="1" smtClean="0">
                <a:latin typeface="+mn-lt"/>
              </a:rPr>
              <a:t>less.watch</a:t>
            </a:r>
            <a:r>
              <a:rPr lang="fr-FR" dirty="0" smtClean="0">
                <a:latin typeface="+mn-lt"/>
              </a:rPr>
              <a:t>()</a:t>
            </a:r>
            <a:endParaRPr lang="fr-FR" dirty="0">
              <a:latin typeface="+mn-lt"/>
            </a:endParaRPr>
          </a:p>
          <a:p>
            <a:pPr marL="742950" lvl="1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endParaRPr lang="fr-FR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499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1" charset="0"/>
              </a:rPr>
              <a:t>Web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apps</a:t>
            </a:r>
            <a:endParaRPr lang="fr-FR" sz="2400" b="1" dirty="0" smtClean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smtClean="0">
                <a:latin typeface="+mn-lt"/>
              </a:rPr>
              <a:t>Administrative</a:t>
            </a: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fr-FR" sz="1800" dirty="0" err="1" smtClean="0">
                <a:latin typeface="+mn-lt"/>
              </a:rPr>
              <a:t>SmartCC</a:t>
            </a:r>
            <a:endParaRPr lang="fr-FR" sz="18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fr-FR" sz="1800" dirty="0" err="1" smtClean="0">
                <a:latin typeface="+mn-lt"/>
              </a:rPr>
              <a:t>Timesheet</a:t>
            </a:r>
            <a:endParaRPr lang="fr-FR" sz="18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fr-FR" sz="1800" dirty="0" smtClean="0">
                <a:latin typeface="+mn-lt"/>
              </a:rPr>
              <a:t>..</a:t>
            </a: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fr-FR" sz="1800" dirty="0" smtClean="0">
                <a:latin typeface="+mn-lt"/>
              </a:rPr>
              <a:t>Trading</a:t>
            </a: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fr-FR" sz="1800" dirty="0" err="1" smtClean="0">
                <a:latin typeface="+mn-lt"/>
              </a:rPr>
              <a:t>Webtrading</a:t>
            </a:r>
            <a:endParaRPr lang="fr-FR" sz="18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fr-FR" sz="1800" dirty="0" smtClean="0">
                <a:latin typeface="+mn-lt"/>
              </a:rPr>
              <a:t>OMS</a:t>
            </a:r>
            <a:endParaRPr lang="en-US" sz="1800" dirty="0" smtClean="0">
              <a:latin typeface="+mn-lt"/>
            </a:endParaRPr>
          </a:p>
          <a:p>
            <a:pPr marL="0" lvl="1" algn="just">
              <a:spcBef>
                <a:spcPct val="20000"/>
              </a:spcBef>
              <a:spcAft>
                <a:spcPct val="70000"/>
              </a:spcAft>
              <a:defRPr/>
            </a:pPr>
            <a:endParaRPr lang="en-US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algn="just">
              <a:spcBef>
                <a:spcPct val="20000"/>
              </a:spcBef>
              <a:spcAft>
                <a:spcPct val="70000"/>
              </a:spcAft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714500" lvl="3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53893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419600" y="3048000"/>
            <a:ext cx="441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b="1" dirty="0" err="1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PonySDK</a:t>
            </a:r>
            <a:endParaRPr lang="en-US" sz="2400" b="1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34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PonySDK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smtClean="0">
                <a:latin typeface="+mn-lt"/>
              </a:rPr>
              <a:t>Open Source</a:t>
            </a:r>
          </a:p>
          <a:p>
            <a:pPr marL="3429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>
                <a:latin typeface="+mn-lt"/>
              </a:rPr>
              <a:t>Google Web Tool kit leveraged without the pain of </a:t>
            </a:r>
            <a:r>
              <a:rPr lang="en-US" sz="1800" dirty="0" smtClean="0">
                <a:latin typeface="+mn-lt"/>
              </a:rPr>
              <a:t>debugging </a:t>
            </a:r>
            <a:r>
              <a:rPr lang="en-US" sz="1800" dirty="0">
                <a:latin typeface="+mn-lt"/>
              </a:rPr>
              <a:t>GWT application and </a:t>
            </a:r>
            <a:r>
              <a:rPr lang="en-US" sz="1800" dirty="0" smtClean="0">
                <a:latin typeface="+mn-lt"/>
              </a:rPr>
              <a:t>compilation</a:t>
            </a:r>
          </a:p>
          <a:p>
            <a:pPr marL="3429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smtClean="0">
                <a:latin typeface="+mn-lt"/>
              </a:rPr>
              <a:t>Developer write pure server side Java and the framework is doing the rest</a:t>
            </a:r>
          </a:p>
          <a:p>
            <a:pPr marL="3429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smtClean="0">
                <a:latin typeface="+mn-lt"/>
              </a:rPr>
              <a:t>JSON, </a:t>
            </a:r>
            <a:r>
              <a:rPr lang="en-US" sz="1800" dirty="0" err="1" smtClean="0">
                <a:latin typeface="+mn-lt"/>
              </a:rPr>
              <a:t>WebSocket</a:t>
            </a:r>
            <a:r>
              <a:rPr lang="en-US" sz="1800" dirty="0" smtClean="0">
                <a:latin typeface="+mn-lt"/>
              </a:rPr>
              <a:t>, Less…</a:t>
            </a:r>
          </a:p>
          <a:p>
            <a:pPr marL="3429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algn="just">
              <a:spcBef>
                <a:spcPct val="20000"/>
              </a:spcBef>
              <a:spcAft>
                <a:spcPct val="70000"/>
              </a:spcAft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714500" lvl="3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15367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PonySDK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algn="just">
              <a:spcBef>
                <a:spcPct val="20000"/>
              </a:spcBef>
              <a:spcAft>
                <a:spcPct val="70000"/>
              </a:spcAft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714500" lvl="3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548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PonySDK</a:t>
            </a:r>
            <a:endParaRPr lang="fr-FR" sz="2400" b="1" dirty="0" smtClean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Event Bus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UI </a:t>
            </a:r>
            <a:r>
              <a:rPr lang="en-US" sz="1800" dirty="0">
                <a:latin typeface="+mn-lt"/>
              </a:rPr>
              <a:t>Components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Page model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Service generation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Spring </a:t>
            </a:r>
            <a:r>
              <a:rPr lang="en-US" sz="1800" dirty="0">
                <a:latin typeface="+mn-lt"/>
              </a:rPr>
              <a:t>: Server and Client configuration files</a:t>
            </a:r>
          </a:p>
          <a:p>
            <a:pPr marL="8001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>
                <a:latin typeface="+mn-lt"/>
              </a:rPr>
              <a:t>Server configuration file : loaded on web server startup</a:t>
            </a:r>
          </a:p>
          <a:p>
            <a:pPr marL="8001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>
                <a:latin typeface="+mn-lt"/>
              </a:rPr>
              <a:t>Client Configuration file : loaded each time a browser is launched</a:t>
            </a:r>
          </a:p>
          <a:p>
            <a:pPr marL="285750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endParaRPr lang="en-US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algn="just">
              <a:spcBef>
                <a:spcPct val="20000"/>
              </a:spcBef>
              <a:spcAft>
                <a:spcPct val="70000"/>
              </a:spcAft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714500" lvl="3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43822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6"/>
          <p:cNvSpPr txBox="1">
            <a:spLocks noChangeArrowheads="1"/>
          </p:cNvSpPr>
          <p:nvPr/>
        </p:nvSpPr>
        <p:spPr bwMode="auto">
          <a:xfrm>
            <a:off x="501650" y="304800"/>
            <a:ext cx="7575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1" charset="0"/>
              </a:rPr>
              <a:t>PonySDK</a:t>
            </a:r>
            <a:endParaRPr lang="fr-FR" sz="2400" b="1" dirty="0">
              <a:solidFill>
                <a:schemeClr val="bg1"/>
              </a:solidFill>
              <a:latin typeface="Tahoma" pitchFamily="1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sz="1800" dirty="0" smtClean="0">
                <a:latin typeface="+mn-lt"/>
              </a:rPr>
              <a:t>Most GWT widgets have a Pony version</a:t>
            </a:r>
          </a:p>
          <a:p>
            <a:pPr marL="8001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dirty="0" err="1">
                <a:latin typeface="+mn-lt"/>
              </a:rPr>
              <a:t>P</a:t>
            </a:r>
            <a:r>
              <a:rPr lang="en-US" dirty="0" err="1" smtClean="0">
                <a:latin typeface="+mn-lt"/>
              </a:rPr>
              <a:t>Button</a:t>
            </a:r>
            <a:endParaRPr lang="en-US" dirty="0" smtClean="0">
              <a:latin typeface="+mn-lt"/>
            </a:endParaRPr>
          </a:p>
          <a:p>
            <a:pPr marL="8001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dirty="0" err="1" smtClean="0">
                <a:latin typeface="+mn-lt"/>
              </a:rPr>
              <a:t>PFlowPanel</a:t>
            </a:r>
            <a:endParaRPr lang="en-US" dirty="0" smtClean="0">
              <a:latin typeface="+mn-lt"/>
            </a:endParaRPr>
          </a:p>
          <a:p>
            <a:pPr marL="8001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r>
              <a:rPr lang="en-US" dirty="0" err="1" smtClean="0">
                <a:latin typeface="+mn-lt"/>
              </a:rPr>
              <a:t>PFlexTable</a:t>
            </a:r>
            <a:endParaRPr lang="en-US" dirty="0">
              <a:latin typeface="+mn-lt"/>
            </a:endParaRPr>
          </a:p>
          <a:p>
            <a:pPr marL="742950" lvl="2" indent="-285750" algn="just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…</a:t>
            </a:r>
          </a:p>
          <a:p>
            <a:pPr marL="285750" lvl="1" indent="-285750" algn="l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Form</a:t>
            </a:r>
          </a:p>
          <a:p>
            <a:pPr marL="285750" lvl="1" indent="-285750" algn="l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err="1" smtClean="0">
                <a:latin typeface="+mn-lt"/>
              </a:rPr>
              <a:t>DataGridActivity</a:t>
            </a:r>
            <a:endParaRPr lang="en-US" sz="1800" dirty="0" smtClean="0">
              <a:latin typeface="+mn-lt"/>
            </a:endParaRPr>
          </a:p>
          <a:p>
            <a:pPr marL="285750" lvl="1" indent="-285750" algn="l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en-US" sz="1800" dirty="0" err="1" smtClean="0">
                <a:latin typeface="+mn-lt"/>
              </a:rPr>
              <a:t>PageActivity</a:t>
            </a:r>
            <a:endParaRPr lang="en-US" sz="1800" dirty="0" smtClean="0">
              <a:latin typeface="+mn-lt"/>
            </a:endParaRPr>
          </a:p>
          <a:p>
            <a:pPr marL="285750" lvl="1" indent="-285750" algn="l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r>
              <a:rPr lang="fr-FR" sz="1800" dirty="0" smtClean="0">
                <a:latin typeface="+mn-lt"/>
              </a:rPr>
              <a:t>The GWT </a:t>
            </a:r>
            <a:r>
              <a:rPr lang="fr-FR" sz="1800" dirty="0" err="1" smtClean="0">
                <a:latin typeface="+mn-lt"/>
              </a:rPr>
              <a:t>showcase</a:t>
            </a:r>
            <a:r>
              <a:rPr lang="fr-FR" sz="1800" dirty="0" smtClean="0">
                <a:latin typeface="+mn-lt"/>
              </a:rPr>
              <a:t> </a:t>
            </a:r>
            <a:r>
              <a:rPr lang="fr-FR" sz="1800" dirty="0" err="1" smtClean="0">
                <a:latin typeface="+mn-lt"/>
              </a:rPr>
              <a:t>is</a:t>
            </a:r>
            <a:r>
              <a:rPr lang="fr-FR" sz="1800" dirty="0" smtClean="0">
                <a:latin typeface="+mn-lt"/>
              </a:rPr>
              <a:t> good </a:t>
            </a:r>
            <a:r>
              <a:rPr lang="fr-FR" sz="1800" dirty="0" err="1" smtClean="0">
                <a:latin typeface="+mn-lt"/>
              </a:rPr>
              <a:t>starting</a:t>
            </a:r>
            <a:r>
              <a:rPr lang="fr-FR" sz="1800" dirty="0" smtClean="0">
                <a:latin typeface="+mn-lt"/>
              </a:rPr>
              <a:t> point to </a:t>
            </a:r>
            <a:r>
              <a:rPr lang="fr-FR" sz="1800" dirty="0" err="1" smtClean="0">
                <a:latin typeface="+mn-lt"/>
              </a:rPr>
              <a:t>see</a:t>
            </a:r>
            <a:r>
              <a:rPr lang="fr-FR" sz="1800" dirty="0" smtClean="0">
                <a:latin typeface="+mn-lt"/>
              </a:rPr>
              <a:t> the </a:t>
            </a:r>
            <a:r>
              <a:rPr lang="fr-FR" sz="1800" dirty="0" err="1" smtClean="0">
                <a:latin typeface="+mn-lt"/>
              </a:rPr>
              <a:t>differents</a:t>
            </a:r>
            <a:r>
              <a:rPr lang="fr-FR" sz="1800" dirty="0" smtClean="0">
                <a:latin typeface="+mn-lt"/>
              </a:rPr>
              <a:t> </a:t>
            </a:r>
            <a:r>
              <a:rPr lang="fr-FR" sz="1800" dirty="0">
                <a:latin typeface="+mn-lt"/>
              </a:rPr>
              <a:t>widgets: </a:t>
            </a:r>
            <a:r>
              <a:rPr lang="fr-FR" sz="1800" dirty="0">
                <a:latin typeface="+mn-lt"/>
                <a:hlinkClick r:id="rId3"/>
              </a:rPr>
              <a:t>http://</a:t>
            </a:r>
            <a:r>
              <a:rPr lang="fr-FR" sz="1800" dirty="0" smtClean="0">
                <a:latin typeface="+mn-lt"/>
                <a:hlinkClick r:id="rId3"/>
              </a:rPr>
              <a:t>gwt.googleusercontent.com/samples/Showcase/</a:t>
            </a:r>
            <a:endParaRPr lang="fr-FR" sz="1800" dirty="0" smtClean="0">
              <a:latin typeface="+mn-lt"/>
            </a:endParaRPr>
          </a:p>
          <a:p>
            <a:pPr marL="285750" lvl="1" indent="-285750" algn="l">
              <a:spcBef>
                <a:spcPct val="20000"/>
              </a:spcBef>
              <a:spcAft>
                <a:spcPct val="70000"/>
              </a:spcAft>
              <a:buFont typeface="Arial" pitchFamily="34" charset="0"/>
              <a:buChar char="•"/>
              <a:defRPr/>
            </a:pPr>
            <a:endParaRPr lang="en-US" sz="1800" dirty="0" smtClean="0">
              <a:latin typeface="+mn-lt"/>
            </a:endParaRPr>
          </a:p>
          <a:p>
            <a:pPr marL="0" lvl="1" algn="l">
              <a:spcBef>
                <a:spcPct val="20000"/>
              </a:spcBef>
              <a:spcAft>
                <a:spcPct val="70000"/>
              </a:spcAft>
              <a:defRPr/>
            </a:pPr>
            <a:endParaRPr lang="en-US" sz="1800" dirty="0" smtClean="0">
              <a:latin typeface="+mn-lt"/>
            </a:endParaRPr>
          </a:p>
          <a:p>
            <a:pPr marL="8001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342900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algn="just">
              <a:spcBef>
                <a:spcPct val="20000"/>
              </a:spcBef>
              <a:spcAft>
                <a:spcPct val="70000"/>
              </a:spcAft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sz="1400" dirty="0" smtClean="0">
              <a:latin typeface="+mn-lt"/>
            </a:endParaRPr>
          </a:p>
          <a:p>
            <a:pPr marL="1714500" lvl="3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1257300" lvl="2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spcAft>
                <a:spcPct val="70000"/>
              </a:spcAft>
              <a:buFontTx/>
              <a:buChar char="•"/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5498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419600" y="3048000"/>
            <a:ext cx="441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b="1" dirty="0" err="1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smartCC</a:t>
            </a:r>
            <a:r>
              <a:rPr lang="en-US" sz="2400" b="1" dirty="0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 overview</a:t>
            </a:r>
            <a:endParaRPr lang="en-US" sz="2400" b="1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7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15078</TotalTime>
  <Words>625</Words>
  <Application>Microsoft Office PowerPoint</Application>
  <PresentationFormat>On-screen Show (4:3)</PresentationFormat>
  <Paragraphs>259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Narrow</vt:lpstr>
      <vt:lpstr>Tahoma</vt:lpstr>
      <vt:lpstr>Wingdings</vt:lpstr>
      <vt:lpstr>Modèle par défaut</vt:lpstr>
      <vt:lpstr>Web Frontends Training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Harry GOZLAN</dc:creator>
  <cp:lastModifiedBy>Seddick Ouiss</cp:lastModifiedBy>
  <cp:revision>665</cp:revision>
  <dcterms:created xsi:type="dcterms:W3CDTF">2004-09-01T13:06:23Z</dcterms:created>
  <dcterms:modified xsi:type="dcterms:W3CDTF">2015-04-17T15:50:18Z</dcterms:modified>
</cp:coreProperties>
</file>