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77" r:id="rId2"/>
    <p:sldId id="272" r:id="rId3"/>
    <p:sldId id="273" r:id="rId4"/>
    <p:sldId id="274" r:id="rId5"/>
    <p:sldId id="275" r:id="rId6"/>
    <p:sldId id="276" r:id="rId7"/>
    <p:sldId id="271" r:id="rId8"/>
    <p:sldId id="278" r:id="rId9"/>
  </p:sldIdLst>
  <p:sldSz cx="9144000" cy="6858000" type="screen4x3"/>
  <p:notesSz cx="6807200" cy="99393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47F030"/>
    <a:srgbClr val="FFAFAF"/>
    <a:srgbClr val="DDDDDD"/>
    <a:srgbClr val="C6C6EC"/>
    <a:srgbClr val="FF0000"/>
    <a:srgbClr val="9933FF"/>
    <a:srgbClr val="96B38A"/>
    <a:srgbClr val="70855E"/>
    <a:srgbClr val="F4F9EA"/>
    <a:srgbClr val="7578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1942" autoAdjust="0"/>
  </p:normalViewPr>
  <p:slideViewPr>
    <p:cSldViewPr>
      <p:cViewPr>
        <p:scale>
          <a:sx n="100" d="100"/>
          <a:sy n="100" d="100"/>
        </p:scale>
        <p:origin x="-1338" y="-186"/>
      </p:cViewPr>
      <p:guideLst>
        <p:guide orient="horz" pos="816"/>
        <p:guide orient="horz" pos="432"/>
        <p:guide orient="horz" pos="1920"/>
        <p:guide orient="horz" pos="1440"/>
        <p:guide orient="horz" pos="3456"/>
        <p:guide pos="2880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288"/>
    </p:cViewPr>
  </p:sorterViewPr>
  <p:notesViewPr>
    <p:cSldViewPr>
      <p:cViewPr varScale="1">
        <p:scale>
          <a:sx n="49" d="100"/>
          <a:sy n="49" d="100"/>
        </p:scale>
        <p:origin x="-2016" y="-96"/>
      </p:cViewPr>
      <p:guideLst>
        <p:guide orient="horz" pos="3130"/>
        <p:guide pos="214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t" anchorCtr="0" compatLnSpc="1">
            <a:prstTxWarp prst="textNoShape">
              <a:avLst/>
            </a:prstTxWarp>
          </a:bodyPr>
          <a:lstStyle>
            <a:lvl1pPr algn="l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t" anchorCtr="0" compatLnSpc="1">
            <a:prstTxWarp prst="textNoShape">
              <a:avLst/>
            </a:prstTxWarp>
          </a:bodyPr>
          <a:lstStyle>
            <a:lvl1pPr algn="r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b" anchorCtr="0" compatLnSpc="1">
            <a:prstTxWarp prst="textNoShape">
              <a:avLst/>
            </a:prstTxWarp>
          </a:bodyPr>
          <a:lstStyle>
            <a:lvl1pPr algn="l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0863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b" anchorCtr="0" compatLnSpc="1">
            <a:prstTxWarp prst="textNoShape">
              <a:avLst/>
            </a:prstTxWarp>
          </a:bodyPr>
          <a:lstStyle>
            <a:lvl1pPr algn="r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fld id="{A19630B8-BA08-48ED-B315-ABFA5B56BF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33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t" anchorCtr="0" compatLnSpc="1">
            <a:prstTxWarp prst="textNoShape">
              <a:avLst/>
            </a:prstTxWarp>
          </a:bodyPr>
          <a:lstStyle>
            <a:lvl1pPr algn="l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9575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t" anchorCtr="0" compatLnSpc="1">
            <a:prstTxWarp prst="textNoShape">
              <a:avLst/>
            </a:prstTxWarp>
          </a:bodyPr>
          <a:lstStyle>
            <a:lvl1pPr algn="r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63588"/>
            <a:ext cx="4984750" cy="373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729163"/>
            <a:ext cx="4976813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Cliquez pour modifier les styles du texte du masque</a:t>
            </a:r>
          </a:p>
          <a:p>
            <a:pPr lvl="1"/>
            <a:r>
              <a:rPr lang="en-GB" noProof="0" smtClean="0"/>
              <a:t>Deuxième niveau</a:t>
            </a:r>
          </a:p>
          <a:p>
            <a:pPr lvl="2"/>
            <a:r>
              <a:rPr lang="en-GB" noProof="0" smtClean="0"/>
              <a:t>Troisième niveau</a:t>
            </a:r>
          </a:p>
          <a:p>
            <a:pPr lvl="3"/>
            <a:r>
              <a:rPr lang="en-GB" noProof="0" smtClean="0"/>
              <a:t>Quatrième niveau</a:t>
            </a:r>
          </a:p>
          <a:p>
            <a:pPr lvl="4"/>
            <a:r>
              <a:rPr lang="en-GB" noProof="0" smtClean="0"/>
              <a:t>Cinquième niveau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9913"/>
            <a:ext cx="29543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b" anchorCtr="0" compatLnSpc="1">
            <a:prstTxWarp prst="textNoShape">
              <a:avLst/>
            </a:prstTxWarp>
          </a:bodyPr>
          <a:lstStyle>
            <a:lvl1pPr algn="l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9459913"/>
            <a:ext cx="29575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4" tIns="46202" rIns="92404" bIns="46202" numCol="1" anchor="b" anchorCtr="0" compatLnSpc="1">
            <a:prstTxWarp prst="textNoShape">
              <a:avLst/>
            </a:prstTxWarp>
          </a:bodyPr>
          <a:lstStyle>
            <a:lvl1pPr algn="r" defTabSz="923925">
              <a:defRPr sz="1300">
                <a:latin typeface="Arial" charset="0"/>
              </a:defRPr>
            </a:lvl1pPr>
          </a:lstStyle>
          <a:p>
            <a:pPr>
              <a:defRPr/>
            </a:pPr>
            <a:fld id="{A35722BA-CE7E-4FAA-8570-FCA693EBD7C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722BA-CE7E-4FAA-8570-FCA693EBD7C1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3653"/>
            <a:fld id="{14A87410-3074-46D3-8116-B86F2AE4F30A}" type="slidenum">
              <a:rPr lang="en-GB" smtClean="0"/>
              <a:pPr defTabSz="923653"/>
              <a:t>2</a:t>
            </a:fld>
            <a:endParaRPr lang="en-GB" dirty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3653"/>
            <a:fld id="{DE2AD80C-3CF0-47C6-9030-84D5B03D81FC}" type="slidenum">
              <a:rPr lang="en-GB" smtClean="0"/>
              <a:pPr defTabSz="923653"/>
              <a:t>3</a:t>
            </a:fld>
            <a:endParaRPr lang="en-GB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3653"/>
            <a:fld id="{DE2AD80C-3CF0-47C6-9030-84D5B03D81FC}" type="slidenum">
              <a:rPr lang="en-GB" smtClean="0"/>
              <a:pPr defTabSz="923653"/>
              <a:t>4</a:t>
            </a:fld>
            <a:endParaRPr lang="en-GB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3653"/>
            <a:fld id="{DE2AD80C-3CF0-47C6-9030-84D5B03D81FC}" type="slidenum">
              <a:rPr lang="en-GB" smtClean="0"/>
              <a:pPr defTabSz="923653"/>
              <a:t>5</a:t>
            </a:fld>
            <a:endParaRPr lang="en-GB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3653"/>
            <a:fld id="{DE2AD80C-3CF0-47C6-9030-84D5B03D81FC}" type="slidenum">
              <a:rPr lang="en-GB" smtClean="0"/>
              <a:pPr defTabSz="923653"/>
              <a:t>6</a:t>
            </a:fld>
            <a:endParaRPr lang="en-GB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9CDA3-CB96-4917-9F5A-B09B7B1F2263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722BA-CE7E-4FAA-8570-FCA693EBD7C1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457201"/>
            <a:ext cx="5181600" cy="13716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pic>
        <p:nvPicPr>
          <p:cNvPr id="6" name="Picture 18" descr="PPTimage_front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5588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2" descr="PPTimage_BACK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5588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76200" y="2590800"/>
            <a:ext cx="2222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sz="14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Please</a:t>
            </a:r>
            <a:r>
              <a:rPr lang="fr-FR" sz="14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 contact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009543"/>
            <a:ext cx="27432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New York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Graybar Building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420 Lexington Avenue, Suite 2800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New York, NY 10170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+1 212 867 4564</a:t>
            </a:r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Paris</a:t>
            </a:r>
            <a:endParaRPr lang="en-US" sz="1200" dirty="0">
              <a:solidFill>
                <a:srgbClr val="6D7366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140 rue du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Faubourg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Saint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Honor</a:t>
            </a:r>
            <a:r>
              <a:rPr lang="en-US" altLang="ja-JP" sz="1200" dirty="0" err="1">
                <a:solidFill>
                  <a:schemeClr val="bg1"/>
                </a:solidFill>
                <a:latin typeface="Tahoma" pitchFamily="1" charset="0"/>
                <a:ea typeface="ＭＳ Ｐゴシック" pitchFamily="1" charset="-128"/>
                <a:cs typeface="Tahoma" pitchFamily="1" charset="0"/>
              </a:rPr>
              <a:t>é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75008 Paris, France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+33 1 44 50 19 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19</a:t>
            </a: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72746B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3657600" y="3009543"/>
            <a:ext cx="3048000" cy="2308324"/>
          </a:xfrm>
          <a:prstGeom prst="rect">
            <a:avLst/>
          </a:prstGeom>
          <a:noFill/>
          <a:ln w="25400">
            <a:noFill/>
            <a:prstDash val="sysDot"/>
            <a:miter lim="800000"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London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International House,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1-6 Yarmouth Place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Mayfair, London, W1J 7BU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+44 203 326 0522</a:t>
            </a:r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Aix en Provence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Research &amp; Development Center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1330 rue Jean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Guilibert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de la 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Lauzi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ea typeface="ヒラギノ角ゴ ProN W3" pitchFamily="1" charset="-128"/>
                <a:cs typeface="Tahoma" pitchFamily="1" charset="0"/>
              </a:rPr>
              <a:t>è</a:t>
            </a:r>
            <a:r>
              <a:rPr lang="en-US" altLang="ja-JP" sz="1200" dirty="0" err="1" smtClean="0">
                <a:solidFill>
                  <a:schemeClr val="bg1"/>
                </a:solidFill>
                <a:latin typeface="Tahoma" pitchFamily="1" charset="0"/>
                <a:ea typeface="ヒラギノ角ゴ ProN W3" pitchFamily="1" charset="-128"/>
                <a:cs typeface="Tahoma" pitchFamily="1" charset="0"/>
              </a:rPr>
              <a:t>r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e</a:t>
            </a:r>
            <a:endParaRPr lang="en-US" sz="1200" dirty="0">
              <a:solidFill>
                <a:schemeClr val="bg1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Europarc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Pichaury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ea typeface="ヒラギノ角ゴ ProN W3" pitchFamily="1" charset="-128"/>
              </a:rPr>
              <a:t>Bat 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D3</a:t>
            </a:r>
            <a:endParaRPr lang="en-US" sz="1200" dirty="0">
              <a:solidFill>
                <a:schemeClr val="bg1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13856 Aix en Provence, France 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+33 4 42 90 03 97</a:t>
            </a:r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6553200" y="3009543"/>
            <a:ext cx="2514600" cy="1200329"/>
          </a:xfrm>
          <a:prstGeom prst="rect">
            <a:avLst/>
          </a:prstGeom>
          <a:noFill/>
          <a:ln w="25400">
            <a:noFill/>
            <a:prstDash val="sysDot"/>
            <a:miter lim="800000"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Tokyo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Aoyama Place Canada 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1/F Place Canada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7-3-37 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Akasaka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Minato-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ku</a:t>
            </a:r>
            <a:endParaRPr lang="en-US" sz="1200" dirty="0" smtClean="0">
              <a:solidFill>
                <a:schemeClr val="bg1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107-0052 Tokyo, Japan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+81 3 6894 7594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Logo-smartTrade_120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74000" y="6608763"/>
            <a:ext cx="1143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74613" y="6629400"/>
            <a:ext cx="841375" cy="184150"/>
          </a:xfrm>
          <a:prstGeom prst="rect">
            <a:avLst/>
          </a:prstGeom>
          <a:noFill/>
          <a:ln w="25400">
            <a:noFill/>
            <a:prstDash val="sysDot"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600">
                <a:solidFill>
                  <a:srgbClr val="757877"/>
                </a:solidFill>
              </a:rPr>
              <a:t>© 2010 smartTrade Inc.</a:t>
            </a:r>
          </a:p>
        </p:txBody>
      </p:sp>
      <p:pic>
        <p:nvPicPr>
          <p:cNvPr id="1028" name="Picture 31" descr="page_Head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5588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2968864" y="6519446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err="1" smtClean="0">
                <a:solidFill>
                  <a:srgbClr val="FF0000"/>
                </a:solidFill>
              </a:rPr>
              <a:t>smartTrade</a:t>
            </a:r>
            <a:r>
              <a:rPr lang="en-US" b="0" i="0" dirty="0" smtClean="0">
                <a:solidFill>
                  <a:srgbClr val="FF0000"/>
                </a:solidFill>
              </a:rPr>
              <a:t> Confidential</a:t>
            </a:r>
            <a:endParaRPr lang="en-US" b="0" i="0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eaLnBrk="0" hangingPunct="0"/>
            <a:r>
              <a:rPr lang="fr-FR" sz="2800" b="1" dirty="0" err="1" smtClean="0">
                <a:solidFill>
                  <a:schemeClr val="bg1"/>
                </a:solidFill>
                <a:latin typeface="Tahoma" pitchFamily="34" charset="0"/>
              </a:rPr>
              <a:t>smart</a:t>
            </a: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Trade</a:t>
            </a:r>
            <a: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  <a:t>:</a:t>
            </a:r>
            <a:b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</a:b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Integration</a:t>
            </a:r>
            <a: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  <a:t> BUS (IBUS) 6.0.</a:t>
            </a: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x.x</a:t>
            </a:r>
            <a: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  <a:t/>
            </a:r>
            <a:b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</a:br>
            <a: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  <a:t>Concepts and API </a:t>
            </a: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overview</a:t>
            </a:r>
            <a:r>
              <a:rPr lang="en-US" sz="2800" dirty="0" smtClean="0">
                <a:solidFill>
                  <a:schemeClr val="bg1"/>
                </a:solidFill>
                <a:latin typeface="Tahoma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Tahoma" pitchFamily="34" charset="0"/>
              </a:rPr>
            </a:b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AutoShape 2" descr="https://developer.smart-trade.net/confluence/download/attachments/8749087/STTP_architecture_V10.png"/>
          <p:cNvSpPr>
            <a:spLocks noChangeAspect="1" noChangeArrowheads="1"/>
          </p:cNvSpPr>
          <p:nvPr/>
        </p:nvSpPr>
        <p:spPr bwMode="auto">
          <a:xfrm>
            <a:off x="45434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151" name="AutoShape 4" descr="https://developer.smart-trade.net/confluence/download/attachments/8749087/STTP_architecture_V10.png"/>
          <p:cNvSpPr>
            <a:spLocks noChangeAspect="1" noChangeArrowheads="1"/>
          </p:cNvSpPr>
          <p:nvPr/>
        </p:nvSpPr>
        <p:spPr bwMode="auto">
          <a:xfrm>
            <a:off x="45434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6152" name="Image 9" descr="STTP_architecture_V10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809625"/>
            <a:ext cx="8229600" cy="572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Extension API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476250" y="1066800"/>
            <a:ext cx="66865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60000"/>
              </a:spcAft>
            </a:pPr>
            <a:r>
              <a:rPr lang="fr-FR" sz="2000">
                <a:solidFill>
                  <a:schemeClr val="bg1"/>
                </a:solidFill>
                <a:latin typeface="Tahoma" pitchFamily="34" charset="0"/>
              </a:rPr>
              <a:t> . .:</a:t>
            </a:r>
          </a:p>
          <a:p>
            <a:pPr marL="342900" indent="-342900" algn="l">
              <a:spcBef>
                <a:spcPct val="20000"/>
              </a:spcBef>
              <a:spcAft>
                <a:spcPct val="60000"/>
              </a:spcAft>
            </a:pPr>
            <a:endParaRPr lang="en-US" sz="1900" b="1">
              <a:latin typeface="Tahoma" pitchFamily="34" charset="0"/>
            </a:endParaRPr>
          </a:p>
        </p:txBody>
      </p:sp>
      <p:pic>
        <p:nvPicPr>
          <p:cNvPr id="10244" name="Picture 5" descr="Logo-smartTrade_12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3" y="6608763"/>
            <a:ext cx="1143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2400" b="1" dirty="0">
                <a:solidFill>
                  <a:schemeClr val="bg1"/>
                </a:solidFill>
                <a:latin typeface="Tahoma" pitchFamily="34" charset="0"/>
              </a:rPr>
              <a:t>Dependencies</a:t>
            </a:r>
            <a:r>
              <a:rPr lang="fr-FR" sz="2400" b="1" dirty="0">
                <a:solidFill>
                  <a:schemeClr val="bg1"/>
                </a:solidFill>
                <a:latin typeface="Tahoma" pitchFamily="34" charset="0"/>
              </a:rPr>
              <a:t> Injection</a:t>
            </a: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381000" y="11430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sz="1900" b="1" dirty="0">
                <a:latin typeface="Tahoma" pitchFamily="34" charset="0"/>
                <a:cs typeface="Tahoma" pitchFamily="34" charset="0"/>
              </a:rPr>
              <a:t>Integration BUS (IBUS)</a:t>
            </a:r>
          </a:p>
          <a:p>
            <a:pPr marL="742950" lvl="1" indent="-28575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Spring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 based, </a:t>
            </a:r>
            <a:r>
              <a:rPr lang="en-US" dirty="0">
                <a:latin typeface="Tahoma" pitchFamily="34" charset="0"/>
                <a:cs typeface="Tahoma" pitchFamily="34" charset="0"/>
              </a:rPr>
              <a:t>modular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 architecture, easy integration</a:t>
            </a:r>
          </a:p>
          <a:p>
            <a:pPr marL="800100" lvl="1" indent="-34290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Programming by </a:t>
            </a:r>
            <a:r>
              <a:rPr lang="en-US" dirty="0">
                <a:latin typeface="Tahoma" pitchFamily="34" charset="0"/>
                <a:cs typeface="Tahoma" pitchFamily="34" charset="0"/>
              </a:rPr>
              <a:t>contract</a:t>
            </a:r>
          </a:p>
          <a:p>
            <a:pPr marL="800100" lvl="1" indent="-34290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Provide clearly defined and type-checked </a:t>
            </a:r>
            <a:r>
              <a:rPr lang="en-US" dirty="0">
                <a:latin typeface="Tahoma" pitchFamily="34" charset="0"/>
                <a:cs typeface="Tahoma" pitchFamily="34" charset="0"/>
              </a:rPr>
              <a:t>extension point</a:t>
            </a:r>
          </a:p>
          <a:p>
            <a:pPr marL="742950" lvl="1" indent="-28575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Allows to replace </a:t>
            </a:r>
            <a:r>
              <a:rPr lang="en-US" dirty="0">
                <a:latin typeface="Tahoma" pitchFamily="34" charset="0"/>
                <a:cs typeface="Tahoma" pitchFamily="34" charset="0"/>
              </a:rPr>
              <a:t>default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 components by </a:t>
            </a:r>
            <a:r>
              <a:rPr lang="en-US" dirty="0">
                <a:latin typeface="Tahoma" pitchFamily="34" charset="0"/>
                <a:cs typeface="Tahoma" pitchFamily="34" charset="0"/>
              </a:rPr>
              <a:t>customized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 implementations</a:t>
            </a:r>
          </a:p>
          <a:p>
            <a:pPr marL="800100" lvl="1" indent="-34290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Offers a way to create </a:t>
            </a:r>
            <a:r>
              <a:rPr lang="en-US" dirty="0">
                <a:latin typeface="Tahoma" pitchFamily="34" charset="0"/>
                <a:cs typeface="Tahoma" pitchFamily="34" charset="0"/>
              </a:rPr>
              <a:t>assemblies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 of components</a:t>
            </a:r>
          </a:p>
          <a:p>
            <a:pPr marL="800100" lvl="1" indent="-34290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Rely on the </a:t>
            </a:r>
            <a:r>
              <a:rPr lang="en-US" dirty="0">
                <a:latin typeface="Tahoma" pitchFamily="34" charset="0"/>
                <a:cs typeface="Tahoma" pitchFamily="34" charset="0"/>
              </a:rPr>
              <a:t>Common Data Model</a:t>
            </a:r>
          </a:p>
          <a:p>
            <a:pPr marL="742950" lvl="1" indent="-28575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3 types of components</a:t>
            </a:r>
          </a:p>
          <a:p>
            <a:pPr marL="1200150" lvl="2" indent="-28575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GB" b="1" i="1" dirty="0">
                <a:latin typeface="+mj-lt"/>
              </a:rPr>
              <a:t>Providers</a:t>
            </a:r>
            <a:r>
              <a:rPr lang="en-GB" dirty="0">
                <a:latin typeface="+mj-lt"/>
              </a:rPr>
              <a:t> : Requested by STTP to provide Information ( </a:t>
            </a:r>
            <a:r>
              <a:rPr lang="en-GB" i="1" dirty="0" err="1">
                <a:latin typeface="+mj-lt"/>
              </a:rPr>
              <a:t>SpreadProvider</a:t>
            </a:r>
            <a:r>
              <a:rPr lang="en-GB" dirty="0">
                <a:latin typeface="+mj-lt"/>
              </a:rPr>
              <a:t>…)</a:t>
            </a:r>
          </a:p>
          <a:p>
            <a:pPr marL="1200150" lvl="2" indent="-28575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GB" b="1" i="1" dirty="0">
                <a:latin typeface="+mj-lt"/>
              </a:rPr>
              <a:t>Listeners</a:t>
            </a:r>
            <a:r>
              <a:rPr lang="en-GB" dirty="0">
                <a:latin typeface="+mj-lt"/>
              </a:rPr>
              <a:t> : Receive </a:t>
            </a:r>
            <a:r>
              <a:rPr lang="en-GB" dirty="0" err="1">
                <a:latin typeface="+mj-lt"/>
              </a:rPr>
              <a:t>callback</a:t>
            </a:r>
            <a:r>
              <a:rPr lang="en-GB" dirty="0">
                <a:latin typeface="+mj-lt"/>
              </a:rPr>
              <a:t> from the application  ( </a:t>
            </a:r>
            <a:r>
              <a:rPr lang="en-GB" i="1" dirty="0" err="1">
                <a:latin typeface="+mj-lt"/>
              </a:rPr>
              <a:t>MarketListener</a:t>
            </a:r>
            <a:r>
              <a:rPr lang="en-GB" dirty="0">
                <a:latin typeface="+mj-lt"/>
              </a:rPr>
              <a:t>…)</a:t>
            </a:r>
          </a:p>
          <a:p>
            <a:pPr marL="1200150" lvl="2" indent="-28575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en-GB" b="1" i="1" dirty="0">
                <a:latin typeface="+mj-lt"/>
              </a:rPr>
              <a:t>Controllers</a:t>
            </a:r>
            <a:r>
              <a:rPr lang="en-GB" dirty="0">
                <a:latin typeface="+mj-lt"/>
              </a:rPr>
              <a:t> : Allows to interact with STTP internal objects (</a:t>
            </a:r>
            <a:r>
              <a:rPr lang="en-GB" i="1" dirty="0" err="1">
                <a:latin typeface="+mj-lt"/>
              </a:rPr>
              <a:t>ExecutionController</a:t>
            </a:r>
            <a:r>
              <a:rPr lang="en-GB" i="1">
                <a:latin typeface="+mj-lt"/>
              </a:rPr>
              <a:t> </a:t>
            </a:r>
            <a:r>
              <a:rPr lang="en-GB" i="1" smtClean="0">
                <a:latin typeface="+mj-lt"/>
              </a:rPr>
              <a:t>...</a:t>
            </a:r>
            <a:r>
              <a:rPr lang="en-GB" smtClean="0">
                <a:latin typeface="+mj-lt"/>
              </a:rPr>
              <a:t>)</a:t>
            </a:r>
            <a:endParaRPr lang="en-US" sz="2000" b="1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476250" y="1066800"/>
            <a:ext cx="66865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60000"/>
              </a:spcAft>
            </a:pPr>
            <a:r>
              <a:rPr lang="fr-FR" sz="2000">
                <a:solidFill>
                  <a:schemeClr val="bg1"/>
                </a:solidFill>
                <a:latin typeface="Tahoma" pitchFamily="34" charset="0"/>
              </a:rPr>
              <a:t> . .:</a:t>
            </a:r>
          </a:p>
          <a:p>
            <a:pPr marL="342900" indent="-342900" algn="l">
              <a:spcBef>
                <a:spcPct val="20000"/>
              </a:spcBef>
              <a:spcAft>
                <a:spcPct val="60000"/>
              </a:spcAft>
            </a:pPr>
            <a:endParaRPr lang="en-US" sz="1900" b="1">
              <a:latin typeface="Tahoma" pitchFamily="34" charset="0"/>
            </a:endParaRPr>
          </a:p>
        </p:txBody>
      </p:sp>
      <p:pic>
        <p:nvPicPr>
          <p:cNvPr id="10244" name="Picture 5" descr="Logo-smartTrade_12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3" y="6608763"/>
            <a:ext cx="1143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Interfaces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381000" y="885825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fr-FR" sz="1900" b="1" dirty="0" smtClean="0">
                <a:latin typeface="Tahoma" pitchFamily="34" charset="0"/>
                <a:cs typeface="Tahoma" pitchFamily="34" charset="0"/>
              </a:rPr>
              <a:t>IBUS components are Java interfaces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fr-FR" b="1" dirty="0" smtClean="0">
                <a:latin typeface="Tahoma" pitchFamily="34" charset="0"/>
                <a:cs typeface="Tahoma" pitchFamily="34" charset="0"/>
              </a:rPr>
              <a:t>Provider : to </a:t>
            </a:r>
            <a:r>
              <a:rPr lang="fr-FR" b="1" dirty="0" err="1" smtClean="0">
                <a:latin typeface="Tahoma" pitchFamily="34" charset="0"/>
                <a:cs typeface="Tahoma" pitchFamily="34" charset="0"/>
              </a:rPr>
              <a:t>be</a:t>
            </a:r>
            <a:r>
              <a:rPr lang="fr-FR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fr-FR" b="1" i="1" dirty="0" err="1" smtClean="0">
                <a:latin typeface="Tahoma" pitchFamily="34" charset="0"/>
                <a:cs typeface="Tahoma" pitchFamily="34" charset="0"/>
              </a:rPr>
              <a:t>implemented</a:t>
            </a:r>
            <a:r>
              <a:rPr lang="fr-FR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fr-FR" b="1" dirty="0" err="1" smtClean="0">
                <a:latin typeface="Tahoma" pitchFamily="34" charset="0"/>
                <a:cs typeface="Tahoma" pitchFamily="34" charset="0"/>
              </a:rPr>
              <a:t>externally</a:t>
            </a:r>
            <a:endParaRPr lang="en-US" sz="2000" b="1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en-US" sz="20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/>
        </p:nvSpPr>
        <p:spPr bwMode="auto">
          <a:xfrm>
            <a:off x="685800" y="1704975"/>
            <a:ext cx="7924800" cy="48320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/**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 * Providers are called by STTP for data feeding. This interface specifies ST users/</a:t>
            </a:r>
            <a:r>
              <a:rPr lang="en-US" sz="1100" u="sng" dirty="0" err="1" smtClean="0">
                <a:solidFill>
                  <a:srgbClr val="008000"/>
                </a:solidFill>
                <a:latin typeface="Courier New"/>
              </a:rPr>
              <a:t>usergroups</a:t>
            </a:r>
            <a:r>
              <a:rPr lang="en-US" sz="1100" u="sng" dirty="0" smtClean="0">
                <a:solidFill>
                  <a:srgbClr val="008000"/>
                </a:solidFill>
                <a:latin typeface="Courier New"/>
              </a:rPr>
              <a:t>.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*/</a:t>
            </a:r>
          </a:p>
          <a:p>
            <a:r>
              <a:rPr lang="fr-FR" sz="1100" b="1" dirty="0" smtClean="0">
                <a:solidFill>
                  <a:srgbClr val="400080"/>
                </a:solidFill>
                <a:latin typeface="Courier New"/>
              </a:rPr>
              <a:t>public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dirty="0" smtClean="0">
                <a:solidFill>
                  <a:srgbClr val="400080"/>
                </a:solidFill>
                <a:latin typeface="Courier New"/>
              </a:rPr>
              <a:t>interface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dirty="0" err="1" smtClean="0">
                <a:solidFill>
                  <a:srgbClr val="000000"/>
                </a:solidFill>
                <a:latin typeface="Courier New"/>
              </a:rPr>
              <a:t>DirectoryProvider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fr-FR" sz="1100" dirty="0" smtClean="0">
              <a:latin typeface="Courier New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/**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 Gets all </a:t>
            </a:r>
            <a:r>
              <a:rPr lang="fr-FR" sz="1100" dirty="0" err="1" smtClean="0">
                <a:solidFill>
                  <a:srgbClr val="008000"/>
                </a:solidFill>
                <a:latin typeface="Courier New"/>
              </a:rPr>
              <a:t>users</a:t>
            </a:r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.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 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 </a:t>
            </a:r>
            <a:r>
              <a:rPr lang="fr-FR" sz="1100" b="1" dirty="0" smtClean="0">
                <a:solidFill>
                  <a:srgbClr val="008000"/>
                </a:solidFill>
                <a:latin typeface="Courier New"/>
              </a:rPr>
              <a:t>@return all the </a:t>
            </a:r>
            <a:r>
              <a:rPr lang="fr-FR" sz="1100" b="1" dirty="0" err="1" smtClean="0">
                <a:solidFill>
                  <a:srgbClr val="008000"/>
                </a:solidFill>
                <a:latin typeface="Courier New"/>
              </a:rPr>
              <a:t>users</a:t>
            </a:r>
            <a:endParaRPr lang="fr-FR" sz="1100" b="1" dirty="0" smtClean="0">
              <a:solidFill>
                <a:srgbClr val="008000"/>
              </a:solidFill>
              <a:latin typeface="Courier New"/>
            </a:endParaRP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*/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1" dirty="0" smtClean="0">
                <a:solidFill>
                  <a:srgbClr val="400080"/>
                </a:solidFill>
                <a:latin typeface="Courier New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 List</a:t>
            </a:r>
            <a:r>
              <a:rPr lang="en-US" sz="1100" b="1" dirty="0" smtClean="0">
                <a:solidFill>
                  <a:srgbClr val="800040"/>
                </a:solidFill>
                <a:latin typeface="Courier New"/>
              </a:rPr>
              <a:t>&lt;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User</a:t>
            </a:r>
            <a:r>
              <a:rPr lang="en-US" sz="1100" b="1" dirty="0" smtClean="0">
                <a:solidFill>
                  <a:srgbClr val="800040"/>
                </a:solidFill>
                <a:latin typeface="Courier New"/>
              </a:rPr>
              <a:t>&gt;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err="1" smtClean="0">
                <a:solidFill>
                  <a:srgbClr val="004080"/>
                </a:solidFill>
                <a:latin typeface="Courier New"/>
              </a:rPr>
              <a:t>getAllUsers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() </a:t>
            </a:r>
            <a:r>
              <a:rPr lang="en-US" sz="1100" b="1" dirty="0" smtClean="0">
                <a:solidFill>
                  <a:srgbClr val="400080"/>
                </a:solidFill>
                <a:latin typeface="Courier New"/>
              </a:rPr>
              <a:t>throws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urier New"/>
              </a:rPr>
              <a:t>ServiceException</a:t>
            </a:r>
            <a:r>
              <a:rPr lang="en-US" sz="1100" b="1" dirty="0" smtClean="0">
                <a:solidFill>
                  <a:srgbClr val="800040"/>
                </a:solidFill>
                <a:latin typeface="Courier New"/>
              </a:rPr>
              <a:t>;</a:t>
            </a:r>
          </a:p>
          <a:p>
            <a:endParaRPr lang="fr-FR" sz="1100" dirty="0" smtClean="0">
              <a:latin typeface="Courier New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/**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 Gets all groups.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 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 </a:t>
            </a:r>
            <a:r>
              <a:rPr lang="fr-FR" sz="1100" b="1" dirty="0" smtClean="0">
                <a:solidFill>
                  <a:srgbClr val="008000"/>
                </a:solidFill>
                <a:latin typeface="Courier New"/>
              </a:rPr>
              <a:t>@return all the groups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*/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1" dirty="0" smtClean="0">
                <a:solidFill>
                  <a:srgbClr val="400080"/>
                </a:solidFill>
                <a:latin typeface="Courier New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 List</a:t>
            </a:r>
            <a:r>
              <a:rPr lang="en-US" sz="1100" b="1" dirty="0" smtClean="0">
                <a:solidFill>
                  <a:srgbClr val="800040"/>
                </a:solidFill>
                <a:latin typeface="Courier New"/>
              </a:rPr>
              <a:t>&lt;</a:t>
            </a:r>
            <a:r>
              <a:rPr lang="en-US" sz="1100" b="1" dirty="0" err="1" smtClean="0">
                <a:solidFill>
                  <a:srgbClr val="000000"/>
                </a:solidFill>
                <a:latin typeface="Courier New"/>
              </a:rPr>
              <a:t>UserGroup</a:t>
            </a:r>
            <a:r>
              <a:rPr lang="en-US" sz="1100" b="1" dirty="0" smtClean="0">
                <a:solidFill>
                  <a:srgbClr val="800040"/>
                </a:solidFill>
                <a:latin typeface="Courier New"/>
              </a:rPr>
              <a:t>&gt;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err="1" smtClean="0">
                <a:solidFill>
                  <a:srgbClr val="004080"/>
                </a:solidFill>
                <a:latin typeface="Courier New"/>
              </a:rPr>
              <a:t>getAllUserGroups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() </a:t>
            </a:r>
            <a:r>
              <a:rPr lang="en-US" sz="1100" b="1" dirty="0" smtClean="0">
                <a:solidFill>
                  <a:srgbClr val="400080"/>
                </a:solidFill>
                <a:latin typeface="Courier New"/>
              </a:rPr>
              <a:t>throws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urier New"/>
              </a:rPr>
              <a:t>ServiceException</a:t>
            </a:r>
            <a:r>
              <a:rPr lang="en-US" sz="1100" b="1" dirty="0" smtClean="0">
                <a:solidFill>
                  <a:srgbClr val="800040"/>
                </a:solidFill>
                <a:latin typeface="Courier New"/>
              </a:rPr>
              <a:t>;</a:t>
            </a:r>
          </a:p>
          <a:p>
            <a:endParaRPr lang="fr-FR" sz="1100" dirty="0" smtClean="0">
              <a:latin typeface="Courier New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/**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     * Gets a user based on its id.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 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 </a:t>
            </a:r>
            <a:r>
              <a:rPr lang="fr-FR" sz="1100" b="1" dirty="0" smtClean="0">
                <a:solidFill>
                  <a:srgbClr val="008000"/>
                </a:solidFill>
                <a:latin typeface="Courier New"/>
              </a:rPr>
              <a:t>@</a:t>
            </a:r>
            <a:r>
              <a:rPr lang="fr-FR" sz="1100" b="1" dirty="0" err="1" smtClean="0">
                <a:solidFill>
                  <a:srgbClr val="008000"/>
                </a:solidFill>
                <a:latin typeface="Courier New"/>
              </a:rPr>
              <a:t>param</a:t>
            </a:r>
            <a:r>
              <a:rPr lang="fr-FR" sz="11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fr-FR" sz="1100" b="1" dirty="0" err="1" smtClean="0">
                <a:solidFill>
                  <a:srgbClr val="008000"/>
                </a:solidFill>
                <a:latin typeface="Courier New"/>
              </a:rPr>
              <a:t>userId</a:t>
            </a:r>
            <a:endParaRPr lang="fr-FR" sz="1100" b="1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     *            the id of the user to retrieve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     * </a:t>
            </a:r>
            <a:r>
              <a:rPr lang="en-US" sz="1100" b="1" dirty="0" smtClean="0">
                <a:solidFill>
                  <a:srgbClr val="008000"/>
                </a:solidFill>
                <a:latin typeface="Courier New"/>
              </a:rPr>
              <a:t>@return the user if found else null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*/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1" dirty="0" smtClean="0">
                <a:solidFill>
                  <a:srgbClr val="400080"/>
                </a:solidFill>
                <a:latin typeface="Courier New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 User </a:t>
            </a:r>
            <a:r>
              <a:rPr lang="en-US" sz="1100" b="1" dirty="0" err="1" smtClean="0">
                <a:solidFill>
                  <a:srgbClr val="004080"/>
                </a:solidFill>
                <a:latin typeface="Courier New"/>
              </a:rPr>
              <a:t>getUser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dirty="0" err="1" smtClean="0">
                <a:solidFill>
                  <a:srgbClr val="000000"/>
                </a:solidFill>
                <a:latin typeface="Courier New"/>
              </a:rPr>
              <a:t>UserID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urier New"/>
              </a:rPr>
              <a:t>userId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100" b="1" dirty="0" smtClean="0">
                <a:solidFill>
                  <a:srgbClr val="400080"/>
                </a:solidFill>
                <a:latin typeface="Courier New"/>
              </a:rPr>
              <a:t>throws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urier New"/>
              </a:rPr>
              <a:t>ServiceException</a:t>
            </a:r>
            <a:r>
              <a:rPr lang="en-US" sz="1100" b="1" dirty="0" smtClean="0">
                <a:solidFill>
                  <a:srgbClr val="800040"/>
                </a:solidFill>
                <a:latin typeface="Courier New"/>
              </a:rPr>
              <a:t>;</a:t>
            </a:r>
            <a:endParaRPr lang="fr-FR" sz="1100" b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476250" y="1066800"/>
            <a:ext cx="66865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60000"/>
              </a:spcAft>
            </a:pPr>
            <a:r>
              <a:rPr lang="fr-FR" sz="2000">
                <a:solidFill>
                  <a:schemeClr val="bg1"/>
                </a:solidFill>
                <a:latin typeface="Tahoma" pitchFamily="34" charset="0"/>
              </a:rPr>
              <a:t> . .:</a:t>
            </a:r>
          </a:p>
          <a:p>
            <a:pPr marL="342900" indent="-342900" algn="l">
              <a:spcBef>
                <a:spcPct val="20000"/>
              </a:spcBef>
              <a:spcAft>
                <a:spcPct val="60000"/>
              </a:spcAft>
            </a:pPr>
            <a:endParaRPr lang="en-US" sz="1900" b="1">
              <a:latin typeface="Tahoma" pitchFamily="34" charset="0"/>
            </a:endParaRPr>
          </a:p>
        </p:txBody>
      </p:sp>
      <p:pic>
        <p:nvPicPr>
          <p:cNvPr id="10244" name="Picture 5" descr="Logo-smartTrade_12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3" y="6608763"/>
            <a:ext cx="1143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Interfaces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381000" y="11430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60000"/>
              </a:spcAft>
              <a:defRPr/>
            </a:pPr>
            <a:endParaRPr lang="en-US" sz="2000" b="1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en-US" sz="20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/>
        </p:nvSpPr>
        <p:spPr bwMode="auto">
          <a:xfrm>
            <a:off x="609600" y="1974771"/>
            <a:ext cx="7924800" cy="38164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/**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 * Notification when a message is incoming/outgoing inside STTP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*/</a:t>
            </a:r>
          </a:p>
          <a:p>
            <a:r>
              <a:rPr lang="fr-FR" sz="1100" b="1" dirty="0" smtClean="0">
                <a:solidFill>
                  <a:srgbClr val="400080"/>
                </a:solidFill>
                <a:latin typeface="Courier New"/>
              </a:rPr>
              <a:t>public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dirty="0" smtClean="0">
                <a:solidFill>
                  <a:srgbClr val="400080"/>
                </a:solidFill>
                <a:latin typeface="Courier New"/>
              </a:rPr>
              <a:t>interface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dirty="0" err="1" smtClean="0">
                <a:solidFill>
                  <a:srgbClr val="000000"/>
                </a:solidFill>
                <a:latin typeface="Courier New"/>
              </a:rPr>
              <a:t>RemotingMessageListener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fr-FR" sz="1100" dirty="0" smtClean="0">
              <a:latin typeface="Courier New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/**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     * A message is sent to STTP.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 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 </a:t>
            </a:r>
            <a:r>
              <a:rPr lang="fr-FR" sz="1100" b="1" dirty="0" smtClean="0">
                <a:solidFill>
                  <a:srgbClr val="008000"/>
                </a:solidFill>
                <a:latin typeface="Courier New"/>
              </a:rPr>
              <a:t>@</a:t>
            </a:r>
            <a:r>
              <a:rPr lang="fr-FR" sz="1100" b="1" dirty="0" err="1" smtClean="0">
                <a:solidFill>
                  <a:srgbClr val="008000"/>
                </a:solidFill>
                <a:latin typeface="Courier New"/>
              </a:rPr>
              <a:t>param</a:t>
            </a:r>
            <a:r>
              <a:rPr lang="fr-FR" sz="11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fr-FR" sz="1100" b="1" dirty="0" err="1" smtClean="0">
                <a:solidFill>
                  <a:srgbClr val="008000"/>
                </a:solidFill>
                <a:latin typeface="Courier New"/>
              </a:rPr>
              <a:t>msg</a:t>
            </a:r>
            <a:endParaRPr lang="fr-FR" sz="1100" b="1" dirty="0" smtClean="0">
              <a:solidFill>
                <a:srgbClr val="008000"/>
              </a:solidFill>
              <a:latin typeface="Courier New"/>
            </a:endParaRP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            </a:t>
            </a:r>
            <a:r>
              <a:rPr lang="fr-FR" sz="1100" dirty="0" err="1" smtClean="0">
                <a:solidFill>
                  <a:srgbClr val="008000"/>
                </a:solidFill>
                <a:latin typeface="Courier New"/>
              </a:rPr>
              <a:t>incoming</a:t>
            </a:r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message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*/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1" dirty="0" err="1" smtClean="0">
                <a:solidFill>
                  <a:srgbClr val="400080"/>
                </a:solidFill>
                <a:latin typeface="Courier New"/>
              </a:rPr>
              <a:t>void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dirty="0" err="1" smtClean="0">
                <a:solidFill>
                  <a:srgbClr val="004080"/>
                </a:solidFill>
                <a:latin typeface="Courier New"/>
              </a:rPr>
              <a:t>onIncomingMessage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(Message </a:t>
            </a:r>
            <a:r>
              <a:rPr lang="fr-FR" sz="1100" b="1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fr-FR" sz="1100" b="1" dirty="0" smtClean="0">
                <a:solidFill>
                  <a:srgbClr val="800040"/>
                </a:solidFill>
                <a:latin typeface="Courier New"/>
              </a:rPr>
              <a:t>;</a:t>
            </a:r>
          </a:p>
          <a:p>
            <a:endParaRPr lang="fr-FR" sz="1100" dirty="0" smtClean="0">
              <a:latin typeface="Courier New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/**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     * A message is sent from STTP.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 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 </a:t>
            </a:r>
            <a:r>
              <a:rPr lang="fr-FR" sz="1100" b="1" dirty="0" smtClean="0">
                <a:solidFill>
                  <a:srgbClr val="008000"/>
                </a:solidFill>
                <a:latin typeface="Courier New"/>
              </a:rPr>
              <a:t>@</a:t>
            </a:r>
            <a:r>
              <a:rPr lang="fr-FR" sz="1100" b="1" dirty="0" err="1" smtClean="0">
                <a:solidFill>
                  <a:srgbClr val="008000"/>
                </a:solidFill>
                <a:latin typeface="Courier New"/>
              </a:rPr>
              <a:t>param</a:t>
            </a:r>
            <a:r>
              <a:rPr lang="fr-FR" sz="11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fr-FR" sz="1100" b="1" dirty="0" err="1" smtClean="0">
                <a:solidFill>
                  <a:srgbClr val="008000"/>
                </a:solidFill>
                <a:latin typeface="Courier New"/>
              </a:rPr>
              <a:t>msg</a:t>
            </a:r>
            <a:endParaRPr lang="fr-FR" sz="1100" b="1" dirty="0" smtClean="0">
              <a:solidFill>
                <a:srgbClr val="008000"/>
              </a:solidFill>
              <a:latin typeface="Courier New"/>
            </a:endParaRP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            </a:t>
            </a:r>
            <a:r>
              <a:rPr lang="fr-FR" sz="1100" dirty="0" err="1" smtClean="0">
                <a:solidFill>
                  <a:srgbClr val="008000"/>
                </a:solidFill>
                <a:latin typeface="Courier New"/>
              </a:rPr>
              <a:t>outgoing</a:t>
            </a:r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message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*/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1" dirty="0" err="1" smtClean="0">
                <a:solidFill>
                  <a:srgbClr val="400080"/>
                </a:solidFill>
                <a:latin typeface="Courier New"/>
              </a:rPr>
              <a:t>void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dirty="0" err="1" smtClean="0">
                <a:solidFill>
                  <a:srgbClr val="004080"/>
                </a:solidFill>
                <a:latin typeface="Courier New"/>
              </a:rPr>
              <a:t>onOutGoingMessage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(Message </a:t>
            </a:r>
            <a:r>
              <a:rPr lang="fr-FR" sz="1100" b="1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fr-FR" sz="1100" b="1" dirty="0" smtClean="0">
                <a:solidFill>
                  <a:srgbClr val="800040"/>
                </a:solidFill>
                <a:latin typeface="Courier New"/>
              </a:rPr>
              <a:t>;</a:t>
            </a:r>
          </a:p>
          <a:p>
            <a:endParaRPr lang="fr-FR" sz="1100" dirty="0" smtClean="0">
              <a:latin typeface="Courier New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fr-FR" sz="1100" b="1" dirty="0">
              <a:latin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1000" y="9144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fr-FR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fr-FR" b="1" dirty="0" err="1" smtClean="0">
                <a:latin typeface="Tahoma" pitchFamily="34" charset="0"/>
                <a:cs typeface="Tahoma" pitchFamily="34" charset="0"/>
              </a:rPr>
              <a:t>Listener</a:t>
            </a:r>
            <a:r>
              <a:rPr lang="fr-FR" b="1" dirty="0" smtClean="0">
                <a:latin typeface="Tahoma" pitchFamily="34" charset="0"/>
                <a:cs typeface="Tahoma" pitchFamily="34" charset="0"/>
              </a:rPr>
              <a:t>: to </a:t>
            </a:r>
            <a:r>
              <a:rPr lang="fr-FR" b="1" dirty="0" err="1" smtClean="0">
                <a:latin typeface="Tahoma" pitchFamily="34" charset="0"/>
                <a:cs typeface="Tahoma" pitchFamily="34" charset="0"/>
              </a:rPr>
              <a:t>be</a:t>
            </a:r>
            <a:r>
              <a:rPr lang="fr-FR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fr-FR" b="1" i="1" dirty="0" err="1" smtClean="0">
                <a:latin typeface="Tahoma" pitchFamily="34" charset="0"/>
                <a:cs typeface="Tahoma" pitchFamily="34" charset="0"/>
              </a:rPr>
              <a:t>implemented</a:t>
            </a:r>
            <a:r>
              <a:rPr lang="fr-FR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fr-FR" b="1" dirty="0" err="1" smtClean="0">
                <a:latin typeface="Tahoma" pitchFamily="34" charset="0"/>
                <a:cs typeface="Tahoma" pitchFamily="34" charset="0"/>
              </a:rPr>
              <a:t>externally</a:t>
            </a:r>
            <a:endParaRPr lang="en-US" sz="2000" b="1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en-US" sz="2000" b="1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476250" y="1066800"/>
            <a:ext cx="66865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60000"/>
              </a:spcAft>
            </a:pPr>
            <a:r>
              <a:rPr lang="fr-FR" sz="2000" dirty="0">
                <a:solidFill>
                  <a:schemeClr val="bg1"/>
                </a:solidFill>
                <a:latin typeface="Tahoma" pitchFamily="34" charset="0"/>
              </a:rPr>
              <a:t> . .:</a:t>
            </a:r>
          </a:p>
          <a:p>
            <a:pPr marL="342900" indent="-342900" algn="l">
              <a:spcBef>
                <a:spcPct val="20000"/>
              </a:spcBef>
              <a:spcAft>
                <a:spcPct val="60000"/>
              </a:spcAft>
            </a:pPr>
            <a:endParaRPr lang="en-US" sz="1900" b="1" dirty="0">
              <a:latin typeface="Tahoma" pitchFamily="34" charset="0"/>
            </a:endParaRPr>
          </a:p>
        </p:txBody>
      </p:sp>
      <p:pic>
        <p:nvPicPr>
          <p:cNvPr id="10244" name="Picture 5" descr="Logo-smartTrade_12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3" y="6608763"/>
            <a:ext cx="1143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Interfaces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381000" y="11430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60000"/>
              </a:spcAft>
              <a:defRPr/>
            </a:pPr>
            <a:endParaRPr lang="en-US" sz="2000" b="1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en-US" sz="20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/>
        </p:nvSpPr>
        <p:spPr bwMode="auto">
          <a:xfrm>
            <a:off x="609600" y="2059156"/>
            <a:ext cx="7924800" cy="29700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/**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 * Controllers are used in order to interact inside STTP. This interface allows to suspend/resume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 * the execution of the matching engine.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*/</a:t>
            </a:r>
          </a:p>
          <a:p>
            <a:r>
              <a:rPr lang="fr-FR" sz="1100" b="1" dirty="0" smtClean="0">
                <a:solidFill>
                  <a:srgbClr val="400080"/>
                </a:solidFill>
                <a:latin typeface="Courier New"/>
              </a:rPr>
              <a:t>public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dirty="0" smtClean="0">
                <a:solidFill>
                  <a:srgbClr val="400080"/>
                </a:solidFill>
                <a:latin typeface="Courier New"/>
              </a:rPr>
              <a:t>interface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dirty="0" err="1" smtClean="0">
                <a:solidFill>
                  <a:srgbClr val="000000"/>
                </a:solidFill>
                <a:latin typeface="Courier New"/>
              </a:rPr>
              <a:t>ExecutionController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fr-FR" sz="1100" dirty="0" smtClean="0">
              <a:latin typeface="Courier New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/**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     * Suspend the execution of the matching engine for all the securities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*/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1" dirty="0" smtClean="0">
                <a:solidFill>
                  <a:srgbClr val="400080"/>
                </a:solidFill>
                <a:latin typeface="Courier New"/>
              </a:rPr>
              <a:t>public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dirty="0" err="1" smtClean="0">
                <a:solidFill>
                  <a:srgbClr val="400080"/>
                </a:solidFill>
                <a:latin typeface="Courier New"/>
              </a:rPr>
              <a:t>void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dirty="0" err="1" smtClean="0">
                <a:solidFill>
                  <a:srgbClr val="004080"/>
                </a:solidFill>
                <a:latin typeface="Courier New"/>
              </a:rPr>
              <a:t>suspendExecution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()</a:t>
            </a:r>
            <a:r>
              <a:rPr lang="fr-FR" sz="1100" b="1" dirty="0" smtClean="0">
                <a:solidFill>
                  <a:srgbClr val="800040"/>
                </a:solidFill>
                <a:latin typeface="Courier New"/>
              </a:rPr>
              <a:t>;</a:t>
            </a:r>
          </a:p>
          <a:p>
            <a:endParaRPr lang="fr-FR" sz="1100" dirty="0" smtClean="0">
              <a:latin typeface="Courier New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/**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     * Resume the execution of the matching engine for all the securities</a:t>
            </a:r>
          </a:p>
          <a:p>
            <a:r>
              <a:rPr lang="fr-FR" sz="1100" dirty="0" smtClean="0">
                <a:solidFill>
                  <a:srgbClr val="008000"/>
                </a:solidFill>
                <a:latin typeface="Courier New"/>
              </a:rPr>
              <a:t>     */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1" dirty="0" smtClean="0">
                <a:solidFill>
                  <a:srgbClr val="400080"/>
                </a:solidFill>
                <a:latin typeface="Courier New"/>
              </a:rPr>
              <a:t>public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dirty="0" err="1" smtClean="0">
                <a:solidFill>
                  <a:srgbClr val="400080"/>
                </a:solidFill>
                <a:latin typeface="Courier New"/>
              </a:rPr>
              <a:t>void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dirty="0" err="1" smtClean="0">
                <a:solidFill>
                  <a:srgbClr val="004080"/>
                </a:solidFill>
                <a:latin typeface="Courier New"/>
              </a:rPr>
              <a:t>resumeExecution</a:t>
            </a:r>
            <a:r>
              <a:rPr lang="fr-FR" sz="1100" b="1" dirty="0" smtClean="0">
                <a:solidFill>
                  <a:srgbClr val="000000"/>
                </a:solidFill>
                <a:latin typeface="Courier New"/>
              </a:rPr>
              <a:t>()</a:t>
            </a:r>
            <a:r>
              <a:rPr lang="fr-FR" sz="1100" b="1" dirty="0" smtClean="0">
                <a:solidFill>
                  <a:srgbClr val="800040"/>
                </a:solidFill>
                <a:latin typeface="Courier New"/>
              </a:rPr>
              <a:t>;</a:t>
            </a:r>
          </a:p>
          <a:p>
            <a:endParaRPr lang="fr-FR" sz="1100" b="1" dirty="0">
              <a:latin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1000" y="9144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fr-FR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r>
              <a:rPr lang="fr-FR" b="1" dirty="0" smtClean="0">
                <a:latin typeface="Tahoma" pitchFamily="34" charset="0"/>
                <a:cs typeface="Tahoma" pitchFamily="34" charset="0"/>
              </a:rPr>
              <a:t>Controller : to </a:t>
            </a:r>
            <a:r>
              <a:rPr lang="fr-FR" b="1" dirty="0" err="1" smtClean="0">
                <a:latin typeface="Tahoma" pitchFamily="34" charset="0"/>
                <a:cs typeface="Tahoma" pitchFamily="34" charset="0"/>
              </a:rPr>
              <a:t>be</a:t>
            </a:r>
            <a:r>
              <a:rPr lang="fr-FR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fr-FR" b="1" i="1" dirty="0" err="1" smtClean="0">
                <a:latin typeface="Tahoma" pitchFamily="34" charset="0"/>
                <a:cs typeface="Tahoma" pitchFamily="34" charset="0"/>
              </a:rPr>
              <a:t>used</a:t>
            </a:r>
            <a:r>
              <a:rPr lang="fr-FR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fr-FR" b="1" dirty="0" err="1" smtClean="0">
                <a:latin typeface="Tahoma" pitchFamily="34" charset="0"/>
                <a:cs typeface="Tahoma" pitchFamily="34" charset="0"/>
              </a:rPr>
              <a:t>externally</a:t>
            </a:r>
            <a:endParaRPr lang="en-US" sz="2000" b="1" dirty="0">
              <a:solidFill>
                <a:schemeClr val="accent2"/>
              </a:solidFill>
              <a:latin typeface="Arial" charset="0"/>
            </a:endParaRPr>
          </a:p>
          <a:p>
            <a:pPr marL="342900" indent="-342900" algn="l">
              <a:spcBef>
                <a:spcPct val="20000"/>
              </a:spcBef>
              <a:spcAft>
                <a:spcPct val="60000"/>
              </a:spcAft>
              <a:buFontTx/>
              <a:buChar char="•"/>
              <a:defRPr/>
            </a:pPr>
            <a:endParaRPr lang="en-US" sz="2000" b="1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Configuration</a:t>
            </a:r>
            <a:endParaRPr lang="fr-FR" sz="24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pic>
        <p:nvPicPr>
          <p:cNvPr id="29701" name="Picture 6" descr="Logo-smartTrade_12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3" y="6608763"/>
            <a:ext cx="1143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685800" y="1371600"/>
            <a:ext cx="74628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 typeface="Arial" charset="0"/>
              <a:buChar char="•"/>
            </a:pPr>
            <a:r>
              <a:rPr lang="fr-FR" sz="2000" b="1" dirty="0" err="1" smtClean="0">
                <a:latin typeface="Tahoma" pitchFamily="34" charset="0"/>
                <a:cs typeface="Tahoma" pitchFamily="34" charset="0"/>
              </a:rPr>
              <a:t>Inject</a:t>
            </a:r>
            <a:r>
              <a:rPr lang="fr-FR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fr-FR" sz="2000" b="1" dirty="0" err="1" smtClean="0">
                <a:latin typeface="Tahoma" pitchFamily="34" charset="0"/>
                <a:cs typeface="Tahoma" pitchFamily="34" charset="0"/>
              </a:rPr>
              <a:t>your</a:t>
            </a:r>
            <a:r>
              <a:rPr lang="fr-FR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fr-FR" sz="2000" b="1" dirty="0" err="1" smtClean="0">
                <a:latin typeface="Tahoma" pitchFamily="34" charset="0"/>
                <a:cs typeface="Tahoma" pitchFamily="34" charset="0"/>
              </a:rPr>
              <a:t>bean</a:t>
            </a:r>
            <a:r>
              <a:rPr lang="fr-FR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fr-FR" sz="2000" b="1" dirty="0" err="1" smtClean="0">
                <a:latin typeface="Tahoma" pitchFamily="34" charset="0"/>
                <a:cs typeface="Tahoma" pitchFamily="34" charset="0"/>
              </a:rPr>
              <a:t>implementations</a:t>
            </a:r>
            <a:r>
              <a:rPr lang="fr-FR" sz="2000" b="1" dirty="0" smtClean="0">
                <a:latin typeface="Tahoma" pitchFamily="34" charset="0"/>
                <a:cs typeface="Tahoma" pitchFamily="34" charset="0"/>
              </a:rPr>
              <a:t> in </a:t>
            </a:r>
            <a:r>
              <a:rPr lang="fr-FR" sz="2000" dirty="0" smtClean="0">
                <a:latin typeface="Tahoma" pitchFamily="34" charset="0"/>
                <a:cs typeface="Tahoma" pitchFamily="34" charset="0"/>
              </a:rPr>
              <a:t>sttp.xml</a:t>
            </a:r>
            <a:endParaRPr lang="fr-FR" sz="2000" dirty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</a:pP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29706" name="ZoneTexte 11"/>
          <p:cNvSpPr txBox="1">
            <a:spLocks noChangeArrowheads="1"/>
          </p:cNvSpPr>
          <p:nvPr/>
        </p:nvSpPr>
        <p:spPr bwMode="auto">
          <a:xfrm>
            <a:off x="381000" y="2133600"/>
            <a:ext cx="8458200" cy="28161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fr-FR" sz="1100" dirty="0" err="1" smtClean="0">
                <a:solidFill>
                  <a:srgbClr val="3F7F7F"/>
                </a:solidFill>
                <a:latin typeface="Courier New"/>
              </a:rPr>
              <a:t>bean</a:t>
            </a:r>
            <a:r>
              <a:rPr lang="fr-FR" sz="11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100" dirty="0" smtClean="0">
                <a:solidFill>
                  <a:srgbClr val="7F007F"/>
                </a:solidFill>
                <a:latin typeface="Courier New"/>
              </a:rPr>
              <a:t>id</a:t>
            </a:r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100" i="1" dirty="0" err="1" smtClean="0">
                <a:solidFill>
                  <a:srgbClr val="2A00FF"/>
                </a:solidFill>
                <a:latin typeface="Courier New"/>
              </a:rPr>
              <a:t>directoryProvider</a:t>
            </a:r>
            <a:r>
              <a:rPr lang="fr-FR" sz="11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fr-FR" sz="1100" i="1" dirty="0" smtClean="0">
                <a:solidFill>
                  <a:srgbClr val="7F007F"/>
                </a:solidFill>
                <a:latin typeface="Courier New"/>
              </a:rPr>
              <a:t>class</a:t>
            </a:r>
            <a:r>
              <a:rPr lang="fr-FR" sz="11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100" i="1" dirty="0" smtClean="0">
                <a:solidFill>
                  <a:srgbClr val="2A00FF"/>
                </a:solidFill>
                <a:latin typeface="Courier New"/>
              </a:rPr>
              <a:t>"com.smarttrade.ibus.my.MyDirectoryProvider"</a:t>
            </a:r>
            <a:r>
              <a:rPr lang="fr-FR" sz="1100" i="1" dirty="0" smtClean="0">
                <a:solidFill>
                  <a:srgbClr val="008080"/>
                </a:solidFill>
                <a:latin typeface="Courier New"/>
              </a:rPr>
              <a:t> &gt;</a:t>
            </a:r>
            <a:endParaRPr lang="fr-FR" sz="1100" i="1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100" dirty="0" smtClean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sz="1100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100" i="1" dirty="0" err="1" smtClean="0">
                <a:solidFill>
                  <a:srgbClr val="2A00FF"/>
                </a:solidFill>
                <a:latin typeface="Courier New"/>
              </a:rPr>
              <a:t>sourceFile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100" i="1" dirty="0" smtClean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1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i="1" dirty="0" smtClean="0">
                <a:solidFill>
                  <a:srgbClr val="2A00FF"/>
                </a:solidFill>
                <a:latin typeface="Courier New"/>
              </a:rPr>
              <a:t>"etc/users.xml" </a:t>
            </a:r>
            <a:r>
              <a:rPr lang="en-US" sz="1100" i="1" dirty="0" smtClean="0">
                <a:solidFill>
                  <a:srgbClr val="008080"/>
                </a:solidFill>
                <a:latin typeface="Courier New"/>
              </a:rPr>
              <a:t>/&gt;</a:t>
            </a:r>
            <a:r>
              <a:rPr lang="en-US" sz="1100" i="1" dirty="0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fr-FR" sz="1100" dirty="0" err="1" smtClean="0">
                <a:solidFill>
                  <a:srgbClr val="3F7F7F"/>
                </a:solidFill>
                <a:latin typeface="Courier New"/>
              </a:rPr>
              <a:t>bean</a:t>
            </a:r>
            <a:r>
              <a:rPr lang="fr-FR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fr-FR" sz="1100" i="1" dirty="0" smtClean="0">
                <a:solidFill>
                  <a:srgbClr val="3F5FBF"/>
                </a:solidFill>
                <a:latin typeface="Courier New"/>
              </a:rPr>
              <a:t> &lt;!-- </a:t>
            </a:r>
            <a:r>
              <a:rPr lang="fr-FR" sz="1100" i="1" dirty="0" err="1" smtClean="0">
                <a:solidFill>
                  <a:srgbClr val="3F5FBF"/>
                </a:solidFill>
                <a:latin typeface="Courier New"/>
              </a:rPr>
              <a:t>override</a:t>
            </a:r>
            <a:r>
              <a:rPr lang="fr-FR" sz="1100" i="1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fr-FR" sz="1100" i="1" dirty="0" err="1" smtClean="0">
                <a:solidFill>
                  <a:srgbClr val="3F5FBF"/>
                </a:solidFill>
                <a:latin typeface="Courier New"/>
              </a:rPr>
              <a:t>existing</a:t>
            </a:r>
            <a:r>
              <a:rPr lang="fr-FR" sz="1100" i="1" dirty="0" smtClean="0">
                <a:solidFill>
                  <a:srgbClr val="3F5FBF"/>
                </a:solidFill>
                <a:latin typeface="Courier New"/>
              </a:rPr>
              <a:t> one --&gt;</a:t>
            </a:r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endParaRPr lang="fr-FR" sz="1100" dirty="0" smtClean="0">
              <a:solidFill>
                <a:srgbClr val="000000"/>
              </a:solidFill>
              <a:latin typeface="Courier New"/>
            </a:endParaRPr>
          </a:p>
          <a:p>
            <a:endParaRPr lang="fr-FR" sz="1100" dirty="0" smtClean="0">
              <a:solidFill>
                <a:srgbClr val="000000"/>
              </a:solidFill>
              <a:latin typeface="Courier New"/>
            </a:endParaRPr>
          </a:p>
          <a:p>
            <a:endParaRPr lang="fr-FR" sz="11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fr-FR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fr-FR" sz="1100" dirty="0" err="1" smtClean="0">
                <a:solidFill>
                  <a:srgbClr val="3F7F7F"/>
                </a:solidFill>
                <a:latin typeface="Courier New"/>
              </a:rPr>
              <a:t>bean</a:t>
            </a:r>
            <a:r>
              <a:rPr lang="fr-FR" sz="11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100" dirty="0" smtClean="0">
                <a:solidFill>
                  <a:srgbClr val="7F007F"/>
                </a:solidFill>
                <a:latin typeface="Courier New"/>
              </a:rPr>
              <a:t>class</a:t>
            </a:r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100" i="1" dirty="0" smtClean="0">
                <a:solidFill>
                  <a:srgbClr val="2A00FF"/>
                </a:solidFill>
                <a:latin typeface="Courier New"/>
              </a:rPr>
              <a:t>"com.smarttrade.ibus.my.MyMailStpNotificationListener"</a:t>
            </a:r>
            <a:r>
              <a:rPr lang="fr-FR" sz="1100" i="1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fr-FR" sz="1100" i="1" u="sng" dirty="0" smtClean="0">
              <a:solidFill>
                <a:srgbClr val="3F5FBF"/>
              </a:solidFill>
              <a:latin typeface="Courier New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fr-FR" sz="1100" dirty="0" err="1" smtClean="0">
                <a:solidFill>
                  <a:srgbClr val="3F7F7F"/>
                </a:solidFill>
                <a:latin typeface="Courier New"/>
              </a:rPr>
              <a:t>property</a:t>
            </a:r>
            <a:r>
              <a:rPr lang="fr-FR" sz="11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100" dirty="0" err="1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100" i="1" dirty="0" err="1" smtClean="0">
                <a:solidFill>
                  <a:srgbClr val="2A00FF"/>
                </a:solidFill>
                <a:latin typeface="Courier New"/>
              </a:rPr>
              <a:t>targetAddresses</a:t>
            </a:r>
            <a:r>
              <a:rPr lang="fr-FR" sz="11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1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fr-FR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fr-FR" sz="1100" dirty="0" err="1" smtClean="0">
                <a:solidFill>
                  <a:srgbClr val="3F7F7F"/>
                </a:solidFill>
                <a:latin typeface="Courier New"/>
              </a:rPr>
              <a:t>list</a:t>
            </a:r>
            <a:r>
              <a:rPr lang="fr-FR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fr-FR" sz="1100" dirty="0" smtClean="0">
                <a:solidFill>
                  <a:srgbClr val="3F7F7F"/>
                </a:solidFill>
                <a:latin typeface="Courier New"/>
              </a:rPr>
              <a:t>entry </a:t>
            </a:r>
            <a:r>
              <a:rPr lang="fr-FR" sz="1100" dirty="0" err="1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100" i="1" dirty="0" smtClean="0">
                <a:solidFill>
                  <a:srgbClr val="2A00FF"/>
                </a:solidFill>
                <a:latin typeface="Courier New"/>
              </a:rPr>
              <a:t>"backoffice@worldcompany.com" </a:t>
            </a:r>
            <a:r>
              <a:rPr lang="fr-FR" sz="11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1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fr-FR" sz="1100" dirty="0" smtClean="0">
                <a:solidFill>
                  <a:srgbClr val="3F7F7F"/>
                </a:solidFill>
                <a:latin typeface="Courier New"/>
              </a:rPr>
              <a:t>entry </a:t>
            </a:r>
            <a:r>
              <a:rPr lang="fr-FR" sz="1100" dirty="0" err="1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100" i="1" dirty="0" smtClean="0">
                <a:solidFill>
                  <a:srgbClr val="2A00FF"/>
                </a:solidFill>
                <a:latin typeface="Courier New"/>
              </a:rPr>
              <a:t>"supervisor@worldcompany.com" </a:t>
            </a:r>
            <a:r>
              <a:rPr lang="fr-FR" sz="11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fr-FR" sz="11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fr-FR" sz="1100" dirty="0" err="1" smtClean="0">
                <a:solidFill>
                  <a:srgbClr val="3F7F7F"/>
                </a:solidFill>
                <a:latin typeface="Courier New"/>
              </a:rPr>
              <a:t>list</a:t>
            </a:r>
            <a:r>
              <a:rPr lang="fr-FR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fr-FR" sz="11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fr-FR" sz="1100" dirty="0" err="1" smtClean="0">
                <a:solidFill>
                  <a:srgbClr val="3F7F7F"/>
                </a:solidFill>
                <a:latin typeface="Courier New"/>
              </a:rPr>
              <a:t>property</a:t>
            </a:r>
            <a:r>
              <a:rPr lang="fr-FR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fr-FR" sz="11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fr-FR" sz="1100" dirty="0" err="1" smtClean="0">
                <a:solidFill>
                  <a:srgbClr val="3F7F7F"/>
                </a:solidFill>
                <a:latin typeface="Courier New"/>
              </a:rPr>
              <a:t>bean</a:t>
            </a:r>
            <a:r>
              <a:rPr lang="fr-FR" sz="11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fr-FR" sz="1100" i="1" dirty="0" smtClean="0">
                <a:solidFill>
                  <a:srgbClr val="3F5FBF"/>
                </a:solidFill>
                <a:latin typeface="Courier New"/>
              </a:rPr>
              <a:t>  &lt;!-- </a:t>
            </a:r>
            <a:r>
              <a:rPr lang="fr-FR" sz="1100" i="1" dirty="0" err="1" smtClean="0">
                <a:solidFill>
                  <a:srgbClr val="3F5FBF"/>
                </a:solidFill>
                <a:latin typeface="Courier New"/>
              </a:rPr>
              <a:t>autowired</a:t>
            </a:r>
            <a:r>
              <a:rPr lang="fr-FR" sz="1100" i="1" dirty="0" smtClean="0">
                <a:solidFill>
                  <a:srgbClr val="3F5FBF"/>
                </a:solidFill>
                <a:latin typeface="Courier New"/>
              </a:rPr>
              <a:t>, by type --&gt;</a:t>
            </a:r>
            <a:endParaRPr lang="fr-FR" sz="1100" b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hemeS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ysDot"/>
          <a:round/>
          <a:headEnd type="triangle" w="lg" len="lg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ysDot"/>
          <a:round/>
          <a:headEnd type="triangle" w="lg" len="lg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1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themeST</Template>
  <TotalTime>6728</TotalTime>
  <Words>510</Words>
  <Application>Microsoft Office PowerPoint</Application>
  <PresentationFormat>Affichage à l'écran (4:3)</PresentationFormat>
  <Paragraphs>117</Paragraphs>
  <Slides>8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themeST</vt:lpstr>
      <vt:lpstr>smartTrade: Integration BUS (IBUS) 6.0.x.x Concepts and API overview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Company>STT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Harry GOZLAN</dc:creator>
  <cp:lastModifiedBy>Lionel Paris</cp:lastModifiedBy>
  <cp:revision>642</cp:revision>
  <dcterms:created xsi:type="dcterms:W3CDTF">2004-09-01T13:06:23Z</dcterms:created>
  <dcterms:modified xsi:type="dcterms:W3CDTF">2011-06-14T16:16:13Z</dcterms:modified>
</cp:coreProperties>
</file>