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1"/>
  </p:notesMasterIdLst>
  <p:handoutMasterIdLst>
    <p:handoutMasterId r:id="rId12"/>
  </p:handoutMasterIdLst>
  <p:sldIdLst>
    <p:sldId id="304" r:id="rId2"/>
    <p:sldId id="298" r:id="rId3"/>
    <p:sldId id="299" r:id="rId4"/>
    <p:sldId id="258" r:id="rId5"/>
    <p:sldId id="300" r:id="rId6"/>
    <p:sldId id="301" r:id="rId7"/>
    <p:sldId id="302" r:id="rId8"/>
    <p:sldId id="303" r:id="rId9"/>
    <p:sldId id="305" r:id="rId10"/>
  </p:sldIdLst>
  <p:sldSz cx="9144000" cy="6858000" type="screen4x3"/>
  <p:notesSz cx="7099300" cy="102235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47F030"/>
    <a:srgbClr val="FFAFAF"/>
    <a:srgbClr val="DDDDDD"/>
    <a:srgbClr val="C6C6EC"/>
    <a:srgbClr val="FF0000"/>
    <a:srgbClr val="9933FF"/>
    <a:srgbClr val="96B38A"/>
    <a:srgbClr val="70855E"/>
    <a:srgbClr val="F4F9EA"/>
    <a:srgbClr val="7578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3" autoAdjust="0"/>
    <p:restoredTop sz="91942" autoAdjust="0"/>
  </p:normalViewPr>
  <p:slideViewPr>
    <p:cSldViewPr>
      <p:cViewPr>
        <p:scale>
          <a:sx n="100" d="100"/>
          <a:sy n="100" d="100"/>
        </p:scale>
        <p:origin x="-1338" y="-186"/>
      </p:cViewPr>
      <p:guideLst>
        <p:guide orient="horz" pos="816"/>
        <p:guide orient="horz" pos="432"/>
        <p:guide orient="horz" pos="1920"/>
        <p:guide orient="horz" pos="1440"/>
        <p:guide orient="horz" pos="3456"/>
        <p:guide pos="2880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288"/>
    </p:cViewPr>
  </p:sorterViewPr>
  <p:notesViewPr>
    <p:cSldViewPr>
      <p:cViewPr varScale="1">
        <p:scale>
          <a:sx n="49" d="100"/>
          <a:sy n="49" d="100"/>
        </p:scale>
        <p:origin x="-2016" y="-96"/>
      </p:cViewPr>
      <p:guideLst>
        <p:guide orient="horz" pos="3219"/>
        <p:guide pos="223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487" cy="51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83" tIns="47791" rIns="95583" bIns="47791" numCol="1" anchor="t" anchorCtr="0" compatLnSpc="1">
            <a:prstTxWarp prst="textNoShape">
              <a:avLst/>
            </a:prstTxWarp>
          </a:bodyPr>
          <a:lstStyle>
            <a:lvl1pPr algn="l" defTabSz="95570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158" y="0"/>
            <a:ext cx="3074487" cy="51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83" tIns="47791" rIns="95583" bIns="47791" numCol="1" anchor="t" anchorCtr="0" compatLnSpc="1">
            <a:prstTxWarp prst="textNoShape">
              <a:avLst/>
            </a:prstTxWarp>
          </a:bodyPr>
          <a:lstStyle>
            <a:lvl1pPr algn="r" defTabSz="95570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0774"/>
            <a:ext cx="3074487" cy="51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83" tIns="47791" rIns="95583" bIns="47791" numCol="1" anchor="b" anchorCtr="0" compatLnSpc="1">
            <a:prstTxWarp prst="textNoShape">
              <a:avLst/>
            </a:prstTxWarp>
          </a:bodyPr>
          <a:lstStyle>
            <a:lvl1pPr algn="l" defTabSz="95570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158" y="9710774"/>
            <a:ext cx="3074487" cy="51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83" tIns="47791" rIns="95583" bIns="47791" numCol="1" anchor="b" anchorCtr="0" compatLnSpc="1">
            <a:prstTxWarp prst="textNoShape">
              <a:avLst/>
            </a:prstTxWarp>
          </a:bodyPr>
          <a:lstStyle>
            <a:lvl1pPr algn="r" defTabSz="955708">
              <a:defRPr sz="1300">
                <a:latin typeface="Arial" charset="0"/>
              </a:defRPr>
            </a:lvl1pPr>
          </a:lstStyle>
          <a:p>
            <a:pPr>
              <a:defRPr/>
            </a:pPr>
            <a:fld id="{A19630B8-BA08-48ED-B315-ABFA5B56BF8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1110" cy="550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83" tIns="47791" rIns="95583" bIns="47791" numCol="1" anchor="t" anchorCtr="0" compatLnSpc="1">
            <a:prstTxWarp prst="textNoShape">
              <a:avLst/>
            </a:prstTxWarp>
          </a:bodyPr>
          <a:lstStyle>
            <a:lvl1pPr algn="l" defTabSz="95570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4615" y="0"/>
            <a:ext cx="3084420" cy="550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83" tIns="47791" rIns="95583" bIns="47791" numCol="1" anchor="t" anchorCtr="0" compatLnSpc="1">
            <a:prstTxWarp prst="textNoShape">
              <a:avLst/>
            </a:prstTxWarp>
          </a:bodyPr>
          <a:lstStyle>
            <a:lvl1pPr algn="r" defTabSz="95570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6475" y="785813"/>
            <a:ext cx="5126038" cy="3844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505" y="4864368"/>
            <a:ext cx="5190370" cy="463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83" tIns="47791" rIns="95583" bIns="477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Cliquez pour modifier les styles du texte du masque</a:t>
            </a:r>
          </a:p>
          <a:p>
            <a:pPr lvl="1"/>
            <a:r>
              <a:rPr lang="en-GB" noProof="0" smtClean="0"/>
              <a:t>Deuxième niveau</a:t>
            </a:r>
          </a:p>
          <a:p>
            <a:pPr lvl="2"/>
            <a:r>
              <a:rPr lang="en-GB" noProof="0" smtClean="0"/>
              <a:t>Troisième niveau</a:t>
            </a:r>
          </a:p>
          <a:p>
            <a:pPr lvl="3"/>
            <a:r>
              <a:rPr lang="en-GB" noProof="0" smtClean="0"/>
              <a:t>Quatrième niveau</a:t>
            </a:r>
          </a:p>
          <a:p>
            <a:pPr lvl="4"/>
            <a:r>
              <a:rPr lang="en-GB" noProof="0" smtClean="0"/>
              <a:t>Cinquième niveau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30368"/>
            <a:ext cx="3081110" cy="46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83" tIns="47791" rIns="95583" bIns="47791" numCol="1" anchor="b" anchorCtr="0" compatLnSpc="1">
            <a:prstTxWarp prst="textNoShape">
              <a:avLst/>
            </a:prstTxWarp>
          </a:bodyPr>
          <a:lstStyle>
            <a:lvl1pPr algn="l" defTabSz="95570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4615" y="9730368"/>
            <a:ext cx="3084420" cy="46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83" tIns="47791" rIns="95583" bIns="47791" numCol="1" anchor="b" anchorCtr="0" compatLnSpc="1">
            <a:prstTxWarp prst="textNoShape">
              <a:avLst/>
            </a:prstTxWarp>
          </a:bodyPr>
          <a:lstStyle>
            <a:lvl1pPr algn="r" defTabSz="955708">
              <a:defRPr sz="1300">
                <a:latin typeface="Arial" charset="0"/>
              </a:defRPr>
            </a:lvl1pPr>
          </a:lstStyle>
          <a:p>
            <a:pPr>
              <a:defRPr/>
            </a:pPr>
            <a:fld id="{A35722BA-CE7E-4FAA-8570-FCA693EBD7C1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5722BA-CE7E-4FAA-8570-FCA693EBD7C1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7314C7-79EE-4D89-BFF2-7C6FBB706C7A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7314C7-79EE-4D89-BFF2-7C6FBB706C7A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7314C7-79EE-4D89-BFF2-7C6FBB706C7A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7314C7-79EE-4D89-BFF2-7C6FBB706C7A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7314C7-79EE-4D89-BFF2-7C6FBB706C7A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7314C7-79EE-4D89-BFF2-7C6FBB706C7A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7314C7-79EE-4D89-BFF2-7C6FBB706C7A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5722BA-CE7E-4FAA-8570-FCA693EBD7C1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457201"/>
            <a:ext cx="5181600" cy="13716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pic>
        <p:nvPicPr>
          <p:cNvPr id="6" name="Picture 18" descr="PPTimage_front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0"/>
            <a:ext cx="9145588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2" descr="PPTimage_BACK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5588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76200" y="2590800"/>
            <a:ext cx="2222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en-US" sz="1400" dirty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Please</a:t>
            </a:r>
            <a:r>
              <a:rPr lang="fr-FR" sz="1400" dirty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 contact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009543"/>
            <a:ext cx="27432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New York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Graybar Building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420 Lexington Avenue, Suite 2800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New York, NY 10170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Tel: +1 212 867 4564</a:t>
            </a:r>
            <a:endParaRPr lang="en-US" sz="1200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  <a:p>
            <a:pPr algn="l"/>
            <a:r>
              <a:rPr lang="en-US" sz="1200" dirty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Paris</a:t>
            </a:r>
            <a:endParaRPr lang="en-US" sz="1200" dirty="0">
              <a:solidFill>
                <a:srgbClr val="6D7366"/>
              </a:solidFill>
              <a:latin typeface="Tahoma" pitchFamily="1" charset="0"/>
              <a:cs typeface="Tahoma" pitchFamily="1" charset="0"/>
            </a:endParaRP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140 rue du </a:t>
            </a:r>
            <a:r>
              <a:rPr lang="en-US" sz="1200" dirty="0" err="1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Faubourg</a:t>
            </a:r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 Saint </a:t>
            </a:r>
            <a:r>
              <a:rPr lang="en-US" sz="1200" dirty="0" err="1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Honor</a:t>
            </a:r>
            <a:r>
              <a:rPr lang="en-US" altLang="ja-JP" sz="1200" dirty="0" err="1">
                <a:solidFill>
                  <a:schemeClr val="bg1"/>
                </a:solidFill>
                <a:latin typeface="Tahoma" pitchFamily="1" charset="0"/>
                <a:ea typeface="ＭＳ Ｐゴシック" pitchFamily="1" charset="-128"/>
                <a:cs typeface="Tahoma" pitchFamily="1" charset="0"/>
              </a:rPr>
              <a:t>é</a:t>
            </a:r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 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75008 Paris, France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Tel: +33 1 44 50 19 </a:t>
            </a:r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19</a:t>
            </a:r>
          </a:p>
          <a:p>
            <a:pPr algn="l"/>
            <a:endParaRPr lang="en-US" sz="1000" dirty="0">
              <a:solidFill>
                <a:srgbClr val="000000"/>
              </a:solidFill>
              <a:latin typeface="Arial" charset="0"/>
            </a:endParaRPr>
          </a:p>
          <a:p>
            <a:pPr algn="l"/>
            <a:endParaRPr lang="en-US" sz="1000" dirty="0">
              <a:solidFill>
                <a:srgbClr val="72746B"/>
              </a:solidFill>
              <a:latin typeface="Arial" charset="0"/>
            </a:endParaRPr>
          </a:p>
          <a:p>
            <a:pPr algn="l"/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3657600" y="3009543"/>
            <a:ext cx="3048000" cy="2308324"/>
          </a:xfrm>
          <a:prstGeom prst="rect">
            <a:avLst/>
          </a:prstGeom>
          <a:noFill/>
          <a:ln w="25400">
            <a:noFill/>
            <a:prstDash val="sysDot"/>
            <a:miter lim="800000"/>
            <a:headEnd type="none" w="lg" len="lg"/>
            <a:tailEnd type="none" w="lg" len="lg"/>
          </a:ln>
        </p:spPr>
        <p:txBody>
          <a:bodyPr wrap="square" anchor="ctr">
            <a:spAutoFit/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London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International House,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1-6 Yarmouth Place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Mayfair, London, W1J 7BU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Tel: +44 203 326 0522</a:t>
            </a:r>
            <a:endParaRPr lang="en-US" sz="1200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  <a:p>
            <a:pPr algn="l"/>
            <a:r>
              <a:rPr lang="en-US" sz="1200" dirty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Aix en Provence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Research &amp; Development Center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1330 rue Jean </a:t>
            </a:r>
            <a:r>
              <a:rPr lang="en-US" sz="1200" dirty="0" err="1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Guilibert</a:t>
            </a:r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 de la </a:t>
            </a:r>
            <a:r>
              <a:rPr lang="en-US" sz="1200" dirty="0" err="1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Lauzi</a:t>
            </a:r>
            <a:r>
              <a:rPr lang="en-US" sz="1200" dirty="0" err="1">
                <a:solidFill>
                  <a:schemeClr val="bg1"/>
                </a:solidFill>
                <a:latin typeface="Tahoma" pitchFamily="1" charset="0"/>
                <a:ea typeface="ヒラギノ角ゴ ProN W3" pitchFamily="1" charset="-128"/>
                <a:cs typeface="Tahoma" pitchFamily="1" charset="0"/>
              </a:rPr>
              <a:t>è</a:t>
            </a:r>
            <a:r>
              <a:rPr lang="en-US" altLang="ja-JP" sz="1200" dirty="0" err="1" smtClean="0">
                <a:solidFill>
                  <a:schemeClr val="bg1"/>
                </a:solidFill>
                <a:latin typeface="Tahoma" pitchFamily="1" charset="0"/>
                <a:ea typeface="ヒラギノ角ゴ ProN W3" pitchFamily="1" charset="-128"/>
                <a:cs typeface="Tahoma" pitchFamily="1" charset="0"/>
              </a:rPr>
              <a:t>r</a:t>
            </a:r>
            <a:r>
              <a:rPr lang="en-US" sz="1200" dirty="0" err="1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e</a:t>
            </a:r>
            <a:endParaRPr lang="en-US" sz="1200" dirty="0">
              <a:solidFill>
                <a:schemeClr val="bg1"/>
              </a:solidFill>
              <a:latin typeface="Tahoma" pitchFamily="1" charset="0"/>
              <a:cs typeface="Tahoma" pitchFamily="1" charset="0"/>
            </a:endParaRPr>
          </a:p>
          <a:p>
            <a:pPr algn="l"/>
            <a:r>
              <a:rPr lang="en-US" sz="1200" dirty="0" err="1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Europarc</a:t>
            </a:r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Pichaury</a:t>
            </a:r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ea typeface="ヒラギノ角ゴ ProN W3" pitchFamily="1" charset="-128"/>
              </a:rPr>
              <a:t>Bat </a:t>
            </a:r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D3</a:t>
            </a:r>
            <a:endParaRPr lang="en-US" sz="1200" dirty="0">
              <a:solidFill>
                <a:schemeClr val="bg1"/>
              </a:solidFill>
              <a:latin typeface="Tahoma" pitchFamily="1" charset="0"/>
              <a:cs typeface="Tahoma" pitchFamily="1" charset="0"/>
            </a:endParaRP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13856 Aix en Provence, France 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Tel: +33 4 42 90 03 97</a:t>
            </a:r>
            <a:endParaRPr lang="en-US" sz="1200" dirty="0">
              <a:solidFill>
                <a:srgbClr val="000000"/>
              </a:solidFill>
              <a:latin typeface="Tahoma" pitchFamily="1" charset="0"/>
              <a:cs typeface="Tahoma" pitchFamily="1" charset="0"/>
            </a:endParaRP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6553200" y="3009543"/>
            <a:ext cx="2514600" cy="1200329"/>
          </a:xfrm>
          <a:prstGeom prst="rect">
            <a:avLst/>
          </a:prstGeom>
          <a:noFill/>
          <a:ln w="25400">
            <a:noFill/>
            <a:prstDash val="sysDot"/>
            <a:miter lim="800000"/>
            <a:headEnd type="none" w="lg" len="lg"/>
            <a:tailEnd type="none" w="lg" len="lg"/>
          </a:ln>
        </p:spPr>
        <p:txBody>
          <a:bodyPr wrap="square" anchor="ctr">
            <a:spAutoFit/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1" charset="0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>
                <a:solidFill>
                  <a:srgbClr val="AFBFD7"/>
                </a:solidFill>
                <a:latin typeface="Tahoma" pitchFamily="1" charset="0"/>
                <a:cs typeface="Tahoma" pitchFamily="1" charset="0"/>
              </a:rPr>
              <a:t>Tokyo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Aoyama Place Canada 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1/F Place Canada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7-3-37 </a:t>
            </a:r>
            <a:r>
              <a:rPr lang="en-US" sz="1200" dirty="0" err="1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Akasaka</a:t>
            </a:r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 Minato-</a:t>
            </a:r>
            <a:r>
              <a:rPr lang="en-US" sz="1200" dirty="0" err="1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ku</a:t>
            </a:r>
            <a:endParaRPr lang="en-US" sz="1200" dirty="0" smtClean="0">
              <a:solidFill>
                <a:schemeClr val="bg1"/>
              </a:solidFill>
              <a:latin typeface="Tahoma" pitchFamily="1" charset="0"/>
              <a:cs typeface="Tahoma" pitchFamily="1" charset="0"/>
            </a:endParaRP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107-0052 Tokyo, Japan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Tahoma" pitchFamily="1" charset="0"/>
                <a:cs typeface="Tahoma" pitchFamily="1" charset="0"/>
              </a:rPr>
              <a:t>Tel: +81 3 6894 7594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9" descr="Logo-smartTrade_120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74000" y="6608763"/>
            <a:ext cx="114300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74613" y="6629400"/>
            <a:ext cx="841375" cy="184150"/>
          </a:xfrm>
          <a:prstGeom prst="rect">
            <a:avLst/>
          </a:prstGeom>
          <a:noFill/>
          <a:ln w="25400">
            <a:noFill/>
            <a:prstDash val="sysDot"/>
            <a:miter lim="800000"/>
            <a:headEnd type="none" w="lg" len="lg"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600">
                <a:solidFill>
                  <a:srgbClr val="757877"/>
                </a:solidFill>
              </a:rPr>
              <a:t>© 2010 smartTrade Inc.</a:t>
            </a:r>
          </a:p>
        </p:txBody>
      </p:sp>
      <p:pic>
        <p:nvPicPr>
          <p:cNvPr id="1028" name="Picture 31" descr="page_Head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5588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2968864" y="6519446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err="1" smtClean="0">
                <a:solidFill>
                  <a:srgbClr val="FF0000"/>
                </a:solidFill>
              </a:rPr>
              <a:t>smartTrade</a:t>
            </a:r>
            <a:r>
              <a:rPr lang="en-US" b="0" i="0" dirty="0" smtClean="0">
                <a:solidFill>
                  <a:srgbClr val="FF0000"/>
                </a:solidFill>
              </a:rPr>
              <a:t> Confidential</a:t>
            </a:r>
            <a:endParaRPr lang="en-US" b="0" i="0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eaLnBrk="0" hangingPunct="0"/>
            <a:r>
              <a:rPr lang="fr-FR" sz="2800" b="1" dirty="0" err="1" smtClean="0">
                <a:solidFill>
                  <a:schemeClr val="bg1"/>
                </a:solidFill>
                <a:latin typeface="Tahoma" pitchFamily="34" charset="0"/>
              </a:rPr>
              <a:t>smart</a:t>
            </a:r>
            <a:r>
              <a:rPr lang="fr-FR" sz="2800" dirty="0" err="1" smtClean="0">
                <a:solidFill>
                  <a:schemeClr val="bg1"/>
                </a:solidFill>
                <a:latin typeface="Tahoma" pitchFamily="34" charset="0"/>
              </a:rPr>
              <a:t>Trade</a:t>
            </a:r>
            <a:r>
              <a:rPr lang="fr-FR" sz="2800" dirty="0" smtClean="0">
                <a:solidFill>
                  <a:schemeClr val="bg1"/>
                </a:solidFill>
                <a:latin typeface="Tahoma" pitchFamily="34" charset="0"/>
              </a:rPr>
              <a:t>:</a:t>
            </a:r>
            <a:br>
              <a:rPr lang="fr-FR" sz="2800" dirty="0" smtClean="0">
                <a:solidFill>
                  <a:schemeClr val="bg1"/>
                </a:solidFill>
                <a:latin typeface="Tahoma" pitchFamily="34" charset="0"/>
              </a:rPr>
            </a:br>
            <a:r>
              <a:rPr lang="fr-FR" sz="2800" dirty="0" err="1" smtClean="0">
                <a:solidFill>
                  <a:schemeClr val="bg1"/>
                </a:solidFill>
                <a:latin typeface="Tahoma" pitchFamily="34" charset="0"/>
              </a:rPr>
              <a:t>Liquidity</a:t>
            </a:r>
            <a:r>
              <a:rPr lang="fr-FR" sz="2800" dirty="0" smtClean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fr-FR" sz="2800" dirty="0" err="1" smtClean="0">
                <a:solidFill>
                  <a:schemeClr val="bg1"/>
                </a:solidFill>
                <a:latin typeface="Tahoma" pitchFamily="34" charset="0"/>
              </a:rPr>
              <a:t>Connect</a:t>
            </a:r>
            <a:r>
              <a:rPr lang="fr-FR" sz="2800" dirty="0" smtClean="0">
                <a:solidFill>
                  <a:schemeClr val="bg1"/>
                </a:solidFill>
                <a:latin typeface="Tahoma" pitchFamily="34" charset="0"/>
              </a:rPr>
              <a:t> 6.0.</a:t>
            </a:r>
            <a:r>
              <a:rPr lang="fr-FR" sz="2800" dirty="0" err="1" smtClean="0">
                <a:solidFill>
                  <a:schemeClr val="bg1"/>
                </a:solidFill>
                <a:latin typeface="Tahoma" pitchFamily="34" charset="0"/>
              </a:rPr>
              <a:t>x.x</a:t>
            </a:r>
            <a:r>
              <a:rPr lang="fr-FR" sz="2800" dirty="0" smtClean="0">
                <a:solidFill>
                  <a:schemeClr val="bg1"/>
                </a:solidFill>
                <a:latin typeface="Tahoma" pitchFamily="34" charset="0"/>
              </a:rPr>
              <a:t/>
            </a:r>
            <a:br>
              <a:rPr lang="fr-FR" sz="2800" dirty="0" smtClean="0">
                <a:solidFill>
                  <a:schemeClr val="bg1"/>
                </a:solidFill>
                <a:latin typeface="Tahoma" pitchFamily="34" charset="0"/>
              </a:rPr>
            </a:br>
            <a:r>
              <a:rPr lang="fr-FR" sz="2800" dirty="0" err="1" smtClean="0">
                <a:solidFill>
                  <a:schemeClr val="bg1"/>
                </a:solidFill>
                <a:latin typeface="Tahoma" pitchFamily="34" charset="0"/>
              </a:rPr>
              <a:t>Exercises</a:t>
            </a:r>
            <a:r>
              <a:rPr lang="en-US" sz="2800" dirty="0" smtClean="0">
                <a:solidFill>
                  <a:schemeClr val="bg1"/>
                </a:solidFill>
                <a:latin typeface="Tahoma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Tahoma" pitchFamily="34" charset="0"/>
              </a:rPr>
            </a:b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STTP </a:t>
            </a:r>
            <a:r>
              <a:rPr lang="fr-FR" sz="2400" b="1" dirty="0" err="1" smtClean="0">
                <a:solidFill>
                  <a:schemeClr val="bg1"/>
                </a:solidFill>
                <a:latin typeface="Tahoma" pitchFamily="34" charset="0"/>
              </a:rPr>
              <a:t>connector</a:t>
            </a:r>
            <a:endParaRPr lang="fr-FR" sz="2400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685800" y="1143000"/>
            <a:ext cx="746283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 smtClean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Connection to STTP using the STTP client API: STConnect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Login in as a liquidity provider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STTP is the external world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Will receive Market Data Request from STTP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Has to send back to STTP Market Data Snapshots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 smtClean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 smtClean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JMX </a:t>
            </a:r>
            <a:r>
              <a:rPr lang="fr-FR" sz="2400" b="1" dirty="0" err="1" smtClean="0">
                <a:solidFill>
                  <a:schemeClr val="bg1"/>
                </a:solidFill>
                <a:latin typeface="Tahoma" pitchFamily="34" charset="0"/>
              </a:rPr>
              <a:t>connector</a:t>
            </a:r>
            <a:endParaRPr lang="fr-FR" sz="2400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685800" y="1143000"/>
            <a:ext cx="746283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 smtClean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This connector will receive the Market Data Request from the STTP connector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Upon reception of a request, the security id is logged on the console (simulation of the external world)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Using JMX to simulate an incoming message from the external world, a snapshot is sent to the next peer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 smtClean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err="1" smtClean="0">
                <a:solidFill>
                  <a:schemeClr val="bg1"/>
                </a:solidFill>
                <a:latin typeface="Tahoma" pitchFamily="34" charset="0"/>
              </a:rPr>
              <a:t>Exercise</a:t>
            </a:r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 1</a:t>
            </a:r>
            <a:endParaRPr lang="fr-FR" sz="2400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685800" y="1143000"/>
            <a:ext cx="746283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Create an </a:t>
            </a:r>
            <a:r>
              <a:rPr lang="en-US" sz="1900" b="1" dirty="0" err="1" smtClean="0">
                <a:latin typeface="Tahoma" pitchFamily="34" charset="0"/>
                <a:cs typeface="Tahoma" pitchFamily="34" charset="0"/>
              </a:rPr>
              <a:t>ExternalConnectorSupport</a:t>
            </a: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 that registers Market Data Requests and that sends Market Data Snapshot on JMX action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 smtClean="0"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Create an </a:t>
            </a:r>
            <a:r>
              <a:rPr lang="en-US" sz="1900" b="1" dirty="0" err="1" smtClean="0">
                <a:latin typeface="Tahoma" pitchFamily="34" charset="0"/>
                <a:cs typeface="Tahoma" pitchFamily="34" charset="0"/>
              </a:rPr>
              <a:t>ExternalConnectorSupport</a:t>
            </a: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 that connects to STTP, using the STConnect client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This Connector has to process incoming Market Data Request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This Connector has to forward Market Data Snapshot to the STTP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Set up a configuration embedded and test using Studio </a:t>
            </a: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AIR</a:t>
            </a:r>
            <a:endParaRPr lang="en-US" sz="1900" b="1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Solution of the </a:t>
            </a:r>
            <a:r>
              <a:rPr lang="fr-FR" sz="2400" b="1" dirty="0" err="1" smtClean="0">
                <a:solidFill>
                  <a:schemeClr val="bg1"/>
                </a:solidFill>
                <a:latin typeface="Tahoma" pitchFamily="34" charset="0"/>
              </a:rPr>
              <a:t>exercise</a:t>
            </a:r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 1</a:t>
            </a:r>
            <a:endParaRPr lang="fr-FR" sz="2400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685800" y="1143000"/>
            <a:ext cx="746283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fr-FR" sz="2000" dirty="0" err="1" smtClean="0"/>
              <a:t>STTPConnectorSample</a:t>
            </a:r>
            <a:r>
              <a:rPr lang="fr-FR" sz="2000" dirty="0" smtClean="0"/>
              <a:t> has to </a:t>
            </a:r>
            <a:r>
              <a:rPr lang="fr-FR" sz="2000" dirty="0" err="1" smtClean="0"/>
              <a:t>extends</a:t>
            </a:r>
            <a:r>
              <a:rPr lang="fr-FR" sz="2000" dirty="0" smtClean="0"/>
              <a:t> </a:t>
            </a:r>
            <a:r>
              <a:rPr lang="fr-FR" sz="2000" dirty="0" err="1" smtClean="0"/>
              <a:t>ExternalConnectorSupport</a:t>
            </a:r>
            <a:r>
              <a:rPr lang="fr-FR" sz="2000" dirty="0" smtClean="0"/>
              <a:t>&lt;Message, Message&gt;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fr-FR" sz="2000" dirty="0" smtClean="0"/>
              <a:t>It must have a </a:t>
            </a:r>
            <a:r>
              <a:rPr lang="fr-FR" sz="2000" dirty="0" err="1" smtClean="0"/>
              <a:t>StConnect</a:t>
            </a:r>
            <a:r>
              <a:rPr lang="fr-FR" sz="2000" dirty="0" smtClean="0"/>
              <a:t> </a:t>
            </a:r>
            <a:r>
              <a:rPr lang="fr-FR" sz="2000" dirty="0" err="1" smtClean="0"/>
              <a:t>field</a:t>
            </a:r>
            <a:endParaRPr lang="fr-FR" sz="2000" dirty="0" smtClean="0"/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2000" dirty="0" smtClean="0"/>
              <a:t>When the STConnect client is initialized, the connector must login to STTP sending a logon message.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2000" dirty="0" smtClean="0"/>
              <a:t>On reception of the successful logon response, the peer is ready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2000" dirty="0" smtClean="0"/>
              <a:t>On reception of a market data request from the client, it is forward to the next peer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2000" dirty="0" smtClean="0"/>
              <a:t>On reception on a snapshot from the previous peer, it is sent to STTP using the </a:t>
            </a:r>
            <a:r>
              <a:rPr lang="en-US" sz="2000" dirty="0" smtClean="0"/>
              <a:t>client</a:t>
            </a:r>
            <a:endParaRPr lang="en-US" sz="1900" b="1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Solution of the </a:t>
            </a:r>
            <a:r>
              <a:rPr lang="fr-FR" sz="2400" b="1" dirty="0" err="1" smtClean="0">
                <a:solidFill>
                  <a:schemeClr val="bg1"/>
                </a:solidFill>
                <a:latin typeface="Tahoma" pitchFamily="34" charset="0"/>
              </a:rPr>
              <a:t>exercise</a:t>
            </a:r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 1</a:t>
            </a:r>
            <a:endParaRPr lang="fr-FR" sz="2400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685800" y="1143000"/>
            <a:ext cx="746283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fr-FR" sz="2000" dirty="0" err="1" smtClean="0"/>
              <a:t>JMXConnectorSample</a:t>
            </a:r>
            <a:r>
              <a:rPr lang="fr-FR" sz="2000" dirty="0" smtClean="0"/>
              <a:t> has to </a:t>
            </a:r>
            <a:r>
              <a:rPr lang="fr-FR" sz="2000" dirty="0" err="1" smtClean="0"/>
              <a:t>extends</a:t>
            </a:r>
            <a:r>
              <a:rPr lang="fr-FR" sz="2000" dirty="0" smtClean="0"/>
              <a:t> </a:t>
            </a:r>
            <a:r>
              <a:rPr lang="fr-FR" sz="2000" dirty="0" err="1" smtClean="0"/>
              <a:t>ExternalConnectorSupport</a:t>
            </a:r>
            <a:r>
              <a:rPr lang="fr-FR" sz="2000" dirty="0" smtClean="0"/>
              <a:t>&lt;Message, Message&gt;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2000" dirty="0" smtClean="0"/>
              <a:t>On reception on a market data request from the previous peer, it should cache it</a:t>
            </a:r>
          </a:p>
          <a:p>
            <a:pPr marL="342900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2000" dirty="0" smtClean="0"/>
              <a:t>On a JMX event, it has to send a snapshot to the next peer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 smtClean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 smtClean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Solution of the </a:t>
            </a:r>
            <a:r>
              <a:rPr lang="fr-FR" sz="2400" b="1" dirty="0" err="1" smtClean="0">
                <a:solidFill>
                  <a:schemeClr val="bg1"/>
                </a:solidFill>
                <a:latin typeface="Tahoma" pitchFamily="34" charset="0"/>
              </a:rPr>
              <a:t>exercise</a:t>
            </a:r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 1</a:t>
            </a:r>
            <a:endParaRPr lang="fr-FR" sz="2400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685800" y="1143000"/>
            <a:ext cx="746283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The configuration is simple: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 smtClean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 smtClean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90600" y="1600200"/>
            <a:ext cx="6553200" cy="43396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&lt;!--  </a:t>
            </a:r>
            <a:r>
              <a:rPr lang="fr-FR" sz="1200" dirty="0" err="1" smtClean="0"/>
              <a:t>sample</a:t>
            </a:r>
            <a:r>
              <a:rPr lang="fr-FR" sz="1200" dirty="0" smtClean="0"/>
              <a:t> </a:t>
            </a:r>
            <a:r>
              <a:rPr lang="fr-FR" sz="1200" u="sng" dirty="0" err="1" smtClean="0"/>
              <a:t>sttp</a:t>
            </a:r>
            <a:r>
              <a:rPr lang="fr-FR" sz="1200" u="sng" dirty="0" smtClean="0"/>
              <a:t> </a:t>
            </a:r>
            <a:r>
              <a:rPr lang="fr-FR" sz="1200" u="sng" dirty="0" err="1" smtClean="0"/>
              <a:t>connector</a:t>
            </a:r>
            <a:r>
              <a:rPr lang="fr-FR" sz="1200" u="sng" dirty="0" smtClean="0"/>
              <a:t> --&gt;</a:t>
            </a:r>
          </a:p>
          <a:p>
            <a:r>
              <a:rPr lang="en-US" sz="1200" dirty="0" smtClean="0"/>
              <a:t>&lt;bean name=</a:t>
            </a:r>
            <a:r>
              <a:rPr lang="en-US" sz="1200" i="1" dirty="0" smtClean="0"/>
              <a:t>"</a:t>
            </a:r>
            <a:r>
              <a:rPr lang="en-US" sz="1200" i="1" dirty="0" err="1" smtClean="0"/>
              <a:t>sampleSttpConnector</a:t>
            </a:r>
            <a:r>
              <a:rPr lang="en-US" sz="1200" i="1" dirty="0" smtClean="0"/>
              <a:t>" class="</a:t>
            </a:r>
            <a:r>
              <a:rPr lang="en-US" sz="1200" i="1" dirty="0" err="1" smtClean="0"/>
              <a:t>training.STTPConnectorSample</a:t>
            </a:r>
            <a:r>
              <a:rPr lang="en-US" sz="1200" i="1" dirty="0" smtClean="0"/>
              <a:t>"&gt;</a:t>
            </a:r>
          </a:p>
          <a:p>
            <a:r>
              <a:rPr lang="en-US" sz="1200" dirty="0" smtClean="0"/>
              <a:t>	&lt;property name=</a:t>
            </a:r>
            <a:r>
              <a:rPr lang="en-US" sz="1200" i="1" dirty="0" smtClean="0"/>
              <a:t>"login" value="</a:t>
            </a:r>
            <a:r>
              <a:rPr lang="en-US" sz="1200" i="1" dirty="0" err="1" smtClean="0"/>
              <a:t>lp</a:t>
            </a:r>
            <a:r>
              <a:rPr lang="en-US" sz="1200" i="1" dirty="0" smtClean="0"/>
              <a:t>" /&gt;</a:t>
            </a:r>
          </a:p>
          <a:p>
            <a:r>
              <a:rPr lang="fr-FR" sz="1200" dirty="0" smtClean="0"/>
              <a:t>	&lt;</a:t>
            </a:r>
            <a:r>
              <a:rPr lang="fr-FR" sz="1200" dirty="0" err="1" smtClean="0"/>
              <a:t>property</a:t>
            </a:r>
            <a:r>
              <a:rPr lang="fr-FR" sz="1200" dirty="0" smtClean="0"/>
              <a:t> </a:t>
            </a:r>
            <a:r>
              <a:rPr lang="fr-FR" sz="1200" dirty="0" err="1" smtClean="0"/>
              <a:t>name</a:t>
            </a:r>
            <a:r>
              <a:rPr lang="fr-FR" sz="1200" dirty="0" smtClean="0"/>
              <a:t>=</a:t>
            </a:r>
            <a:r>
              <a:rPr lang="fr-FR" sz="1200" i="1" dirty="0" smtClean="0"/>
              <a:t>"</a:t>
            </a:r>
            <a:r>
              <a:rPr lang="fr-FR" sz="1200" i="1" dirty="0" err="1" smtClean="0"/>
              <a:t>clientAdapter</a:t>
            </a:r>
            <a:r>
              <a:rPr lang="fr-FR" sz="1200" i="1" dirty="0" smtClean="0"/>
              <a:t>" </a:t>
            </a:r>
            <a:r>
              <a:rPr lang="fr-FR" sz="1200" i="1" dirty="0" err="1" smtClean="0"/>
              <a:t>ref</a:t>
            </a:r>
            <a:r>
              <a:rPr lang="fr-FR" sz="1200" i="1" dirty="0" smtClean="0"/>
              <a:t>="</a:t>
            </a:r>
            <a:r>
              <a:rPr lang="fr-FR" sz="1200" i="1" dirty="0" err="1" smtClean="0"/>
              <a:t>directAdapter</a:t>
            </a:r>
            <a:r>
              <a:rPr lang="fr-FR" sz="1200" i="1" dirty="0" smtClean="0"/>
              <a:t>" /&gt;</a:t>
            </a:r>
          </a:p>
          <a:p>
            <a:r>
              <a:rPr lang="fr-FR" sz="1200" dirty="0" smtClean="0"/>
              <a:t>	&lt;</a:t>
            </a:r>
            <a:r>
              <a:rPr lang="fr-FR" sz="1200" dirty="0" err="1" smtClean="0"/>
              <a:t>property</a:t>
            </a:r>
            <a:r>
              <a:rPr lang="fr-FR" sz="1200" dirty="0" smtClean="0"/>
              <a:t> </a:t>
            </a:r>
            <a:r>
              <a:rPr lang="fr-FR" sz="1200" dirty="0" err="1" smtClean="0"/>
              <a:t>name</a:t>
            </a:r>
            <a:r>
              <a:rPr lang="fr-FR" sz="1200" dirty="0" smtClean="0"/>
              <a:t>=</a:t>
            </a:r>
            <a:r>
              <a:rPr lang="fr-FR" sz="1200" i="1" dirty="0" smtClean="0"/>
              <a:t>"config"&gt;</a:t>
            </a:r>
          </a:p>
          <a:p>
            <a:r>
              <a:rPr lang="fr-FR" sz="1200" dirty="0" smtClean="0"/>
              <a:t>		&lt;</a:t>
            </a:r>
            <a:r>
              <a:rPr lang="fr-FR" sz="1200" dirty="0" err="1" smtClean="0"/>
              <a:t>bean</a:t>
            </a:r>
            <a:r>
              <a:rPr lang="fr-FR" sz="1200" dirty="0" smtClean="0"/>
              <a:t> class=</a:t>
            </a:r>
            <a:r>
              <a:rPr lang="fr-FR" sz="1200" i="1" dirty="0" smtClean="0"/>
              <a:t>"</a:t>
            </a:r>
            <a:r>
              <a:rPr lang="fr-FR" sz="1200" i="1" dirty="0" err="1" smtClean="0"/>
              <a:t>com.smarttrade.messaging.ClientAdapterConfigurationImpl</a:t>
            </a:r>
            <a:r>
              <a:rPr lang="fr-FR" sz="1200" i="1" dirty="0" smtClean="0"/>
              <a:t>"&gt;</a:t>
            </a:r>
          </a:p>
          <a:p>
            <a:r>
              <a:rPr lang="en-US" sz="1200" dirty="0" smtClean="0"/>
              <a:t>			&lt;property name=</a:t>
            </a:r>
            <a:r>
              <a:rPr lang="en-US" sz="1200" i="1" dirty="0" smtClean="0"/>
              <a:t>"</a:t>
            </a:r>
            <a:r>
              <a:rPr lang="en-US" sz="1200" i="1" dirty="0" err="1" smtClean="0"/>
              <a:t>adapterURI</a:t>
            </a:r>
            <a:r>
              <a:rPr lang="en-US" sz="1200" i="1" dirty="0" smtClean="0"/>
              <a:t>" value="direct://local:2" /&gt;</a:t>
            </a:r>
          </a:p>
          <a:p>
            <a:r>
              <a:rPr lang="fr-FR" sz="1200" dirty="0" smtClean="0"/>
              <a:t>		&lt;/</a:t>
            </a:r>
            <a:r>
              <a:rPr lang="fr-FR" sz="1200" dirty="0" err="1" smtClean="0"/>
              <a:t>bean</a:t>
            </a:r>
            <a:r>
              <a:rPr lang="fr-FR" sz="1200" dirty="0" smtClean="0"/>
              <a:t>&gt;</a:t>
            </a:r>
          </a:p>
          <a:p>
            <a:r>
              <a:rPr lang="fr-FR" sz="1200" dirty="0" smtClean="0"/>
              <a:t>	&lt;/</a:t>
            </a:r>
            <a:r>
              <a:rPr lang="fr-FR" sz="1200" dirty="0" err="1" smtClean="0"/>
              <a:t>property</a:t>
            </a:r>
            <a:r>
              <a:rPr lang="fr-FR" sz="1200" dirty="0" smtClean="0"/>
              <a:t>&gt;</a:t>
            </a:r>
          </a:p>
          <a:p>
            <a:r>
              <a:rPr lang="fr-FR" sz="1200" dirty="0" smtClean="0"/>
              <a:t>&lt;/</a:t>
            </a:r>
            <a:r>
              <a:rPr lang="fr-FR" sz="1200" dirty="0" err="1" smtClean="0"/>
              <a:t>bean</a:t>
            </a:r>
            <a:r>
              <a:rPr lang="fr-FR" sz="1200" dirty="0" smtClean="0"/>
              <a:t>&gt;</a:t>
            </a:r>
          </a:p>
          <a:p>
            <a:endParaRPr lang="fr-FR" sz="1200" dirty="0" smtClean="0"/>
          </a:p>
          <a:p>
            <a:r>
              <a:rPr lang="fr-FR" sz="1200" dirty="0" smtClean="0"/>
              <a:t>&lt;!--  JMX </a:t>
            </a:r>
            <a:r>
              <a:rPr lang="fr-FR" sz="1200" dirty="0" err="1" smtClean="0"/>
              <a:t>connector</a:t>
            </a:r>
            <a:r>
              <a:rPr lang="fr-FR" sz="1200" dirty="0" smtClean="0"/>
              <a:t>  --&gt;</a:t>
            </a:r>
          </a:p>
          <a:p>
            <a:r>
              <a:rPr lang="en-US" sz="1200" dirty="0" smtClean="0"/>
              <a:t>&lt;bean name=</a:t>
            </a:r>
            <a:r>
              <a:rPr lang="en-US" sz="1200" i="1" dirty="0" smtClean="0"/>
              <a:t>"</a:t>
            </a:r>
            <a:r>
              <a:rPr lang="en-US" sz="1200" i="1" dirty="0" err="1" smtClean="0"/>
              <a:t>jmxConnector</a:t>
            </a:r>
            <a:r>
              <a:rPr lang="en-US" sz="1200" i="1" dirty="0" smtClean="0"/>
              <a:t>" class="</a:t>
            </a:r>
            <a:r>
              <a:rPr lang="en-US" sz="1200" i="1" dirty="0" err="1" smtClean="0"/>
              <a:t>training.JMXConnectorSample</a:t>
            </a:r>
            <a:r>
              <a:rPr lang="en-US" sz="1200" i="1" dirty="0" smtClean="0"/>
              <a:t>" /&gt;</a:t>
            </a:r>
          </a:p>
          <a:p>
            <a:r>
              <a:rPr lang="fr-FR" sz="1200" dirty="0" smtClean="0"/>
              <a:t>&lt;!--  bridge --&gt;</a:t>
            </a:r>
          </a:p>
          <a:p>
            <a:r>
              <a:rPr lang="en-US" sz="1200" dirty="0" smtClean="0"/>
              <a:t>&lt;bean name=</a:t>
            </a:r>
            <a:r>
              <a:rPr lang="en-US" sz="1200" i="1" dirty="0" smtClean="0"/>
              <a:t>"</a:t>
            </a:r>
            <a:r>
              <a:rPr lang="en-US" sz="1200" i="1" dirty="0" err="1" smtClean="0"/>
              <a:t>sampleBridge</a:t>
            </a:r>
            <a:r>
              <a:rPr lang="en-US" sz="1200" i="1" dirty="0" smtClean="0"/>
              <a:t>" class="</a:t>
            </a:r>
            <a:r>
              <a:rPr lang="en-US" sz="1200" i="1" dirty="0" err="1" smtClean="0"/>
              <a:t>com.smarttrade.smartconnect.Bridge</a:t>
            </a:r>
            <a:r>
              <a:rPr lang="en-US" sz="1200" i="1" dirty="0" smtClean="0"/>
              <a:t>"&gt;</a:t>
            </a:r>
          </a:p>
          <a:p>
            <a:r>
              <a:rPr lang="fr-FR" sz="1200" dirty="0" smtClean="0"/>
              <a:t>	&lt;</a:t>
            </a:r>
            <a:r>
              <a:rPr lang="fr-FR" sz="1200" dirty="0" err="1" smtClean="0"/>
              <a:t>property</a:t>
            </a:r>
            <a:r>
              <a:rPr lang="fr-FR" sz="1200" dirty="0" smtClean="0"/>
              <a:t> </a:t>
            </a:r>
            <a:r>
              <a:rPr lang="fr-FR" sz="1200" dirty="0" err="1" smtClean="0"/>
              <a:t>name</a:t>
            </a:r>
            <a:r>
              <a:rPr lang="fr-FR" sz="1200" dirty="0" smtClean="0"/>
              <a:t>=</a:t>
            </a:r>
            <a:r>
              <a:rPr lang="fr-FR" sz="1200" i="1" dirty="0" smtClean="0"/>
              <a:t>"</a:t>
            </a:r>
            <a:r>
              <a:rPr lang="fr-FR" sz="1200" i="1" dirty="0" err="1" smtClean="0"/>
              <a:t>chain</a:t>
            </a:r>
            <a:r>
              <a:rPr lang="fr-FR" sz="1200" i="1" dirty="0" smtClean="0"/>
              <a:t>"&gt;</a:t>
            </a:r>
          </a:p>
          <a:p>
            <a:r>
              <a:rPr lang="fr-FR" sz="1200" dirty="0" smtClean="0"/>
              <a:t>		&lt;</a:t>
            </a:r>
            <a:r>
              <a:rPr lang="fr-FR" sz="1200" dirty="0" err="1" smtClean="0"/>
              <a:t>list</a:t>
            </a:r>
            <a:r>
              <a:rPr lang="fr-FR" sz="1200" dirty="0" smtClean="0"/>
              <a:t>&gt;</a:t>
            </a:r>
          </a:p>
          <a:p>
            <a:r>
              <a:rPr lang="fr-FR" sz="1200" dirty="0" smtClean="0"/>
              <a:t>			&lt;</a:t>
            </a:r>
            <a:r>
              <a:rPr lang="fr-FR" sz="1200" dirty="0" err="1" smtClean="0"/>
              <a:t>ref</a:t>
            </a:r>
            <a:r>
              <a:rPr lang="fr-FR" sz="1200" dirty="0" smtClean="0"/>
              <a:t> </a:t>
            </a:r>
            <a:r>
              <a:rPr lang="fr-FR" sz="1200" dirty="0" err="1" smtClean="0"/>
              <a:t>bean</a:t>
            </a:r>
            <a:r>
              <a:rPr lang="fr-FR" sz="1200" dirty="0" smtClean="0"/>
              <a:t>=</a:t>
            </a:r>
            <a:r>
              <a:rPr lang="fr-FR" sz="1200" i="1" dirty="0" smtClean="0"/>
              <a:t>"</a:t>
            </a:r>
            <a:r>
              <a:rPr lang="fr-FR" sz="1200" i="1" dirty="0" err="1" smtClean="0"/>
              <a:t>sampleSttpConnector</a:t>
            </a:r>
            <a:r>
              <a:rPr lang="fr-FR" sz="1200" i="1" dirty="0" smtClean="0"/>
              <a:t>" /&gt;</a:t>
            </a:r>
          </a:p>
          <a:p>
            <a:r>
              <a:rPr lang="fr-FR" sz="1200" dirty="0" smtClean="0"/>
              <a:t>			&lt;</a:t>
            </a:r>
            <a:r>
              <a:rPr lang="fr-FR" sz="1200" dirty="0" err="1" smtClean="0"/>
              <a:t>ref</a:t>
            </a:r>
            <a:r>
              <a:rPr lang="fr-FR" sz="1200" dirty="0" smtClean="0"/>
              <a:t> </a:t>
            </a:r>
            <a:r>
              <a:rPr lang="fr-FR" sz="1200" dirty="0" err="1" smtClean="0"/>
              <a:t>bean</a:t>
            </a:r>
            <a:r>
              <a:rPr lang="fr-FR" sz="1200" dirty="0" smtClean="0"/>
              <a:t>=</a:t>
            </a:r>
            <a:r>
              <a:rPr lang="fr-FR" sz="1200" i="1" dirty="0" smtClean="0"/>
              <a:t>"</a:t>
            </a:r>
            <a:r>
              <a:rPr lang="fr-FR" sz="1200" i="1" dirty="0" err="1" smtClean="0"/>
              <a:t>jmxConnector</a:t>
            </a:r>
            <a:r>
              <a:rPr lang="fr-FR" sz="1200" i="1" dirty="0" smtClean="0"/>
              <a:t>" /&gt;</a:t>
            </a:r>
          </a:p>
          <a:p>
            <a:r>
              <a:rPr lang="fr-FR" sz="1200" dirty="0" smtClean="0"/>
              <a:t>			&lt;</a:t>
            </a:r>
            <a:r>
              <a:rPr lang="fr-FR" sz="1200" dirty="0" err="1" smtClean="0"/>
              <a:t>ref</a:t>
            </a:r>
            <a:r>
              <a:rPr lang="fr-FR" sz="1200" dirty="0" smtClean="0"/>
              <a:t> </a:t>
            </a:r>
            <a:r>
              <a:rPr lang="fr-FR" sz="1200" dirty="0" err="1" smtClean="0"/>
              <a:t>bean</a:t>
            </a:r>
            <a:r>
              <a:rPr lang="fr-FR" sz="1200" dirty="0" smtClean="0"/>
              <a:t>=</a:t>
            </a:r>
            <a:r>
              <a:rPr lang="fr-FR" sz="1200" i="1" dirty="0" smtClean="0"/>
              <a:t>"</a:t>
            </a:r>
            <a:r>
              <a:rPr lang="fr-FR" sz="1200" i="1" dirty="0" err="1" smtClean="0"/>
              <a:t>sampleSttpConnector</a:t>
            </a:r>
            <a:r>
              <a:rPr lang="fr-FR" sz="1200" i="1" dirty="0" smtClean="0"/>
              <a:t>" /&gt;</a:t>
            </a:r>
          </a:p>
          <a:p>
            <a:r>
              <a:rPr lang="fr-FR" sz="1200" dirty="0" smtClean="0"/>
              <a:t>		&lt;/</a:t>
            </a:r>
            <a:r>
              <a:rPr lang="fr-FR" sz="1200" dirty="0" err="1" smtClean="0"/>
              <a:t>list</a:t>
            </a:r>
            <a:r>
              <a:rPr lang="fr-FR" sz="1200" dirty="0" smtClean="0"/>
              <a:t>&gt;</a:t>
            </a:r>
          </a:p>
          <a:p>
            <a:r>
              <a:rPr lang="fr-FR" sz="1200" dirty="0" smtClean="0"/>
              <a:t>	&lt;/</a:t>
            </a:r>
            <a:r>
              <a:rPr lang="fr-FR" sz="1200" dirty="0" err="1" smtClean="0"/>
              <a:t>property</a:t>
            </a:r>
            <a:r>
              <a:rPr lang="fr-FR" sz="1200" dirty="0" smtClean="0"/>
              <a:t>&gt;</a:t>
            </a:r>
          </a:p>
          <a:p>
            <a:r>
              <a:rPr lang="fr-FR" sz="1200" dirty="0" smtClean="0"/>
              <a:t>&lt;/</a:t>
            </a:r>
            <a:r>
              <a:rPr lang="fr-FR" sz="1200" dirty="0" err="1" smtClean="0"/>
              <a:t>bean</a:t>
            </a:r>
            <a:r>
              <a:rPr lang="fr-FR" sz="1200" dirty="0" smtClean="0"/>
              <a:t>&gt;</a:t>
            </a:r>
            <a:endParaRPr lang="fr-FR" sz="12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01650" y="319088"/>
            <a:ext cx="757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r-FR" sz="2400" b="1" dirty="0" err="1" smtClean="0">
                <a:solidFill>
                  <a:schemeClr val="bg1"/>
                </a:solidFill>
                <a:latin typeface="Tahoma" pitchFamily="34" charset="0"/>
              </a:rPr>
              <a:t>Going</a:t>
            </a:r>
            <a:r>
              <a:rPr lang="fr-FR" sz="2400" b="1" dirty="0" smtClean="0">
                <a:solidFill>
                  <a:schemeClr val="bg1"/>
                </a:solidFill>
                <a:latin typeface="Tahoma" pitchFamily="34" charset="0"/>
              </a:rPr>
              <a:t> </a:t>
            </a:r>
            <a:r>
              <a:rPr lang="fr-FR" sz="2400" b="1" dirty="0" err="1" smtClean="0">
                <a:solidFill>
                  <a:schemeClr val="bg1"/>
                </a:solidFill>
                <a:latin typeface="Tahoma" pitchFamily="34" charset="0"/>
              </a:rPr>
              <a:t>further</a:t>
            </a:r>
            <a:endParaRPr lang="fr-FR" sz="2400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5800" y="914400"/>
            <a:ext cx="7696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70000"/>
              </a:spcAft>
              <a:buFont typeface="Wingdings" pitchFamily="2" charset="2"/>
              <a:buChar char="à"/>
            </a:pPr>
            <a:endParaRPr lang="en-US" sz="1500" b="1">
              <a:latin typeface="Tahoma" pitchFamily="34" charset="0"/>
            </a:endParaRP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685800" y="1143000"/>
            <a:ext cx="746283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Make the bridge standalone</a:t>
            </a: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 smtClean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r>
              <a:rPr lang="en-US" sz="1900" b="1" dirty="0" smtClean="0">
                <a:latin typeface="Tahoma" pitchFamily="34" charset="0"/>
                <a:cs typeface="Tahoma" pitchFamily="34" charset="0"/>
              </a:rPr>
              <a:t>Add some peer to filter or translate </a:t>
            </a:r>
            <a:r>
              <a:rPr lang="en-US" sz="1900" b="1" smtClean="0">
                <a:latin typeface="Tahoma" pitchFamily="34" charset="0"/>
                <a:cs typeface="Tahoma" pitchFamily="34" charset="0"/>
              </a:rPr>
              <a:t>the messages</a:t>
            </a:r>
            <a:endParaRPr lang="en-US" sz="1900" b="1" dirty="0" smtClean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 smtClean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 smtClean="0">
              <a:latin typeface="Tahoma" pitchFamily="34" charset="0"/>
              <a:cs typeface="Tahoma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ct val="60000"/>
              </a:spcAft>
              <a:buFontTx/>
              <a:buChar char="•"/>
            </a:pPr>
            <a:endParaRPr lang="en-US" sz="1900" b="1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themeS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ysDot"/>
          <a:round/>
          <a:headEnd type="triangle" w="lg" len="lg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ysDot"/>
          <a:round/>
          <a:headEnd type="triangle" w="lg" len="lg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1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themeST</Template>
  <TotalTime>8906</TotalTime>
  <Words>335</Words>
  <Application>Microsoft Office PowerPoint</Application>
  <PresentationFormat>Affichage à l'écran (4:3)</PresentationFormat>
  <Paragraphs>73</Paragraphs>
  <Slides>9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themeST</vt:lpstr>
      <vt:lpstr>smartTrade: Liquidity Connect 6.0.x.x Exercises 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Company>STT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Harry GOZLAN</dc:creator>
  <cp:lastModifiedBy>Lionel Paris</cp:lastModifiedBy>
  <cp:revision>890</cp:revision>
  <dcterms:created xsi:type="dcterms:W3CDTF">2004-09-01T13:06:23Z</dcterms:created>
  <dcterms:modified xsi:type="dcterms:W3CDTF">2011-06-14T16:18:50Z</dcterms:modified>
</cp:coreProperties>
</file>