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297" r:id="rId2"/>
    <p:sldId id="283" r:id="rId3"/>
    <p:sldId id="258" r:id="rId4"/>
    <p:sldId id="296" r:id="rId5"/>
    <p:sldId id="288" r:id="rId6"/>
    <p:sldId id="284" r:id="rId7"/>
    <p:sldId id="290" r:id="rId8"/>
    <p:sldId id="285" r:id="rId9"/>
    <p:sldId id="292" r:id="rId10"/>
    <p:sldId id="286" r:id="rId11"/>
    <p:sldId id="293" r:id="rId12"/>
    <p:sldId id="294" r:id="rId13"/>
    <p:sldId id="287" r:id="rId14"/>
    <p:sldId id="295" r:id="rId15"/>
    <p:sldId id="271" r:id="rId16"/>
    <p:sldId id="298" r:id="rId17"/>
  </p:sldIdLst>
  <p:sldSz cx="9144000" cy="6858000" type="screen4x3"/>
  <p:notesSz cx="7099300" cy="102235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47F030"/>
    <a:srgbClr val="FFAFAF"/>
    <a:srgbClr val="DDDDDD"/>
    <a:srgbClr val="C6C6EC"/>
    <a:srgbClr val="FF0000"/>
    <a:srgbClr val="9933FF"/>
    <a:srgbClr val="96B38A"/>
    <a:srgbClr val="70855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1942" autoAdjust="0"/>
  </p:normalViewPr>
  <p:slideViewPr>
    <p:cSldViewPr>
      <p:cViewPr>
        <p:scale>
          <a:sx n="100" d="100"/>
          <a:sy n="100" d="100"/>
        </p:scale>
        <p:origin x="-1338" y="-186"/>
      </p:cViewPr>
      <p:guideLst>
        <p:guide orient="horz" pos="816"/>
        <p:guide orient="horz" pos="432"/>
        <p:guide orient="horz" pos="1920"/>
        <p:guide orient="horz" pos="1440"/>
        <p:guide orient="horz" pos="3456"/>
        <p:guide pos="28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88"/>
    </p:cViewPr>
  </p:sorterViewPr>
  <p:notesViewPr>
    <p:cSldViewPr>
      <p:cViewPr varScale="1">
        <p:scale>
          <a:sx n="49" d="100"/>
          <a:sy n="49" d="100"/>
        </p:scale>
        <p:origin x="-2016" y="-96"/>
      </p:cViewPr>
      <p:guideLst>
        <p:guide orient="horz" pos="3219"/>
        <p:guide pos="223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487" cy="51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>
            <a:lvl1pPr algn="l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158" y="0"/>
            <a:ext cx="3074487" cy="51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>
            <a:lvl1pPr algn="r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74"/>
            <a:ext cx="3074487" cy="5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b" anchorCtr="0" compatLnSpc="1">
            <a:prstTxWarp prst="textNoShape">
              <a:avLst/>
            </a:prstTxWarp>
          </a:bodyPr>
          <a:lstStyle>
            <a:lvl1pPr algn="l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158" y="9710774"/>
            <a:ext cx="3074487" cy="5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b" anchorCtr="0" compatLnSpc="1">
            <a:prstTxWarp prst="textNoShape">
              <a:avLst/>
            </a:prstTxWarp>
          </a:bodyPr>
          <a:lstStyle>
            <a:lvl1pPr algn="r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fld id="{E0398D16-B608-45D8-B0B3-EE171431D9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110" cy="55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>
            <a:lvl1pPr algn="l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615" y="0"/>
            <a:ext cx="3084420" cy="55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>
            <a:lvl1pPr algn="r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85813"/>
            <a:ext cx="5126038" cy="3844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505" y="4864368"/>
            <a:ext cx="5190370" cy="463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0368"/>
            <a:ext cx="3081110" cy="4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b" anchorCtr="0" compatLnSpc="1">
            <a:prstTxWarp prst="textNoShape">
              <a:avLst/>
            </a:prstTxWarp>
          </a:bodyPr>
          <a:lstStyle>
            <a:lvl1pPr algn="l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615" y="9730368"/>
            <a:ext cx="3084420" cy="4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b" anchorCtr="0" compatLnSpc="1">
            <a:prstTxWarp prst="textNoShape">
              <a:avLst/>
            </a:prstTxWarp>
          </a:bodyPr>
          <a:lstStyle>
            <a:lvl1pPr algn="r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fld id="{FF50CA4A-F756-4D3B-9311-E6DB9683088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0CA4A-F756-4D3B-9311-E6DB96830884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9824A-1FAD-4527-B500-3DA53E583528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C4558-C9E9-4811-B978-6E5FC5D6532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59445-EF97-485F-B78E-62ED2289CFF0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97E2B-0DD2-429F-BBDA-34BBC7371580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2CDF9-8496-4DF6-80C4-3032E7F496DE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C1FD4-249C-480A-8178-5E688D8F0F84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0CA4A-F756-4D3B-9311-E6DB9683088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4054615" y="9730368"/>
            <a:ext cx="3084420" cy="4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83" tIns="47791" rIns="95583" bIns="47791" anchor="b"/>
          <a:lstStyle/>
          <a:p>
            <a:pPr algn="r" defTabSz="955708"/>
            <a:fld id="{411900DD-8982-49A5-85CE-B5FFB04BE60A}" type="slidenum">
              <a:rPr lang="en-GB" sz="1300">
                <a:latin typeface="Arial" charset="0"/>
              </a:rPr>
              <a:pPr algn="r" defTabSz="955708"/>
              <a:t>2</a:t>
            </a:fld>
            <a:endParaRPr lang="en-GB" sz="1300" dirty="0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DA789-4F07-4846-81B1-D6153645B51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F8A1D-50E1-455E-93F4-37563D4B11DA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F16A2-CD2B-4C95-9802-C0F08D50098B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F2003-AD5C-4065-A129-829DD0CC5795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A1AAF-ECDA-4624-9BCF-994D45CDACFD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58740-C975-465C-BFB9-1FFE57A92296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1CA6E-7832-4C1B-A675-806D3A42AF3D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57201"/>
            <a:ext cx="5181600" cy="1371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pic>
        <p:nvPicPr>
          <p:cNvPr id="6" name="Picture 18" descr="PPTimage_fron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PPTimage_BAC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76200" y="2590800"/>
            <a:ext cx="2222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Please</a:t>
            </a:r>
            <a:r>
              <a:rPr lang="fr-FR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 contact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09543"/>
            <a:ext cx="2743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New York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Graybar Building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420 Lexington Avenue, Suite 2800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New York, NY 10170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+1 212 867 4564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Paris</a:t>
            </a:r>
            <a:endParaRPr lang="en-US" sz="1200" dirty="0">
              <a:solidFill>
                <a:srgbClr val="6D7366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140 rue du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Faubourg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Saint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Honor</a:t>
            </a:r>
            <a:r>
              <a:rPr lang="en-US" altLang="ja-JP" sz="1200" dirty="0" err="1">
                <a:solidFill>
                  <a:schemeClr val="bg1"/>
                </a:solidFill>
                <a:latin typeface="Tahoma" pitchFamily="1" charset="0"/>
                <a:ea typeface="ＭＳ Ｐゴシック" pitchFamily="1" charset="-128"/>
                <a:cs typeface="Tahoma" pitchFamily="1" charset="0"/>
              </a:rPr>
              <a:t>é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75008 Paris, France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1 44 50 19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19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3657600" y="3009543"/>
            <a:ext cx="3048000" cy="2308324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London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International House,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1-6 Yarmouth Place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Mayfair, London, W1J 7BU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+44 203 326 0522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Aix en Provence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Research &amp; Development Center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1330 rue Jean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Guilibert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la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Lauzi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è</a:t>
            </a:r>
            <a:r>
              <a:rPr lang="en-US" altLang="ja-JP" sz="1200" dirty="0" err="1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r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Europarc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Pichaury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</a:rPr>
              <a:t>Bat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D3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13856 Aix en Provence, France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4 42 90 03 97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6553200" y="3009543"/>
            <a:ext cx="2514600" cy="1200329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Tokyo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Aoyama Place Canada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1/F Place Canada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7-3-37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Akasaka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Minato-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ku</a:t>
            </a:r>
            <a:endParaRPr lang="en-US" sz="1200" dirty="0" smtClean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107-0052 Tokyo, Japan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+81 3 6894 7594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Logo-smartTrade_12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74000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74613" y="6629400"/>
            <a:ext cx="841375" cy="184150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600">
                <a:solidFill>
                  <a:srgbClr val="757877"/>
                </a:solidFill>
              </a:rPr>
              <a:t>© 2010 smartTrade Inc.</a:t>
            </a:r>
          </a:p>
        </p:txBody>
      </p:sp>
      <p:pic>
        <p:nvPicPr>
          <p:cNvPr id="1028" name="Picture 31" descr="page_Head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558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968864" y="6519446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err="1" smtClean="0">
                <a:solidFill>
                  <a:srgbClr val="FF0000"/>
                </a:solidFill>
              </a:rPr>
              <a:t>smartTrade</a:t>
            </a:r>
            <a:r>
              <a:rPr lang="en-US" b="0" i="0" dirty="0" smtClean="0">
                <a:solidFill>
                  <a:srgbClr val="FF0000"/>
                </a:solidFill>
              </a:rPr>
              <a:t> Confidential</a:t>
            </a:r>
            <a:endParaRPr lang="en-US" b="0" i="0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0" hangingPunct="0"/>
            <a:r>
              <a:rPr lang="fr-FR" sz="2800" b="1" dirty="0" err="1" smtClean="0">
                <a:solidFill>
                  <a:schemeClr val="bg1"/>
                </a:solidFill>
                <a:latin typeface="Tahoma" pitchFamily="34" charset="0"/>
              </a:rPr>
              <a:t>smart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Trade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  <a:b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Liquidity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Connect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 6.0.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x.x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Concepts and API 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overview</a:t>
            </a:r>
            <a:r>
              <a:rPr lang="en-US" sz="2800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Tahoma" pitchFamily="34" charset="0"/>
              </a:rPr>
            </a:b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Complex peers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304800" y="8382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Bridge (Chain)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A linked list of Peers, considered as a Peer itself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Any LiquidityConnect application has </a:t>
            </a:r>
            <a:br>
              <a:rPr lang="en-US" sz="1400">
                <a:latin typeface="Tahoma" pitchFamily="34" charset="0"/>
                <a:cs typeface="Tahoma" pitchFamily="34" charset="0"/>
              </a:rPr>
            </a:br>
            <a:r>
              <a:rPr lang="en-US" sz="1400">
                <a:latin typeface="Tahoma" pitchFamily="34" charset="0"/>
                <a:cs typeface="Tahoma" pitchFamily="34" charset="0"/>
              </a:rPr>
              <a:t>at least one Bridge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5848" name="Groupe 86"/>
          <p:cNvGrpSpPr>
            <a:grpSpLocks/>
          </p:cNvGrpSpPr>
          <p:nvPr/>
        </p:nvGrpSpPr>
        <p:grpSpPr bwMode="auto">
          <a:xfrm>
            <a:off x="4876800" y="1295400"/>
            <a:ext cx="3962400" cy="1219200"/>
            <a:chOff x="4876800" y="1295400"/>
            <a:chExt cx="3962400" cy="1219200"/>
          </a:xfrm>
        </p:grpSpPr>
        <p:grpSp>
          <p:nvGrpSpPr>
            <p:cNvPr id="35850" name="Groupe 84"/>
            <p:cNvGrpSpPr>
              <a:grpSpLocks/>
            </p:cNvGrpSpPr>
            <p:nvPr/>
          </p:nvGrpSpPr>
          <p:grpSpPr bwMode="auto">
            <a:xfrm>
              <a:off x="4876800" y="1295400"/>
              <a:ext cx="3962400" cy="1219200"/>
              <a:chOff x="5105400" y="4267200"/>
              <a:chExt cx="3962400" cy="1219200"/>
            </a:xfrm>
          </p:grpSpPr>
          <p:grpSp>
            <p:nvGrpSpPr>
              <p:cNvPr id="35852" name="Group 20"/>
              <p:cNvGrpSpPr>
                <a:grpSpLocks/>
              </p:cNvGrpSpPr>
              <p:nvPr/>
            </p:nvGrpSpPr>
            <p:grpSpPr bwMode="auto">
              <a:xfrm>
                <a:off x="6096000" y="4267200"/>
                <a:ext cx="2209800" cy="1219200"/>
                <a:chOff x="1883" y="2295"/>
                <a:chExt cx="2370" cy="2400"/>
              </a:xfrm>
            </p:grpSpPr>
            <p:sp>
              <p:nvSpPr>
                <p:cNvPr id="75" name="AutoShape 22"/>
                <p:cNvSpPr>
                  <a:spLocks noChangeArrowheads="1"/>
                </p:cNvSpPr>
                <p:nvPr/>
              </p:nvSpPr>
              <p:spPr bwMode="auto">
                <a:xfrm>
                  <a:off x="1890" y="2295"/>
                  <a:ext cx="2363" cy="2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8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3" y="2491"/>
                  <a:ext cx="2370" cy="199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100" b="1">
                      <a:latin typeface="Calibri" pitchFamily="34" charset="0"/>
                      <a:cs typeface="Tahoma" pitchFamily="34" charset="0"/>
                    </a:rPr>
                    <a:t>Bridge</a:t>
                  </a:r>
                  <a:endParaRPr lang="en-US" sz="1100" b="1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5853" name="Group 20"/>
              <p:cNvGrpSpPr>
                <a:grpSpLocks/>
              </p:cNvGrpSpPr>
              <p:nvPr/>
            </p:nvGrpSpPr>
            <p:grpSpPr bwMode="auto">
              <a:xfrm>
                <a:off x="5105400" y="4572000"/>
                <a:ext cx="609600" cy="533400"/>
                <a:chOff x="1883" y="2295"/>
                <a:chExt cx="2370" cy="2400"/>
              </a:xfrm>
            </p:grpSpPr>
            <p:sp>
              <p:nvSpPr>
                <p:cNvPr id="78" name="AutoShape 22"/>
                <p:cNvSpPr>
                  <a:spLocks noChangeArrowheads="1"/>
                </p:cNvSpPr>
                <p:nvPr/>
              </p:nvSpPr>
              <p:spPr bwMode="auto">
                <a:xfrm>
                  <a:off x="1889" y="2295"/>
                  <a:ext cx="2364" cy="2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86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3" y="2491"/>
                  <a:ext cx="2370" cy="199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100" b="1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5854" name="Group 20"/>
              <p:cNvGrpSpPr>
                <a:grpSpLocks/>
              </p:cNvGrpSpPr>
              <p:nvPr/>
            </p:nvGrpSpPr>
            <p:grpSpPr bwMode="auto">
              <a:xfrm>
                <a:off x="6248400" y="4610100"/>
                <a:ext cx="533400" cy="457200"/>
                <a:chOff x="1883" y="2295"/>
                <a:chExt cx="2370" cy="2400"/>
              </a:xfrm>
            </p:grpSpPr>
            <p:sp>
              <p:nvSpPr>
                <p:cNvPr id="81" name="AutoShape 22"/>
                <p:cNvSpPr>
                  <a:spLocks noChangeArrowheads="1"/>
                </p:cNvSpPr>
                <p:nvPr/>
              </p:nvSpPr>
              <p:spPr bwMode="auto">
                <a:xfrm>
                  <a:off x="1890" y="2295"/>
                  <a:ext cx="2363" cy="2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86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3" y="2295"/>
                  <a:ext cx="2370" cy="199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800" b="1">
                      <a:latin typeface="Calibri" pitchFamily="34" charset="0"/>
                      <a:cs typeface="Times New Roman" pitchFamily="18" charset="0"/>
                    </a:rPr>
                    <a:t>Peer</a:t>
                  </a:r>
                </a:p>
              </p:txBody>
            </p:sp>
          </p:grpSp>
          <p:sp>
            <p:nvSpPr>
              <p:cNvPr id="35855" name="Text Box 13"/>
              <p:cNvSpPr txBox="1">
                <a:spLocks noChangeArrowheads="1"/>
              </p:cNvSpPr>
              <p:nvPr/>
            </p:nvSpPr>
            <p:spPr bwMode="auto">
              <a:xfrm>
                <a:off x="5791201" y="4662487"/>
                <a:ext cx="380999" cy="29051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1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T</a:t>
                </a:r>
                <a:endParaRPr lang="en-US" sz="1800"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35856" name="Group 20"/>
              <p:cNvGrpSpPr>
                <a:grpSpLocks/>
              </p:cNvGrpSpPr>
              <p:nvPr/>
            </p:nvGrpSpPr>
            <p:grpSpPr bwMode="auto">
              <a:xfrm>
                <a:off x="8458200" y="4572000"/>
                <a:ext cx="609600" cy="533400"/>
                <a:chOff x="1883" y="2295"/>
                <a:chExt cx="2370" cy="2400"/>
              </a:xfrm>
            </p:grpSpPr>
            <p:sp>
              <p:nvSpPr>
                <p:cNvPr id="105" name="AutoShape 22"/>
                <p:cNvSpPr>
                  <a:spLocks noChangeArrowheads="1"/>
                </p:cNvSpPr>
                <p:nvPr/>
              </p:nvSpPr>
              <p:spPr bwMode="auto">
                <a:xfrm>
                  <a:off x="1889" y="2295"/>
                  <a:ext cx="2364" cy="2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86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3" y="2491"/>
                  <a:ext cx="2370" cy="199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800" b="1">
                      <a:latin typeface="Calibri" pitchFamily="34" charset="0"/>
                      <a:cs typeface="Times New Roman" pitchFamily="18" charset="0"/>
                    </a:rPr>
                    <a:t>Peer of Bridge</a:t>
                  </a:r>
                </a:p>
              </p:txBody>
            </p:sp>
          </p:grpSp>
          <p:grpSp>
            <p:nvGrpSpPr>
              <p:cNvPr id="35857" name="Group 20"/>
              <p:cNvGrpSpPr>
                <a:grpSpLocks/>
              </p:cNvGrpSpPr>
              <p:nvPr/>
            </p:nvGrpSpPr>
            <p:grpSpPr bwMode="auto">
              <a:xfrm>
                <a:off x="7543800" y="4610100"/>
                <a:ext cx="533400" cy="457200"/>
                <a:chOff x="1883" y="2295"/>
                <a:chExt cx="2370" cy="2400"/>
              </a:xfrm>
            </p:grpSpPr>
            <p:sp>
              <p:nvSpPr>
                <p:cNvPr id="102" name="AutoShape 22"/>
                <p:cNvSpPr>
                  <a:spLocks noChangeArrowheads="1"/>
                </p:cNvSpPr>
                <p:nvPr/>
              </p:nvSpPr>
              <p:spPr bwMode="auto">
                <a:xfrm>
                  <a:off x="1890" y="2295"/>
                  <a:ext cx="2363" cy="2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86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3" y="2295"/>
                  <a:ext cx="2370" cy="199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800" b="1">
                      <a:latin typeface="Calibri" pitchFamily="34" charset="0"/>
                      <a:cs typeface="Times New Roman" pitchFamily="18" charset="0"/>
                    </a:rPr>
                    <a:t>Peer</a:t>
                  </a:r>
                </a:p>
              </p:txBody>
            </p:sp>
          </p:grpSp>
          <p:cxnSp>
            <p:nvCxnSpPr>
              <p:cNvPr id="35858" name="Straight Arrow Connector 108"/>
              <p:cNvCxnSpPr>
                <a:cxnSpLocks noChangeShapeType="1"/>
              </p:cNvCxnSpPr>
              <p:nvPr/>
            </p:nvCxnSpPr>
            <p:spPr bwMode="auto">
              <a:xfrm flipV="1">
                <a:off x="5715000" y="4876800"/>
                <a:ext cx="533400" cy="3302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</p:spPr>
          </p:cxnSp>
          <p:sp>
            <p:nvSpPr>
              <p:cNvPr id="35859" name="Text Box 13"/>
              <p:cNvSpPr txBox="1">
                <a:spLocks noChangeArrowheads="1"/>
              </p:cNvSpPr>
              <p:nvPr/>
            </p:nvSpPr>
            <p:spPr bwMode="auto">
              <a:xfrm>
                <a:off x="8077201" y="4662487"/>
                <a:ext cx="380999" cy="29051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1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T</a:t>
                </a:r>
                <a:endParaRPr lang="en-US" sz="1800"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35860" name="Straight Arrow Connector 111"/>
              <p:cNvCxnSpPr>
                <a:cxnSpLocks noChangeShapeType="1"/>
              </p:cNvCxnSpPr>
              <p:nvPr/>
            </p:nvCxnSpPr>
            <p:spPr bwMode="auto">
              <a:xfrm flipV="1">
                <a:off x="6781800" y="4876800"/>
                <a:ext cx="304800" cy="3302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</p:spPr>
          </p:cxnSp>
          <p:cxnSp>
            <p:nvCxnSpPr>
              <p:cNvPr id="35861" name="Straight Arrow Connector 113"/>
              <p:cNvCxnSpPr>
                <a:cxnSpLocks noChangeShapeType="1"/>
              </p:cNvCxnSpPr>
              <p:nvPr/>
            </p:nvCxnSpPr>
            <p:spPr bwMode="auto">
              <a:xfrm flipV="1">
                <a:off x="7239000" y="4876800"/>
                <a:ext cx="304800" cy="3302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</p:spPr>
          </p:cxnSp>
        </p:grpSp>
        <p:cxnSp>
          <p:nvCxnSpPr>
            <p:cNvPr id="35851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8001000" y="1905000"/>
              <a:ext cx="381000" cy="3302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</p:spPr>
        </p:cxnSp>
      </p:grpSp>
      <p:pic>
        <p:nvPicPr>
          <p:cNvPr id="35849" name="Image 87" descr="Chai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819400"/>
            <a:ext cx="3581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Complex peers (cont.)</a:t>
            </a:r>
          </a:p>
          <a:p>
            <a:pPr eaLnBrk="0" hangingPunct="0"/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04800" y="8382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RouterSupport&lt;T&gt; (Router&lt;T&gt;) 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message routing: can route to </a:t>
            </a:r>
            <a:br>
              <a:rPr lang="en-US" sz="1400">
                <a:latin typeface="Tahoma" pitchFamily="34" charset="0"/>
                <a:cs typeface="Tahoma" pitchFamily="34" charset="0"/>
              </a:rPr>
            </a:br>
            <a:r>
              <a:rPr lang="en-US" sz="1400">
                <a:latin typeface="Tahoma" pitchFamily="34" charset="0"/>
                <a:cs typeface="Tahoma" pitchFamily="34" charset="0"/>
              </a:rPr>
              <a:t>other components, based on a key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Example: MessageTypeRouter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096000" y="990600"/>
            <a:ext cx="2209800" cy="1219200"/>
            <a:chOff x="1883" y="2295"/>
            <a:chExt cx="2370" cy="2400"/>
          </a:xfrm>
        </p:grpSpPr>
        <p:sp>
          <p:nvSpPr>
            <p:cNvPr id="10" name="AutoShape 22"/>
            <p:cNvSpPr>
              <a:spLocks noChangeArrowheads="1"/>
            </p:cNvSpPr>
            <p:nvPr/>
          </p:nvSpPr>
          <p:spPr bwMode="auto">
            <a:xfrm>
              <a:off x="1890" y="2295"/>
              <a:ext cx="2363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22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100" b="1">
                  <a:latin typeface="Calibri" pitchFamily="34" charset="0"/>
                  <a:cs typeface="Tahoma" pitchFamily="34" charset="0"/>
                </a:rPr>
                <a:t>RouterSupport</a:t>
              </a:r>
              <a:br>
                <a:rPr lang="en-US" sz="1100" b="1">
                  <a:latin typeface="Calibri" pitchFamily="34" charset="0"/>
                  <a:cs typeface="Tahoma" pitchFamily="34" charset="0"/>
                </a:rPr>
              </a:br>
              <a:r>
                <a:rPr lang="en-US" sz="1100" b="1">
                  <a:latin typeface="Calibri" pitchFamily="34" charset="0"/>
                  <a:cs typeface="Tahoma" pitchFamily="34" charset="0"/>
                </a:rPr>
                <a:t>          &lt;T&gt;</a:t>
              </a:r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7897" name="Group 20"/>
          <p:cNvGrpSpPr>
            <a:grpSpLocks/>
          </p:cNvGrpSpPr>
          <p:nvPr/>
        </p:nvGrpSpPr>
        <p:grpSpPr bwMode="auto">
          <a:xfrm>
            <a:off x="5105400" y="1371600"/>
            <a:ext cx="609600" cy="533400"/>
            <a:chOff x="1883" y="2295"/>
            <a:chExt cx="2370" cy="2400"/>
          </a:xfrm>
        </p:grpSpPr>
        <p:sp>
          <p:nvSpPr>
            <p:cNvPr id="13" name="AutoShape 22"/>
            <p:cNvSpPr>
              <a:spLocks noChangeArrowheads="1"/>
            </p:cNvSpPr>
            <p:nvPr/>
          </p:nvSpPr>
          <p:spPr bwMode="auto">
            <a:xfrm>
              <a:off x="1889" y="2295"/>
              <a:ext cx="2364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20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7898" name="Group 20"/>
          <p:cNvGrpSpPr>
            <a:grpSpLocks/>
          </p:cNvGrpSpPr>
          <p:nvPr/>
        </p:nvGrpSpPr>
        <p:grpSpPr bwMode="auto">
          <a:xfrm>
            <a:off x="7467600" y="1066800"/>
            <a:ext cx="533400" cy="457200"/>
            <a:chOff x="1883" y="2295"/>
            <a:chExt cx="2370" cy="24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890" y="2295"/>
              <a:ext cx="2363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18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800" b="1">
                  <a:latin typeface="Calibri" pitchFamily="34" charset="0"/>
                  <a:cs typeface="Times New Roman" pitchFamily="18" charset="0"/>
                </a:rPr>
                <a:t>route1</a:t>
              </a:r>
            </a:p>
          </p:txBody>
        </p:sp>
      </p:grpSp>
      <p:cxnSp>
        <p:nvCxnSpPr>
          <p:cNvPr id="37899" name="Straight Arrow Connector 17"/>
          <p:cNvCxnSpPr>
            <a:cxnSpLocks noChangeShapeType="1"/>
          </p:cNvCxnSpPr>
          <p:nvPr/>
        </p:nvCxnSpPr>
        <p:spPr bwMode="auto">
          <a:xfrm>
            <a:off x="8001000" y="1295400"/>
            <a:ext cx="457200" cy="3413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5715000" y="14620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8077200" y="1219200"/>
            <a:ext cx="381000" cy="2905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37902" name="Straight Arrow Connector 20"/>
          <p:cNvCxnSpPr>
            <a:cxnSpLocks noChangeShapeType="1"/>
          </p:cNvCxnSpPr>
          <p:nvPr/>
        </p:nvCxnSpPr>
        <p:spPr bwMode="auto">
          <a:xfrm>
            <a:off x="5715000" y="1676400"/>
            <a:ext cx="381000" cy="47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37903" name="Group 20"/>
          <p:cNvGrpSpPr>
            <a:grpSpLocks/>
          </p:cNvGrpSpPr>
          <p:nvPr/>
        </p:nvGrpSpPr>
        <p:grpSpPr bwMode="auto">
          <a:xfrm>
            <a:off x="8458200" y="1371600"/>
            <a:ext cx="609600" cy="533400"/>
            <a:chOff x="1883" y="2295"/>
            <a:chExt cx="2370" cy="2400"/>
          </a:xfrm>
        </p:grpSpPr>
        <p:sp>
          <p:nvSpPr>
            <p:cNvPr id="52" name="AutoShape 22"/>
            <p:cNvSpPr>
              <a:spLocks noChangeArrowheads="1"/>
            </p:cNvSpPr>
            <p:nvPr/>
          </p:nvSpPr>
          <p:spPr bwMode="auto">
            <a:xfrm>
              <a:off x="1889" y="2295"/>
              <a:ext cx="2364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16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800" b="1">
                  <a:latin typeface="Calibri" pitchFamily="34" charset="0"/>
                  <a:cs typeface="Times New Roman" pitchFamily="18" charset="0"/>
                </a:rPr>
                <a:t>Peer of</a:t>
              </a:r>
              <a:br>
                <a:rPr lang="en-US" sz="800" b="1">
                  <a:latin typeface="Calibri" pitchFamily="34" charset="0"/>
                  <a:cs typeface="Times New Roman" pitchFamily="18" charset="0"/>
                </a:rPr>
              </a:br>
              <a:r>
                <a:rPr lang="en-US" sz="800" b="1">
                  <a:latin typeface="Calibri" pitchFamily="34" charset="0"/>
                  <a:cs typeface="Times New Roman" pitchFamily="18" charset="0"/>
                </a:rPr>
                <a:t>Router</a:t>
              </a:r>
            </a:p>
          </p:txBody>
        </p:sp>
      </p:grpSp>
      <p:grpSp>
        <p:nvGrpSpPr>
          <p:cNvPr id="37904" name="Group 20"/>
          <p:cNvGrpSpPr>
            <a:grpSpLocks/>
          </p:cNvGrpSpPr>
          <p:nvPr/>
        </p:nvGrpSpPr>
        <p:grpSpPr bwMode="auto">
          <a:xfrm>
            <a:off x="7467600" y="1676400"/>
            <a:ext cx="533400" cy="457200"/>
            <a:chOff x="1883" y="2295"/>
            <a:chExt cx="2370" cy="2400"/>
          </a:xfrm>
        </p:grpSpPr>
        <p:sp>
          <p:nvSpPr>
            <p:cNvPr id="55" name="AutoShape 22"/>
            <p:cNvSpPr>
              <a:spLocks noChangeArrowheads="1"/>
            </p:cNvSpPr>
            <p:nvPr/>
          </p:nvSpPr>
          <p:spPr bwMode="auto">
            <a:xfrm>
              <a:off x="1890" y="2295"/>
              <a:ext cx="2363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14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800" b="1">
                  <a:latin typeface="Calibri" pitchFamily="34" charset="0"/>
                  <a:cs typeface="Times New Roman" pitchFamily="18" charset="0"/>
                </a:rPr>
                <a:t>route2</a:t>
              </a:r>
            </a:p>
          </p:txBody>
        </p:sp>
      </p:grpSp>
      <p:cxnSp>
        <p:nvCxnSpPr>
          <p:cNvPr id="37905" name="Straight Arrow Connector 57"/>
          <p:cNvCxnSpPr>
            <a:cxnSpLocks noChangeShapeType="1"/>
          </p:cNvCxnSpPr>
          <p:nvPr/>
        </p:nvCxnSpPr>
        <p:spPr bwMode="auto">
          <a:xfrm flipV="1">
            <a:off x="8001000" y="1636713"/>
            <a:ext cx="457200" cy="268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37906" name="Text Box 13"/>
          <p:cNvSpPr txBox="1">
            <a:spLocks noChangeArrowheads="1"/>
          </p:cNvSpPr>
          <p:nvPr/>
        </p:nvSpPr>
        <p:spPr bwMode="auto">
          <a:xfrm>
            <a:off x="8077200" y="17668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37907" name="Straight Arrow Connector 60"/>
          <p:cNvCxnSpPr>
            <a:cxnSpLocks noChangeShapeType="1"/>
          </p:cNvCxnSpPr>
          <p:nvPr/>
        </p:nvCxnSpPr>
        <p:spPr bwMode="auto">
          <a:xfrm flipV="1">
            <a:off x="7086600" y="1293813"/>
            <a:ext cx="381000" cy="2301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37908" name="Straight Arrow Connector 62"/>
          <p:cNvCxnSpPr>
            <a:cxnSpLocks noChangeShapeType="1"/>
          </p:cNvCxnSpPr>
          <p:nvPr/>
        </p:nvCxnSpPr>
        <p:spPr bwMode="auto">
          <a:xfrm>
            <a:off x="7086600" y="1601788"/>
            <a:ext cx="381000" cy="3016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37909" name="Text Box 13"/>
          <p:cNvSpPr txBox="1">
            <a:spLocks noChangeArrowheads="1"/>
          </p:cNvSpPr>
          <p:nvPr/>
        </p:nvSpPr>
        <p:spPr bwMode="auto">
          <a:xfrm>
            <a:off x="7086600" y="13858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100" b="1" i="1">
                <a:latin typeface="Calibri" pitchFamily="34" charset="0"/>
                <a:ea typeface="Calibri" pitchFamily="34" charset="0"/>
                <a:cs typeface="Times New Roman" pitchFamily="18" charset="0"/>
              </a:rPr>
              <a:t>xor</a:t>
            </a:r>
            <a:endParaRPr lang="en-US" sz="1800" b="1" i="1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7910" name="Text Box 13"/>
          <p:cNvSpPr txBox="1">
            <a:spLocks noChangeArrowheads="1"/>
          </p:cNvSpPr>
          <p:nvPr/>
        </p:nvSpPr>
        <p:spPr bwMode="auto">
          <a:xfrm>
            <a:off x="7010400" y="12334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7911" name="Text Box 13"/>
          <p:cNvSpPr txBox="1">
            <a:spLocks noChangeArrowheads="1"/>
          </p:cNvSpPr>
          <p:nvPr/>
        </p:nvSpPr>
        <p:spPr bwMode="auto">
          <a:xfrm>
            <a:off x="7010400" y="16906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7912" name="Image 73" descr="RouterSuppor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362200"/>
            <a:ext cx="3581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Complex peers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04800" y="8382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ListSplitter&lt;T&gt;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T MUST be a collection. </a:t>
            </a:r>
            <a:br>
              <a:rPr lang="en-US" sz="1400">
                <a:latin typeface="Tahoma" pitchFamily="34" charset="0"/>
                <a:cs typeface="Tahoma" pitchFamily="34" charset="0"/>
              </a:rPr>
            </a:br>
            <a:r>
              <a:rPr lang="en-US" sz="1400">
                <a:latin typeface="Tahoma" pitchFamily="34" charset="0"/>
                <a:cs typeface="Tahoma" pitchFamily="34" charset="0"/>
              </a:rPr>
              <a:t>The splitter forwards each item of the collection</a:t>
            </a:r>
            <a:br>
              <a:rPr lang="en-US" sz="1400">
                <a:latin typeface="Tahoma" pitchFamily="34" charset="0"/>
                <a:cs typeface="Tahoma" pitchFamily="34" charset="0"/>
              </a:rPr>
            </a:br>
            <a:r>
              <a:rPr lang="en-US" sz="1400">
                <a:latin typeface="Tahoma" pitchFamily="34" charset="0"/>
                <a:cs typeface="Tahoma" pitchFamily="34" charset="0"/>
              </a:rPr>
              <a:t>to the next Peer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Usually used as Peer of a Translator&lt;T1, T2&gt;, </a:t>
            </a:r>
            <a:br>
              <a:rPr lang="en-US" sz="1400">
                <a:latin typeface="Tahoma" pitchFamily="34" charset="0"/>
                <a:cs typeface="Tahoma" pitchFamily="34" charset="0"/>
              </a:rPr>
            </a:br>
            <a:r>
              <a:rPr lang="en-US" sz="1400">
                <a:latin typeface="Tahoma" pitchFamily="34" charset="0"/>
                <a:cs typeface="Tahoma" pitchFamily="34" charset="0"/>
              </a:rPr>
              <a:t>where T2 is a collection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9944" name="Straight Arrow Connector 33"/>
          <p:cNvCxnSpPr>
            <a:cxnSpLocks noChangeShapeType="1"/>
          </p:cNvCxnSpPr>
          <p:nvPr/>
        </p:nvCxnSpPr>
        <p:spPr bwMode="auto">
          <a:xfrm>
            <a:off x="5715000" y="1600200"/>
            <a:ext cx="381000" cy="47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39945" name="Groupe 76"/>
          <p:cNvGrpSpPr>
            <a:grpSpLocks/>
          </p:cNvGrpSpPr>
          <p:nvPr/>
        </p:nvGrpSpPr>
        <p:grpSpPr bwMode="auto">
          <a:xfrm>
            <a:off x="5105400" y="990600"/>
            <a:ext cx="4038600" cy="1295400"/>
            <a:chOff x="5105400" y="990600"/>
            <a:chExt cx="4038600" cy="1295400"/>
          </a:xfrm>
        </p:grpSpPr>
        <p:grpSp>
          <p:nvGrpSpPr>
            <p:cNvPr id="39947" name="Group 20"/>
            <p:cNvGrpSpPr>
              <a:grpSpLocks/>
            </p:cNvGrpSpPr>
            <p:nvPr/>
          </p:nvGrpSpPr>
          <p:grpSpPr bwMode="auto">
            <a:xfrm>
              <a:off x="6096000" y="990600"/>
              <a:ext cx="1295400" cy="1219200"/>
              <a:chOff x="1883" y="2295"/>
              <a:chExt cx="2370" cy="2400"/>
            </a:xfrm>
          </p:grpSpPr>
          <p:sp>
            <p:nvSpPr>
              <p:cNvPr id="23" name="AutoShape 22"/>
              <p:cNvSpPr>
                <a:spLocks noChangeArrowheads="1"/>
              </p:cNvSpPr>
              <p:nvPr/>
            </p:nvSpPr>
            <p:spPr bwMode="auto">
              <a:xfrm>
                <a:off x="1889" y="2295"/>
                <a:ext cx="2364" cy="2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rgbClr val="F2F2F2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63" name="Text Box 21"/>
              <p:cNvSpPr txBox="1">
                <a:spLocks noChangeArrowheads="1"/>
              </p:cNvSpPr>
              <p:nvPr/>
            </p:nvSpPr>
            <p:spPr bwMode="auto">
              <a:xfrm>
                <a:off x="1883" y="2491"/>
                <a:ext cx="2370" cy="19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100" b="1">
                    <a:latin typeface="Calibri" pitchFamily="34" charset="0"/>
                    <a:cs typeface="Tahoma" pitchFamily="34" charset="0"/>
                  </a:rPr>
                  <a:t>ListSplitter</a:t>
                </a:r>
                <a:br>
                  <a:rPr lang="en-US" sz="1100" b="1">
                    <a:latin typeface="Calibri" pitchFamily="34" charset="0"/>
                    <a:cs typeface="Tahoma" pitchFamily="34" charset="0"/>
                  </a:rPr>
                </a:br>
                <a:r>
                  <a:rPr lang="en-US" sz="1100" b="1">
                    <a:latin typeface="Calibri" pitchFamily="34" charset="0"/>
                    <a:cs typeface="Tahoma" pitchFamily="34" charset="0"/>
                  </a:rPr>
                  <a:t>&lt;T&gt;</a:t>
                </a:r>
                <a:endParaRPr lang="en-US" sz="1100" b="1">
                  <a:latin typeface="Calibri" pitchFamily="34" charset="0"/>
                  <a:cs typeface="Times New Roman" pitchFamily="18" charset="0"/>
                </a:endParaRPr>
              </a:p>
              <a:p>
                <a:pPr algn="ctr"/>
                <a:endParaRPr lang="en-US" sz="1100" b="1">
                  <a:latin typeface="Calibri" pitchFamily="34" charset="0"/>
                  <a:cs typeface="Times New Roman" pitchFamily="18" charset="0"/>
                </a:endParaRPr>
              </a:p>
              <a:p>
                <a:pPr algn="ctr"/>
                <a:r>
                  <a:rPr lang="en-US" sz="1100" b="1">
                    <a:latin typeface="Calibri" pitchFamily="34" charset="0"/>
                    <a:cs typeface="Times New Roman" pitchFamily="18" charset="0"/>
                  </a:rPr>
                  <a:t>&lt;T&gt; = [T items]</a:t>
                </a:r>
                <a:endParaRPr lang="en-US" sz="1100" b="1">
                  <a:latin typeface="Calibri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39948" name="Group 20"/>
            <p:cNvGrpSpPr>
              <a:grpSpLocks/>
            </p:cNvGrpSpPr>
            <p:nvPr/>
          </p:nvGrpSpPr>
          <p:grpSpPr bwMode="auto">
            <a:xfrm>
              <a:off x="5105400" y="1295400"/>
              <a:ext cx="609600" cy="533400"/>
              <a:chOff x="1883" y="2295"/>
              <a:chExt cx="2370" cy="2400"/>
            </a:xfrm>
          </p:grpSpPr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889" y="2295"/>
                <a:ext cx="2364" cy="2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rgbClr val="F2F2F2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61" name="Text Box 21"/>
              <p:cNvSpPr txBox="1">
                <a:spLocks noChangeArrowheads="1"/>
              </p:cNvSpPr>
              <p:nvPr/>
            </p:nvSpPr>
            <p:spPr bwMode="auto">
              <a:xfrm>
                <a:off x="1883" y="2491"/>
                <a:ext cx="2370" cy="19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100" b="1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949" name="Group 20"/>
            <p:cNvGrpSpPr>
              <a:grpSpLocks/>
            </p:cNvGrpSpPr>
            <p:nvPr/>
          </p:nvGrpSpPr>
          <p:grpSpPr bwMode="auto">
            <a:xfrm>
              <a:off x="8534400" y="1066800"/>
              <a:ext cx="609600" cy="1219200"/>
              <a:chOff x="1883" y="2295"/>
              <a:chExt cx="2370" cy="2400"/>
            </a:xfrm>
          </p:grpSpPr>
          <p:sp>
            <p:nvSpPr>
              <p:cNvPr id="29" name="AutoShape 22"/>
              <p:cNvSpPr>
                <a:spLocks noChangeArrowheads="1"/>
              </p:cNvSpPr>
              <p:nvPr/>
            </p:nvSpPr>
            <p:spPr bwMode="auto">
              <a:xfrm>
                <a:off x="1889" y="2295"/>
                <a:ext cx="2364" cy="2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rgbClr val="F2F2F2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59" name="Text Box 21"/>
              <p:cNvSpPr txBox="1">
                <a:spLocks noChangeArrowheads="1"/>
              </p:cNvSpPr>
              <p:nvPr/>
            </p:nvSpPr>
            <p:spPr bwMode="auto">
              <a:xfrm>
                <a:off x="1883" y="2491"/>
                <a:ext cx="2370" cy="19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sz="1100" b="1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39950" name="Text Box 13"/>
            <p:cNvSpPr txBox="1">
              <a:spLocks noChangeArrowheads="1"/>
            </p:cNvSpPr>
            <p:nvPr/>
          </p:nvSpPr>
          <p:spPr bwMode="auto">
            <a:xfrm>
              <a:off x="5715001" y="1385887"/>
              <a:ext cx="380999" cy="2905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</a:t>
              </a:r>
              <a:endParaRPr lang="en-US" sz="18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7315200" y="1143000"/>
              <a:ext cx="1447800" cy="2905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 item1</a:t>
              </a:r>
              <a:endParaRPr lang="en-US" sz="18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grpSp>
          <p:nvGrpSpPr>
            <p:cNvPr id="39952" name="Groupe 73"/>
            <p:cNvGrpSpPr>
              <a:grpSpLocks/>
            </p:cNvGrpSpPr>
            <p:nvPr/>
          </p:nvGrpSpPr>
          <p:grpSpPr bwMode="auto">
            <a:xfrm>
              <a:off x="7391400" y="1371600"/>
              <a:ext cx="1143000" cy="609600"/>
              <a:chOff x="7315200" y="3048000"/>
              <a:chExt cx="1143000" cy="609600"/>
            </a:xfrm>
          </p:grpSpPr>
          <p:cxnSp>
            <p:nvCxnSpPr>
              <p:cNvPr id="39955" name="Straight Arrow Connector 30"/>
              <p:cNvCxnSpPr>
                <a:cxnSpLocks noChangeShapeType="1"/>
              </p:cNvCxnSpPr>
              <p:nvPr/>
            </p:nvCxnSpPr>
            <p:spPr bwMode="auto">
              <a:xfrm>
                <a:off x="7315200" y="3048000"/>
                <a:ext cx="1143000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</p:spPr>
          </p:cxnSp>
          <p:cxnSp>
            <p:nvCxnSpPr>
              <p:cNvPr id="39956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7315200" y="3351212"/>
                <a:ext cx="1143000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</p:spPr>
          </p:cxnSp>
          <p:cxnSp>
            <p:nvCxnSpPr>
              <p:cNvPr id="39957" name="Straight Arrow Connector 70"/>
              <p:cNvCxnSpPr>
                <a:cxnSpLocks noChangeShapeType="1"/>
              </p:cNvCxnSpPr>
              <p:nvPr/>
            </p:nvCxnSpPr>
            <p:spPr bwMode="auto">
              <a:xfrm>
                <a:off x="7315200" y="3656012"/>
                <a:ext cx="1143000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</p:spPr>
          </p:cxnSp>
        </p:grp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7467600" y="1447800"/>
              <a:ext cx="1447800" cy="2905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then T item2</a:t>
              </a:r>
              <a:endParaRPr lang="en-US" sz="18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39954" name="Text Box 13"/>
            <p:cNvSpPr txBox="1">
              <a:spLocks noChangeArrowheads="1"/>
            </p:cNvSpPr>
            <p:nvPr/>
          </p:nvSpPr>
          <p:spPr bwMode="auto">
            <a:xfrm>
              <a:off x="7620000" y="1766887"/>
              <a:ext cx="1447800" cy="2905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then T item3…</a:t>
              </a:r>
              <a:endParaRPr lang="en-US" sz="18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pic>
        <p:nvPicPr>
          <p:cNvPr id="39946" name="Image 79" descr="list splitt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581400"/>
            <a:ext cx="29146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More complex peers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04800" y="8382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TranslatorRouterSupport&lt;T1, T2&gt;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Built-in, a mixed of Translators and Router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Route a message T to the adequate Translator&lt;T1, T2&gt;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Ex: STTP2FixTranslatorRouter, Fix2STTPTranslatorRouter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40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1992" name="Group 20"/>
          <p:cNvGrpSpPr>
            <a:grpSpLocks/>
          </p:cNvGrpSpPr>
          <p:nvPr/>
        </p:nvGrpSpPr>
        <p:grpSpPr bwMode="auto">
          <a:xfrm>
            <a:off x="1905000" y="2590800"/>
            <a:ext cx="3733800" cy="1219200"/>
            <a:chOff x="1883" y="2295"/>
            <a:chExt cx="2370" cy="2400"/>
          </a:xfrm>
        </p:grpSpPr>
        <p:sp>
          <p:nvSpPr>
            <p:cNvPr id="10" name="AutoShape 22"/>
            <p:cNvSpPr>
              <a:spLocks noChangeArrowheads="1"/>
            </p:cNvSpPr>
            <p:nvPr/>
          </p:nvSpPr>
          <p:spPr bwMode="auto">
            <a:xfrm>
              <a:off x="1890" y="2295"/>
              <a:ext cx="2363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0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100" b="1">
                  <a:latin typeface="Calibri" pitchFamily="34" charset="0"/>
                  <a:cs typeface="Tahoma" pitchFamily="34" charset="0"/>
                </a:rPr>
                <a:t>TranslatorRouterSupport</a:t>
              </a:r>
              <a:br>
                <a:rPr lang="en-US" sz="1100" b="1">
                  <a:latin typeface="Calibri" pitchFamily="34" charset="0"/>
                  <a:cs typeface="Tahoma" pitchFamily="34" charset="0"/>
                </a:rPr>
              </a:br>
              <a:r>
                <a:rPr lang="en-US" sz="1100" b="1">
                  <a:latin typeface="Calibri" pitchFamily="34" charset="0"/>
                  <a:cs typeface="Tahoma" pitchFamily="34" charset="0"/>
                </a:rPr>
                <a:t>                    &lt;T1, T2&gt;</a:t>
              </a:r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41993" name="Group 20"/>
          <p:cNvGrpSpPr>
            <a:grpSpLocks/>
          </p:cNvGrpSpPr>
          <p:nvPr/>
        </p:nvGrpSpPr>
        <p:grpSpPr bwMode="auto">
          <a:xfrm>
            <a:off x="914400" y="2971800"/>
            <a:ext cx="609600" cy="533400"/>
            <a:chOff x="1883" y="2295"/>
            <a:chExt cx="2370" cy="2400"/>
          </a:xfrm>
        </p:grpSpPr>
        <p:sp>
          <p:nvSpPr>
            <p:cNvPr id="13" name="AutoShape 22"/>
            <p:cNvSpPr>
              <a:spLocks noChangeArrowheads="1"/>
            </p:cNvSpPr>
            <p:nvPr/>
          </p:nvSpPr>
          <p:spPr bwMode="auto">
            <a:xfrm>
              <a:off x="1889" y="2295"/>
              <a:ext cx="2364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8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Peer</a:t>
              </a:r>
            </a:p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&lt;T1&gt;</a:t>
              </a:r>
            </a:p>
          </p:txBody>
        </p:sp>
      </p:grpSp>
      <p:grpSp>
        <p:nvGrpSpPr>
          <p:cNvPr id="41994" name="Group 20"/>
          <p:cNvGrpSpPr>
            <a:grpSpLocks/>
          </p:cNvGrpSpPr>
          <p:nvPr/>
        </p:nvGrpSpPr>
        <p:grpSpPr bwMode="auto">
          <a:xfrm>
            <a:off x="4191000" y="2667000"/>
            <a:ext cx="1066800" cy="457200"/>
            <a:chOff x="1883" y="2295"/>
            <a:chExt cx="2370" cy="24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890" y="2295"/>
              <a:ext cx="2363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6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800" b="1">
                  <a:latin typeface="Calibri" pitchFamily="34" charset="0"/>
                  <a:cs typeface="Times New Roman" pitchFamily="18" charset="0"/>
                </a:rPr>
                <a:t>Translator</a:t>
              </a:r>
            </a:p>
            <a:p>
              <a:pPr algn="ctr"/>
              <a:r>
                <a:rPr lang="en-US" sz="800" b="1">
                  <a:latin typeface="Calibri" pitchFamily="34" charset="0"/>
                  <a:cs typeface="Times New Roman" pitchFamily="18" charset="0"/>
                </a:rPr>
                <a:t>&lt;T11, T22&gt;</a:t>
              </a:r>
            </a:p>
          </p:txBody>
        </p:sp>
      </p:grp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524000" y="30622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T1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41996" name="Straight Arrow Connector 20"/>
          <p:cNvCxnSpPr>
            <a:cxnSpLocks noChangeShapeType="1"/>
          </p:cNvCxnSpPr>
          <p:nvPr/>
        </p:nvCxnSpPr>
        <p:spPr bwMode="auto">
          <a:xfrm>
            <a:off x="1524000" y="3276600"/>
            <a:ext cx="381000" cy="47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41997" name="Group 20"/>
          <p:cNvGrpSpPr>
            <a:grpSpLocks/>
          </p:cNvGrpSpPr>
          <p:nvPr/>
        </p:nvGrpSpPr>
        <p:grpSpPr bwMode="auto">
          <a:xfrm>
            <a:off x="6172200" y="2971800"/>
            <a:ext cx="1752600" cy="533400"/>
            <a:chOff x="1883" y="2295"/>
            <a:chExt cx="2370" cy="2400"/>
          </a:xfrm>
        </p:grpSpPr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1889" y="2295"/>
              <a:ext cx="2364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4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Peer&lt;T2&gt; of</a:t>
              </a:r>
              <a:r>
                <a:rPr lang="en-US" sz="1100" b="1">
                  <a:latin typeface="Calibri" pitchFamily="34" charset="0"/>
                  <a:cs typeface="Tahoma" pitchFamily="34" charset="0"/>
                </a:rPr>
                <a:t> TranslatorRouterSupport</a:t>
              </a:r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cxnSp>
        <p:nvCxnSpPr>
          <p:cNvPr id="41998" name="Straight Arrow Connector 29"/>
          <p:cNvCxnSpPr>
            <a:cxnSpLocks noChangeShapeType="1"/>
          </p:cNvCxnSpPr>
          <p:nvPr/>
        </p:nvCxnSpPr>
        <p:spPr bwMode="auto">
          <a:xfrm flipV="1">
            <a:off x="3581400" y="2894013"/>
            <a:ext cx="609600" cy="2317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1999" name="Straight Arrow Connector 30"/>
          <p:cNvCxnSpPr>
            <a:cxnSpLocks noChangeShapeType="1"/>
            <a:endCxn id="42009" idx="3"/>
          </p:cNvCxnSpPr>
          <p:nvPr/>
        </p:nvCxnSpPr>
        <p:spPr bwMode="auto">
          <a:xfrm>
            <a:off x="5257800" y="2895600"/>
            <a:ext cx="914400" cy="3746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42000" name="Text Box 13"/>
          <p:cNvSpPr txBox="1">
            <a:spLocks noChangeArrowheads="1"/>
          </p:cNvSpPr>
          <p:nvPr/>
        </p:nvSpPr>
        <p:spPr bwMode="auto">
          <a:xfrm>
            <a:off x="5410200" y="2743200"/>
            <a:ext cx="914400" cy="2905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T22 as T2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2001" name="Text Box 13"/>
          <p:cNvSpPr txBox="1">
            <a:spLocks noChangeArrowheads="1"/>
          </p:cNvSpPr>
          <p:nvPr/>
        </p:nvSpPr>
        <p:spPr bwMode="auto">
          <a:xfrm>
            <a:off x="6781800" y="2514600"/>
            <a:ext cx="381000" cy="2905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42002" name="Group 20"/>
          <p:cNvGrpSpPr>
            <a:grpSpLocks/>
          </p:cNvGrpSpPr>
          <p:nvPr/>
        </p:nvGrpSpPr>
        <p:grpSpPr bwMode="auto">
          <a:xfrm>
            <a:off x="4191000" y="3276600"/>
            <a:ext cx="1066800" cy="457200"/>
            <a:chOff x="1883" y="2295"/>
            <a:chExt cx="2370" cy="2400"/>
          </a:xfrm>
        </p:grpSpPr>
        <p:sp>
          <p:nvSpPr>
            <p:cNvPr id="37" name="AutoShape 22"/>
            <p:cNvSpPr>
              <a:spLocks noChangeArrowheads="1"/>
            </p:cNvSpPr>
            <p:nvPr/>
          </p:nvSpPr>
          <p:spPr bwMode="auto">
            <a:xfrm>
              <a:off x="1890" y="2295"/>
              <a:ext cx="2363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2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800" b="1">
                  <a:latin typeface="Calibri" pitchFamily="34" charset="0"/>
                  <a:cs typeface="Times New Roman" pitchFamily="18" charset="0"/>
                </a:rPr>
                <a:t>Translator</a:t>
              </a:r>
            </a:p>
            <a:p>
              <a:pPr algn="ctr"/>
              <a:r>
                <a:rPr lang="en-US" sz="800" b="1">
                  <a:latin typeface="Calibri" pitchFamily="34" charset="0"/>
                  <a:cs typeface="Times New Roman" pitchFamily="18" charset="0"/>
                </a:rPr>
                <a:t>&lt;T111, T222&gt;</a:t>
              </a:r>
            </a:p>
          </p:txBody>
        </p:sp>
      </p:grpSp>
      <p:cxnSp>
        <p:nvCxnSpPr>
          <p:cNvPr id="42003" name="Straight Arrow Connector 39"/>
          <p:cNvCxnSpPr>
            <a:cxnSpLocks noChangeShapeType="1"/>
          </p:cNvCxnSpPr>
          <p:nvPr/>
        </p:nvCxnSpPr>
        <p:spPr bwMode="auto">
          <a:xfrm>
            <a:off x="3581400" y="3200400"/>
            <a:ext cx="609600" cy="3032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2004" name="Straight Arrow Connector 43"/>
          <p:cNvCxnSpPr>
            <a:cxnSpLocks noChangeShapeType="1"/>
            <a:endCxn id="42009" idx="3"/>
          </p:cNvCxnSpPr>
          <p:nvPr/>
        </p:nvCxnSpPr>
        <p:spPr bwMode="auto">
          <a:xfrm flipV="1">
            <a:off x="5257800" y="3270250"/>
            <a:ext cx="914400" cy="233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42005" name="Text Box 13"/>
          <p:cNvSpPr txBox="1">
            <a:spLocks noChangeArrowheads="1"/>
          </p:cNvSpPr>
          <p:nvPr/>
        </p:nvSpPr>
        <p:spPr bwMode="auto">
          <a:xfrm>
            <a:off x="5410200" y="3367088"/>
            <a:ext cx="8382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T222 as T2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2006" name="Text Box 13"/>
          <p:cNvSpPr txBox="1">
            <a:spLocks noChangeArrowheads="1"/>
          </p:cNvSpPr>
          <p:nvPr/>
        </p:nvSpPr>
        <p:spPr bwMode="auto">
          <a:xfrm>
            <a:off x="3429000" y="2743200"/>
            <a:ext cx="685800" cy="2905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(T11)T1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2007" name="Text Box 13"/>
          <p:cNvSpPr txBox="1">
            <a:spLocks noChangeArrowheads="1"/>
          </p:cNvSpPr>
          <p:nvPr/>
        </p:nvSpPr>
        <p:spPr bwMode="auto">
          <a:xfrm>
            <a:off x="3352800" y="3367088"/>
            <a:ext cx="762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(T111)T1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2008" name="Text Box 13"/>
          <p:cNvSpPr txBox="1">
            <a:spLocks noChangeArrowheads="1"/>
          </p:cNvSpPr>
          <p:nvPr/>
        </p:nvSpPr>
        <p:spPr bwMode="auto">
          <a:xfrm>
            <a:off x="3657600" y="3048000"/>
            <a:ext cx="762000" cy="2905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ClassCast</a:t>
            </a:r>
            <a:endParaRPr lang="en-US" sz="800" i="1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2009" name="Text Box 13"/>
          <p:cNvSpPr txBox="1">
            <a:spLocks noChangeArrowheads="1"/>
          </p:cNvSpPr>
          <p:nvPr/>
        </p:nvSpPr>
        <p:spPr bwMode="auto">
          <a:xfrm>
            <a:off x="5257800" y="3124200"/>
            <a:ext cx="914400" cy="2905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polymorphism</a:t>
            </a:r>
            <a:endParaRPr lang="en-US" sz="800" i="1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2010" name="Image 40" descr="translator router suppor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9624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Very… complex peers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04800" y="8382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Everything is possible!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Re-usable configurations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Sample Configuration 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609600" y="8382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6088" name="ZoneTexte 11"/>
          <p:cNvSpPr txBox="1">
            <a:spLocks noChangeArrowheads="1"/>
          </p:cNvSpPr>
          <p:nvPr/>
        </p:nvSpPr>
        <p:spPr bwMode="auto">
          <a:xfrm>
            <a:off x="152400" y="1687513"/>
            <a:ext cx="8839200" cy="4862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"fixSTTPBridge" </a:t>
            </a:r>
            <a:r>
              <a:rPr lang="fr-FR" sz="1000" i="1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fr-FR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"com.smarttrade.smartconnect.Bridge"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"chain"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list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"messageTypeRouter"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 &lt;!-- ST leg --&gt;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"notReadyMessageRejecter"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"sttp2FixTranslatorRouter"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"messageType2SessionTranslator"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"quoteRequestFilterBySymbol"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"fixInitiator"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 &lt;!-- EXTernal leg --&gt;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"fix2STTPTranslatorRouter"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"marketDataThrottler"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"messageTypeRouter" 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/&gt; &lt;!-- ST leg --&gt;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list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"messageTypeRouter" </a:t>
            </a:r>
            <a:r>
              <a:rPr lang="fr-FR" sz="1000" i="1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fr-FR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"com.smarttrade.smartconnect.sttp.MessageTypeRouter"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"peersMap"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map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urier New" pitchFamily="49" charset="0"/>
              </a:rPr>
              <a:t>entry </a:t>
            </a:r>
            <a:r>
              <a:rPr lang="en-US" sz="1000">
                <a:solidFill>
                  <a:srgbClr val="7F007F"/>
                </a:solidFill>
                <a:latin typeface="Courier New" pitchFamily="49" charset="0"/>
              </a:rPr>
              <a:t>key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"ExecutionReport" </a:t>
            </a:r>
            <a:r>
              <a:rPr lang="en-US" sz="1000" i="1">
                <a:solidFill>
                  <a:srgbClr val="7F007F"/>
                </a:solidFill>
                <a:latin typeface="Courier New" pitchFamily="49" charset="0"/>
              </a:rPr>
              <a:t>value-ref</a:t>
            </a:r>
            <a:r>
              <a:rPr lang="en-US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"sttpSOR" </a:t>
            </a:r>
            <a:r>
              <a:rPr lang="en-US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urier New" pitchFamily="49" charset="0"/>
              </a:rPr>
              <a:t>entry </a:t>
            </a:r>
            <a:r>
              <a:rPr lang="en-US" sz="1000">
                <a:solidFill>
                  <a:srgbClr val="7F007F"/>
                </a:solidFill>
                <a:latin typeface="Courier New" pitchFamily="49" charset="0"/>
              </a:rPr>
              <a:t>key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"MarketDataSnapshot" </a:t>
            </a:r>
            <a:r>
              <a:rPr lang="en-US" sz="1000" i="1">
                <a:solidFill>
                  <a:srgbClr val="7F007F"/>
                </a:solidFill>
                <a:latin typeface="Courier New" pitchFamily="49" charset="0"/>
              </a:rPr>
              <a:t>value-ref</a:t>
            </a:r>
            <a:r>
              <a:rPr lang="en-US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"sttpAggregator" </a:t>
            </a:r>
            <a:r>
              <a:rPr lang="en-US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urier New" pitchFamily="49" charset="0"/>
              </a:rPr>
              <a:t>entry </a:t>
            </a:r>
            <a:r>
              <a:rPr lang="en-US" sz="1000">
                <a:solidFill>
                  <a:srgbClr val="7F007F"/>
                </a:solidFill>
                <a:latin typeface="Courier New" pitchFamily="49" charset="0"/>
              </a:rPr>
              <a:t>key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"MarketDataReport" </a:t>
            </a:r>
            <a:r>
              <a:rPr lang="en-US" sz="1000" i="1">
                <a:solidFill>
                  <a:srgbClr val="7F007F"/>
                </a:solidFill>
                <a:latin typeface="Courier New" pitchFamily="49" charset="0"/>
              </a:rPr>
              <a:t>value-ref</a:t>
            </a:r>
            <a:r>
              <a:rPr lang="en-US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"sttpAggregator" </a:t>
            </a:r>
            <a:r>
              <a:rPr lang="en-US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map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fr-FR" sz="100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fr-FR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"sttpAggregator" </a:t>
            </a:r>
            <a:r>
              <a:rPr lang="fr-FR" sz="1000" i="1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fr-FR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1000" i="1">
                <a:solidFill>
                  <a:srgbClr val="2A00FF"/>
                </a:solidFill>
                <a:latin typeface="Courier New" pitchFamily="49" charset="0"/>
              </a:rPr>
              <a:t>"com.smarttrade.smartconnect.sttp.STTPConnector"</a:t>
            </a:r>
            <a:r>
              <a:rPr lang="fr-FR" sz="1000" i="1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00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"config" </a:t>
            </a:r>
            <a:r>
              <a:rPr lang="en-US" sz="1000" i="1">
                <a:solidFill>
                  <a:srgbClr val="7F007F"/>
                </a:solidFill>
                <a:latin typeface="Courier New" pitchFamily="49" charset="0"/>
              </a:rPr>
              <a:t>ref</a:t>
            </a:r>
            <a:r>
              <a:rPr lang="en-US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"aggregator.config" </a:t>
            </a:r>
            <a:r>
              <a:rPr lang="en-US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00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"LPLogin" </a:t>
            </a:r>
            <a:r>
              <a:rPr lang="en-US" sz="1000" i="1">
                <a:solidFill>
                  <a:srgbClr val="7F007F"/>
                </a:solidFill>
                <a:latin typeface="Courier New" pitchFamily="49" charset="0"/>
              </a:rPr>
              <a:t>value</a:t>
            </a:r>
            <a:r>
              <a:rPr lang="en-US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“ext" </a:t>
            </a:r>
            <a:r>
              <a:rPr lang="en-US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00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00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"cancelMarketDataOutsideBeforeStop" </a:t>
            </a:r>
            <a:r>
              <a:rPr lang="en-US" sz="1000" i="1">
                <a:solidFill>
                  <a:srgbClr val="7F007F"/>
                </a:solidFill>
                <a:latin typeface="Courier New" pitchFamily="49" charset="0"/>
              </a:rPr>
              <a:t>value</a:t>
            </a:r>
            <a:r>
              <a:rPr lang="en-US" sz="1000" i="1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urier New" pitchFamily="49" charset="0"/>
              </a:rPr>
              <a:t>"true" </a:t>
            </a:r>
            <a:r>
              <a:rPr lang="en-US" sz="1000" i="1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fr-FR" sz="100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fr-FR" sz="100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endParaRPr lang="fr-FR" sz="1000" b="1">
              <a:solidFill>
                <a:srgbClr val="008080"/>
              </a:solidFill>
              <a:latin typeface="Courier New" pitchFamily="49" charset="0"/>
            </a:endParaRPr>
          </a:p>
          <a:p>
            <a:r>
              <a:rPr lang="fr-FR" sz="1000" b="1">
                <a:solidFill>
                  <a:srgbClr val="008080"/>
                </a:solidFill>
                <a:latin typeface="Courier New" pitchFamily="49" charset="0"/>
              </a:rPr>
              <a:t>…</a:t>
            </a:r>
            <a:endParaRPr lang="fr-FR" sz="1000" b="1"/>
          </a:p>
        </p:txBody>
      </p:sp>
      <p:sp>
        <p:nvSpPr>
          <p:cNvPr id="46089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r>
              <a:rPr lang="en-US" sz="1900">
                <a:latin typeface="Tahoma" pitchFamily="34" charset="0"/>
                <a:cs typeface="Tahoma" pitchFamily="34" charset="0"/>
              </a:rPr>
              <a:t>You simply declare your peers linkage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Concept – </a:t>
            </a:r>
            <a:r>
              <a:rPr lang="fr-FR" sz="2400" i="1">
                <a:solidFill>
                  <a:schemeClr val="bg1"/>
                </a:solidFill>
                <a:latin typeface="Tahoma" pitchFamily="34" charset="0"/>
              </a:rPr>
              <a:t>connecting heterogeneous worlds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143000" y="1676400"/>
            <a:ext cx="70056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9463" name="Group 36"/>
          <p:cNvGrpSpPr>
            <a:grpSpLocks/>
          </p:cNvGrpSpPr>
          <p:nvPr/>
        </p:nvGrpSpPr>
        <p:grpSpPr bwMode="auto">
          <a:xfrm>
            <a:off x="1851025" y="1752600"/>
            <a:ext cx="5464175" cy="3281363"/>
            <a:chOff x="1635" y="1215"/>
            <a:chExt cx="8910" cy="5250"/>
          </a:xfrm>
        </p:grpSpPr>
        <p:sp>
          <p:nvSpPr>
            <p:cNvPr id="3110" name="AutoShape 38"/>
            <p:cNvSpPr>
              <a:spLocks noChangeArrowheads="1"/>
            </p:cNvSpPr>
            <p:nvPr/>
          </p:nvSpPr>
          <p:spPr bwMode="auto">
            <a:xfrm>
              <a:off x="1635" y="1215"/>
              <a:ext cx="8910" cy="5250"/>
            </a:xfrm>
            <a:prstGeom prst="roundRect">
              <a:avLst>
                <a:gd name="adj" fmla="val 16667"/>
              </a:avLst>
            </a:prstGeom>
            <a:solidFill>
              <a:srgbClr val="4F81BD">
                <a:alpha val="50000"/>
              </a:srgb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23" name="Text Box 37"/>
            <p:cNvSpPr txBox="1">
              <a:spLocks noChangeArrowheads="1"/>
            </p:cNvSpPr>
            <p:nvPr/>
          </p:nvSpPr>
          <p:spPr bwMode="auto">
            <a:xfrm>
              <a:off x="4515" y="1215"/>
              <a:ext cx="3645" cy="6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Liquidity Connect</a:t>
              </a:r>
              <a:endParaRPr lang="en-US" sz="18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19464" name="Group 20"/>
          <p:cNvGrpSpPr>
            <a:grpSpLocks/>
          </p:cNvGrpSpPr>
          <p:nvPr/>
        </p:nvGrpSpPr>
        <p:grpSpPr bwMode="auto">
          <a:xfrm>
            <a:off x="1905000" y="2133600"/>
            <a:ext cx="993775" cy="2647950"/>
            <a:chOff x="1883" y="2295"/>
            <a:chExt cx="2370" cy="2400"/>
          </a:xfrm>
        </p:grpSpPr>
        <p:sp>
          <p:nvSpPr>
            <p:cNvPr id="3094" name="AutoShape 22"/>
            <p:cNvSpPr>
              <a:spLocks noChangeArrowheads="1"/>
            </p:cNvSpPr>
            <p:nvPr/>
          </p:nvSpPr>
          <p:spPr bwMode="auto">
            <a:xfrm>
              <a:off x="1891" y="2295"/>
              <a:ext cx="2362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21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External Connector</a:t>
              </a:r>
            </a:p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&lt;T1&gt;</a:t>
              </a:r>
              <a:endParaRPr lang="en-US" sz="600">
                <a:latin typeface="Arial" charset="0"/>
              </a:endParaRPr>
            </a:p>
          </p:txBody>
        </p:sp>
      </p:grpSp>
      <p:sp>
        <p:nvSpPr>
          <p:cNvPr id="19465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6" name="Rectangle 42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9467" name="Rectangle 44"/>
          <p:cNvSpPr>
            <a:spLocks noChangeArrowheads="1"/>
          </p:cNvSpPr>
          <p:nvPr/>
        </p:nvSpPr>
        <p:spPr bwMode="auto">
          <a:xfrm>
            <a:off x="0" y="904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469" name="Vague 54"/>
          <p:cNvSpPr>
            <a:spLocks noChangeArrowheads="1"/>
          </p:cNvSpPr>
          <p:nvPr/>
        </p:nvSpPr>
        <p:spPr bwMode="auto">
          <a:xfrm>
            <a:off x="50800" y="2608263"/>
            <a:ext cx="858838" cy="820737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C000"/>
          </a:solidFill>
          <a:ln w="22225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70" name="Vague 61"/>
          <p:cNvSpPr>
            <a:spLocks noChangeArrowheads="1"/>
          </p:cNvSpPr>
          <p:nvPr/>
        </p:nvSpPr>
        <p:spPr bwMode="auto">
          <a:xfrm>
            <a:off x="131763" y="2760663"/>
            <a:ext cx="858837" cy="820737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C000"/>
          </a:solidFill>
          <a:ln w="22225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71" name="Text Box 21"/>
          <p:cNvSpPr txBox="1">
            <a:spLocks noChangeArrowheads="1"/>
          </p:cNvSpPr>
          <p:nvPr/>
        </p:nvSpPr>
        <p:spPr bwMode="auto">
          <a:xfrm>
            <a:off x="-76200" y="3003550"/>
            <a:ext cx="1214438" cy="2730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100" b="1" i="1">
                <a:latin typeface="Calibri" pitchFamily="34" charset="0"/>
                <a:cs typeface="Times New Roman" pitchFamily="18" charset="0"/>
              </a:rPr>
              <a:t>World 1</a:t>
            </a:r>
            <a:endParaRPr lang="en-US" sz="600" i="1">
              <a:latin typeface="Arial" charset="0"/>
            </a:endParaRPr>
          </a:p>
        </p:txBody>
      </p:sp>
      <p:sp>
        <p:nvSpPr>
          <p:cNvPr id="19472" name="Explosion 1 63"/>
          <p:cNvSpPr>
            <a:spLocks noChangeArrowheads="1"/>
          </p:cNvSpPr>
          <p:nvPr/>
        </p:nvSpPr>
        <p:spPr bwMode="auto">
          <a:xfrm>
            <a:off x="8001000" y="2590800"/>
            <a:ext cx="1143000" cy="1066800"/>
          </a:xfrm>
          <a:prstGeom prst="irregularSeal1">
            <a:avLst/>
          </a:prstGeom>
          <a:solidFill>
            <a:srgbClr val="47F030"/>
          </a:solidFill>
          <a:ln w="22225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73" name="Text Box 21"/>
          <p:cNvSpPr txBox="1">
            <a:spLocks noChangeArrowheads="1"/>
          </p:cNvSpPr>
          <p:nvPr/>
        </p:nvSpPr>
        <p:spPr bwMode="auto">
          <a:xfrm>
            <a:off x="7924800" y="2971800"/>
            <a:ext cx="1214438" cy="2730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100" b="1" i="1">
                <a:latin typeface="Calibri" pitchFamily="34" charset="0"/>
                <a:cs typeface="Times New Roman" pitchFamily="18" charset="0"/>
              </a:rPr>
              <a:t>World 2</a:t>
            </a:r>
            <a:endParaRPr lang="en-US" sz="600" i="1">
              <a:latin typeface="Arial" charset="0"/>
            </a:endParaRPr>
          </a:p>
        </p:txBody>
      </p:sp>
      <p:grpSp>
        <p:nvGrpSpPr>
          <p:cNvPr id="19474" name="Group 20"/>
          <p:cNvGrpSpPr>
            <a:grpSpLocks/>
          </p:cNvGrpSpPr>
          <p:nvPr/>
        </p:nvGrpSpPr>
        <p:grpSpPr bwMode="auto">
          <a:xfrm>
            <a:off x="6245225" y="2133600"/>
            <a:ext cx="993775" cy="2641600"/>
            <a:chOff x="1883" y="2295"/>
            <a:chExt cx="2370" cy="2400"/>
          </a:xfrm>
        </p:grpSpPr>
        <p:sp>
          <p:nvSpPr>
            <p:cNvPr id="77" name="AutoShape 22"/>
            <p:cNvSpPr>
              <a:spLocks noChangeArrowheads="1"/>
            </p:cNvSpPr>
            <p:nvPr/>
          </p:nvSpPr>
          <p:spPr bwMode="auto">
            <a:xfrm>
              <a:off x="1891" y="2295"/>
              <a:ext cx="2362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19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External Connector</a:t>
              </a:r>
            </a:p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&lt;T2&gt;</a:t>
              </a:r>
              <a:endParaRPr lang="en-US" sz="600">
                <a:latin typeface="Arial" charset="0"/>
              </a:endParaRPr>
            </a:p>
          </p:txBody>
        </p:sp>
      </p:grpSp>
      <p:grpSp>
        <p:nvGrpSpPr>
          <p:cNvPr id="19475" name="Groupe 79"/>
          <p:cNvGrpSpPr>
            <a:grpSpLocks/>
          </p:cNvGrpSpPr>
          <p:nvPr/>
        </p:nvGrpSpPr>
        <p:grpSpPr bwMode="auto">
          <a:xfrm>
            <a:off x="1066800" y="2590800"/>
            <a:ext cx="1046163" cy="762000"/>
            <a:chOff x="1066800" y="2590800"/>
            <a:chExt cx="1046151" cy="762000"/>
          </a:xfrm>
        </p:grpSpPr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>
              <a:off x="1142999" y="3048000"/>
              <a:ext cx="609593" cy="76200"/>
            </a:xfrm>
            <a:prstGeom prst="rightArrow">
              <a:avLst>
                <a:gd name="adj1" fmla="val 50000"/>
                <a:gd name="adj2" fmla="val 275408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16" name="Text Box 13"/>
            <p:cNvSpPr txBox="1">
              <a:spLocks noChangeArrowheads="1"/>
            </p:cNvSpPr>
            <p:nvPr/>
          </p:nvSpPr>
          <p:spPr bwMode="auto">
            <a:xfrm>
              <a:off x="1066800" y="2590800"/>
              <a:ext cx="1046151" cy="2905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message </a:t>
              </a:r>
            </a:p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type = T1</a:t>
              </a:r>
              <a:endParaRPr lang="en-US" sz="18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79" name="AutoShape 15"/>
            <p:cNvSpPr>
              <a:spLocks noChangeArrowheads="1"/>
            </p:cNvSpPr>
            <p:nvPr/>
          </p:nvSpPr>
          <p:spPr bwMode="auto">
            <a:xfrm rot="10800000">
              <a:off x="1142999" y="3276600"/>
              <a:ext cx="609593" cy="76200"/>
            </a:xfrm>
            <a:prstGeom prst="rightArrow">
              <a:avLst>
                <a:gd name="adj1" fmla="val 50000"/>
                <a:gd name="adj2" fmla="val 275408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476" name="Groupe 80"/>
          <p:cNvGrpSpPr>
            <a:grpSpLocks/>
          </p:cNvGrpSpPr>
          <p:nvPr/>
        </p:nvGrpSpPr>
        <p:grpSpPr bwMode="auto">
          <a:xfrm>
            <a:off x="7315200" y="2590800"/>
            <a:ext cx="1066800" cy="762000"/>
            <a:chOff x="1143000" y="2590800"/>
            <a:chExt cx="1066800" cy="762000"/>
          </a:xfrm>
        </p:grpSpPr>
        <p:sp>
          <p:nvSpPr>
            <p:cNvPr id="82" name="AutoShape 15"/>
            <p:cNvSpPr>
              <a:spLocks noChangeArrowheads="1"/>
            </p:cNvSpPr>
            <p:nvPr/>
          </p:nvSpPr>
          <p:spPr bwMode="auto">
            <a:xfrm>
              <a:off x="1143000" y="3048000"/>
              <a:ext cx="609600" cy="76200"/>
            </a:xfrm>
            <a:prstGeom prst="rightArrow">
              <a:avLst>
                <a:gd name="adj1" fmla="val 50000"/>
                <a:gd name="adj2" fmla="val 275408"/>
              </a:avLst>
            </a:prstGeom>
            <a:solidFill>
              <a:srgbClr val="47F030"/>
            </a:solidFill>
            <a:ln w="38100">
              <a:solidFill>
                <a:srgbClr val="47F03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13" name="Text Box 13"/>
            <p:cNvSpPr txBox="1">
              <a:spLocks noChangeArrowheads="1"/>
            </p:cNvSpPr>
            <p:nvPr/>
          </p:nvSpPr>
          <p:spPr bwMode="auto">
            <a:xfrm>
              <a:off x="1163649" y="2590800"/>
              <a:ext cx="1046151" cy="2905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message </a:t>
              </a:r>
            </a:p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type = T2</a:t>
              </a:r>
              <a:endParaRPr lang="en-US" sz="18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84" name="AutoShape 15"/>
            <p:cNvSpPr>
              <a:spLocks noChangeArrowheads="1"/>
            </p:cNvSpPr>
            <p:nvPr/>
          </p:nvSpPr>
          <p:spPr bwMode="auto">
            <a:xfrm rot="10800000">
              <a:off x="1143000" y="3276600"/>
              <a:ext cx="609600" cy="76200"/>
            </a:xfrm>
            <a:prstGeom prst="rightArrow">
              <a:avLst>
                <a:gd name="adj1" fmla="val 50000"/>
                <a:gd name="adj2" fmla="val 275408"/>
              </a:avLst>
            </a:prstGeom>
            <a:solidFill>
              <a:srgbClr val="47F030"/>
            </a:solidFill>
            <a:ln w="38100">
              <a:solidFill>
                <a:srgbClr val="47F03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477" name="Group 20"/>
          <p:cNvGrpSpPr>
            <a:grpSpLocks/>
          </p:cNvGrpSpPr>
          <p:nvPr/>
        </p:nvGrpSpPr>
        <p:grpSpPr bwMode="auto">
          <a:xfrm>
            <a:off x="2971800" y="2590800"/>
            <a:ext cx="838200" cy="1143000"/>
            <a:chOff x="1883" y="2295"/>
            <a:chExt cx="2370" cy="2400"/>
          </a:xfrm>
        </p:grpSpPr>
        <p:sp>
          <p:nvSpPr>
            <p:cNvPr id="86" name="AutoShape 22"/>
            <p:cNvSpPr>
              <a:spLocks noChangeArrowheads="1"/>
            </p:cNvSpPr>
            <p:nvPr/>
          </p:nvSpPr>
          <p:spPr bwMode="auto">
            <a:xfrm>
              <a:off x="1892" y="2295"/>
              <a:ext cx="2361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11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19478" name="Group 20"/>
          <p:cNvGrpSpPr>
            <a:grpSpLocks/>
          </p:cNvGrpSpPr>
          <p:nvPr/>
        </p:nvGrpSpPr>
        <p:grpSpPr bwMode="auto">
          <a:xfrm>
            <a:off x="4114800" y="2133600"/>
            <a:ext cx="914400" cy="1143000"/>
            <a:chOff x="1883" y="2295"/>
            <a:chExt cx="2370" cy="2400"/>
          </a:xfrm>
        </p:grpSpPr>
        <p:sp>
          <p:nvSpPr>
            <p:cNvPr id="92" name="AutoShape 22"/>
            <p:cNvSpPr>
              <a:spLocks noChangeArrowheads="1"/>
            </p:cNvSpPr>
            <p:nvPr/>
          </p:nvSpPr>
          <p:spPr bwMode="auto">
            <a:xfrm>
              <a:off x="1891" y="2295"/>
              <a:ext cx="2362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09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Translator</a:t>
              </a:r>
            </a:p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&lt;T1, T2&gt;</a:t>
              </a:r>
            </a:p>
          </p:txBody>
        </p:sp>
      </p:grpSp>
      <p:grpSp>
        <p:nvGrpSpPr>
          <p:cNvPr id="19479" name="Group 20"/>
          <p:cNvGrpSpPr>
            <a:grpSpLocks/>
          </p:cNvGrpSpPr>
          <p:nvPr/>
        </p:nvGrpSpPr>
        <p:grpSpPr bwMode="auto">
          <a:xfrm>
            <a:off x="3048000" y="2895600"/>
            <a:ext cx="838200" cy="1143000"/>
            <a:chOff x="1883" y="2295"/>
            <a:chExt cx="2370" cy="2400"/>
          </a:xfrm>
        </p:grpSpPr>
        <p:sp>
          <p:nvSpPr>
            <p:cNvPr id="98" name="AutoShape 22"/>
            <p:cNvSpPr>
              <a:spLocks noChangeArrowheads="1"/>
            </p:cNvSpPr>
            <p:nvPr/>
          </p:nvSpPr>
          <p:spPr bwMode="auto">
            <a:xfrm>
              <a:off x="1892" y="2295"/>
              <a:ext cx="2361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07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19480" name="Group 20"/>
          <p:cNvGrpSpPr>
            <a:grpSpLocks/>
          </p:cNvGrpSpPr>
          <p:nvPr/>
        </p:nvGrpSpPr>
        <p:grpSpPr bwMode="auto">
          <a:xfrm>
            <a:off x="3124200" y="3200400"/>
            <a:ext cx="914400" cy="1143000"/>
            <a:chOff x="1883" y="2295"/>
            <a:chExt cx="2370" cy="2400"/>
          </a:xfrm>
        </p:grpSpPr>
        <p:sp>
          <p:nvSpPr>
            <p:cNvPr id="95" name="AutoShape 22"/>
            <p:cNvSpPr>
              <a:spLocks noChangeArrowheads="1"/>
            </p:cNvSpPr>
            <p:nvPr/>
          </p:nvSpPr>
          <p:spPr bwMode="auto">
            <a:xfrm>
              <a:off x="1891" y="2295"/>
              <a:ext cx="2362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05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Connectors</a:t>
              </a:r>
            </a:p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&lt;T1&gt;</a:t>
              </a:r>
            </a:p>
            <a:p>
              <a:pPr algn="ctr"/>
              <a:r>
                <a:rPr lang="en-US" sz="1100" b="1" i="1">
                  <a:latin typeface="Calibri" pitchFamily="34" charset="0"/>
                  <a:cs typeface="Times New Roman" pitchFamily="18" charset="0"/>
                </a:rPr>
                <a:t>filter</a:t>
              </a:r>
            </a:p>
            <a:p>
              <a:pPr algn="ctr"/>
              <a:r>
                <a:rPr lang="en-US" sz="1100" b="1" i="1">
                  <a:latin typeface="Calibri" pitchFamily="34" charset="0"/>
                  <a:cs typeface="Times New Roman" pitchFamily="18" charset="0"/>
                </a:rPr>
                <a:t>router</a:t>
              </a:r>
            </a:p>
            <a:p>
              <a:pPr algn="ctr"/>
              <a:r>
                <a:rPr lang="en-US" sz="1100" b="1" i="1">
                  <a:latin typeface="Calibri" pitchFamily="34" charset="0"/>
                  <a:cs typeface="Times New Roman" pitchFamily="18" charset="0"/>
                </a:rPr>
                <a:t>replier …</a:t>
              </a:r>
            </a:p>
          </p:txBody>
        </p:sp>
      </p:grpSp>
      <p:sp>
        <p:nvSpPr>
          <p:cNvPr id="19481" name="ZoneTexte 99"/>
          <p:cNvSpPr txBox="1">
            <a:spLocks noChangeArrowheads="1"/>
          </p:cNvSpPr>
          <p:nvPr/>
        </p:nvSpPr>
        <p:spPr bwMode="auto">
          <a:xfrm>
            <a:off x="2667000" y="5562600"/>
            <a:ext cx="3962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 i="1"/>
              <a:t>Liquidity Connect </a:t>
            </a:r>
            <a:br>
              <a:rPr lang="fr-FR" sz="2000" i="1"/>
            </a:br>
            <a:r>
              <a:rPr lang="fr-FR" sz="2000" i="1"/>
              <a:t>= </a:t>
            </a:r>
            <a:br>
              <a:rPr lang="fr-FR" sz="2000" i="1"/>
            </a:br>
            <a:r>
              <a:rPr lang="fr-FR" sz="2000" i="1"/>
              <a:t>Bridge(s) between worlds</a:t>
            </a:r>
          </a:p>
        </p:txBody>
      </p:sp>
      <p:grpSp>
        <p:nvGrpSpPr>
          <p:cNvPr id="19482" name="Group 20"/>
          <p:cNvGrpSpPr>
            <a:grpSpLocks/>
          </p:cNvGrpSpPr>
          <p:nvPr/>
        </p:nvGrpSpPr>
        <p:grpSpPr bwMode="auto">
          <a:xfrm>
            <a:off x="5105400" y="2590800"/>
            <a:ext cx="838200" cy="1143000"/>
            <a:chOff x="1883" y="2295"/>
            <a:chExt cx="2370" cy="2400"/>
          </a:xfrm>
        </p:grpSpPr>
        <p:sp>
          <p:nvSpPr>
            <p:cNvPr id="105" name="AutoShape 22"/>
            <p:cNvSpPr>
              <a:spLocks noChangeArrowheads="1"/>
            </p:cNvSpPr>
            <p:nvPr/>
          </p:nvSpPr>
          <p:spPr bwMode="auto">
            <a:xfrm>
              <a:off x="1892" y="2295"/>
              <a:ext cx="2361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03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19483" name="Group 20"/>
          <p:cNvGrpSpPr>
            <a:grpSpLocks/>
          </p:cNvGrpSpPr>
          <p:nvPr/>
        </p:nvGrpSpPr>
        <p:grpSpPr bwMode="auto">
          <a:xfrm>
            <a:off x="5181600" y="2895600"/>
            <a:ext cx="838200" cy="1143000"/>
            <a:chOff x="1883" y="2295"/>
            <a:chExt cx="2370" cy="2400"/>
          </a:xfrm>
        </p:grpSpPr>
        <p:sp>
          <p:nvSpPr>
            <p:cNvPr id="108" name="AutoShape 22"/>
            <p:cNvSpPr>
              <a:spLocks noChangeArrowheads="1"/>
            </p:cNvSpPr>
            <p:nvPr/>
          </p:nvSpPr>
          <p:spPr bwMode="auto">
            <a:xfrm>
              <a:off x="1892" y="2295"/>
              <a:ext cx="2361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01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19484" name="Group 20"/>
          <p:cNvGrpSpPr>
            <a:grpSpLocks/>
          </p:cNvGrpSpPr>
          <p:nvPr/>
        </p:nvGrpSpPr>
        <p:grpSpPr bwMode="auto">
          <a:xfrm>
            <a:off x="5257800" y="3200400"/>
            <a:ext cx="914400" cy="1143000"/>
            <a:chOff x="1883" y="2295"/>
            <a:chExt cx="2370" cy="2400"/>
          </a:xfrm>
        </p:grpSpPr>
        <p:sp>
          <p:nvSpPr>
            <p:cNvPr id="111" name="AutoShape 22"/>
            <p:cNvSpPr>
              <a:spLocks noChangeArrowheads="1"/>
            </p:cNvSpPr>
            <p:nvPr/>
          </p:nvSpPr>
          <p:spPr bwMode="auto">
            <a:xfrm>
              <a:off x="1891" y="2295"/>
              <a:ext cx="2362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99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Connectors</a:t>
              </a:r>
            </a:p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&lt;T2&gt;</a:t>
              </a:r>
            </a:p>
            <a:p>
              <a:pPr algn="ctr"/>
              <a:r>
                <a:rPr lang="en-US" sz="1100" b="1" i="1">
                  <a:latin typeface="Calibri" pitchFamily="34" charset="0"/>
                  <a:cs typeface="Times New Roman" pitchFamily="18" charset="0"/>
                </a:rPr>
                <a:t>filter</a:t>
              </a:r>
            </a:p>
            <a:p>
              <a:pPr algn="ctr"/>
              <a:r>
                <a:rPr lang="en-US" sz="1100" b="1" i="1">
                  <a:latin typeface="Calibri" pitchFamily="34" charset="0"/>
                  <a:cs typeface="Times New Roman" pitchFamily="18" charset="0"/>
                </a:rPr>
                <a:t>router</a:t>
              </a:r>
            </a:p>
            <a:p>
              <a:pPr algn="ctr"/>
              <a:r>
                <a:rPr lang="en-US" sz="1100" b="1" i="1">
                  <a:latin typeface="Calibri" pitchFamily="34" charset="0"/>
                  <a:cs typeface="Times New Roman" pitchFamily="18" charset="0"/>
                </a:rPr>
                <a:t>replier …</a:t>
              </a:r>
            </a:p>
          </p:txBody>
        </p:sp>
      </p:grpSp>
      <p:sp>
        <p:nvSpPr>
          <p:cNvPr id="19485" name="Organigramme : Connecteur 112"/>
          <p:cNvSpPr>
            <a:spLocks noChangeArrowheads="1"/>
          </p:cNvSpPr>
          <p:nvPr/>
        </p:nvSpPr>
        <p:spPr bwMode="auto">
          <a:xfrm>
            <a:off x="2667000" y="2209800"/>
            <a:ext cx="152400" cy="152400"/>
          </a:xfrm>
          <a:prstGeom prst="flowChartConnector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86" name="Organigramme : Connecteur 114"/>
          <p:cNvSpPr>
            <a:spLocks noChangeArrowheads="1"/>
          </p:cNvSpPr>
          <p:nvPr/>
        </p:nvSpPr>
        <p:spPr bwMode="auto">
          <a:xfrm>
            <a:off x="3048000" y="2667000"/>
            <a:ext cx="152400" cy="152400"/>
          </a:xfrm>
          <a:prstGeom prst="flowChartConnector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87" name="Organigramme : Connecteur 115"/>
          <p:cNvSpPr>
            <a:spLocks noChangeArrowheads="1"/>
          </p:cNvSpPr>
          <p:nvPr/>
        </p:nvSpPr>
        <p:spPr bwMode="auto">
          <a:xfrm>
            <a:off x="4191000" y="3124200"/>
            <a:ext cx="152400" cy="152400"/>
          </a:xfrm>
          <a:prstGeom prst="flowChartConnector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88" name="Organigramme : Connecteur 116"/>
          <p:cNvSpPr>
            <a:spLocks noChangeArrowheads="1"/>
          </p:cNvSpPr>
          <p:nvPr/>
        </p:nvSpPr>
        <p:spPr bwMode="auto">
          <a:xfrm>
            <a:off x="4800600" y="3124200"/>
            <a:ext cx="152400" cy="152400"/>
          </a:xfrm>
          <a:prstGeom prst="flowChartConnector">
            <a:avLst/>
          </a:prstGeom>
          <a:solidFill>
            <a:srgbClr val="47F030"/>
          </a:solidFill>
          <a:ln w="190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89" name="Organigramme : Connecteur 117"/>
          <p:cNvSpPr>
            <a:spLocks noChangeArrowheads="1"/>
          </p:cNvSpPr>
          <p:nvPr/>
        </p:nvSpPr>
        <p:spPr bwMode="auto">
          <a:xfrm>
            <a:off x="5181600" y="2667000"/>
            <a:ext cx="152400" cy="152400"/>
          </a:xfrm>
          <a:prstGeom prst="flowChartConnector">
            <a:avLst/>
          </a:prstGeom>
          <a:solidFill>
            <a:srgbClr val="47F030"/>
          </a:solidFill>
          <a:ln w="190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90" name="Organigramme : Connecteur 118"/>
          <p:cNvSpPr>
            <a:spLocks noChangeArrowheads="1"/>
          </p:cNvSpPr>
          <p:nvPr/>
        </p:nvSpPr>
        <p:spPr bwMode="auto">
          <a:xfrm>
            <a:off x="6324600" y="2209800"/>
            <a:ext cx="152400" cy="152400"/>
          </a:xfrm>
          <a:prstGeom prst="flowChartConnector">
            <a:avLst/>
          </a:prstGeom>
          <a:solidFill>
            <a:srgbClr val="47F030"/>
          </a:solidFill>
          <a:ln w="190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19491" name="Group 20"/>
          <p:cNvGrpSpPr>
            <a:grpSpLocks/>
          </p:cNvGrpSpPr>
          <p:nvPr/>
        </p:nvGrpSpPr>
        <p:grpSpPr bwMode="auto">
          <a:xfrm>
            <a:off x="4114800" y="3657600"/>
            <a:ext cx="914400" cy="1143000"/>
            <a:chOff x="1883" y="2295"/>
            <a:chExt cx="2370" cy="2400"/>
          </a:xfrm>
        </p:grpSpPr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1891" y="2295"/>
              <a:ext cx="2362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97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Translator</a:t>
              </a:r>
            </a:p>
            <a:p>
              <a:pPr algn="ctr"/>
              <a:r>
                <a:rPr lang="en-US" sz="1100" b="1">
                  <a:latin typeface="Calibri" pitchFamily="34" charset="0"/>
                  <a:cs typeface="Times New Roman" pitchFamily="18" charset="0"/>
                </a:rPr>
                <a:t>&lt;T2, T1&gt;</a:t>
              </a:r>
            </a:p>
          </p:txBody>
        </p:sp>
      </p:grpSp>
      <p:sp>
        <p:nvSpPr>
          <p:cNvPr id="19492" name="Organigramme : Connecteur 115"/>
          <p:cNvSpPr>
            <a:spLocks noChangeArrowheads="1"/>
          </p:cNvSpPr>
          <p:nvPr/>
        </p:nvSpPr>
        <p:spPr bwMode="auto">
          <a:xfrm>
            <a:off x="4191000" y="3733800"/>
            <a:ext cx="152400" cy="152400"/>
          </a:xfrm>
          <a:prstGeom prst="flowChartConnector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9493" name="Organigramme : Connecteur 116"/>
          <p:cNvSpPr>
            <a:spLocks noChangeArrowheads="1"/>
          </p:cNvSpPr>
          <p:nvPr/>
        </p:nvSpPr>
        <p:spPr bwMode="auto">
          <a:xfrm>
            <a:off x="4800600" y="3733800"/>
            <a:ext cx="152400" cy="152400"/>
          </a:xfrm>
          <a:prstGeom prst="flowChartConnector">
            <a:avLst/>
          </a:prstGeom>
          <a:solidFill>
            <a:srgbClr val="47F030"/>
          </a:solidFill>
          <a:ln w="190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 algn="ctr"/>
            <a:endParaRPr lang="fr-FR"/>
          </a:p>
        </p:txBody>
      </p:sp>
      <p:cxnSp>
        <p:nvCxnSpPr>
          <p:cNvPr id="19494" name="Straight Arrow Connector 71"/>
          <p:cNvCxnSpPr>
            <a:cxnSpLocks noChangeShapeType="1"/>
          </p:cNvCxnSpPr>
          <p:nvPr/>
        </p:nvCxnSpPr>
        <p:spPr bwMode="auto">
          <a:xfrm>
            <a:off x="2895600" y="2436813"/>
            <a:ext cx="335280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19495" name="Straight Arrow Connector 72"/>
          <p:cNvCxnSpPr>
            <a:cxnSpLocks noChangeShapeType="1"/>
          </p:cNvCxnSpPr>
          <p:nvPr/>
        </p:nvCxnSpPr>
        <p:spPr bwMode="auto">
          <a:xfrm>
            <a:off x="2895600" y="4494213"/>
            <a:ext cx="335280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 type="arrow" w="med" len="med"/>
            <a:tailEnd/>
          </a:ln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A Framework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Liquidity Connect is a </a:t>
            </a:r>
            <a:r>
              <a:rPr lang="en-US" sz="1900" b="1" i="1">
                <a:latin typeface="Tahoma" pitchFamily="34" charset="0"/>
                <a:cs typeface="Tahoma" pitchFamily="34" charset="0"/>
              </a:rPr>
              <a:t>Framework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Defines a set of patterns</a:t>
            </a:r>
            <a:r>
              <a:rPr lang="en-US" sz="1900">
                <a:latin typeface="Tahoma" pitchFamily="34" charset="0"/>
                <a:cs typeface="Tahoma" pitchFamily="34" charset="0"/>
              </a:rPr>
              <a:t>, to be implemented &amp; assembled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>
                <a:latin typeface="Tahoma" pitchFamily="34" charset="0"/>
                <a:cs typeface="Tahoma" pitchFamily="34" charset="0"/>
              </a:rPr>
              <a:t>Each element implementation can be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shared</a:t>
            </a:r>
            <a:r>
              <a:rPr lang="en-US" sz="1900">
                <a:latin typeface="Tahoma" pitchFamily="34" charset="0"/>
                <a:cs typeface="Tahoma" pitchFamily="34" charset="0"/>
              </a:rPr>
              <a:t> and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re-used</a:t>
            </a:r>
            <a:r>
              <a:rPr lang="en-US" sz="1900">
                <a:latin typeface="Tahoma" pitchFamily="34" charset="0"/>
                <a:cs typeface="Tahoma" pitchFamily="34" charset="0"/>
              </a:rPr>
              <a:t> by different bridges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>
                <a:latin typeface="Tahoma" pitchFamily="34" charset="0"/>
                <a:cs typeface="Tahoma" pitchFamily="34" charset="0"/>
              </a:rPr>
              <a:t>Special features :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Throttling, Monitoring, JMX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>
                <a:latin typeface="Tahoma" pitchFamily="34" charset="0"/>
                <a:cs typeface="Tahoma" pitchFamily="34" charset="0"/>
              </a:rPr>
              <a:t>If connected to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STTP</a:t>
            </a:r>
            <a:r>
              <a:rPr lang="en-US" sz="1900">
                <a:latin typeface="Tahoma" pitchFamily="34" charset="0"/>
                <a:cs typeface="Tahoma" pitchFamily="34" charset="0"/>
              </a:rPr>
              <a:t>, relies on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STConnect API : </a:t>
            </a:r>
            <a:r>
              <a:rPr lang="en-US" sz="1900">
                <a:latin typeface="Tahoma" pitchFamily="34" charset="0"/>
                <a:cs typeface="Tahoma" pitchFamily="34" charset="0"/>
              </a:rPr>
              <a:t>leverages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partitioning</a:t>
            </a:r>
            <a:r>
              <a:rPr lang="en-US" sz="1900">
                <a:latin typeface="Tahoma" pitchFamily="34" charset="0"/>
                <a:cs typeface="Tahoma" pitchFamily="34" charset="0"/>
              </a:rPr>
              <a:t> &amp;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load balancing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LiquidityConnect is not STConnect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STConnect is used to connect to STTP.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It can be embedded in a 3</a:t>
            </a:r>
            <a:r>
              <a:rPr lang="en-US" sz="1900" b="1" baseline="30000">
                <a:latin typeface="Tahoma" pitchFamily="34" charset="0"/>
                <a:cs typeface="Tahoma" pitchFamily="34" charset="0"/>
              </a:rPr>
              <a:t>rd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party application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It initiates the connection to a STTP server.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LiquidityConnect is used to be a bridge to a 3</a:t>
            </a:r>
            <a:r>
              <a:rPr lang="en-US" sz="1900" b="1" baseline="30000">
                <a:latin typeface="Tahoma" pitchFamily="34" charset="0"/>
                <a:cs typeface="Tahoma" pitchFamily="34" charset="0"/>
              </a:rPr>
              <a:t>rd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party system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It initiates the connection to the 3</a:t>
            </a:r>
            <a:r>
              <a:rPr lang="en-US" sz="1900" b="1" baseline="30000">
                <a:latin typeface="Tahoma" pitchFamily="34" charset="0"/>
                <a:cs typeface="Tahoma" pitchFamily="34" charset="0"/>
              </a:rPr>
              <a:t>rd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party systems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The 3</a:t>
            </a:r>
            <a:r>
              <a:rPr lang="en-US" sz="1900" b="1" baseline="30000">
                <a:latin typeface="Tahoma" pitchFamily="34" charset="0"/>
                <a:cs typeface="Tahoma" pitchFamily="34" charset="0"/>
              </a:rPr>
              <a:t>rd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party system can be STTP (in this case, it is based on STConnect) 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A SmartContainer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Liquidity Connect is defined in 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SmartContainer</a:t>
            </a:r>
            <a:endParaRPr lang="en-US" sz="1900" b="1" i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Easy assembly, </a:t>
            </a:r>
            <a:r>
              <a:rPr lang="en-US" sz="1900" dirty="0">
                <a:latin typeface="Tahoma" pitchFamily="34" charset="0"/>
                <a:cs typeface="Tahoma" pitchFamily="34" charset="0"/>
              </a:rPr>
              <a:t>via Spring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err="1">
                <a:latin typeface="Tahoma" pitchFamily="34" charset="0"/>
                <a:cs typeface="Tahoma" pitchFamily="34" charset="0"/>
              </a:rPr>
              <a:t>LifeCycleManger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dirty="0">
                <a:latin typeface="Tahoma" pitchFamily="34" charset="0"/>
                <a:cs typeface="Tahoma" pitchFamily="34" charset="0"/>
              </a:rPr>
              <a:t>allows to control the startup sequence of any beans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Bridge Readiness: </a:t>
            </a:r>
            <a:r>
              <a:rPr lang="en-US" sz="1900" dirty="0">
                <a:latin typeface="Tahoma" pitchFamily="34" charset="0"/>
                <a:cs typeface="Tahoma" pitchFamily="34" charset="0"/>
              </a:rPr>
              <a:t>All the elements in the chain have a state, that they forward, to know when the whole chain is ready.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Replication and Failover</a:t>
            </a:r>
            <a:r>
              <a:rPr lang="en-US" sz="1900" dirty="0">
                <a:latin typeface="Tahoma" pitchFamily="34" charset="0"/>
                <a:cs typeface="Tahoma" pitchFamily="34" charset="0"/>
              </a:rPr>
              <a:t> as any bean can replicate its data to a backup, if necessary, to support a hot failover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Peer concept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04800" y="8382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Peer pattern</a:t>
            </a:r>
            <a:endParaRPr lang="en-US" sz="1900" b="1" i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>
                <a:latin typeface="Tahoma" pitchFamily="34" charset="0"/>
                <a:cs typeface="Tahoma" pitchFamily="34" charset="0"/>
              </a:rPr>
              <a:t>Each element is the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Peer</a:t>
            </a:r>
            <a:r>
              <a:rPr lang="en-US" sz="1900">
                <a:latin typeface="Tahoma" pitchFamily="34" charset="0"/>
                <a:cs typeface="Tahoma" pitchFamily="34" charset="0"/>
              </a:rPr>
              <a:t> of another element, and receive a message from it.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>
                <a:latin typeface="Tahoma" pitchFamily="34" charset="0"/>
                <a:cs typeface="Tahoma" pitchFamily="34" charset="0"/>
              </a:rPr>
              <a:t>Each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Peerable</a:t>
            </a:r>
            <a:r>
              <a:rPr lang="en-US" sz="1900">
                <a:latin typeface="Tahoma" pitchFamily="34" charset="0"/>
                <a:cs typeface="Tahoma" pitchFamily="34" charset="0"/>
              </a:rPr>
              <a:t> element has a peer to forward a message to.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Composite design pattern</a:t>
            </a:r>
            <a:r>
              <a:rPr lang="en-US" sz="1900">
                <a:latin typeface="Tahoma" pitchFamily="34" charset="0"/>
                <a:cs typeface="Tahoma" pitchFamily="34" charset="0"/>
              </a:rPr>
              <a:t>: a complex element (containing several Peers) can be itself seen as a Peer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7656" name="Image 8" descr="Pe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648200"/>
            <a:ext cx="2914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Foundations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  <a:p>
            <a:pPr eaLnBrk="0" hangingPunct="0"/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04800" y="9906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Connector&lt;T&gt; </a:t>
            </a:r>
            <a:r>
              <a:rPr lang="en-US" sz="1900">
                <a:latin typeface="Tahoma" pitchFamily="34" charset="0"/>
                <a:cs typeface="Tahoma" pitchFamily="34" charset="0"/>
              </a:rPr>
              <a:t>is the basic block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>
                <a:latin typeface="Tahoma" pitchFamily="34" charset="0"/>
                <a:cs typeface="Tahoma" pitchFamily="34" charset="0"/>
              </a:rPr>
              <a:t>It binds various interfaces</a:t>
            </a: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9704" name="Image 8" descr="Connector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200"/>
            <a:ext cx="8248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Simple 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peers</a:t>
            </a:r>
            <a:endParaRPr lang="en-US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04800" y="8382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ConnectorSupport&lt;T&gt;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generic passthrough bridge element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Example: Filter, Statistics Calculation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ExternalConnectorSupport&lt;T1, T2&gt;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is the Peer connected to the external system.</a:t>
            </a:r>
            <a:br>
              <a:rPr lang="en-US" sz="1400">
                <a:latin typeface="Tahoma" pitchFamily="34" charset="0"/>
                <a:cs typeface="Tahoma" pitchFamily="34" charset="0"/>
              </a:rPr>
            </a:br>
            <a:r>
              <a:rPr lang="en-US" sz="1400">
                <a:latin typeface="Tahoma" pitchFamily="34" charset="0"/>
                <a:cs typeface="Tahoma" pitchFamily="34" charset="0"/>
              </a:rPr>
              <a:t>T1 is previous Peer format, T2 is external system format</a:t>
            </a:r>
            <a:br>
              <a:rPr lang="en-US" sz="1400">
                <a:latin typeface="Tahoma" pitchFamily="34" charset="0"/>
                <a:cs typeface="Tahoma" pitchFamily="34" charset="0"/>
              </a:rPr>
            </a:br>
            <a:r>
              <a:rPr lang="en-US" sz="1400">
                <a:latin typeface="Tahoma" pitchFamily="34" charset="0"/>
                <a:cs typeface="Tahoma" pitchFamily="34" charset="0"/>
              </a:rPr>
              <a:t>(usually T1=T2, as conversion is done in Translator)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Example: STTPConnector, FIX, RMDS, 29West, …</a:t>
            </a:r>
          </a:p>
        </p:txBody>
      </p:sp>
      <p:sp>
        <p:nvSpPr>
          <p:cNvPr id="31752" name="Text Box 13"/>
          <p:cNvSpPr txBox="1">
            <a:spLocks noChangeArrowheads="1"/>
          </p:cNvSpPr>
          <p:nvPr/>
        </p:nvSpPr>
        <p:spPr bwMode="auto">
          <a:xfrm>
            <a:off x="6400800" y="25288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T1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1753" name="Text Box 13"/>
          <p:cNvSpPr txBox="1">
            <a:spLocks noChangeArrowheads="1"/>
          </p:cNvSpPr>
          <p:nvPr/>
        </p:nvSpPr>
        <p:spPr bwMode="auto">
          <a:xfrm>
            <a:off x="6477000" y="3429000"/>
            <a:ext cx="381000" cy="2905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T1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31754" name="Groupe 69"/>
          <p:cNvGrpSpPr>
            <a:grpSpLocks/>
          </p:cNvGrpSpPr>
          <p:nvPr/>
        </p:nvGrpSpPr>
        <p:grpSpPr bwMode="auto">
          <a:xfrm>
            <a:off x="5791200" y="2438400"/>
            <a:ext cx="3276600" cy="1219200"/>
            <a:chOff x="5791200" y="2438400"/>
            <a:chExt cx="3276600" cy="1219200"/>
          </a:xfrm>
        </p:grpSpPr>
        <p:cxnSp>
          <p:nvCxnSpPr>
            <p:cNvPr id="31769" name="Straight Arrow Connector 28"/>
            <p:cNvCxnSpPr>
              <a:cxnSpLocks noChangeShapeType="1"/>
            </p:cNvCxnSpPr>
            <p:nvPr/>
          </p:nvCxnSpPr>
          <p:spPr bwMode="auto">
            <a:xfrm>
              <a:off x="8077200" y="3044698"/>
              <a:ext cx="381000" cy="489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prstDash val="sysDot"/>
              <a:round/>
              <a:headEnd type="arrow" w="med" len="med"/>
              <a:tailEnd type="arrow" w="med" len="med"/>
            </a:ln>
          </p:spPr>
        </p:cxnSp>
        <p:grpSp>
          <p:nvGrpSpPr>
            <p:cNvPr id="31770" name="Group 20"/>
            <p:cNvGrpSpPr>
              <a:grpSpLocks/>
            </p:cNvGrpSpPr>
            <p:nvPr/>
          </p:nvGrpSpPr>
          <p:grpSpPr bwMode="auto">
            <a:xfrm>
              <a:off x="6781800" y="2438400"/>
              <a:ext cx="1295400" cy="1219200"/>
              <a:chOff x="1883" y="2295"/>
              <a:chExt cx="2370" cy="2400"/>
            </a:xfrm>
          </p:grpSpPr>
          <p:sp>
            <p:nvSpPr>
              <p:cNvPr id="10" name="AutoShape 22"/>
              <p:cNvSpPr>
                <a:spLocks noChangeArrowheads="1"/>
              </p:cNvSpPr>
              <p:nvPr/>
            </p:nvSpPr>
            <p:spPr bwMode="auto">
              <a:xfrm>
                <a:off x="1889" y="2295"/>
                <a:ext cx="2364" cy="2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rgbClr val="F2F2F2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84" name="Text Box 21"/>
              <p:cNvSpPr txBox="1">
                <a:spLocks noChangeArrowheads="1"/>
              </p:cNvSpPr>
              <p:nvPr/>
            </p:nvSpPr>
            <p:spPr bwMode="auto">
              <a:xfrm>
                <a:off x="1883" y="2491"/>
                <a:ext cx="2370" cy="19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100" b="1">
                    <a:latin typeface="Calibri" pitchFamily="34" charset="0"/>
                    <a:cs typeface="Tahoma" pitchFamily="34" charset="0"/>
                  </a:rPr>
                  <a:t>External</a:t>
                </a:r>
                <a:br>
                  <a:rPr lang="en-US" sz="1100" b="1">
                    <a:latin typeface="Calibri" pitchFamily="34" charset="0"/>
                    <a:cs typeface="Tahoma" pitchFamily="34" charset="0"/>
                  </a:rPr>
                </a:br>
                <a:r>
                  <a:rPr lang="en-US" sz="1100" b="1">
                    <a:latin typeface="Calibri" pitchFamily="34" charset="0"/>
                    <a:cs typeface="Tahoma" pitchFamily="34" charset="0"/>
                  </a:rPr>
                  <a:t>ConnectorSupport</a:t>
                </a:r>
                <a:br>
                  <a:rPr lang="en-US" sz="1100" b="1">
                    <a:latin typeface="Calibri" pitchFamily="34" charset="0"/>
                    <a:cs typeface="Tahoma" pitchFamily="34" charset="0"/>
                  </a:rPr>
                </a:br>
                <a:r>
                  <a:rPr lang="en-US" sz="1100" b="1">
                    <a:latin typeface="Calibri" pitchFamily="34" charset="0"/>
                    <a:cs typeface="Tahoma" pitchFamily="34" charset="0"/>
                  </a:rPr>
                  <a:t>&lt;T1, T2&gt;</a:t>
                </a:r>
                <a:endParaRPr lang="en-US" sz="1100" b="1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1771" name="Group 20"/>
            <p:cNvGrpSpPr>
              <a:grpSpLocks/>
            </p:cNvGrpSpPr>
            <p:nvPr/>
          </p:nvGrpSpPr>
          <p:grpSpPr bwMode="auto">
            <a:xfrm>
              <a:off x="5791200" y="2438400"/>
              <a:ext cx="609600" cy="533400"/>
              <a:chOff x="1883" y="2295"/>
              <a:chExt cx="2370" cy="2400"/>
            </a:xfrm>
          </p:grpSpPr>
          <p:sp>
            <p:nvSpPr>
              <p:cNvPr id="18" name="AutoShape 22"/>
              <p:cNvSpPr>
                <a:spLocks noChangeArrowheads="1"/>
              </p:cNvSpPr>
              <p:nvPr/>
            </p:nvSpPr>
            <p:spPr bwMode="auto">
              <a:xfrm>
                <a:off x="1889" y="2295"/>
                <a:ext cx="2364" cy="2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rgbClr val="F2F2F2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82" name="Text Box 21"/>
              <p:cNvSpPr txBox="1">
                <a:spLocks noChangeArrowheads="1"/>
              </p:cNvSpPr>
              <p:nvPr/>
            </p:nvSpPr>
            <p:spPr bwMode="auto">
              <a:xfrm>
                <a:off x="1883" y="2491"/>
                <a:ext cx="2370" cy="19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100" b="1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1772" name="Group 20"/>
            <p:cNvGrpSpPr>
              <a:grpSpLocks/>
            </p:cNvGrpSpPr>
            <p:nvPr/>
          </p:nvGrpSpPr>
          <p:grpSpPr bwMode="auto">
            <a:xfrm>
              <a:off x="5791200" y="3124200"/>
              <a:ext cx="609600" cy="533400"/>
              <a:chOff x="1883" y="2295"/>
              <a:chExt cx="2370" cy="2400"/>
            </a:xfrm>
          </p:grpSpPr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1889" y="2295"/>
                <a:ext cx="2364" cy="2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rgbClr val="F2F2F2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80" name="Text Box 21"/>
              <p:cNvSpPr txBox="1">
                <a:spLocks noChangeArrowheads="1"/>
              </p:cNvSpPr>
              <p:nvPr/>
            </p:nvSpPr>
            <p:spPr bwMode="auto">
              <a:xfrm>
                <a:off x="1883" y="2491"/>
                <a:ext cx="2370" cy="19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100" b="1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1773" name="Group 20"/>
            <p:cNvGrpSpPr>
              <a:grpSpLocks/>
            </p:cNvGrpSpPr>
            <p:nvPr/>
          </p:nvGrpSpPr>
          <p:grpSpPr bwMode="auto">
            <a:xfrm>
              <a:off x="8458200" y="2781300"/>
              <a:ext cx="609600" cy="533400"/>
              <a:chOff x="1883" y="2295"/>
              <a:chExt cx="2370" cy="2400"/>
            </a:xfrm>
          </p:grpSpPr>
          <p:sp>
            <p:nvSpPr>
              <p:cNvPr id="27" name="AutoShape 22"/>
              <p:cNvSpPr>
                <a:spLocks noChangeArrowheads="1"/>
              </p:cNvSpPr>
              <p:nvPr/>
            </p:nvSpPr>
            <p:spPr bwMode="auto">
              <a:xfrm>
                <a:off x="1889" y="2295"/>
                <a:ext cx="2364" cy="2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rgbClr val="F2F2F2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8" name="Text Box 21"/>
              <p:cNvSpPr txBox="1">
                <a:spLocks noChangeArrowheads="1"/>
              </p:cNvSpPr>
              <p:nvPr/>
            </p:nvSpPr>
            <p:spPr bwMode="auto">
              <a:xfrm>
                <a:off x="1883" y="2491"/>
                <a:ext cx="2370" cy="19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100" b="1">
                    <a:latin typeface="Calibri" pitchFamily="34" charset="0"/>
                    <a:cs typeface="Times New Roman" pitchFamily="18" charset="0"/>
                  </a:rPr>
                  <a:t>Ext</a:t>
                </a:r>
              </a:p>
            </p:txBody>
          </p:sp>
        </p:grpSp>
        <p:sp>
          <p:nvSpPr>
            <p:cNvPr id="31774" name="Text Box 13"/>
            <p:cNvSpPr txBox="1">
              <a:spLocks noChangeArrowheads="1"/>
            </p:cNvSpPr>
            <p:nvPr/>
          </p:nvSpPr>
          <p:spPr bwMode="auto">
            <a:xfrm>
              <a:off x="8153401" y="2743200"/>
              <a:ext cx="380999" cy="2905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T2</a:t>
              </a:r>
              <a:endParaRPr lang="en-US" sz="18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31775" name="Straight Arrow Connector 34"/>
            <p:cNvCxnSpPr>
              <a:cxnSpLocks noChangeShapeType="1"/>
            </p:cNvCxnSpPr>
            <p:nvPr/>
          </p:nvCxnSpPr>
          <p:spPr bwMode="auto">
            <a:xfrm>
              <a:off x="6400800" y="2743200"/>
              <a:ext cx="381000" cy="489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</p:spPr>
        </p:cxnSp>
        <p:cxnSp>
          <p:nvCxnSpPr>
            <p:cNvPr id="31776" name="Straight Arrow Connector 35"/>
            <p:cNvCxnSpPr>
              <a:cxnSpLocks noChangeShapeType="1"/>
            </p:cNvCxnSpPr>
            <p:nvPr/>
          </p:nvCxnSpPr>
          <p:spPr bwMode="auto">
            <a:xfrm>
              <a:off x="6400800" y="3424110"/>
              <a:ext cx="381000" cy="489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prstDash val="sysDot"/>
              <a:round/>
              <a:headEnd type="arrow" w="med" len="med"/>
              <a:tailEnd/>
            </a:ln>
          </p:spPr>
        </p:cxnSp>
      </p:grpSp>
      <p:grpSp>
        <p:nvGrpSpPr>
          <p:cNvPr id="31755" name="Group 20"/>
          <p:cNvGrpSpPr>
            <a:grpSpLocks/>
          </p:cNvGrpSpPr>
          <p:nvPr/>
        </p:nvGrpSpPr>
        <p:grpSpPr bwMode="auto">
          <a:xfrm>
            <a:off x="6781800" y="914400"/>
            <a:ext cx="1295400" cy="1219200"/>
            <a:chOff x="1883" y="2295"/>
            <a:chExt cx="2370" cy="2400"/>
          </a:xfrm>
        </p:grpSpPr>
        <p:sp>
          <p:nvSpPr>
            <p:cNvPr id="38" name="AutoShape 22"/>
            <p:cNvSpPr>
              <a:spLocks noChangeArrowheads="1"/>
            </p:cNvSpPr>
            <p:nvPr/>
          </p:nvSpPr>
          <p:spPr bwMode="auto">
            <a:xfrm>
              <a:off x="1889" y="2295"/>
              <a:ext cx="2364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8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100" b="1">
                  <a:latin typeface="Calibri" pitchFamily="34" charset="0"/>
                  <a:cs typeface="Tahoma" pitchFamily="34" charset="0"/>
                </a:rPr>
                <a:t>ConnectorSupport</a:t>
              </a:r>
              <a:br>
                <a:rPr lang="en-US" sz="1100" b="1">
                  <a:latin typeface="Calibri" pitchFamily="34" charset="0"/>
                  <a:cs typeface="Tahoma" pitchFamily="34" charset="0"/>
                </a:rPr>
              </a:br>
              <a:r>
                <a:rPr lang="en-US" sz="1100" b="1">
                  <a:latin typeface="Calibri" pitchFamily="34" charset="0"/>
                  <a:cs typeface="Tahoma" pitchFamily="34" charset="0"/>
                </a:rPr>
                <a:t>&lt;T&gt;</a:t>
              </a:r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1756" name="Group 20"/>
          <p:cNvGrpSpPr>
            <a:grpSpLocks/>
          </p:cNvGrpSpPr>
          <p:nvPr/>
        </p:nvGrpSpPr>
        <p:grpSpPr bwMode="auto">
          <a:xfrm>
            <a:off x="5791200" y="1219200"/>
            <a:ext cx="609600" cy="533400"/>
            <a:chOff x="1883" y="2295"/>
            <a:chExt cx="2370" cy="2400"/>
          </a:xfrm>
        </p:grpSpPr>
        <p:sp>
          <p:nvSpPr>
            <p:cNvPr id="41" name="AutoShape 22"/>
            <p:cNvSpPr>
              <a:spLocks noChangeArrowheads="1"/>
            </p:cNvSpPr>
            <p:nvPr/>
          </p:nvSpPr>
          <p:spPr bwMode="auto">
            <a:xfrm>
              <a:off x="1889" y="2295"/>
              <a:ext cx="2364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6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1757" name="Group 20"/>
          <p:cNvGrpSpPr>
            <a:grpSpLocks/>
          </p:cNvGrpSpPr>
          <p:nvPr/>
        </p:nvGrpSpPr>
        <p:grpSpPr bwMode="auto">
          <a:xfrm>
            <a:off x="8458200" y="1257300"/>
            <a:ext cx="609600" cy="533400"/>
            <a:chOff x="1883" y="2295"/>
            <a:chExt cx="2370" cy="2400"/>
          </a:xfrm>
        </p:grpSpPr>
        <p:sp>
          <p:nvSpPr>
            <p:cNvPr id="47" name="AutoShape 22"/>
            <p:cNvSpPr>
              <a:spLocks noChangeArrowheads="1"/>
            </p:cNvSpPr>
            <p:nvPr/>
          </p:nvSpPr>
          <p:spPr bwMode="auto">
            <a:xfrm>
              <a:off x="1889" y="2295"/>
              <a:ext cx="2364" cy="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90000"/>
              </a:schemeClr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4" name="Text Box 21"/>
            <p:cNvSpPr txBox="1">
              <a:spLocks noChangeArrowheads="1"/>
            </p:cNvSpPr>
            <p:nvPr/>
          </p:nvSpPr>
          <p:spPr bwMode="auto">
            <a:xfrm>
              <a:off x="1883" y="2491"/>
              <a:ext cx="2370" cy="19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1100" b="1">
                <a:latin typeface="Calibri" pitchFamily="34" charset="0"/>
                <a:cs typeface="Times New Roman" pitchFamily="18" charset="0"/>
              </a:endParaRPr>
            </a:p>
          </p:txBody>
        </p:sp>
      </p:grpSp>
      <p:cxnSp>
        <p:nvCxnSpPr>
          <p:cNvPr id="31758" name="Straight Arrow Connector 48"/>
          <p:cNvCxnSpPr>
            <a:cxnSpLocks noChangeShapeType="1"/>
          </p:cNvCxnSpPr>
          <p:nvPr/>
        </p:nvCxnSpPr>
        <p:spPr bwMode="auto">
          <a:xfrm>
            <a:off x="8077200" y="1520825"/>
            <a:ext cx="381000" cy="47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6400800" y="13096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1760" name="Text Box 13"/>
          <p:cNvSpPr txBox="1">
            <a:spLocks noChangeArrowheads="1"/>
          </p:cNvSpPr>
          <p:nvPr/>
        </p:nvSpPr>
        <p:spPr bwMode="auto">
          <a:xfrm>
            <a:off x="8077200" y="1309688"/>
            <a:ext cx="381000" cy="2905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endParaRPr 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31761" name="Straight Arrow Connector 52"/>
          <p:cNvCxnSpPr>
            <a:cxnSpLocks noChangeShapeType="1"/>
          </p:cNvCxnSpPr>
          <p:nvPr/>
        </p:nvCxnSpPr>
        <p:spPr bwMode="auto">
          <a:xfrm>
            <a:off x="6400800" y="1524000"/>
            <a:ext cx="381000" cy="47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pic>
        <p:nvPicPr>
          <p:cNvPr id="31762" name="Image 70" descr="connector suppor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0"/>
            <a:ext cx="86106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Simple 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peers (cont)</a:t>
            </a:r>
            <a:endParaRPr lang="en-US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304800" y="8382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Interceptor&lt;T1, T2&gt; 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Embeds a Translator&lt;T1,T2&gt;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data mapping: converts T1 message in T2 format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Example: STTP2FIXNewOrderSingleTranslator…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400">
                <a:latin typeface="Tahoma" pitchFamily="34" charset="0"/>
                <a:cs typeface="Tahoma" pitchFamily="34" charset="0"/>
              </a:rPr>
              <a:t>Not defined in Spring configuration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4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3800" name="Groupe 60"/>
          <p:cNvGrpSpPr>
            <a:grpSpLocks/>
          </p:cNvGrpSpPr>
          <p:nvPr/>
        </p:nvGrpSpPr>
        <p:grpSpPr bwMode="auto">
          <a:xfrm>
            <a:off x="5638800" y="1066800"/>
            <a:ext cx="3276600" cy="1219200"/>
            <a:chOff x="5410200" y="2590800"/>
            <a:chExt cx="3276600" cy="1219200"/>
          </a:xfrm>
        </p:grpSpPr>
        <p:cxnSp>
          <p:nvCxnSpPr>
            <p:cNvPr id="33802" name="Straight Arrow Connector 63"/>
            <p:cNvCxnSpPr>
              <a:cxnSpLocks noChangeShapeType="1"/>
            </p:cNvCxnSpPr>
            <p:nvPr/>
          </p:nvCxnSpPr>
          <p:spPr bwMode="auto">
            <a:xfrm>
              <a:off x="7696200" y="3200400"/>
              <a:ext cx="381000" cy="489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</p:spPr>
        </p:cxnSp>
        <p:grpSp>
          <p:nvGrpSpPr>
            <p:cNvPr id="33803" name="Groupe 57"/>
            <p:cNvGrpSpPr>
              <a:grpSpLocks/>
            </p:cNvGrpSpPr>
            <p:nvPr/>
          </p:nvGrpSpPr>
          <p:grpSpPr bwMode="auto">
            <a:xfrm>
              <a:off x="5410200" y="2590800"/>
              <a:ext cx="3276600" cy="1219200"/>
              <a:chOff x="5791200" y="4038600"/>
              <a:chExt cx="3276600" cy="1219200"/>
            </a:xfrm>
          </p:grpSpPr>
          <p:sp>
            <p:nvSpPr>
              <p:cNvPr id="33804" name="Text Box 13"/>
              <p:cNvSpPr txBox="1">
                <a:spLocks noChangeArrowheads="1"/>
              </p:cNvSpPr>
              <p:nvPr/>
            </p:nvSpPr>
            <p:spPr bwMode="auto">
              <a:xfrm>
                <a:off x="6400801" y="4433887"/>
                <a:ext cx="380999" cy="29051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1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T1</a:t>
                </a:r>
                <a:endParaRPr lang="en-US" sz="1800"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33805" name="Group 20"/>
              <p:cNvGrpSpPr>
                <a:grpSpLocks/>
              </p:cNvGrpSpPr>
              <p:nvPr/>
            </p:nvGrpSpPr>
            <p:grpSpPr bwMode="auto">
              <a:xfrm>
                <a:off x="6781800" y="4038600"/>
                <a:ext cx="1295400" cy="1219200"/>
                <a:chOff x="1883" y="2295"/>
                <a:chExt cx="2370" cy="2400"/>
              </a:xfrm>
            </p:grpSpPr>
            <p:sp>
              <p:nvSpPr>
                <p:cNvPr id="56" name="AutoShape 22"/>
                <p:cNvSpPr>
                  <a:spLocks noChangeArrowheads="1"/>
                </p:cNvSpPr>
                <p:nvPr/>
              </p:nvSpPr>
              <p:spPr bwMode="auto">
                <a:xfrm>
                  <a:off x="1889" y="2295"/>
                  <a:ext cx="2364" cy="2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8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3" y="2491"/>
                  <a:ext cx="2370" cy="199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100" b="1">
                      <a:latin typeface="Calibri" pitchFamily="34" charset="0"/>
                      <a:cs typeface="Tahoma" pitchFamily="34" charset="0"/>
                    </a:rPr>
                    <a:t>Translator</a:t>
                  </a:r>
                  <a:br>
                    <a:rPr lang="en-US" sz="1100" b="1">
                      <a:latin typeface="Calibri" pitchFamily="34" charset="0"/>
                      <a:cs typeface="Tahoma" pitchFamily="34" charset="0"/>
                    </a:rPr>
                  </a:br>
                  <a:r>
                    <a:rPr lang="en-US" sz="1100" b="1">
                      <a:latin typeface="Calibri" pitchFamily="34" charset="0"/>
                      <a:cs typeface="Tahoma" pitchFamily="34" charset="0"/>
                    </a:rPr>
                    <a:t>&lt;T1, T2&gt;</a:t>
                  </a:r>
                  <a:endParaRPr lang="en-US" sz="1100" b="1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3806" name="Group 20"/>
              <p:cNvGrpSpPr>
                <a:grpSpLocks/>
              </p:cNvGrpSpPr>
              <p:nvPr/>
            </p:nvGrpSpPr>
            <p:grpSpPr bwMode="auto">
              <a:xfrm>
                <a:off x="5791200" y="4343400"/>
                <a:ext cx="609600" cy="533400"/>
                <a:chOff x="1883" y="2295"/>
                <a:chExt cx="2370" cy="2400"/>
              </a:xfrm>
            </p:grpSpPr>
            <p:sp>
              <p:nvSpPr>
                <p:cNvPr id="59" name="AutoShape 22"/>
                <p:cNvSpPr>
                  <a:spLocks noChangeArrowheads="1"/>
                </p:cNvSpPr>
                <p:nvPr/>
              </p:nvSpPr>
              <p:spPr bwMode="auto">
                <a:xfrm>
                  <a:off x="1889" y="2295"/>
                  <a:ext cx="2364" cy="2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8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3" y="2491"/>
                  <a:ext cx="2370" cy="199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100" b="1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3807" name="Group 20"/>
              <p:cNvGrpSpPr>
                <a:grpSpLocks/>
              </p:cNvGrpSpPr>
              <p:nvPr/>
            </p:nvGrpSpPr>
            <p:grpSpPr bwMode="auto">
              <a:xfrm>
                <a:off x="8458200" y="4419600"/>
                <a:ext cx="609600" cy="533400"/>
                <a:chOff x="1883" y="2295"/>
                <a:chExt cx="2370" cy="2400"/>
              </a:xfrm>
            </p:grpSpPr>
            <p:sp>
              <p:nvSpPr>
                <p:cNvPr id="62" name="AutoShape 22"/>
                <p:cNvSpPr>
                  <a:spLocks noChangeArrowheads="1"/>
                </p:cNvSpPr>
                <p:nvPr/>
              </p:nvSpPr>
              <p:spPr bwMode="auto">
                <a:xfrm>
                  <a:off x="1889" y="2295"/>
                  <a:ext cx="2364" cy="2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81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3" y="2491"/>
                  <a:ext cx="2370" cy="199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 sz="1100" b="1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3808" name="Text Box 13"/>
              <p:cNvSpPr txBox="1">
                <a:spLocks noChangeArrowheads="1"/>
              </p:cNvSpPr>
              <p:nvPr/>
            </p:nvSpPr>
            <p:spPr bwMode="auto">
              <a:xfrm>
                <a:off x="8077200" y="4471987"/>
                <a:ext cx="380999" cy="29051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1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T2</a:t>
                </a:r>
                <a:endParaRPr lang="en-US" sz="1800">
                  <a:latin typeface="Arial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33809" name="Straight Arrow Connector 66"/>
              <p:cNvCxnSpPr>
                <a:cxnSpLocks noChangeShapeType="1"/>
              </p:cNvCxnSpPr>
              <p:nvPr/>
            </p:nvCxnSpPr>
            <p:spPr bwMode="auto">
              <a:xfrm>
                <a:off x="6400800" y="4648200"/>
                <a:ext cx="381000" cy="489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</p:spPr>
          </p:cxnSp>
        </p:grpSp>
      </p:grpSp>
      <p:pic>
        <p:nvPicPr>
          <p:cNvPr id="33801" name="Image 67" descr="Intercept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2922588"/>
            <a:ext cx="8836025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theme/theme1.xml><?xml version="1.0" encoding="utf-8"?>
<a:theme xmlns:a="http://schemas.openxmlformats.org/drawingml/2006/main" name="themeS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themeST</Template>
  <TotalTime>7823</TotalTime>
  <Words>797</Words>
  <Application>Microsoft Office PowerPoint</Application>
  <PresentationFormat>Affichage à l'écran (4:3)</PresentationFormat>
  <Paragraphs>198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themeST</vt:lpstr>
      <vt:lpstr>smartTrade: Liquidity Connect 6.0.x.x Concepts and API overview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Company>STT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Harry GOZLAN</dc:creator>
  <cp:lastModifiedBy>Lionel Paris</cp:lastModifiedBy>
  <cp:revision>778</cp:revision>
  <dcterms:created xsi:type="dcterms:W3CDTF">2004-09-01T13:06:23Z</dcterms:created>
  <dcterms:modified xsi:type="dcterms:W3CDTF">2011-06-14T16:20:14Z</dcterms:modified>
</cp:coreProperties>
</file>