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2"/>
  </p:notesMasterIdLst>
  <p:handoutMasterIdLst>
    <p:handoutMasterId r:id="rId63"/>
  </p:handoutMasterIdLst>
  <p:sldIdLst>
    <p:sldId id="598" r:id="rId2"/>
    <p:sldId id="413" r:id="rId3"/>
    <p:sldId id="518" r:id="rId4"/>
    <p:sldId id="513" r:id="rId5"/>
    <p:sldId id="552" r:id="rId6"/>
    <p:sldId id="519" r:id="rId7"/>
    <p:sldId id="520" r:id="rId8"/>
    <p:sldId id="526" r:id="rId9"/>
    <p:sldId id="522" r:id="rId10"/>
    <p:sldId id="523" r:id="rId11"/>
    <p:sldId id="553" r:id="rId12"/>
    <p:sldId id="521" r:id="rId13"/>
    <p:sldId id="561" r:id="rId14"/>
    <p:sldId id="524" r:id="rId15"/>
    <p:sldId id="562" r:id="rId16"/>
    <p:sldId id="525" r:id="rId17"/>
    <p:sldId id="565" r:id="rId18"/>
    <p:sldId id="548" r:id="rId19"/>
    <p:sldId id="551" r:id="rId20"/>
    <p:sldId id="575" r:id="rId21"/>
    <p:sldId id="576" r:id="rId22"/>
    <p:sldId id="577" r:id="rId23"/>
    <p:sldId id="578" r:id="rId24"/>
    <p:sldId id="573" r:id="rId25"/>
    <p:sldId id="579" r:id="rId26"/>
    <p:sldId id="574" r:id="rId27"/>
    <p:sldId id="566" r:id="rId28"/>
    <p:sldId id="563" r:id="rId29"/>
    <p:sldId id="564" r:id="rId30"/>
    <p:sldId id="572" r:id="rId31"/>
    <p:sldId id="550" r:id="rId32"/>
    <p:sldId id="549" r:id="rId33"/>
    <p:sldId id="567" r:id="rId34"/>
    <p:sldId id="569" r:id="rId35"/>
    <p:sldId id="568" r:id="rId36"/>
    <p:sldId id="570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590" r:id="rId48"/>
    <p:sldId id="591" r:id="rId49"/>
    <p:sldId id="592" r:id="rId50"/>
    <p:sldId id="593" r:id="rId51"/>
    <p:sldId id="594" r:id="rId52"/>
    <p:sldId id="595" r:id="rId53"/>
    <p:sldId id="596" r:id="rId54"/>
    <p:sldId id="597" r:id="rId55"/>
    <p:sldId id="554" r:id="rId56"/>
    <p:sldId id="555" r:id="rId57"/>
    <p:sldId id="558" r:id="rId58"/>
    <p:sldId id="559" r:id="rId59"/>
    <p:sldId id="560" r:id="rId60"/>
    <p:sldId id="599" r:id="rId61"/>
  </p:sldIdLst>
  <p:sldSz cx="9144000" cy="6858000" type="screen4x3"/>
  <p:notesSz cx="6807200" cy="99393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DDDDDD"/>
    <a:srgbClr val="C6C6EC"/>
    <a:srgbClr val="FF0000"/>
    <a:srgbClr val="9933FF"/>
    <a:srgbClr val="96B38A"/>
    <a:srgbClr val="70855E"/>
    <a:srgbClr val="F4F9EA"/>
    <a:srgbClr val="7578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362" autoAdjust="0"/>
  </p:normalViewPr>
  <p:slideViewPr>
    <p:cSldViewPr>
      <p:cViewPr varScale="1">
        <p:scale>
          <a:sx n="96" d="100"/>
          <a:sy n="96" d="100"/>
        </p:scale>
        <p:origin x="-1428" y="-108"/>
      </p:cViewPr>
      <p:guideLst>
        <p:guide orient="horz" pos="816"/>
        <p:guide orient="horz" pos="432"/>
        <p:guide orient="horz" pos="1920"/>
        <p:guide orient="horz" pos="1440"/>
        <p:guide orient="horz" pos="3456"/>
        <p:guide pos="28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88"/>
    </p:cViewPr>
  </p:sorterViewPr>
  <p:notesViewPr>
    <p:cSldViewPr>
      <p:cViewPr varScale="1">
        <p:scale>
          <a:sx n="49" d="100"/>
          <a:sy n="49" d="100"/>
        </p:scale>
        <p:origin x="-2016" y="-96"/>
      </p:cViewPr>
      <p:guideLst>
        <p:guide orient="horz" pos="3130"/>
        <p:guide pos="214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0863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fld id="{3A5BDE76-63E8-4A61-A67A-05EAECC211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575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63588"/>
            <a:ext cx="4984750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729163"/>
            <a:ext cx="4976813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9913"/>
            <a:ext cx="29543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9459913"/>
            <a:ext cx="29575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fld id="{13CAAEC5-1829-4560-A8ED-C76D9E551B7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AAEC5-1829-4560-A8ED-C76D9E551B7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73BC5-FE58-4184-B70D-AAF513D96DD5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9B70D-0BD5-4473-B181-32DCAA69037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75D84-3BC8-4123-861F-16CA61A79AA6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Feedback -&gt; to receive the MDS notification on the MessageListener (not mandatory as we may want to concentrate on trade flow and publish the market data on a bus or another flow)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Conflation -&gt; to batch the MDS and send them every n seconds ( only applies to the ‘non important’ MDS) to lower the flow of messages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BEF80-AFA7-48C5-BF19-9C3A0E8CC144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4F748A-6B5B-4F99-BB93-10DDF2A3412A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C587A-7C6E-4468-B41F-C0F2982B4958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F1D26-ACDA-4271-B47C-EABBD7EB6C65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1AC24-3DFD-4C5B-B132-8392C51578A6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7116A-B74F-49D1-BDC3-D77C7F3387CF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27026-87E1-4AD9-B323-E2DA8BCD1B08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A30CD-7DFD-4096-A385-738540F97B63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7116A-B74F-49D1-BDC3-D77C7F3387CF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27026-87E1-4AD9-B323-E2DA8BCD1B08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7116A-B74F-49D1-BDC3-D77C7F3387CF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27026-87E1-4AD9-B323-E2DA8BCD1B08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7116A-B74F-49D1-BDC3-D77C7F3387CF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7116A-B74F-49D1-BDC3-D77C7F3387CF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27026-87E1-4AD9-B323-E2DA8BCD1B08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376A0-DFF6-4397-BBEF-BA4290A3666C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3840C-B161-4BEF-95B4-5CC92242AF57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635C2-1EF9-4635-8C9A-7D9FE968027D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313D5-F26E-43E2-8A50-B683D32F9A2B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076F4C-F0EF-4F59-BDF7-B271925F7BB0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41833-60B2-48A0-9CDB-D336E7481EAD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EB1D3-A07B-4738-87DF-C899CE139A44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157F5-01A4-4C66-A602-5CB1E4A198F6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A07D0-D7D3-461E-88C7-D89B937AADDB}" type="slidenum">
              <a:rPr lang="en-GB" smtClean="0"/>
              <a:pPr/>
              <a:t>34</a:t>
            </a:fld>
            <a:endParaRPr lang="en-GB" smtClean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B2883-A952-4A17-BA4A-C5C6A0ABD0A9}" type="slidenum">
              <a:rPr lang="en-GB" smtClean="0"/>
              <a:pPr/>
              <a:t>35</a:t>
            </a:fld>
            <a:endParaRPr lang="en-GB" smtClean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AC5F7-1611-485A-8859-7410642AE0E4}" type="slidenum">
              <a:rPr lang="en-GB" smtClean="0"/>
              <a:pPr/>
              <a:t>36</a:t>
            </a:fld>
            <a:endParaRPr lang="en-GB" smtClean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C0467-06B8-49CE-9E00-A7C86577B658}" type="slidenum">
              <a:rPr lang="en-GB" smtClean="0"/>
              <a:pPr/>
              <a:t>37</a:t>
            </a:fld>
            <a:endParaRPr lang="en-GB" smtClean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97F6E-1262-449B-B115-85BC70AD7CAF}" type="slidenum">
              <a:rPr lang="en-GB" smtClean="0"/>
              <a:pPr/>
              <a:t>38</a:t>
            </a:fld>
            <a:endParaRPr lang="en-GB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114AB-6A81-4C89-B478-B6C97F36B72F}" type="slidenum">
              <a:rPr lang="en-GB" smtClean="0"/>
              <a:pPr/>
              <a:t>39</a:t>
            </a:fld>
            <a:endParaRPr lang="en-GB" smtClean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78D02-A48E-4DBB-884B-2207D8AB59C2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56C2D-E62A-462F-8F9E-9245F4BA56AF}" type="slidenum">
              <a:rPr lang="en-GB" smtClean="0"/>
              <a:pPr/>
              <a:t>40</a:t>
            </a:fld>
            <a:endParaRPr lang="en-GB" smtClean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FE74-9E8B-47D7-836E-B2A151FF91FB}" type="slidenum">
              <a:rPr lang="en-GB" smtClean="0"/>
              <a:pPr/>
              <a:t>41</a:t>
            </a:fld>
            <a:endParaRPr lang="en-GB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D349-2B46-46E0-B850-128541EDE2D6}" type="slidenum">
              <a:rPr lang="en-GB" smtClean="0"/>
              <a:pPr/>
              <a:t>42</a:t>
            </a:fld>
            <a:endParaRPr lang="en-GB" smtClean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49872-0853-4B09-8C5E-57B1F8F23615}" type="slidenum">
              <a:rPr lang="en-GB" smtClean="0"/>
              <a:pPr/>
              <a:t>43</a:t>
            </a:fld>
            <a:endParaRPr lang="en-GB" smtClean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3D91F-F9B4-4111-83C5-EA7F1805189A}" type="slidenum">
              <a:rPr lang="en-GB" smtClean="0"/>
              <a:pPr/>
              <a:t>44</a:t>
            </a:fld>
            <a:endParaRPr lang="en-GB" smtClean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77F4A-A164-4868-A260-7649701D118D}" type="slidenum">
              <a:rPr lang="en-GB" smtClean="0"/>
              <a:pPr/>
              <a:t>45</a:t>
            </a:fld>
            <a:endParaRPr lang="en-GB" smtClean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C8B05-12BF-4248-9FB1-4850701E7398}" type="slidenum">
              <a:rPr lang="en-GB" smtClean="0"/>
              <a:pPr/>
              <a:t>46</a:t>
            </a:fld>
            <a:endParaRPr lang="en-GB" smtClean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21DBD-FFFA-447F-B533-83F60949F0DA}" type="slidenum">
              <a:rPr lang="en-GB" smtClean="0"/>
              <a:pPr/>
              <a:t>47</a:t>
            </a:fld>
            <a:endParaRPr lang="en-GB" smtClean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125A1-7D9D-4789-AF7D-930690C46A32}" type="slidenum">
              <a:rPr lang="en-GB" smtClean="0"/>
              <a:pPr/>
              <a:t>48</a:t>
            </a:fld>
            <a:endParaRPr lang="en-GB" smtClean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D05A0-E30E-4410-A7CF-1F39733FF5A4}" type="slidenum">
              <a:rPr lang="en-GB" smtClean="0"/>
              <a:pPr/>
              <a:t>49</a:t>
            </a:fld>
            <a:endParaRPr lang="en-GB" smtClean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7056D-CF79-447B-B996-74F679713ACE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4BD5B-C26D-40AD-84D9-B3F49E38F428}" type="slidenum">
              <a:rPr lang="en-GB" smtClean="0"/>
              <a:pPr/>
              <a:t>50</a:t>
            </a:fld>
            <a:endParaRPr lang="en-GB" smtClean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E3478-EF13-4907-80F8-D3429E967B13}" type="slidenum">
              <a:rPr lang="en-GB" smtClean="0"/>
              <a:pPr/>
              <a:t>51</a:t>
            </a:fld>
            <a:endParaRPr lang="en-GB" smtClean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ECE50-0685-4EFC-BCCE-252F0EF3B042}" type="slidenum">
              <a:rPr lang="en-GB" smtClean="0"/>
              <a:pPr/>
              <a:t>52</a:t>
            </a:fld>
            <a:endParaRPr lang="en-GB" smtClean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1C23F-C74A-4C27-8BBA-3635C8F8B137}" type="slidenum">
              <a:rPr lang="en-GB" smtClean="0"/>
              <a:pPr/>
              <a:t>53</a:t>
            </a:fld>
            <a:endParaRPr lang="en-GB" smtClean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E9060-B44A-477F-8626-AAF870200388}" type="slidenum">
              <a:rPr lang="en-GB" smtClean="0"/>
              <a:pPr/>
              <a:t>54</a:t>
            </a:fld>
            <a:endParaRPr lang="en-GB" smtClean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7CA09-E94A-48CD-BE69-ED343C1EA938}" type="slidenum">
              <a:rPr lang="en-GB" smtClean="0"/>
              <a:pPr/>
              <a:t>55</a:t>
            </a:fld>
            <a:endParaRPr lang="en-GB" smtClean="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F99A0-9241-497D-89C0-43C032C8B695}" type="slidenum">
              <a:rPr lang="en-GB" smtClean="0"/>
              <a:pPr/>
              <a:t>56</a:t>
            </a:fld>
            <a:endParaRPr lang="en-GB" smtClean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2EA27-1CBC-47B1-A0A1-441048ED5C51}" type="slidenum">
              <a:rPr lang="en-GB" smtClean="0"/>
              <a:pPr/>
              <a:t>57</a:t>
            </a:fld>
            <a:endParaRPr lang="en-GB" smtClean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11BCD-2118-4F53-8896-65A5D8FB4F55}" type="slidenum">
              <a:rPr lang="en-GB" smtClean="0"/>
              <a:pPr/>
              <a:t>58</a:t>
            </a:fld>
            <a:endParaRPr lang="en-GB" smtClean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5342A-160F-4C0D-8CD1-C642D1DBC2C3}" type="slidenum">
              <a:rPr lang="en-GB" smtClean="0"/>
              <a:pPr/>
              <a:t>59</a:t>
            </a:fld>
            <a:endParaRPr lang="en-GB" smtClean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4D1DD-D104-4056-9346-FED5C9B3DC91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AAEC5-1829-4560-A8ED-C76D9E551B7F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4D1A9-5FA7-4CAE-A655-916BE746620A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87228-CF1E-402D-B1A6-90B424888E10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AB079-1AA1-4EB8-890E-ADF383AE8AF4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457201"/>
            <a:ext cx="5181600" cy="13716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pic>
        <p:nvPicPr>
          <p:cNvPr id="6" name="Picture 18" descr="PPTimage_fron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2" descr="PPTimage_BACK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76200" y="2590800"/>
            <a:ext cx="2222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Please</a:t>
            </a:r>
            <a:r>
              <a:rPr lang="fr-FR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 contact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09543"/>
            <a:ext cx="27432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New York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Graybar Building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420 Lexington Avenue, Suite 2800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New York, NY 10170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+1 212 867 4564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Paris</a:t>
            </a:r>
            <a:endParaRPr lang="en-US" sz="1200" dirty="0">
              <a:solidFill>
                <a:srgbClr val="6D7366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140 rue du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Faubourg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Saint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Honor</a:t>
            </a:r>
            <a:r>
              <a:rPr lang="en-US" altLang="ja-JP" sz="1200" dirty="0" err="1">
                <a:solidFill>
                  <a:schemeClr val="bg1"/>
                </a:solidFill>
                <a:latin typeface="Tahoma" pitchFamily="1" charset="0"/>
                <a:ea typeface="ＭＳ Ｐゴシック" pitchFamily="1" charset="-128"/>
                <a:cs typeface="Tahoma" pitchFamily="1" charset="0"/>
              </a:rPr>
              <a:t>é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75008 Paris, France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1 44 50 19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19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3657600" y="3009543"/>
            <a:ext cx="3048000" cy="2308324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London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International House,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1-6 Yarmouth Place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Mayfair, London, W1J 7BU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+44 203 326 0522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Aix en Provence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Research &amp; Development Center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1330 rue Jean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Guilibert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la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Lauzi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è</a:t>
            </a:r>
            <a:r>
              <a:rPr lang="en-US" altLang="ja-JP" sz="1200" dirty="0" err="1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r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Europarc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Pichaury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</a:rPr>
              <a:t>Bat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D3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13856 Aix en Provence, France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4 42 90 03 97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6553200" y="3009543"/>
            <a:ext cx="2514600" cy="1200329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Tokyo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Aoyama Place Canada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1/F Place Canada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7-3-37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Akasaka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Minato-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ku</a:t>
            </a:r>
            <a:endParaRPr lang="en-US" sz="1200" dirty="0" smtClean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107-0052 Tokyo, Japan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+81 3 6894 7594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Logo-smartTrade_120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74000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74613" y="6629400"/>
            <a:ext cx="841375" cy="184150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600">
                <a:solidFill>
                  <a:srgbClr val="757877"/>
                </a:solidFill>
              </a:rPr>
              <a:t>© 2010 smartTrade Inc.</a:t>
            </a:r>
          </a:p>
        </p:txBody>
      </p:sp>
      <p:pic>
        <p:nvPicPr>
          <p:cNvPr id="1028" name="Picture 31" descr="page_Head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5588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968864" y="6519446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err="1" smtClean="0">
                <a:solidFill>
                  <a:srgbClr val="FF0000"/>
                </a:solidFill>
              </a:rPr>
              <a:t>smartTrade</a:t>
            </a:r>
            <a:r>
              <a:rPr lang="en-US" b="0" i="0" dirty="0" smtClean="0">
                <a:solidFill>
                  <a:srgbClr val="FF0000"/>
                </a:solidFill>
              </a:rPr>
              <a:t> Confidential</a:t>
            </a:r>
            <a:endParaRPr lang="en-US" b="0" i="0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0" hangingPunct="0"/>
            <a:r>
              <a:rPr lang="fr-FR" sz="3000" b="1" dirty="0" err="1" smtClean="0">
                <a:solidFill>
                  <a:schemeClr val="bg1"/>
                </a:solidFill>
                <a:latin typeface="Tahoma" pitchFamily="34" charset="0"/>
              </a:rPr>
              <a:t>smart</a:t>
            </a:r>
            <a:r>
              <a:rPr lang="fr-FR" sz="3000" dirty="0" err="1" smtClean="0">
                <a:solidFill>
                  <a:schemeClr val="bg1"/>
                </a:solidFill>
                <a:latin typeface="Tahoma" pitchFamily="34" charset="0"/>
              </a:rPr>
              <a:t>Trade</a:t>
            </a:r>
            <a:r>
              <a:rPr lang="fr-FR" sz="30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  <a:br>
              <a:rPr lang="fr-FR" sz="3000" dirty="0" smtClean="0">
                <a:solidFill>
                  <a:schemeClr val="bg1"/>
                </a:solidFill>
                <a:latin typeface="Tahoma" pitchFamily="34" charset="0"/>
              </a:rPr>
            </a:br>
            <a:r>
              <a:rPr lang="fr-FR" sz="3000" dirty="0" err="1" smtClean="0">
                <a:solidFill>
                  <a:schemeClr val="bg1"/>
                </a:solidFill>
                <a:latin typeface="Tahoma" pitchFamily="34" charset="0"/>
              </a:rPr>
              <a:t>STConnect</a:t>
            </a:r>
            <a:r>
              <a:rPr lang="fr-FR" sz="3000" dirty="0" smtClean="0">
                <a:solidFill>
                  <a:schemeClr val="bg1"/>
                </a:solidFill>
                <a:latin typeface="Tahoma" pitchFamily="34" charset="0"/>
              </a:rPr>
              <a:t> 6.0.</a:t>
            </a:r>
            <a:r>
              <a:rPr lang="fr-FR" sz="3000" dirty="0" err="1" smtClean="0">
                <a:solidFill>
                  <a:schemeClr val="bg1"/>
                </a:solidFill>
                <a:latin typeface="Tahoma" pitchFamily="34" charset="0"/>
              </a:rPr>
              <a:t>x.x</a:t>
            </a:r>
            <a:r>
              <a:rPr lang="fr-FR" sz="3000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ahoma" pitchFamily="34" charset="0"/>
              </a:rPr>
              <a:t>Use cases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ahoma" pitchFamily="34" charset="0"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2.1 Market data workflow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In order to receive </a:t>
            </a:r>
            <a:r>
              <a:rPr lang="en-US" sz="1900" dirty="0" err="1">
                <a:latin typeface="Tahoma" pitchFamily="34" charset="0"/>
                <a:cs typeface="Tahoma" pitchFamily="34" charset="0"/>
              </a:rPr>
              <a:t>MarketDataSnapshot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on an instrument, a subscription must be sent: </a:t>
            </a:r>
            <a:r>
              <a:rPr lang="en-US" sz="1900" dirty="0" err="1">
                <a:latin typeface="Tahoma" pitchFamily="34" charset="0"/>
                <a:cs typeface="Tahoma" pitchFamily="34" charset="0"/>
              </a:rPr>
              <a:t>MarketDataRequest</a:t>
            </a:r>
            <a:endParaRPr lang="en-US" sz="190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 subscription can be amended by resending a </a:t>
            </a:r>
            <a:r>
              <a:rPr lang="en-US" sz="1900" dirty="0" err="1">
                <a:latin typeface="Tahoma" pitchFamily="34" charset="0"/>
                <a:cs typeface="Tahoma" pitchFamily="34" charset="0"/>
              </a:rPr>
              <a:t>MarketDataRequest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with the same id or cancelled with a </a:t>
            </a:r>
            <a:r>
              <a:rPr lang="en-US" sz="1900" dirty="0" err="1">
                <a:latin typeface="Tahoma" pitchFamily="34" charset="0"/>
                <a:cs typeface="Tahoma" pitchFamily="34" charset="0"/>
              </a:rPr>
              <a:t>CancelMarketDataRequest</a:t>
            </a:r>
            <a:endParaRPr lang="en-US" sz="190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Once subscribed, STTP sends </a:t>
            </a:r>
            <a:r>
              <a:rPr lang="en-US" sz="1900" dirty="0" err="1">
                <a:latin typeface="Tahoma" pitchFamily="34" charset="0"/>
                <a:cs typeface="Tahoma" pitchFamily="34" charset="0"/>
              </a:rPr>
              <a:t>MarketDataSnapshot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that contains the </a:t>
            </a:r>
            <a:r>
              <a:rPr lang="en-US" sz="1900" dirty="0">
                <a:latin typeface="Tahoma" pitchFamily="34" charset="0"/>
                <a:cs typeface="Tahoma" pitchFamily="34" charset="0"/>
              </a:rPr>
              <a:t>aggregated bids and offers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of the subscribed instrument, as well as information about its </a:t>
            </a:r>
            <a:r>
              <a:rPr lang="en-US" sz="1900" dirty="0">
                <a:latin typeface="Tahoma" pitchFamily="34" charset="0"/>
                <a:cs typeface="Tahoma" pitchFamily="34" charset="0"/>
              </a:rPr>
              <a:t>status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(indicative or not)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STTP also sends a </a:t>
            </a:r>
            <a:r>
              <a:rPr lang="en-US" sz="1900" dirty="0" err="1">
                <a:latin typeface="Tahoma" pitchFamily="34" charset="0"/>
                <a:cs typeface="Tahoma" pitchFamily="34" charset="0"/>
              </a:rPr>
              <a:t>MarketDataReport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when the request is cancelled or when there is a problem with the subscription (with 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a status and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reason)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Incremental model 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supported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2.1 Market data workflow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7896" name="ZoneTexte 9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UseCase2_MarketData.java</a:t>
            </a:r>
          </a:p>
        </p:txBody>
      </p:sp>
      <p:pic>
        <p:nvPicPr>
          <p:cNvPr id="1026" name="Picture 2" descr="C:\Users\lparis\Desktop\MarketData workf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9350" y="838200"/>
            <a:ext cx="4057650" cy="5791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2.2 Market data messages : subscription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685800" y="10668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Market data subscription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Done with a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MarketDataRequest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Security definition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err="1">
                <a:latin typeface="Tahoma" pitchFamily="34" charset="0"/>
                <a:cs typeface="Tahoma" pitchFamily="34" charset="0"/>
              </a:rPr>
              <a:t>MDRequestId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 distribution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Market depth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Sender id (authentication)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Flag to enable/disable feedbacks (optional)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Flag to enable/disable the market data conflation (optional)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Subscription type (incremental/full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)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2.2 Market data messages : subscription sample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1992" name="ZoneTexte 8"/>
          <p:cNvSpPr txBox="1">
            <a:spLocks noChangeArrowheads="1"/>
          </p:cNvSpPr>
          <p:nvPr/>
        </p:nvSpPr>
        <p:spPr bwMode="auto">
          <a:xfrm>
            <a:off x="685800" y="1524000"/>
            <a:ext cx="7924800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 </a:t>
            </a:r>
            <a:r>
              <a:rPr lang="fr-FR" sz="1000" b="1"/>
              <a:t>public void subscribeToMarketData() {</a:t>
            </a:r>
          </a:p>
          <a:p>
            <a:r>
              <a:rPr lang="fr-FR" sz="1000"/>
              <a:t>        </a:t>
            </a:r>
            <a:r>
              <a:rPr lang="fr-FR" sz="1000" b="1"/>
              <a:t>try {</a:t>
            </a:r>
          </a:p>
          <a:p>
            <a:r>
              <a:rPr lang="en-US" sz="1000"/>
              <a:t>            // we are subscribing to market data: 2 steps</a:t>
            </a:r>
          </a:p>
          <a:p>
            <a:endParaRPr lang="fr-FR" sz="1000"/>
          </a:p>
          <a:p>
            <a:r>
              <a:rPr lang="en-US" sz="1000"/>
              <a:t>            // 1. we send a request to the gateway for one instrument:</a:t>
            </a:r>
          </a:p>
          <a:p>
            <a:r>
              <a:rPr lang="en-US" sz="1000"/>
              <a:t>            // therefore the gateway will begin to contribute on the instrument</a:t>
            </a:r>
          </a:p>
          <a:p>
            <a:r>
              <a:rPr lang="fr-FR" sz="1000"/>
              <a:t>            // 1.1 MarketDataRequest message creation</a:t>
            </a:r>
          </a:p>
          <a:p>
            <a:r>
              <a:rPr lang="fr-FR" sz="1000"/>
              <a:t>            final MarketDataRequest mdr = STMessageFactory.</a:t>
            </a:r>
            <a:r>
              <a:rPr lang="fr-FR" sz="1000" i="1"/>
              <a:t>newMarketDataRequest(instrument);</a:t>
            </a:r>
          </a:p>
          <a:p>
            <a:endParaRPr lang="fr-FR" sz="1000"/>
          </a:p>
          <a:p>
            <a:r>
              <a:rPr lang="fr-FR" sz="1000"/>
              <a:t>            mdr.</a:t>
            </a:r>
            <a:r>
              <a:rPr lang="fr-FR" sz="1000" i="1"/>
              <a:t>setMDReqID(mdReqID);</a:t>
            </a:r>
          </a:p>
          <a:p>
            <a:r>
              <a:rPr lang="fr-FR" sz="1000"/>
              <a:t>            mdr.</a:t>
            </a:r>
            <a:r>
              <a:rPr lang="fr-FR" sz="1000" i="1"/>
              <a:t>setMarketDepth(MarketDepth.createMarketDepth(10));</a:t>
            </a:r>
          </a:p>
          <a:p>
            <a:endParaRPr lang="fr-FR" sz="1000"/>
          </a:p>
          <a:p>
            <a:r>
              <a:rPr lang="fr-FR" sz="1000"/>
              <a:t>            final Distrib distrib = STMessageFactory.</a:t>
            </a:r>
            <a:r>
              <a:rPr lang="fr-FR" sz="1000" i="1"/>
              <a:t>newDistrib();</a:t>
            </a:r>
          </a:p>
          <a:p>
            <a:r>
              <a:rPr lang="fr-FR" sz="1000"/>
              <a:t>            distrib.</a:t>
            </a:r>
            <a:r>
              <a:rPr lang="fr-FR" sz="1000" i="1"/>
              <a:t>addEndPoint(STMessageFactory.newDistribEndPoint(counterPartID, EndPointType.MANUAL()));</a:t>
            </a:r>
          </a:p>
          <a:p>
            <a:r>
              <a:rPr lang="fr-FR" sz="1000"/>
              <a:t>            mdr.</a:t>
            </a:r>
            <a:r>
              <a:rPr lang="fr-FR" sz="1000" i="1"/>
              <a:t>setDistrib(distrib);</a:t>
            </a:r>
          </a:p>
          <a:p>
            <a:endParaRPr lang="fr-FR" sz="1000"/>
          </a:p>
          <a:p>
            <a:endParaRPr lang="fr-FR" sz="1000"/>
          </a:p>
          <a:p>
            <a:r>
              <a:rPr lang="fr-FR" sz="1000"/>
              <a:t>            mdr.</a:t>
            </a:r>
            <a:r>
              <a:rPr lang="fr-FR" sz="1000" i="1"/>
              <a:t>setMarketChangeFeedbackEnabled(</a:t>
            </a:r>
            <a:r>
              <a:rPr lang="fr-FR" sz="1000" b="1" i="1"/>
              <a:t>true);</a:t>
            </a:r>
          </a:p>
          <a:p>
            <a:r>
              <a:rPr lang="fr-FR" sz="1000"/>
              <a:t>            mdr.</a:t>
            </a:r>
            <a:r>
              <a:rPr lang="fr-FR" sz="1000" i="1"/>
              <a:t>getMessageRouting().setSenderSubID(userID);</a:t>
            </a:r>
          </a:p>
          <a:p>
            <a:endParaRPr lang="fr-FR" sz="1000"/>
          </a:p>
          <a:p>
            <a:r>
              <a:rPr lang="fr-FR" sz="1000"/>
              <a:t>            stconnect.sendMarketDataRequest(mdr);</a:t>
            </a:r>
          </a:p>
          <a:p>
            <a:r>
              <a:rPr lang="fr-FR" sz="1000"/>
              <a:t>        } catch (final Exception e) {</a:t>
            </a:r>
          </a:p>
          <a:p>
            <a:r>
              <a:rPr lang="fr-FR" sz="1000"/>
              <a:t>            e.printStackTrace();</a:t>
            </a:r>
          </a:p>
          <a:p>
            <a:r>
              <a:rPr lang="fr-FR" sz="1000"/>
              <a:t>        }</a:t>
            </a:r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8041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200" b="1">
                <a:solidFill>
                  <a:schemeClr val="bg1"/>
                </a:solidFill>
                <a:latin typeface="Tahoma" pitchFamily="34" charset="0"/>
              </a:rPr>
              <a:t>2.2 Market data messages : subscription cancellation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Cancel Market data subscription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Done with a CancelMarketDataRequest message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Security definition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MDRequestId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Sender id (authentication)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1800" b="1">
                <a:solidFill>
                  <a:schemeClr val="bg1"/>
                </a:solidFill>
                <a:latin typeface="Tahoma" pitchFamily="34" charset="0"/>
              </a:rPr>
              <a:t>2.2 Market data messages : subscription cancellation sample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6088" name="ZoneTexte 8"/>
          <p:cNvSpPr txBox="1">
            <a:spLocks noChangeArrowheads="1"/>
          </p:cNvSpPr>
          <p:nvPr/>
        </p:nvSpPr>
        <p:spPr bwMode="auto">
          <a:xfrm>
            <a:off x="685800" y="1524000"/>
            <a:ext cx="7924800" cy="301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 </a:t>
            </a:r>
            <a:r>
              <a:rPr lang="fr-FR" sz="1000" b="1"/>
              <a:t>public void unSubscribeFromMarketData() {</a:t>
            </a:r>
          </a:p>
          <a:p>
            <a:r>
              <a:rPr lang="fr-FR" sz="1000"/>
              <a:t>        </a:t>
            </a:r>
            <a:r>
              <a:rPr lang="fr-FR" sz="1000" b="1"/>
              <a:t>try {</a:t>
            </a:r>
          </a:p>
          <a:p>
            <a:r>
              <a:rPr lang="en-US" sz="1000"/>
              <a:t>            // we are </a:t>
            </a:r>
            <a:r>
              <a:rPr lang="en-US" sz="1000" u="sng"/>
              <a:t>unsubscribing from market data: 2 steps</a:t>
            </a:r>
          </a:p>
          <a:p>
            <a:endParaRPr lang="fr-FR" sz="1000"/>
          </a:p>
          <a:p>
            <a:r>
              <a:rPr lang="en-US" sz="1000"/>
              <a:t>            // 1. we send a request to the gateway for the instrument:</a:t>
            </a:r>
          </a:p>
          <a:p>
            <a:r>
              <a:rPr lang="en-US" sz="1000"/>
              <a:t>            // therefore the gateway will stop to contribute on the instrument</a:t>
            </a:r>
          </a:p>
          <a:p>
            <a:r>
              <a:rPr lang="fr-FR" sz="1000"/>
              <a:t>            // 1.1 CancelMarketDataRequest message creation</a:t>
            </a:r>
          </a:p>
          <a:p>
            <a:r>
              <a:rPr lang="fr-FR" sz="1000"/>
              <a:t>            </a:t>
            </a:r>
            <a:r>
              <a:rPr lang="fr-FR" sz="1000" b="1"/>
              <a:t>final CancelMarketDataRequest cmdr = STMessageFactory.</a:t>
            </a:r>
            <a:r>
              <a:rPr lang="fr-FR" sz="1000" b="1" i="1"/>
              <a:t>newCancelMarketDataRequest(instrument);</a:t>
            </a:r>
          </a:p>
          <a:p>
            <a:r>
              <a:rPr lang="fr-FR" sz="1000"/>
              <a:t>            // 1.2 Add SenderSubID</a:t>
            </a:r>
          </a:p>
          <a:p>
            <a:r>
              <a:rPr lang="fr-FR" sz="1000"/>
              <a:t>            cmdr.</a:t>
            </a:r>
            <a:r>
              <a:rPr lang="fr-FR" sz="1000" i="1"/>
              <a:t>getMessageRouting().setSenderSubID(userID);</a:t>
            </a:r>
          </a:p>
          <a:p>
            <a:r>
              <a:rPr lang="fr-FR" sz="1000"/>
              <a:t>            // 1.3 Precise the MDReqID</a:t>
            </a:r>
          </a:p>
          <a:p>
            <a:r>
              <a:rPr lang="fr-FR" sz="1000"/>
              <a:t>            cmdr.</a:t>
            </a:r>
            <a:r>
              <a:rPr lang="fr-FR" sz="1000" i="1" u="sng"/>
              <a:t>setMDReqID(mdReqID);</a:t>
            </a:r>
          </a:p>
          <a:p>
            <a:r>
              <a:rPr lang="fr-FR" sz="1000"/>
              <a:t>            // 1.4 send CancelMarketDataRequest</a:t>
            </a:r>
          </a:p>
          <a:p>
            <a:r>
              <a:rPr lang="fr-FR" sz="1000"/>
              <a:t>            stconnect.sendCancelMarketDataRequest(cmdr);</a:t>
            </a:r>
          </a:p>
          <a:p>
            <a:endParaRPr lang="fr-FR" sz="1000"/>
          </a:p>
          <a:p>
            <a:r>
              <a:rPr lang="fr-FR" sz="1000"/>
              <a:t>        } </a:t>
            </a:r>
            <a:r>
              <a:rPr lang="fr-FR" sz="1000" b="1"/>
              <a:t>catch (final Exception e) {</a:t>
            </a:r>
          </a:p>
          <a:p>
            <a:r>
              <a:rPr lang="fr-FR" sz="1000"/>
              <a:t>            e.printStackTrace();</a:t>
            </a:r>
          </a:p>
          <a:p>
            <a:r>
              <a:rPr lang="fr-FR" sz="1000"/>
              <a:t>        }</a:t>
            </a:r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80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2.2 Market data messages : MarketDataSnapshot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381000" y="1371600"/>
            <a:ext cx="77676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MarketDataSnapshot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contains: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The instrument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The best aggregated bid entry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The best aggregated offer entry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The bid entries (ordered, max size = depth)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The offer entries (ordered, max size = depth)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An entry (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MarketDataEntry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) contains: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 quantity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 price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Additional information (ex: indicative, full)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defRPr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Orders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  <a:defRPr/>
            </a:pP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fr-FR" sz="1900" b="1" dirty="0" smtClean="0">
                <a:latin typeface="Tahoma" pitchFamily="34" charset="0"/>
                <a:cs typeface="Tahoma" pitchFamily="34" charset="0"/>
              </a:rPr>
              <a:t>Passive </a:t>
            </a: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Orders</a:t>
            </a: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Sending</a:t>
            </a:r>
            <a:r>
              <a:rPr lang="fr-FR" sz="1900" b="1" dirty="0" smtClean="0">
                <a:latin typeface="Tahoma" pitchFamily="34" charset="0"/>
                <a:cs typeface="Tahoma" pitchFamily="34" charset="0"/>
              </a:rPr>
              <a:t> a Passive </a:t>
            </a: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Order</a:t>
            </a: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Cancelling</a:t>
            </a:r>
            <a:r>
              <a:rPr lang="fr-FR" sz="1900" b="1" dirty="0" smtClean="0">
                <a:latin typeface="Tahoma" pitchFamily="34" charset="0"/>
                <a:cs typeface="Tahoma" pitchFamily="34" charset="0"/>
              </a:rPr>
              <a:t> an </a:t>
            </a: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Order</a:t>
            </a: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Updating</a:t>
            </a:r>
            <a:r>
              <a:rPr lang="fr-FR" sz="1900" b="1" dirty="0" smtClean="0">
                <a:latin typeface="Tahoma" pitchFamily="34" charset="0"/>
                <a:cs typeface="Tahoma" pitchFamily="34" charset="0"/>
              </a:rPr>
              <a:t> an </a:t>
            </a: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Order</a:t>
            </a: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Suspending</a:t>
            </a:r>
            <a:r>
              <a:rPr lang="fr-FR" sz="1900" b="1" dirty="0" smtClean="0">
                <a:latin typeface="Tahoma" pitchFamily="34" charset="0"/>
                <a:cs typeface="Tahoma" pitchFamily="34" charset="0"/>
              </a:rPr>
              <a:t>/</a:t>
            </a: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Resuming</a:t>
            </a:r>
            <a:r>
              <a:rPr lang="fr-FR" sz="1900" b="1" dirty="0" smtClean="0">
                <a:latin typeface="Tahoma" pitchFamily="34" charset="0"/>
                <a:cs typeface="Tahoma" pitchFamily="34" charset="0"/>
              </a:rPr>
              <a:t> an </a:t>
            </a: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Order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Hit &amp; Take </a:t>
            </a: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  <a:defRPr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Sending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A Fill Or Kill 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Order</a:t>
            </a: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3.1.1 Passive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Order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1144" name="ZoneTexte 8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dirty="0" smtClean="0"/>
              <a:t>UseCase14_NewPassiveOrder.java</a:t>
            </a:r>
            <a:endParaRPr lang="fr-FR" sz="1200" dirty="0"/>
          </a:p>
        </p:txBody>
      </p:sp>
      <p:pic>
        <p:nvPicPr>
          <p:cNvPr id="9" name="Image 8" descr="Trader sends an Order (NewOrderSingle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5925" y="1066800"/>
            <a:ext cx="5772150" cy="47244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3.1.1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Sending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a Passive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Order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3191" name="Rectangle 6"/>
          <p:cNvSpPr>
            <a:spLocks noChangeArrowheads="1"/>
          </p:cNvSpPr>
          <p:nvPr/>
        </p:nvSpPr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NewOrderSingle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 contains:</a:t>
            </a:r>
          </a:p>
          <a:p>
            <a:pPr marL="800100" lvl="1" indent="-342900">
              <a:spcAft>
                <a:spcPts val="0"/>
              </a:spcAft>
              <a:buFontTx/>
              <a:buChar char="•"/>
            </a:pPr>
            <a:r>
              <a:rPr lang="en-US" sz="1400" b="1" dirty="0" err="1">
                <a:latin typeface="Tahoma" pitchFamily="34" charset="0"/>
                <a:cs typeface="Tahoma" pitchFamily="34" charset="0"/>
              </a:rPr>
              <a:t>ClOrdID</a:t>
            </a:r>
            <a:endParaRPr lang="en-US" sz="14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0"/>
              </a:spcAft>
              <a:buFontTx/>
              <a:buChar char="•"/>
            </a:pPr>
            <a:r>
              <a:rPr lang="en-US" sz="1400" b="1" dirty="0" err="1">
                <a:latin typeface="Tahoma" pitchFamily="34" charset="0"/>
                <a:cs typeface="Tahoma" pitchFamily="34" charset="0"/>
              </a:rPr>
              <a:t>OrderType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 = Limit</a:t>
            </a:r>
          </a:p>
          <a:p>
            <a:pPr marL="800100" lvl="1" indent="-342900">
              <a:spcAft>
                <a:spcPts val="0"/>
              </a:spcAft>
              <a:buFontTx/>
              <a:buChar char="•"/>
            </a:pPr>
            <a:r>
              <a:rPr lang="en-US" sz="1400" b="1" dirty="0" err="1">
                <a:latin typeface="Tahoma" pitchFamily="34" charset="0"/>
                <a:cs typeface="Tahoma" pitchFamily="34" charset="0"/>
              </a:rPr>
              <a:t>TimeinForce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 = </a:t>
            </a:r>
            <a:r>
              <a:rPr lang="en-US" sz="1400" b="1" dirty="0" smtClean="0">
                <a:latin typeface="Tahoma" pitchFamily="34" charset="0"/>
                <a:cs typeface="Tahoma" pitchFamily="34" charset="0"/>
              </a:rPr>
              <a:t>Good Till Day, Good Till Cancel…</a:t>
            </a:r>
            <a:endParaRPr lang="en-US" sz="14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0"/>
              </a:spcAft>
              <a:buFontTx/>
              <a:buChar char="•"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Price</a:t>
            </a:r>
          </a:p>
          <a:p>
            <a:pPr marL="800100" lvl="1" indent="-342900">
              <a:spcAft>
                <a:spcPts val="0"/>
              </a:spcAft>
              <a:buFontTx/>
              <a:buChar char="•"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Qty</a:t>
            </a:r>
          </a:p>
          <a:p>
            <a:pPr marL="800100" lvl="1" indent="-342900">
              <a:spcAft>
                <a:spcPts val="0"/>
              </a:spcAft>
              <a:buFontTx/>
              <a:buChar char="•"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Side</a:t>
            </a: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Code sample: </a:t>
            </a: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fr-FR" sz="1900" b="1" i="1" dirty="0" err="1" smtClean="0">
                <a:latin typeface="Tahoma" pitchFamily="34" charset="0"/>
                <a:cs typeface="Tahoma" pitchFamily="34" charset="0"/>
              </a:rPr>
              <a:t>ExecutionReport</a:t>
            </a:r>
            <a:r>
              <a:rPr lang="fr-FR" sz="1900" b="1" dirty="0" smtClean="0">
                <a:latin typeface="Tahoma" pitchFamily="34" charset="0"/>
                <a:cs typeface="Tahoma" pitchFamily="34" charset="0"/>
              </a:rPr>
              <a:t> message </a:t>
            </a: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contains</a:t>
            </a:r>
            <a:r>
              <a:rPr lang="fr-FR" sz="1900" b="1" dirty="0" smtClean="0">
                <a:latin typeface="Tahoma" pitchFamily="34" charset="0"/>
                <a:cs typeface="Tahoma" pitchFamily="34" charset="0"/>
              </a:rPr>
              <a:t>: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b="1" dirty="0" err="1" smtClean="0">
                <a:latin typeface="Tahoma" pitchFamily="34" charset="0"/>
                <a:cs typeface="Tahoma" pitchFamily="34" charset="0"/>
              </a:rPr>
              <a:t>OrderID</a:t>
            </a:r>
            <a:endParaRPr lang="en-US" sz="1400" b="1" dirty="0" smtClean="0"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b="1" dirty="0" err="1" smtClean="0">
                <a:latin typeface="Tahoma" pitchFamily="34" charset="0"/>
                <a:cs typeface="Tahoma" pitchFamily="34" charset="0"/>
              </a:rPr>
              <a:t>ClOrdID</a:t>
            </a:r>
            <a:endParaRPr lang="en-US" sz="1400" b="1" dirty="0" smtClean="0"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b="1" dirty="0" err="1" smtClean="0">
                <a:latin typeface="Tahoma" pitchFamily="34" charset="0"/>
                <a:cs typeface="Tahoma" pitchFamily="34" charset="0"/>
              </a:rPr>
              <a:t>QuoteID</a:t>
            </a:r>
            <a:endParaRPr lang="en-US" sz="1400" b="1" dirty="0" smtClean="0"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b="1" dirty="0" smtClean="0">
                <a:latin typeface="Tahoma" pitchFamily="34" charset="0"/>
                <a:cs typeface="Tahoma" pitchFamily="34" charset="0"/>
              </a:rPr>
              <a:t>Price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b="1" dirty="0" smtClean="0">
                <a:latin typeface="Tahoma" pitchFamily="34" charset="0"/>
                <a:cs typeface="Tahoma" pitchFamily="34" charset="0"/>
              </a:rPr>
              <a:t>Quantity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b="1" dirty="0" smtClean="0">
                <a:latin typeface="Tahoma" pitchFamily="34" charset="0"/>
                <a:cs typeface="Tahoma" pitchFamily="34" charset="0"/>
              </a:rPr>
              <a:t>Side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b="1" dirty="0" err="1" smtClean="0">
                <a:latin typeface="Tahoma" pitchFamily="34" charset="0"/>
                <a:cs typeface="Tahoma" pitchFamily="34" charset="0"/>
              </a:rPr>
              <a:t>CounterPart</a:t>
            </a:r>
            <a:endParaRPr lang="en-US" sz="1400" b="1" dirty="0" smtClean="0"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b="1" dirty="0" err="1" smtClean="0">
                <a:latin typeface="Tahoma" pitchFamily="34" charset="0"/>
                <a:cs typeface="Tahoma" pitchFamily="34" charset="0"/>
              </a:rPr>
              <a:t>CounterPartClientName</a:t>
            </a:r>
            <a:endParaRPr lang="fr-FR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0"/>
              </a:spcAft>
              <a:buFontTx/>
              <a:buChar char="•"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3192" name="ZoneTexte 10"/>
          <p:cNvSpPr txBox="1">
            <a:spLocks noChangeArrowheads="1"/>
          </p:cNvSpPr>
          <p:nvPr/>
        </p:nvSpPr>
        <p:spPr bwMode="auto">
          <a:xfrm>
            <a:off x="533400" y="4038600"/>
            <a:ext cx="7924800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 smtClean="0"/>
              <a:t>public void </a:t>
            </a:r>
            <a:r>
              <a:rPr lang="en-US" sz="1000" b="1" dirty="0" err="1" smtClean="0"/>
              <a:t>sendNewOrderSingle</a:t>
            </a:r>
            <a:r>
              <a:rPr lang="en-US" sz="1000" b="1" dirty="0" smtClean="0"/>
              <a:t>() {</a:t>
            </a:r>
          </a:p>
          <a:p>
            <a:r>
              <a:rPr lang="en-US" sz="1000" dirty="0" smtClean="0"/>
              <a:t>        // we create an order</a:t>
            </a:r>
          </a:p>
          <a:p>
            <a:r>
              <a:rPr lang="en-US" sz="1000" dirty="0" smtClean="0"/>
              <a:t>        </a:t>
            </a:r>
            <a:r>
              <a:rPr lang="en-US" sz="1000" b="1" dirty="0" smtClean="0"/>
              <a:t>final </a:t>
            </a:r>
            <a:r>
              <a:rPr lang="en-US" sz="1000" b="1" dirty="0" err="1" smtClean="0"/>
              <a:t>NewOrderSingle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myOrder</a:t>
            </a:r>
            <a:r>
              <a:rPr lang="en-US" sz="1000" b="1" dirty="0" smtClean="0"/>
              <a:t> = </a:t>
            </a:r>
            <a:r>
              <a:rPr lang="en-US" sz="1000" b="1" dirty="0" err="1" smtClean="0"/>
              <a:t>STMessageFactory.</a:t>
            </a:r>
            <a:r>
              <a:rPr lang="en-US" sz="1000" b="1" i="1" dirty="0" err="1" smtClean="0"/>
              <a:t>newNewOrderSingle</a:t>
            </a:r>
            <a:r>
              <a:rPr lang="en-US" sz="1000" b="1" i="1" dirty="0" smtClean="0"/>
              <a:t>(instrument);</a:t>
            </a:r>
          </a:p>
          <a:p>
            <a:r>
              <a:rPr lang="en-US" sz="1000" dirty="0" smtClean="0"/>
              <a:t>        // we setup the </a:t>
            </a:r>
            <a:r>
              <a:rPr lang="en-US" sz="1000" dirty="0" err="1" smtClean="0"/>
              <a:t>OrderType</a:t>
            </a:r>
            <a:endParaRPr lang="en-US" sz="1000" dirty="0" smtClean="0"/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myOrder.</a:t>
            </a:r>
            <a:r>
              <a:rPr lang="en-US" sz="1000" i="1" dirty="0" err="1" smtClean="0"/>
              <a:t>setOrdType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OrdType.Limit</a:t>
            </a:r>
            <a:r>
              <a:rPr lang="en-US" sz="1000" i="1" dirty="0" smtClean="0"/>
              <a:t>());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myOrder.</a:t>
            </a:r>
            <a:r>
              <a:rPr lang="en-US" sz="1000" i="1" dirty="0" err="1" smtClean="0"/>
              <a:t>setTimeInForce</a:t>
            </a:r>
            <a:r>
              <a:rPr lang="en-US" sz="1000" i="1" dirty="0" smtClean="0"/>
              <a:t>(TimeInForce.GTD());</a:t>
            </a:r>
          </a:p>
          <a:p>
            <a:r>
              <a:rPr lang="en-US" sz="1000" dirty="0" smtClean="0"/>
              <a:t>        // we assign order properties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myOrder.</a:t>
            </a:r>
            <a:r>
              <a:rPr lang="en-US" sz="1000" i="1" dirty="0" err="1" smtClean="0"/>
              <a:t>setSide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Side.BUY</a:t>
            </a:r>
            <a:r>
              <a:rPr lang="en-US" sz="1000" i="1" dirty="0" smtClean="0"/>
              <a:t>());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myOrder.</a:t>
            </a:r>
            <a:r>
              <a:rPr lang="en-US" sz="1000" i="1" dirty="0" err="1" smtClean="0"/>
              <a:t>setClOrdID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ClientOrderID.createClientOrderID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UID.next</a:t>
            </a:r>
            <a:r>
              <a:rPr lang="en-US" sz="1000" i="1" dirty="0" smtClean="0"/>
              <a:t>()));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myOrder.</a:t>
            </a:r>
            <a:r>
              <a:rPr lang="en-US" sz="1000" i="1" dirty="0" err="1" smtClean="0"/>
              <a:t>setPrice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Price.createPrice</a:t>
            </a:r>
            <a:r>
              <a:rPr lang="en-US" sz="1000" i="1" dirty="0" smtClean="0"/>
              <a:t>("3.6"));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myOrder.</a:t>
            </a:r>
            <a:r>
              <a:rPr lang="en-US" sz="1000" i="1" dirty="0" err="1" smtClean="0"/>
              <a:t>setOrderQty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Quantity.createQuantity</a:t>
            </a:r>
            <a:r>
              <a:rPr lang="en-US" sz="1000" i="1" dirty="0" smtClean="0"/>
              <a:t>("10000"));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myOrder.</a:t>
            </a:r>
            <a:r>
              <a:rPr lang="en-US" sz="1000" i="1" dirty="0" err="1" smtClean="0"/>
              <a:t>getMessageRouting</a:t>
            </a:r>
            <a:r>
              <a:rPr lang="en-US" sz="1000" i="1" dirty="0" smtClean="0"/>
              <a:t>().</a:t>
            </a:r>
            <a:r>
              <a:rPr lang="en-US" sz="1000" i="1" dirty="0" err="1" smtClean="0"/>
              <a:t>setSenderSubID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userID</a:t>
            </a:r>
            <a:r>
              <a:rPr lang="en-US" sz="1000" i="1" dirty="0" smtClean="0"/>
              <a:t>);</a:t>
            </a:r>
          </a:p>
          <a:p>
            <a:r>
              <a:rPr lang="en-US" sz="1000" dirty="0" smtClean="0"/>
              <a:t>        // we send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stconnect.sendNewOrderSingle</a:t>
            </a:r>
            <a:r>
              <a:rPr lang="en-US" sz="1000" dirty="0" smtClean="0"/>
              <a:t>(</a:t>
            </a:r>
            <a:r>
              <a:rPr lang="en-US" sz="1000" dirty="0" err="1" smtClean="0"/>
              <a:t>myOrder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    }</a:t>
            </a:r>
            <a:endParaRPr lang="en-US" sz="10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Agenda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Authentication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Market data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fr-FR" sz="1900" b="1" dirty="0" err="1" smtClean="0">
                <a:latin typeface="Tahoma" pitchFamily="34" charset="0"/>
                <a:cs typeface="Tahoma" pitchFamily="34" charset="0"/>
              </a:rPr>
              <a:t>Orders</a:t>
            </a:r>
            <a:endParaRPr lang="fr-FR" sz="19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Queries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Request For Quote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Failover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defRPr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defRPr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3.1.2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Cancelling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Order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1144" name="ZoneTexte 8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dirty="0" smtClean="0"/>
              <a:t>UseCase15_CancelOrder.java</a:t>
            </a:r>
            <a:endParaRPr lang="fr-FR" sz="1200" dirty="0"/>
          </a:p>
        </p:txBody>
      </p:sp>
      <p:pic>
        <p:nvPicPr>
          <p:cNvPr id="10" name="Image 9" descr="Trader cancels an Order (OrderCancelReques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050" y="2209800"/>
            <a:ext cx="6819900" cy="24384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3.1.2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Cancelling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Order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3191" name="Rectangle 6"/>
          <p:cNvSpPr>
            <a:spLocks noChangeArrowheads="1"/>
          </p:cNvSpPr>
          <p:nvPr/>
        </p:nvSpPr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 dirty="0" err="1" smtClean="0">
                <a:latin typeface="Tahoma" pitchFamily="34" charset="0"/>
                <a:cs typeface="Tahoma" pitchFamily="34" charset="0"/>
              </a:rPr>
              <a:t>OrderCancelRequest</a:t>
            </a:r>
            <a:r>
              <a:rPr lang="en-US" sz="1900" b="1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message contains: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 dirty="0" err="1">
                <a:latin typeface="Tahoma" pitchFamily="34" charset="0"/>
                <a:cs typeface="Tahoma" pitchFamily="34" charset="0"/>
              </a:rPr>
              <a:t>ClOrdID</a:t>
            </a:r>
            <a:endParaRPr lang="en-US" sz="14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 dirty="0" err="1" smtClean="0">
                <a:latin typeface="Tahoma" pitchFamily="34" charset="0"/>
                <a:cs typeface="Tahoma" pitchFamily="34" charset="0"/>
              </a:rPr>
              <a:t>OrderID</a:t>
            </a:r>
            <a:endParaRPr lang="en-US" sz="14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 dirty="0" smtClean="0">
                <a:latin typeface="Tahoma" pitchFamily="34" charset="0"/>
                <a:cs typeface="Tahoma" pitchFamily="34" charset="0"/>
              </a:rPr>
              <a:t>Reason (text field)</a:t>
            </a:r>
            <a:endParaRPr lang="en-US" sz="14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Code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sample: </a:t>
            </a:r>
          </a:p>
        </p:txBody>
      </p:sp>
      <p:sp>
        <p:nvSpPr>
          <p:cNvPr id="93192" name="ZoneTexte 10"/>
          <p:cNvSpPr txBox="1">
            <a:spLocks noChangeArrowheads="1"/>
          </p:cNvSpPr>
          <p:nvPr/>
        </p:nvSpPr>
        <p:spPr bwMode="auto">
          <a:xfrm>
            <a:off x="609600" y="3810000"/>
            <a:ext cx="79248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 smtClean="0"/>
              <a:t>public void </a:t>
            </a:r>
            <a:r>
              <a:rPr lang="en-US" sz="1000" b="1" dirty="0" err="1" smtClean="0"/>
              <a:t>sendCancelOrderRequest</a:t>
            </a:r>
            <a:r>
              <a:rPr lang="en-US" sz="1000" b="1" dirty="0" smtClean="0"/>
              <a:t>() {</a:t>
            </a:r>
          </a:p>
          <a:p>
            <a:r>
              <a:rPr lang="en-US" sz="1000" dirty="0" smtClean="0"/>
              <a:t>        // we create the </a:t>
            </a:r>
            <a:r>
              <a:rPr lang="en-US" sz="1000" dirty="0" err="1" smtClean="0"/>
              <a:t>OrderCancelRequest</a:t>
            </a:r>
            <a:endParaRPr lang="en-US" sz="1000" dirty="0" smtClean="0"/>
          </a:p>
          <a:p>
            <a:r>
              <a:rPr lang="en-US" sz="1000" dirty="0" smtClean="0"/>
              <a:t>        </a:t>
            </a:r>
            <a:r>
              <a:rPr lang="en-US" sz="1000" b="1" dirty="0" smtClean="0"/>
              <a:t>final </a:t>
            </a:r>
            <a:r>
              <a:rPr lang="en-US" sz="1000" b="1" dirty="0" err="1" smtClean="0"/>
              <a:t>OrderCancelRequest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ocr</a:t>
            </a:r>
            <a:r>
              <a:rPr lang="en-US" sz="1000" b="1" dirty="0" smtClean="0"/>
              <a:t> = </a:t>
            </a:r>
            <a:r>
              <a:rPr lang="en-US" sz="1000" b="1" dirty="0" err="1" smtClean="0"/>
              <a:t>STMessageFactory.</a:t>
            </a:r>
            <a:r>
              <a:rPr lang="en-US" sz="1000" b="1" i="1" dirty="0" err="1" smtClean="0"/>
              <a:t>newOrderCancelRequest</a:t>
            </a:r>
            <a:r>
              <a:rPr lang="en-US" sz="1000" b="1" i="1" dirty="0" smtClean="0"/>
              <a:t>(instrument);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ocr.</a:t>
            </a:r>
            <a:r>
              <a:rPr lang="en-US" sz="1000" i="1" dirty="0" err="1" smtClean="0"/>
              <a:t>setClOrdID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ClientOrderID.createClientOrderID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UID.next</a:t>
            </a:r>
            <a:r>
              <a:rPr lang="en-US" sz="1000" i="1" dirty="0" smtClean="0"/>
              <a:t>()));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ocr.</a:t>
            </a:r>
            <a:r>
              <a:rPr lang="en-US" sz="1000" i="1" dirty="0" err="1" smtClean="0"/>
              <a:t>setOrderID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orderID</a:t>
            </a:r>
            <a:r>
              <a:rPr lang="en-US" sz="1000" i="1" dirty="0" smtClean="0"/>
              <a:t>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ocr.</a:t>
            </a:r>
            <a:r>
              <a:rPr lang="en-US" sz="1000" i="1" dirty="0" err="1" smtClean="0"/>
              <a:t>setText</a:t>
            </a:r>
            <a:r>
              <a:rPr lang="en-US" sz="1000" i="1" dirty="0" smtClean="0"/>
              <a:t>("I changed my mind!");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ocr.</a:t>
            </a:r>
            <a:r>
              <a:rPr lang="en-US" sz="1000" i="1" dirty="0" err="1" smtClean="0"/>
              <a:t>getMessageRouting</a:t>
            </a:r>
            <a:r>
              <a:rPr lang="en-US" sz="1000" i="1" dirty="0" smtClean="0"/>
              <a:t>().</a:t>
            </a:r>
            <a:r>
              <a:rPr lang="en-US" sz="1000" i="1" dirty="0" err="1" smtClean="0"/>
              <a:t>setSenderSubID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userID</a:t>
            </a:r>
            <a:r>
              <a:rPr lang="en-US" sz="1000" i="1" dirty="0" smtClean="0"/>
              <a:t>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stconnect.sendOrderCancelRequest</a:t>
            </a:r>
            <a:r>
              <a:rPr lang="en-US" sz="1000" dirty="0" smtClean="0"/>
              <a:t>(</a:t>
            </a:r>
            <a:r>
              <a:rPr lang="en-US" sz="1000" dirty="0" err="1" smtClean="0"/>
              <a:t>ocr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    }</a:t>
            </a:r>
            <a:endParaRPr lang="en-US" sz="10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3.1.3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Updating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Order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1144" name="ZoneTexte 8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dirty="0" smtClean="0"/>
              <a:t>UseCase16_UpdateOrder.java</a:t>
            </a:r>
            <a:endParaRPr lang="fr-FR" sz="1200" dirty="0"/>
          </a:p>
        </p:txBody>
      </p:sp>
      <p:pic>
        <p:nvPicPr>
          <p:cNvPr id="11" name="Image 10" descr="Trader updates an Order (OrderCancelReplaceReques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4925" y="1066800"/>
            <a:ext cx="6534150" cy="47244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3.1.3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Updating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Order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3191" name="Rectangle 6"/>
          <p:cNvSpPr>
            <a:spLocks noChangeArrowheads="1"/>
          </p:cNvSpPr>
          <p:nvPr/>
        </p:nvSpPr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 dirty="0" err="1" smtClean="0">
                <a:latin typeface="Tahoma" pitchFamily="34" charset="0"/>
                <a:cs typeface="Tahoma" pitchFamily="34" charset="0"/>
              </a:rPr>
              <a:t>OrderCancelReplaceRequest</a:t>
            </a:r>
            <a:r>
              <a:rPr lang="en-US" sz="1900" b="1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message contains: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 dirty="0" err="1">
                <a:latin typeface="Tahoma" pitchFamily="34" charset="0"/>
                <a:cs typeface="Tahoma" pitchFamily="34" charset="0"/>
              </a:rPr>
              <a:t>ClOrdID</a:t>
            </a:r>
            <a:endParaRPr lang="en-US" sz="14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 dirty="0" err="1" smtClean="0">
                <a:latin typeface="Tahoma" pitchFamily="34" charset="0"/>
                <a:cs typeface="Tahoma" pitchFamily="34" charset="0"/>
              </a:rPr>
              <a:t>OrderID</a:t>
            </a:r>
            <a:endParaRPr lang="en-US" sz="14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 dirty="0" smtClean="0">
                <a:latin typeface="Tahoma" pitchFamily="34" charset="0"/>
                <a:cs typeface="Tahoma" pitchFamily="34" charset="0"/>
              </a:rPr>
              <a:t>Reason (text field)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fr-FR" sz="1400" b="1" dirty="0" smtClean="0">
                <a:latin typeface="Tahoma" pitchFamily="34" charset="0"/>
                <a:cs typeface="Tahoma" pitchFamily="34" charset="0"/>
              </a:rPr>
              <a:t>New Price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fr-FR" sz="1400" b="1" dirty="0" smtClean="0">
                <a:latin typeface="Tahoma" pitchFamily="34" charset="0"/>
                <a:cs typeface="Tahoma" pitchFamily="34" charset="0"/>
              </a:rPr>
              <a:t>New </a:t>
            </a:r>
            <a:r>
              <a:rPr lang="fr-FR" sz="1400" b="1" dirty="0" err="1" smtClean="0">
                <a:latin typeface="Tahoma" pitchFamily="34" charset="0"/>
                <a:cs typeface="Tahoma" pitchFamily="34" charset="0"/>
              </a:rPr>
              <a:t>Quantity</a:t>
            </a:r>
            <a:endParaRPr lang="fr-FR" sz="1400" b="1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sz="1900" b="1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sz="1900" b="1" smtClean="0">
                <a:latin typeface="Tahoma" pitchFamily="34" charset="0"/>
                <a:cs typeface="Tahoma" pitchFamily="34" charset="0"/>
              </a:rPr>
              <a:t>Code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sample: </a:t>
            </a:r>
          </a:p>
        </p:txBody>
      </p:sp>
      <p:sp>
        <p:nvSpPr>
          <p:cNvPr id="93192" name="ZoneTexte 10"/>
          <p:cNvSpPr txBox="1">
            <a:spLocks noChangeArrowheads="1"/>
          </p:cNvSpPr>
          <p:nvPr/>
        </p:nvSpPr>
        <p:spPr bwMode="auto">
          <a:xfrm>
            <a:off x="609600" y="4267200"/>
            <a:ext cx="7924800" cy="2092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 smtClean="0"/>
              <a:t>public void </a:t>
            </a:r>
            <a:r>
              <a:rPr lang="en-US" sz="1000" b="1" dirty="0" err="1" smtClean="0"/>
              <a:t>sendOrderCancelReplaceRequest</a:t>
            </a:r>
            <a:r>
              <a:rPr lang="en-US" sz="1000" b="1" dirty="0" smtClean="0"/>
              <a:t>() {</a:t>
            </a:r>
          </a:p>
          <a:p>
            <a:r>
              <a:rPr lang="en-US" sz="1000" dirty="0" smtClean="0"/>
              <a:t>        // We create the </a:t>
            </a:r>
            <a:r>
              <a:rPr lang="en-US" sz="1000" dirty="0" err="1" smtClean="0"/>
              <a:t>OrderCancelReplace</a:t>
            </a:r>
            <a:r>
              <a:rPr lang="en-US" sz="1000" dirty="0" smtClean="0"/>
              <a:t> request</a:t>
            </a:r>
          </a:p>
          <a:p>
            <a:r>
              <a:rPr lang="en-US" sz="1000" dirty="0" smtClean="0"/>
              <a:t>        </a:t>
            </a:r>
            <a:r>
              <a:rPr lang="en-US" sz="1000" b="1" dirty="0" smtClean="0"/>
              <a:t>final </a:t>
            </a:r>
            <a:r>
              <a:rPr lang="en-US" sz="1000" b="1" dirty="0" err="1" smtClean="0"/>
              <a:t>OrderCancelReplaceRequest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occr</a:t>
            </a:r>
            <a:r>
              <a:rPr lang="en-US" sz="1000" b="1" dirty="0" smtClean="0"/>
              <a:t> = </a:t>
            </a:r>
            <a:r>
              <a:rPr lang="en-US" sz="1000" b="1" dirty="0" err="1" smtClean="0"/>
              <a:t>STMessageFactory.</a:t>
            </a:r>
            <a:r>
              <a:rPr lang="en-US" sz="1000" b="1" i="1" dirty="0" err="1" smtClean="0"/>
              <a:t>newOrderCancelReplaceRequest</a:t>
            </a:r>
            <a:r>
              <a:rPr lang="en-US" sz="1000" b="1" i="1" dirty="0" smtClean="0"/>
              <a:t>(instrument);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occr.</a:t>
            </a:r>
            <a:r>
              <a:rPr lang="en-US" sz="1000" i="1" dirty="0" err="1" smtClean="0"/>
              <a:t>setClOrdID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ClientOrderID.createClientOrderID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UID.next</a:t>
            </a:r>
            <a:r>
              <a:rPr lang="en-US" sz="1000" i="1" dirty="0" smtClean="0"/>
              <a:t>()));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occr.</a:t>
            </a:r>
            <a:r>
              <a:rPr lang="en-US" sz="1000" i="1" dirty="0" err="1" smtClean="0"/>
              <a:t>setOrderID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orderID</a:t>
            </a:r>
            <a:r>
              <a:rPr lang="en-US" sz="1000" i="1" dirty="0" smtClean="0"/>
              <a:t>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occr.</a:t>
            </a:r>
            <a:r>
              <a:rPr lang="en-US" sz="1000" i="1" dirty="0" err="1" smtClean="0"/>
              <a:t>setPrice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Price.createPrice</a:t>
            </a:r>
            <a:r>
              <a:rPr lang="en-US" sz="1000" i="1" dirty="0" smtClean="0"/>
              <a:t>("3.8"));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occr.</a:t>
            </a:r>
            <a:r>
              <a:rPr lang="en-US" sz="1000" i="1" dirty="0" err="1" smtClean="0"/>
              <a:t>setOrderQty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Quantity.createQuantity</a:t>
            </a:r>
            <a:r>
              <a:rPr lang="en-US" sz="1000" i="1" dirty="0" smtClean="0"/>
              <a:t>("10000"));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occr.</a:t>
            </a:r>
            <a:r>
              <a:rPr lang="en-US" sz="1000" i="1" dirty="0" err="1" smtClean="0"/>
              <a:t>setTimeInForce</a:t>
            </a:r>
            <a:r>
              <a:rPr lang="en-US" sz="1000" i="1" dirty="0" smtClean="0"/>
              <a:t>(TimeInForce.GTC());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occr.</a:t>
            </a:r>
            <a:r>
              <a:rPr lang="en-US" sz="1000" i="1" dirty="0" err="1" smtClean="0"/>
              <a:t>setOrdType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OrdType.Limit</a:t>
            </a:r>
            <a:r>
              <a:rPr lang="en-US" sz="1000" i="1" dirty="0" smtClean="0"/>
              <a:t>());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occr.</a:t>
            </a:r>
            <a:r>
              <a:rPr lang="en-US" sz="1000" i="1" dirty="0" err="1" smtClean="0"/>
              <a:t>setText</a:t>
            </a:r>
            <a:r>
              <a:rPr lang="en-US" sz="1000" i="1" dirty="0" smtClean="0"/>
              <a:t>("Raising price");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occr.</a:t>
            </a:r>
            <a:r>
              <a:rPr lang="en-US" sz="1000" i="1" dirty="0" err="1" smtClean="0"/>
              <a:t>getMessageRouting</a:t>
            </a:r>
            <a:r>
              <a:rPr lang="en-US" sz="1000" i="1" dirty="0" smtClean="0"/>
              <a:t>().</a:t>
            </a:r>
            <a:r>
              <a:rPr lang="en-US" sz="1000" i="1" dirty="0" err="1" smtClean="0"/>
              <a:t>setSenderSubID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userID</a:t>
            </a:r>
            <a:r>
              <a:rPr lang="en-US" sz="1000" i="1" dirty="0" smtClean="0"/>
              <a:t>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stconnect.sendOrderCancelReplaceRequest</a:t>
            </a:r>
            <a:r>
              <a:rPr lang="en-US" sz="1000" dirty="0" smtClean="0"/>
              <a:t>(</a:t>
            </a:r>
            <a:r>
              <a:rPr lang="en-US" sz="1000" dirty="0" err="1" smtClean="0"/>
              <a:t>occr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    }</a:t>
            </a:r>
            <a:endParaRPr lang="en-US" sz="10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3.1.4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Suspending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/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Resuming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an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Order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pic>
        <p:nvPicPr>
          <p:cNvPr id="10" name="Image 9" descr="Trader suspends an Order (OrderSuspendReques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914400"/>
            <a:ext cx="6629400" cy="2533650"/>
          </a:xfrm>
          <a:prstGeom prst="rect">
            <a:avLst/>
          </a:prstGeom>
        </p:spPr>
      </p:pic>
      <p:pic>
        <p:nvPicPr>
          <p:cNvPr id="11" name="Image 10" descr="Trader resumes an Order (OrderResumeRequest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3581400"/>
            <a:ext cx="5295900" cy="25336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3.2 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Hit and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Take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sending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an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order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pic>
        <p:nvPicPr>
          <p:cNvPr id="91143" name="Image 13" descr="Trader sends an Order (NewOrderSingle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59626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4" name="ZoneTexte 8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dirty="0" smtClean="0"/>
              <a:t>UseCase9_NewFOKOrder.java</a:t>
            </a:r>
            <a:endParaRPr lang="fr-FR" sz="12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3.2 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Hit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Take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sending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an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order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3191" name="Rectangle 6"/>
          <p:cNvSpPr>
            <a:spLocks noChangeArrowheads="1"/>
          </p:cNvSpPr>
          <p:nvPr/>
        </p:nvSpPr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>
                <a:latin typeface="Tahoma" pitchFamily="34" charset="0"/>
                <a:cs typeface="Tahoma" pitchFamily="34" charset="0"/>
              </a:rPr>
              <a:t>NewOrderSingle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message contains: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>
                <a:latin typeface="Tahoma" pitchFamily="34" charset="0"/>
                <a:cs typeface="Tahoma" pitchFamily="34" charset="0"/>
              </a:rPr>
              <a:t>ClOrdID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>
                <a:latin typeface="Tahoma" pitchFamily="34" charset="0"/>
                <a:cs typeface="Tahoma" pitchFamily="34" charset="0"/>
              </a:rPr>
              <a:t>OrderType = Limit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>
                <a:latin typeface="Tahoma" pitchFamily="34" charset="0"/>
                <a:cs typeface="Tahoma" pitchFamily="34" charset="0"/>
              </a:rPr>
              <a:t>TimeinForce = Fill Or Kill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>
                <a:latin typeface="Tahoma" pitchFamily="34" charset="0"/>
                <a:cs typeface="Tahoma" pitchFamily="34" charset="0"/>
              </a:rPr>
              <a:t>Price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>
                <a:latin typeface="Tahoma" pitchFamily="34" charset="0"/>
                <a:cs typeface="Tahoma" pitchFamily="34" charset="0"/>
              </a:rPr>
              <a:t>Qty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sz="1400" b="1">
                <a:latin typeface="Tahoma" pitchFamily="34" charset="0"/>
                <a:cs typeface="Tahoma" pitchFamily="34" charset="0"/>
              </a:rPr>
              <a:t>Side</a:t>
            </a: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Code sample: </a:t>
            </a:r>
          </a:p>
        </p:txBody>
      </p:sp>
      <p:sp>
        <p:nvSpPr>
          <p:cNvPr id="93192" name="ZoneTexte 10"/>
          <p:cNvSpPr txBox="1">
            <a:spLocks noChangeArrowheads="1"/>
          </p:cNvSpPr>
          <p:nvPr/>
        </p:nvSpPr>
        <p:spPr bwMode="auto">
          <a:xfrm>
            <a:off x="609600" y="3995738"/>
            <a:ext cx="7924800" cy="2400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 b="1"/>
              <a:t>public void sendNewOrderSingle() {</a:t>
            </a:r>
          </a:p>
          <a:p>
            <a:r>
              <a:rPr lang="fr-FR" sz="1000"/>
              <a:t>        // we create an order</a:t>
            </a:r>
          </a:p>
          <a:p>
            <a:r>
              <a:rPr lang="fr-FR" sz="1000"/>
              <a:t>        </a:t>
            </a:r>
            <a:r>
              <a:rPr lang="fr-FR" sz="1000" b="1"/>
              <a:t>final NewOrderSingle myOrder = STMessageFactory.</a:t>
            </a:r>
            <a:r>
              <a:rPr lang="fr-FR" sz="1000" b="1" i="1"/>
              <a:t>newNewOrderSingle(instrument);</a:t>
            </a:r>
            <a:endParaRPr lang="fr-FR" sz="1000"/>
          </a:p>
          <a:p>
            <a:r>
              <a:rPr lang="fr-FR" sz="1000"/>
              <a:t>        // we setup the OrderType</a:t>
            </a:r>
          </a:p>
          <a:p>
            <a:r>
              <a:rPr lang="fr-FR" sz="1000"/>
              <a:t>        myOrder.</a:t>
            </a:r>
            <a:r>
              <a:rPr lang="fr-FR" sz="1000" i="1"/>
              <a:t>setOrdType(OrdType.Limit());</a:t>
            </a:r>
          </a:p>
          <a:p>
            <a:r>
              <a:rPr lang="fr-FR" sz="1000"/>
              <a:t>        myOrder.</a:t>
            </a:r>
            <a:r>
              <a:rPr lang="fr-FR" sz="1000" i="1"/>
              <a:t>setTimeInForce(TimeInForce.FOK());</a:t>
            </a:r>
            <a:endParaRPr lang="fr-FR" sz="1000"/>
          </a:p>
          <a:p>
            <a:r>
              <a:rPr lang="fr-FR" sz="1000"/>
              <a:t>        // we assign order properties</a:t>
            </a:r>
          </a:p>
          <a:p>
            <a:r>
              <a:rPr lang="fr-FR" sz="1000"/>
              <a:t>        myOrder.</a:t>
            </a:r>
            <a:r>
              <a:rPr lang="fr-FR" sz="1000" i="1"/>
              <a:t>setSide(Side.BUY());</a:t>
            </a:r>
          </a:p>
          <a:p>
            <a:r>
              <a:rPr lang="fr-FR" sz="1000"/>
              <a:t>        myOrder.</a:t>
            </a:r>
            <a:r>
              <a:rPr lang="fr-FR" sz="1000" i="1"/>
              <a:t>setClOrdID(ClientOrderID.createClientOrderID("id1"));</a:t>
            </a:r>
          </a:p>
          <a:p>
            <a:r>
              <a:rPr lang="fr-FR" sz="1000"/>
              <a:t>        myOrder.</a:t>
            </a:r>
            <a:r>
              <a:rPr lang="fr-FR" sz="1000" i="1"/>
              <a:t>setPrice(Price.createPrice("3.6"));</a:t>
            </a:r>
          </a:p>
          <a:p>
            <a:r>
              <a:rPr lang="fr-FR" sz="1000"/>
              <a:t>        myOrder.</a:t>
            </a:r>
            <a:r>
              <a:rPr lang="fr-FR" sz="1000" i="1"/>
              <a:t>setOrderQty(Quantity.createQuantity("10000"));</a:t>
            </a:r>
          </a:p>
          <a:p>
            <a:r>
              <a:rPr lang="fr-FR" sz="1000"/>
              <a:t>        myOrder.</a:t>
            </a:r>
            <a:r>
              <a:rPr lang="fr-FR" sz="1000" i="1"/>
              <a:t>getMessageRouting().setSenderSubID(userID);</a:t>
            </a:r>
            <a:endParaRPr lang="fr-FR" sz="1000"/>
          </a:p>
          <a:p>
            <a:r>
              <a:rPr lang="fr-FR" sz="1000"/>
              <a:t>        // we send</a:t>
            </a:r>
          </a:p>
          <a:p>
            <a:r>
              <a:rPr lang="fr-FR" sz="1000"/>
              <a:t>        stconnect.sendNewOrderSingle(myOrder);</a:t>
            </a:r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4.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Queries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5239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charset="0"/>
              <a:buAutoNum type="arabicPeriod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Querying smartTrade data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charset="0"/>
              <a:buAutoNum type="arabicPeriod"/>
            </a:pPr>
            <a:r>
              <a:rPr lang="fr-FR" sz="1900" b="1">
                <a:latin typeface="Tahoma" pitchFamily="34" charset="0"/>
                <a:cs typeface="Tahoma" pitchFamily="34" charset="0"/>
              </a:rPr>
              <a:t>Retrieving Trades List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charset="0"/>
              <a:buAutoNum type="arabicPeriod"/>
            </a:pPr>
            <a:r>
              <a:rPr lang="fr-FR" sz="1900" b="1">
                <a:latin typeface="Tahoma" pitchFamily="34" charset="0"/>
                <a:cs typeface="Tahoma" pitchFamily="34" charset="0"/>
              </a:rPr>
              <a:t>Retrieving Orders List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charset="0"/>
              <a:buAutoNum type="arabicPeriod"/>
            </a:pPr>
            <a:r>
              <a:rPr lang="fr-FR" sz="1900" b="1">
                <a:latin typeface="Tahoma" pitchFamily="34" charset="0"/>
                <a:cs typeface="Tahoma" pitchFamily="34" charset="0"/>
              </a:rPr>
              <a:t>Retrieving Instruments List</a:t>
            </a: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4.1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Querying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smartTrade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data 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7287" name="Rectangle 6"/>
          <p:cNvSpPr>
            <a:spLocks noChangeArrowheads="1"/>
          </p:cNvSpPr>
          <p:nvPr/>
        </p:nvSpPr>
        <p:spPr bwMode="auto">
          <a:xfrm>
            <a:off x="685800" y="1066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8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Asynchronous queries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Domain specific query language (STQL)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Usage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Trades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Orders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Securities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Users</a:t>
            </a:r>
            <a:endParaRPr lang="en-US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97288" name="ZoneTexte 9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UseCase10_TradeListRequest.java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4.1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smartTrade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Query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Language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(STQL) 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99335" name="Rectangle 6"/>
          <p:cNvSpPr>
            <a:spLocks noChangeArrowheads="1"/>
          </p:cNvSpPr>
          <p:nvPr/>
        </p:nvSpPr>
        <p:spPr bwMode="auto">
          <a:xfrm>
            <a:off x="685800" y="1066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8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SQL-like language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More powerful than regular expressions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Fully specified grammar (BNF available)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Compiler available for integration purpose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E.g.</a:t>
            </a:r>
            <a:br>
              <a:rPr lang="en-US" sz="1800" b="1">
                <a:latin typeface="Tahoma" pitchFamily="34" charset="0"/>
                <a:cs typeface="Tahoma" pitchFamily="34" charset="0"/>
              </a:rPr>
            </a:br>
            <a:endParaRPr lang="en-US" sz="18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8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99336" name="ZoneTexte 9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UseCase10_TradeListRequest.java</a:t>
            </a:r>
          </a:p>
        </p:txBody>
      </p:sp>
      <p:sp>
        <p:nvSpPr>
          <p:cNvPr id="99337" name="ZoneTexte 10"/>
          <p:cNvSpPr txBox="1">
            <a:spLocks noChangeArrowheads="1"/>
          </p:cNvSpPr>
          <p:nvPr/>
        </p:nvSpPr>
        <p:spPr bwMode="auto">
          <a:xfrm>
            <a:off x="609600" y="3995738"/>
            <a:ext cx="7924800" cy="738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"find trade t where t.counterpartBuyerName=='User 2' ;“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"find order o where o.stlmtDate&gt;=‘2009-03-12’ and o.side=='BUY' ;"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1. Authentication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Authentication strategies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Authenticated messages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Sample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defRPr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4.1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smartTrade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Query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Language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(STQL) 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152400" y="10668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1800" b="1" dirty="0" smtClean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fr-FR" b="1" dirty="0" smtClean="0"/>
              <a:t>BNF </a:t>
            </a:r>
            <a:r>
              <a:rPr lang="fr-FR" b="1" dirty="0"/>
              <a:t>for STQL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dirty="0" err="1"/>
              <a:t>Query</a:t>
            </a:r>
            <a:r>
              <a:rPr lang="fr-FR" dirty="0"/>
              <a:t>::=</a:t>
            </a:r>
            <a:r>
              <a:rPr lang="fr-FR" dirty="0" err="1">
                <a:hlinkClick r:id="" action="ppaction://hlinkfile"/>
              </a:rPr>
              <a:t>Selection</a:t>
            </a:r>
            <a:endParaRPr lang="fr-FR" dirty="0"/>
          </a:p>
          <a:p>
            <a:pPr>
              <a:defRPr/>
            </a:pPr>
            <a:r>
              <a:rPr lang="fr-FR" dirty="0" err="1"/>
              <a:t>Selection</a:t>
            </a:r>
            <a:r>
              <a:rPr lang="fr-FR" dirty="0"/>
              <a:t>::=&lt;FIND&gt; </a:t>
            </a:r>
            <a:r>
              <a:rPr lang="fr-FR" dirty="0" err="1">
                <a:hlinkClick r:id="" action="ppaction://hlinkfile"/>
              </a:rPr>
              <a:t>SelectionType</a:t>
            </a:r>
            <a:r>
              <a:rPr lang="fr-FR" dirty="0"/>
              <a:t> </a:t>
            </a:r>
            <a:r>
              <a:rPr lang="fr-FR" dirty="0" err="1">
                <a:hlinkClick r:id="" action="ppaction://hlinkfile"/>
              </a:rPr>
              <a:t>SelectionInstance</a:t>
            </a:r>
            <a:r>
              <a:rPr lang="fr-FR" dirty="0"/>
              <a:t> ( &lt;WHERE&gt; </a:t>
            </a:r>
            <a:r>
              <a:rPr lang="fr-FR" dirty="0" err="1">
                <a:hlinkClick r:id="" action="ppaction://hlinkfile"/>
              </a:rPr>
              <a:t>SelectionCondition</a:t>
            </a:r>
            <a:r>
              <a:rPr lang="fr-FR" dirty="0"/>
              <a:t> )? ";« </a:t>
            </a:r>
          </a:p>
          <a:p>
            <a:pPr>
              <a:defRPr/>
            </a:pPr>
            <a:r>
              <a:rPr lang="fr-FR" dirty="0" err="1"/>
              <a:t>SelectionType</a:t>
            </a:r>
            <a:r>
              <a:rPr lang="fr-FR" dirty="0"/>
              <a:t>::=( ( &lt;ORDER&gt; ) | ( &lt;INSTRUMENT&gt; ) | ( &lt;USER&gt; ) | ( &lt;USERGROUP&gt; ) | ( &lt;TRADE&gt; ) | ( &lt;AGG_TRADE&gt; ) | ( &lt;NEGOTIATION&gt; ) | ( &lt;NEGOTIATION_AUDIT_TRACK&gt; ) | ( &lt;INSTRUMENT_CLASS&gt; ) )</a:t>
            </a:r>
          </a:p>
          <a:p>
            <a:pPr>
              <a:defRPr/>
            </a:pPr>
            <a:r>
              <a:rPr lang="fr-FR" dirty="0" err="1"/>
              <a:t>SelectionInstance</a:t>
            </a:r>
            <a:r>
              <a:rPr lang="fr-FR" dirty="0"/>
              <a:t>::=( &lt;IDENTIFIER&gt; )</a:t>
            </a:r>
          </a:p>
          <a:p>
            <a:pPr>
              <a:defRPr/>
            </a:pPr>
            <a:r>
              <a:rPr lang="fr-FR" dirty="0" err="1"/>
              <a:t>SelectionCondition</a:t>
            </a:r>
            <a:r>
              <a:rPr lang="fr-FR" dirty="0"/>
              <a:t>::=( </a:t>
            </a:r>
            <a:r>
              <a:rPr lang="fr-FR" dirty="0" err="1">
                <a:hlinkClick r:id="" action="ppaction://hlinkfile"/>
              </a:rPr>
              <a:t>BoolExpression</a:t>
            </a:r>
            <a:r>
              <a:rPr lang="fr-FR" dirty="0"/>
              <a:t> )</a:t>
            </a:r>
          </a:p>
          <a:p>
            <a:pPr>
              <a:defRPr/>
            </a:pPr>
            <a:r>
              <a:rPr lang="fr-FR" dirty="0" err="1"/>
              <a:t>BoolExpression</a:t>
            </a:r>
            <a:r>
              <a:rPr lang="fr-FR" dirty="0"/>
              <a:t>::=( </a:t>
            </a:r>
            <a:r>
              <a:rPr lang="fr-FR" dirty="0" err="1">
                <a:hlinkClick r:id="" action="ppaction://hlinkfile"/>
              </a:rPr>
              <a:t>ComparisonExpression</a:t>
            </a:r>
            <a:r>
              <a:rPr lang="fr-FR" dirty="0"/>
              <a:t> ) ( </a:t>
            </a:r>
            <a:r>
              <a:rPr lang="fr-FR" dirty="0" err="1">
                <a:hlinkClick r:id="" action="ppaction://hlinkfile"/>
              </a:rPr>
              <a:t>BoolExpressionTerm</a:t>
            </a:r>
            <a:r>
              <a:rPr lang="fr-FR" dirty="0"/>
              <a:t> )* </a:t>
            </a:r>
          </a:p>
          <a:p>
            <a:pPr>
              <a:defRPr/>
            </a:pPr>
            <a:r>
              <a:rPr lang="fr-FR" dirty="0" err="1"/>
              <a:t>BoolExpressionTerm</a:t>
            </a:r>
            <a:r>
              <a:rPr lang="fr-FR" dirty="0"/>
              <a:t>::=( &lt;AND&gt; | &lt;OR&gt; ) </a:t>
            </a:r>
            <a:r>
              <a:rPr lang="fr-FR" dirty="0" err="1">
                <a:hlinkClick r:id="" action="ppaction://hlinkfile"/>
              </a:rPr>
              <a:t>ComparisonExpression</a:t>
            </a:r>
            <a:endParaRPr lang="fr-FR" dirty="0"/>
          </a:p>
          <a:p>
            <a:pPr>
              <a:defRPr/>
            </a:pPr>
            <a:r>
              <a:rPr lang="fr-FR" dirty="0" err="1"/>
              <a:t>ComparisonExpression</a:t>
            </a:r>
            <a:r>
              <a:rPr lang="fr-FR" dirty="0"/>
              <a:t>::=( </a:t>
            </a:r>
            <a:r>
              <a:rPr lang="fr-FR" dirty="0" err="1">
                <a:hlinkClick r:id="" action="ppaction://hlinkfile"/>
              </a:rPr>
              <a:t>UnaryExpression</a:t>
            </a:r>
            <a:r>
              <a:rPr lang="fr-FR" dirty="0"/>
              <a:t> ) ( ( &lt;EQUAL&gt; | &lt;NOTEQUAL&gt; | &lt;GT&gt; | &lt;LT&gt; | &lt;GEQ&gt; | &lt;LEQ&gt; ) </a:t>
            </a:r>
            <a:r>
              <a:rPr lang="fr-FR" dirty="0" err="1">
                <a:hlinkClick r:id="" action="ppaction://hlinkfile"/>
              </a:rPr>
              <a:t>UnaryExpression</a:t>
            </a:r>
            <a:r>
              <a:rPr lang="fr-FR" dirty="0"/>
              <a:t> )?</a:t>
            </a:r>
          </a:p>
          <a:p>
            <a:pPr>
              <a:defRPr/>
            </a:pPr>
            <a:r>
              <a:rPr lang="fr-FR" dirty="0" err="1"/>
              <a:t>UnaryExpression</a:t>
            </a:r>
            <a:r>
              <a:rPr lang="fr-FR" dirty="0"/>
              <a:t>::=( </a:t>
            </a:r>
            <a:r>
              <a:rPr lang="fr-FR" dirty="0" err="1">
                <a:hlinkClick r:id="" action="ppaction://hlinkfile"/>
              </a:rPr>
              <a:t>UnaryBoolExpression</a:t>
            </a:r>
            <a:r>
              <a:rPr lang="fr-FR" dirty="0"/>
              <a:t> | </a:t>
            </a:r>
            <a:r>
              <a:rPr lang="fr-FR" dirty="0" err="1">
                <a:hlinkClick r:id="" action="ppaction://hlinkfile"/>
              </a:rPr>
              <a:t>Literal</a:t>
            </a:r>
            <a:r>
              <a:rPr lang="fr-FR" dirty="0"/>
              <a:t> | </a:t>
            </a:r>
            <a:r>
              <a:rPr lang="fr-FR" dirty="0">
                <a:hlinkClick r:id="" action="ppaction://hlinkfile"/>
              </a:rPr>
              <a:t>Field</a:t>
            </a:r>
            <a:r>
              <a:rPr lang="fr-FR" dirty="0"/>
              <a:t> | </a:t>
            </a:r>
            <a:r>
              <a:rPr lang="fr-FR" dirty="0">
                <a:hlinkClick r:id="" action="ppaction://hlinkfile"/>
              </a:rPr>
              <a:t>Variable</a:t>
            </a:r>
            <a:r>
              <a:rPr lang="fr-FR" dirty="0"/>
              <a:t> )</a:t>
            </a:r>
          </a:p>
          <a:p>
            <a:pPr>
              <a:defRPr/>
            </a:pPr>
            <a:r>
              <a:rPr lang="fr-FR" dirty="0" err="1"/>
              <a:t>Literal</a:t>
            </a:r>
            <a:r>
              <a:rPr lang="fr-FR" dirty="0"/>
              <a:t>::=( ( &lt;STRING_LITERAL&gt; ) | ( &lt;INTEGER_LITERAL&gt; ) | ( &lt;FLOAT_LITERAL&gt; ) | ( &lt;DATETIME_LITERAL&gt; ) )</a:t>
            </a:r>
          </a:p>
          <a:p>
            <a:pPr>
              <a:defRPr/>
            </a:pPr>
            <a:r>
              <a:rPr lang="fr-FR" dirty="0" err="1"/>
              <a:t>UnaryBoolExpression</a:t>
            </a:r>
            <a:r>
              <a:rPr lang="fr-FR" dirty="0"/>
              <a:t>::=( ( ( "(" ) </a:t>
            </a:r>
            <a:r>
              <a:rPr lang="fr-FR" dirty="0" err="1">
                <a:hlinkClick r:id="" action="ppaction://hlinkfile"/>
              </a:rPr>
              <a:t>BoolExpression</a:t>
            </a:r>
            <a:r>
              <a:rPr lang="fr-FR" dirty="0"/>
              <a:t> ")" ) | ( &lt;TRUE&gt; ) | ( &lt;FALSE&gt; ) )</a:t>
            </a:r>
          </a:p>
          <a:p>
            <a:pPr>
              <a:defRPr/>
            </a:pPr>
            <a:r>
              <a:rPr lang="fr-FR" dirty="0"/>
              <a:t>Field::=</a:t>
            </a:r>
            <a:r>
              <a:rPr lang="fr-FR" dirty="0" err="1">
                <a:hlinkClick r:id="" action="ppaction://hlinkfile"/>
              </a:rPr>
              <a:t>SelectionInstance</a:t>
            </a:r>
            <a:r>
              <a:rPr lang="fr-FR" dirty="0"/>
              <a:t> &lt;FIELDNAME&gt;</a:t>
            </a:r>
          </a:p>
          <a:p>
            <a:pPr>
              <a:defRPr/>
            </a:pPr>
            <a:r>
              <a:rPr lang="fr-FR" dirty="0"/>
              <a:t>Variable::=( &lt;IDENTIFIER&gt; </a:t>
            </a:r>
            <a:r>
              <a:rPr lang="fr-FR" dirty="0" smtClean="0"/>
              <a:t>)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4.2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Trades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getting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the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trades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list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03431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From Requester to STTP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i="1">
                <a:latin typeface="Tahoma" pitchFamily="34" charset="0"/>
                <a:cs typeface="Tahoma" pitchFamily="34" charset="0"/>
              </a:rPr>
              <a:t>TradelistRequest  </a:t>
            </a:r>
            <a:r>
              <a:rPr lang="en-US" b="1">
                <a:latin typeface="Tahoma" pitchFamily="34" charset="0"/>
                <a:cs typeface="Tahoma" pitchFamily="34" charset="0"/>
              </a:rPr>
              <a:t>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TLReqID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RequestType (query)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STQL Query</a:t>
            </a: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From STTP to Requester</a:t>
            </a: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b="1" i="1">
                <a:latin typeface="Tahoma" pitchFamily="34" charset="0"/>
                <a:cs typeface="Tahoma" pitchFamily="34" charset="0"/>
              </a:rPr>
              <a:t>TradeList</a:t>
            </a:r>
            <a:r>
              <a:rPr lang="en-US" b="1">
                <a:latin typeface="Tahoma" pitchFamily="34" charset="0"/>
                <a:cs typeface="Tahoma" pitchFamily="34" charset="0"/>
              </a:rPr>
              <a:t>  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TLReqID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Trades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103432" name="Image 10" descr="Trade list reques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057400"/>
            <a:ext cx="3581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3" name="ZoneTexte 9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UseCase10_TradeListRequest.java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1900" b="1" dirty="0" smtClean="0">
                <a:solidFill>
                  <a:schemeClr val="bg1"/>
                </a:solidFill>
                <a:latin typeface="Tahoma" pitchFamily="34" charset="0"/>
              </a:rPr>
              <a:t>4.2 </a:t>
            </a:r>
            <a:r>
              <a:rPr lang="fr-FR" sz="1900" b="1" dirty="0" err="1">
                <a:solidFill>
                  <a:schemeClr val="bg1"/>
                </a:solidFill>
                <a:latin typeface="Tahoma" pitchFamily="34" charset="0"/>
              </a:rPr>
              <a:t>TradeListRequest</a:t>
            </a:r>
            <a:r>
              <a:rPr lang="fr-FR" sz="1900" b="1" dirty="0">
                <a:solidFill>
                  <a:schemeClr val="bg1"/>
                </a:solidFill>
                <a:latin typeface="Tahoma" pitchFamily="34" charset="0"/>
              </a:rPr>
              <a:t> &amp; </a:t>
            </a:r>
            <a:r>
              <a:rPr lang="fr-FR" sz="1900" b="1" dirty="0" err="1">
                <a:solidFill>
                  <a:schemeClr val="bg1"/>
                </a:solidFill>
                <a:latin typeface="Tahoma" pitchFamily="34" charset="0"/>
              </a:rPr>
              <a:t>TradeList</a:t>
            </a:r>
            <a:r>
              <a:rPr lang="fr-FR" sz="1900" b="1" dirty="0">
                <a:solidFill>
                  <a:schemeClr val="bg1"/>
                </a:solidFill>
                <a:latin typeface="Tahoma" pitchFamily="34" charset="0"/>
              </a:rPr>
              <a:t> Messages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05479" name="ZoneTexte 8"/>
          <p:cNvSpPr txBox="1">
            <a:spLocks noChangeArrowheads="1"/>
          </p:cNvSpPr>
          <p:nvPr/>
        </p:nvSpPr>
        <p:spPr bwMode="auto">
          <a:xfrm>
            <a:off x="533400" y="1752600"/>
            <a:ext cx="7924800" cy="2708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/>
              <a:t>void sendTradeListRequest() {</a:t>
            </a:r>
          </a:p>
          <a:p>
            <a:r>
              <a:rPr lang="en-US" sz="1000"/>
              <a:t>        // Creating a trade list request</a:t>
            </a:r>
          </a:p>
          <a:p>
            <a:r>
              <a:rPr lang="en-US" sz="1000"/>
              <a:t>        </a:t>
            </a:r>
            <a:r>
              <a:rPr lang="en-US" sz="1000" b="1"/>
              <a:t>final TradeListRequest tradeListRequest = STMessageFactory.</a:t>
            </a:r>
            <a:r>
              <a:rPr lang="en-US" sz="1000" b="1" i="1"/>
              <a:t>newTradeListRequest(TradeListRequestType.TRD_BY_QUERY(), TLReqID</a:t>
            </a:r>
          </a:p>
          <a:p>
            <a:r>
              <a:rPr lang="en-US" sz="1000"/>
              <a:t>                .</a:t>
            </a:r>
            <a:r>
              <a:rPr lang="en-US" sz="1000" i="1"/>
              <a:t>createTLReqID(UID.next()));</a:t>
            </a:r>
          </a:p>
          <a:p>
            <a:r>
              <a:rPr lang="en-US" sz="1000"/>
              <a:t>        // Setting the query for the selection</a:t>
            </a:r>
          </a:p>
          <a:p>
            <a:r>
              <a:rPr lang="en-US" sz="1000"/>
              <a:t>        </a:t>
            </a:r>
            <a:r>
              <a:rPr lang="en-US" sz="1000" b="1"/>
              <a:t>final Query query = Query.</a:t>
            </a:r>
            <a:r>
              <a:rPr lang="en-US" sz="1000" b="1" i="1"/>
              <a:t>createQuery("find trade t where true;");</a:t>
            </a:r>
          </a:p>
          <a:p>
            <a:r>
              <a:rPr lang="en-US" sz="1000"/>
              <a:t>        tradeListRequest.</a:t>
            </a:r>
            <a:r>
              <a:rPr lang="en-US" sz="1000" i="1"/>
              <a:t>setQuery(query);</a:t>
            </a:r>
          </a:p>
          <a:p>
            <a:r>
              <a:rPr lang="en-US" sz="1000"/>
              <a:t>        // Setting sender information</a:t>
            </a:r>
          </a:p>
          <a:p>
            <a:r>
              <a:rPr lang="en-US" sz="1000"/>
              <a:t>        tradeListRequest.</a:t>
            </a:r>
            <a:r>
              <a:rPr lang="en-US" sz="1000" i="1"/>
              <a:t>getMessageRouting().setSenderSubID(userID);</a:t>
            </a:r>
          </a:p>
          <a:p>
            <a:endParaRPr lang="en-US" sz="1000"/>
          </a:p>
          <a:p>
            <a:r>
              <a:rPr lang="en-US" sz="1000"/>
              <a:t>        // Limiting information quantity</a:t>
            </a:r>
          </a:p>
          <a:p>
            <a:r>
              <a:rPr lang="en-US" sz="1000"/>
              <a:t>        tradeListRequest.</a:t>
            </a:r>
            <a:r>
              <a:rPr lang="en-US" sz="1000" i="1"/>
              <a:t>setFetchInstrument(</a:t>
            </a:r>
            <a:r>
              <a:rPr lang="en-US" sz="1000" b="1" i="1"/>
              <a:t>false);</a:t>
            </a:r>
          </a:p>
          <a:p>
            <a:r>
              <a:rPr lang="en-US" sz="1000"/>
              <a:t>        tradeListRequest.</a:t>
            </a:r>
            <a:r>
              <a:rPr lang="en-US" sz="1000" i="1"/>
              <a:t>setFetchUser(</a:t>
            </a:r>
            <a:r>
              <a:rPr lang="en-US" sz="1000" b="1" i="1"/>
              <a:t>false);</a:t>
            </a:r>
          </a:p>
          <a:p>
            <a:endParaRPr lang="en-US" sz="1000"/>
          </a:p>
          <a:p>
            <a:r>
              <a:rPr lang="en-US" sz="1000"/>
              <a:t>        // Sending the request</a:t>
            </a:r>
          </a:p>
          <a:p>
            <a:r>
              <a:rPr lang="en-US" sz="1000"/>
              <a:t>        stconnect.sendTradeListRequest(tradeListRequest);</a:t>
            </a:r>
          </a:p>
          <a:p>
            <a:r>
              <a:rPr lang="en-US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TradeListRequest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TradeList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message:</a:t>
            </a:r>
            <a:endParaRPr lang="en-US" sz="1900" b="1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5481" name="ZoneTexte 10"/>
          <p:cNvSpPr txBox="1">
            <a:spLocks noChangeArrowheads="1"/>
          </p:cNvSpPr>
          <p:nvPr/>
        </p:nvSpPr>
        <p:spPr bwMode="auto">
          <a:xfrm>
            <a:off x="609600" y="4953000"/>
            <a:ext cx="7924800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@Override</a:t>
            </a:r>
          </a:p>
          <a:p>
            <a:r>
              <a:rPr lang="fr-FR" sz="1000"/>
              <a:t>    </a:t>
            </a:r>
            <a:r>
              <a:rPr lang="fr-FR" sz="1000" b="1"/>
              <a:t>public void onTradeList(TradeList message) {</a:t>
            </a:r>
          </a:p>
          <a:p>
            <a:r>
              <a:rPr lang="en-US" sz="1000"/>
              <a:t>        // TradeList is a message sent by STTP containing the list of all realized trades</a:t>
            </a:r>
          </a:p>
          <a:p>
            <a:r>
              <a:rPr lang="fr-FR" sz="1000"/>
              <a:t>        System.</a:t>
            </a:r>
            <a:r>
              <a:rPr lang="fr-FR" sz="1000" i="1"/>
              <a:t>out.println("onTradeList");</a:t>
            </a:r>
          </a:p>
          <a:p>
            <a:r>
              <a:rPr lang="fr-FR" sz="1000"/>
              <a:t>        System.</a:t>
            </a:r>
            <a:r>
              <a:rPr lang="fr-FR" sz="1000" i="1"/>
              <a:t>out.println(message);</a:t>
            </a:r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4.3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Orders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getting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the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orders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list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07527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From Requester to STTP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i="1">
                <a:latin typeface="Tahoma" pitchFamily="34" charset="0"/>
                <a:cs typeface="Tahoma" pitchFamily="34" charset="0"/>
              </a:rPr>
              <a:t>OrderlistRequest  </a:t>
            </a:r>
            <a:r>
              <a:rPr lang="en-US" b="1">
                <a:latin typeface="Tahoma" pitchFamily="34" charset="0"/>
                <a:cs typeface="Tahoma" pitchFamily="34" charset="0"/>
              </a:rPr>
              <a:t>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OLReqID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RequestType (query)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STQL Query</a:t>
            </a: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From STTP to Requester</a:t>
            </a: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b="1" i="1">
                <a:latin typeface="Tahoma" pitchFamily="34" charset="0"/>
                <a:cs typeface="Tahoma" pitchFamily="34" charset="0"/>
              </a:rPr>
              <a:t>OrderList</a:t>
            </a:r>
            <a:r>
              <a:rPr lang="en-US" b="1">
                <a:latin typeface="Tahoma" pitchFamily="34" charset="0"/>
                <a:cs typeface="Tahoma" pitchFamily="34" charset="0"/>
              </a:rPr>
              <a:t>  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OLReqID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Orders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07528" name="ZoneTexte 9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UseCase11_OrderListRequest.java</a:t>
            </a:r>
          </a:p>
        </p:txBody>
      </p:sp>
      <p:pic>
        <p:nvPicPr>
          <p:cNvPr id="107529" name="Image 11" descr="Order List Reques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3581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1900" b="1" dirty="0" smtClean="0">
                <a:solidFill>
                  <a:schemeClr val="bg1"/>
                </a:solidFill>
                <a:latin typeface="Tahoma" pitchFamily="34" charset="0"/>
              </a:rPr>
              <a:t>4.3 </a:t>
            </a:r>
            <a:r>
              <a:rPr lang="fr-FR" sz="1900" b="1" dirty="0" err="1">
                <a:solidFill>
                  <a:schemeClr val="bg1"/>
                </a:solidFill>
                <a:latin typeface="Tahoma" pitchFamily="34" charset="0"/>
              </a:rPr>
              <a:t>OrderListRequest</a:t>
            </a:r>
            <a:r>
              <a:rPr lang="fr-FR" sz="1900" b="1" dirty="0">
                <a:solidFill>
                  <a:schemeClr val="bg1"/>
                </a:solidFill>
                <a:latin typeface="Tahoma" pitchFamily="34" charset="0"/>
              </a:rPr>
              <a:t> &amp; </a:t>
            </a:r>
            <a:r>
              <a:rPr lang="fr-FR" sz="1900" b="1" dirty="0" err="1">
                <a:solidFill>
                  <a:schemeClr val="bg1"/>
                </a:solidFill>
                <a:latin typeface="Tahoma" pitchFamily="34" charset="0"/>
              </a:rPr>
              <a:t>OrderList</a:t>
            </a:r>
            <a:r>
              <a:rPr lang="fr-FR" sz="1900" b="1" dirty="0">
                <a:solidFill>
                  <a:schemeClr val="bg1"/>
                </a:solidFill>
                <a:latin typeface="Tahoma" pitchFamily="34" charset="0"/>
              </a:rPr>
              <a:t> Messages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09575" name="ZoneTexte 8"/>
          <p:cNvSpPr txBox="1">
            <a:spLocks noChangeArrowheads="1"/>
          </p:cNvSpPr>
          <p:nvPr/>
        </p:nvSpPr>
        <p:spPr bwMode="auto">
          <a:xfrm>
            <a:off x="533400" y="1752600"/>
            <a:ext cx="7924800" cy="2708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/>
              <a:t>void sendOrderListRequest() {</a:t>
            </a:r>
          </a:p>
          <a:p>
            <a:r>
              <a:rPr lang="en-US" sz="1000"/>
              <a:t>        // Creating a order list request</a:t>
            </a:r>
          </a:p>
          <a:p>
            <a:r>
              <a:rPr lang="en-US" sz="1000"/>
              <a:t>        </a:t>
            </a:r>
            <a:r>
              <a:rPr lang="en-US" sz="1000" b="1"/>
              <a:t>final OrderListRequest orderListRequest = STMessageFactory.</a:t>
            </a:r>
            <a:r>
              <a:rPr lang="en-US" sz="1000" b="1" i="1"/>
              <a:t>newOrderListRequest(OrderListRequestType.ORD_BY_QUERY(), OLReqID</a:t>
            </a:r>
          </a:p>
          <a:p>
            <a:r>
              <a:rPr lang="en-US" sz="1000"/>
              <a:t>                .</a:t>
            </a:r>
            <a:r>
              <a:rPr lang="en-US" sz="1000" i="1"/>
              <a:t>createOLReqID(UID.next()));</a:t>
            </a:r>
          </a:p>
          <a:p>
            <a:r>
              <a:rPr lang="en-US" sz="1000"/>
              <a:t>        // Setting the query for the selection</a:t>
            </a:r>
          </a:p>
          <a:p>
            <a:r>
              <a:rPr lang="en-US" sz="1000"/>
              <a:t>        </a:t>
            </a:r>
            <a:r>
              <a:rPr lang="en-US" sz="1000" b="1"/>
              <a:t>final Query query = Query.</a:t>
            </a:r>
            <a:r>
              <a:rPr lang="en-US" sz="1000" b="1" i="1"/>
              <a:t>createQuery("find order o where true;");</a:t>
            </a:r>
          </a:p>
          <a:p>
            <a:r>
              <a:rPr lang="en-US" sz="1000"/>
              <a:t>        orderListRequest.setQuery(query);</a:t>
            </a:r>
          </a:p>
          <a:p>
            <a:r>
              <a:rPr lang="en-US" sz="1000"/>
              <a:t>        // Setting sender information</a:t>
            </a:r>
          </a:p>
          <a:p>
            <a:r>
              <a:rPr lang="en-US" sz="1000"/>
              <a:t>        orderListRequest.getMessageRouting().setSenderSubID(userID);</a:t>
            </a:r>
          </a:p>
          <a:p>
            <a:endParaRPr lang="en-US" sz="1000"/>
          </a:p>
          <a:p>
            <a:r>
              <a:rPr lang="en-US" sz="1000"/>
              <a:t>        // Limiting information quantity</a:t>
            </a:r>
          </a:p>
          <a:p>
            <a:r>
              <a:rPr lang="en-US" sz="1000"/>
              <a:t>        orderListRequest.setFetchInstrument(</a:t>
            </a:r>
            <a:r>
              <a:rPr lang="en-US" sz="1000" b="1"/>
              <a:t>false);</a:t>
            </a:r>
          </a:p>
          <a:p>
            <a:r>
              <a:rPr lang="en-US" sz="1000"/>
              <a:t>        orderListRequest.setFetchUser(</a:t>
            </a:r>
            <a:r>
              <a:rPr lang="en-US" sz="1000" b="1"/>
              <a:t>false);</a:t>
            </a:r>
          </a:p>
          <a:p>
            <a:endParaRPr lang="en-US" sz="1000"/>
          </a:p>
          <a:p>
            <a:r>
              <a:rPr lang="en-US" sz="1000"/>
              <a:t>        // Sending the request</a:t>
            </a:r>
          </a:p>
          <a:p>
            <a:r>
              <a:rPr lang="en-US" sz="1000"/>
              <a:t>        stconnect.sendOrderListRequest(orderListRequest);</a:t>
            </a:r>
          </a:p>
          <a:p>
            <a:r>
              <a:rPr lang="en-US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OrderListRequest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OrderList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message:</a:t>
            </a:r>
            <a:endParaRPr lang="en-US" sz="1900" b="1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9577" name="ZoneTexte 10"/>
          <p:cNvSpPr txBox="1">
            <a:spLocks noChangeArrowheads="1"/>
          </p:cNvSpPr>
          <p:nvPr/>
        </p:nvSpPr>
        <p:spPr bwMode="auto">
          <a:xfrm>
            <a:off x="609600" y="4953000"/>
            <a:ext cx="7924800" cy="862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@Override</a:t>
            </a:r>
          </a:p>
          <a:p>
            <a:r>
              <a:rPr lang="en-US" sz="1000"/>
              <a:t>    </a:t>
            </a:r>
            <a:r>
              <a:rPr lang="en-US" sz="1000" b="1"/>
              <a:t>public void onOrderList(OrderList message) {</a:t>
            </a:r>
          </a:p>
          <a:p>
            <a:r>
              <a:rPr lang="en-US" sz="1000"/>
              <a:t>        log.info("onOrderList");</a:t>
            </a:r>
          </a:p>
          <a:p>
            <a:r>
              <a:rPr lang="en-US" sz="1000"/>
              <a:t>        log.info(message);</a:t>
            </a:r>
          </a:p>
          <a:p>
            <a:r>
              <a:rPr lang="en-US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4.4 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Instruments: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getting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the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securities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list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From Requester to STTP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i="1">
                <a:latin typeface="Tahoma" pitchFamily="34" charset="0"/>
                <a:cs typeface="Tahoma" pitchFamily="34" charset="0"/>
              </a:rPr>
              <a:t>SecuritylistRequest  </a:t>
            </a:r>
            <a:r>
              <a:rPr lang="en-US" b="1">
                <a:latin typeface="Tahoma" pitchFamily="34" charset="0"/>
                <a:cs typeface="Tahoma" pitchFamily="34" charset="0"/>
              </a:rPr>
              <a:t>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SLReqID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RequestType (query)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STQL Query</a:t>
            </a: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sz="1800" b="1">
                <a:latin typeface="Tahoma" pitchFamily="34" charset="0"/>
                <a:cs typeface="Tahoma" pitchFamily="34" charset="0"/>
              </a:rPr>
              <a:t>From STTP to Requester</a:t>
            </a: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b="1" i="1">
                <a:latin typeface="Tahoma" pitchFamily="34" charset="0"/>
                <a:cs typeface="Tahoma" pitchFamily="34" charset="0"/>
              </a:rPr>
              <a:t>SecurityList</a:t>
            </a:r>
            <a:r>
              <a:rPr lang="en-US" b="1">
                <a:latin typeface="Tahoma" pitchFamily="34" charset="0"/>
                <a:cs typeface="Tahoma" pitchFamily="34" charset="0"/>
              </a:rPr>
              <a:t>  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SLReqID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>
                <a:latin typeface="Tahoma" pitchFamily="34" charset="0"/>
                <a:cs typeface="Tahoma" pitchFamily="34" charset="0"/>
              </a:rPr>
              <a:t>Securities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11624" name="ZoneTexte 9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UseCase12_SecurityListRequest.java</a:t>
            </a:r>
          </a:p>
        </p:txBody>
      </p:sp>
      <p:pic>
        <p:nvPicPr>
          <p:cNvPr id="111625" name="Image 10" descr="Security List Reques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3581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1900" b="1" dirty="0" smtClean="0">
                <a:solidFill>
                  <a:schemeClr val="bg1"/>
                </a:solidFill>
                <a:latin typeface="Tahoma" pitchFamily="34" charset="0"/>
              </a:rPr>
              <a:t>4.4 </a:t>
            </a:r>
            <a:r>
              <a:rPr lang="fr-FR" sz="1900" b="1" dirty="0" err="1">
                <a:solidFill>
                  <a:schemeClr val="bg1"/>
                </a:solidFill>
                <a:latin typeface="Tahoma" pitchFamily="34" charset="0"/>
              </a:rPr>
              <a:t>InstrumentListRequest</a:t>
            </a:r>
            <a:r>
              <a:rPr lang="fr-FR" sz="1900" b="1" dirty="0">
                <a:solidFill>
                  <a:schemeClr val="bg1"/>
                </a:solidFill>
                <a:latin typeface="Tahoma" pitchFamily="34" charset="0"/>
              </a:rPr>
              <a:t> &amp; </a:t>
            </a:r>
            <a:r>
              <a:rPr lang="fr-FR" sz="1900" b="1" dirty="0" err="1">
                <a:solidFill>
                  <a:schemeClr val="bg1"/>
                </a:solidFill>
                <a:latin typeface="Tahoma" pitchFamily="34" charset="0"/>
              </a:rPr>
              <a:t>InstrumentList</a:t>
            </a:r>
            <a:r>
              <a:rPr lang="fr-FR" sz="1900" b="1" dirty="0">
                <a:solidFill>
                  <a:schemeClr val="bg1"/>
                </a:solidFill>
                <a:latin typeface="Tahoma" pitchFamily="34" charset="0"/>
              </a:rPr>
              <a:t> Messages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13671" name="ZoneTexte 8"/>
          <p:cNvSpPr txBox="1">
            <a:spLocks noChangeArrowheads="1"/>
          </p:cNvSpPr>
          <p:nvPr/>
        </p:nvSpPr>
        <p:spPr bwMode="auto">
          <a:xfrm>
            <a:off x="533400" y="1828800"/>
            <a:ext cx="7924800" cy="2092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/>
              <a:t>void sendSecurityListRequest() {</a:t>
            </a:r>
          </a:p>
          <a:p>
            <a:r>
              <a:rPr lang="en-US" sz="1000"/>
              <a:t>        // Creating a security list request</a:t>
            </a:r>
          </a:p>
          <a:p>
            <a:r>
              <a:rPr lang="en-US" sz="1000"/>
              <a:t>        </a:t>
            </a:r>
            <a:r>
              <a:rPr lang="en-US" sz="1000" b="1"/>
              <a:t>final SecurityListRequest tradeListRequest = STMessageFactory.</a:t>
            </a:r>
            <a:r>
              <a:rPr lang="en-US" sz="1000" b="1" i="1"/>
              <a:t>newSecurityListRequest(SecurityListRequestType.SL_BY_QUERY(),</a:t>
            </a:r>
          </a:p>
          <a:p>
            <a:r>
              <a:rPr lang="en-US" sz="1000"/>
              <a:t>                SLReqID.</a:t>
            </a:r>
            <a:r>
              <a:rPr lang="en-US" sz="1000" i="1"/>
              <a:t>createSLReqID(UID.next()));</a:t>
            </a:r>
          </a:p>
          <a:p>
            <a:r>
              <a:rPr lang="en-US" sz="1000"/>
              <a:t>        // Setting the query for the selection</a:t>
            </a:r>
          </a:p>
          <a:p>
            <a:r>
              <a:rPr lang="en-US" sz="1000"/>
              <a:t>        </a:t>
            </a:r>
            <a:r>
              <a:rPr lang="en-US" sz="1000" b="1"/>
              <a:t>final Query query = Query.</a:t>
            </a:r>
            <a:r>
              <a:rPr lang="en-US" sz="1000" b="1" i="1"/>
              <a:t>createQuery("find instrument i where i.securityClassName=='Deposit';");</a:t>
            </a:r>
          </a:p>
          <a:p>
            <a:r>
              <a:rPr lang="en-US" sz="1000"/>
              <a:t>        tradeListRequest.setQuery(query);</a:t>
            </a:r>
          </a:p>
          <a:p>
            <a:r>
              <a:rPr lang="en-US" sz="1000"/>
              <a:t>        // Setting sender information</a:t>
            </a:r>
          </a:p>
          <a:p>
            <a:r>
              <a:rPr lang="en-US" sz="1000"/>
              <a:t>        tradeListRequest.getMessageRouting().setSenderSubID(userID);</a:t>
            </a:r>
          </a:p>
          <a:p>
            <a:endParaRPr lang="en-US" sz="1000"/>
          </a:p>
          <a:p>
            <a:r>
              <a:rPr lang="en-US" sz="1000"/>
              <a:t>        // Sending the request</a:t>
            </a:r>
          </a:p>
          <a:p>
            <a:r>
              <a:rPr lang="en-US" sz="1000"/>
              <a:t>        stconnect.sendSecurityListRequest(tradeListRequest);</a:t>
            </a:r>
          </a:p>
          <a:p>
            <a:r>
              <a:rPr lang="en-US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3672" name="Rectangle 6"/>
          <p:cNvSpPr>
            <a:spLocks noChangeArrowheads="1"/>
          </p:cNvSpPr>
          <p:nvPr/>
        </p:nvSpPr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>
                <a:latin typeface="Tahoma" pitchFamily="34" charset="0"/>
                <a:cs typeface="Tahoma" pitchFamily="34" charset="0"/>
              </a:rPr>
              <a:t>InstrumentListRequest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message: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sz="1900" b="1" i="1">
                <a:latin typeface="Tahoma" pitchFamily="34" charset="0"/>
                <a:cs typeface="Tahoma" pitchFamily="34" charset="0"/>
              </a:rPr>
              <a:t>InstrumentList 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message:</a:t>
            </a:r>
            <a:endParaRPr lang="en-US" sz="1900" b="1" i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3673" name="ZoneTexte 10"/>
          <p:cNvSpPr txBox="1">
            <a:spLocks noChangeArrowheads="1"/>
          </p:cNvSpPr>
          <p:nvPr/>
        </p:nvSpPr>
        <p:spPr bwMode="auto">
          <a:xfrm>
            <a:off x="609600" y="4953000"/>
            <a:ext cx="7924800" cy="862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@Override</a:t>
            </a:r>
          </a:p>
          <a:p>
            <a:r>
              <a:rPr lang="en-US" sz="1000"/>
              <a:t>    </a:t>
            </a:r>
            <a:r>
              <a:rPr lang="en-US" sz="1000" b="1"/>
              <a:t>public void onSecurityList(SecurityList message) {</a:t>
            </a:r>
          </a:p>
          <a:p>
            <a:r>
              <a:rPr lang="en-US" sz="1000"/>
              <a:t>        log.info("onSecurityList");</a:t>
            </a:r>
          </a:p>
          <a:p>
            <a:r>
              <a:rPr lang="en-US" sz="1000"/>
              <a:t>        log.info(message);</a:t>
            </a:r>
          </a:p>
          <a:p>
            <a:r>
              <a:rPr lang="en-US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Request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For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Quote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Workflow &amp; Messages</a:t>
            </a: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Requester Actions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Sending a RFQ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Updating a RFQ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Cancelling a RFQ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Executing a RFQ</a:t>
            </a: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Other Events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Receiving a quote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Receiving a </a:t>
            </a:r>
            <a:r>
              <a:rPr lang="en-US" b="1" dirty="0" err="1">
                <a:latin typeface="Tahoma" pitchFamily="34" charset="0"/>
                <a:cs typeface="Tahoma" pitchFamily="34" charset="0"/>
              </a:rPr>
              <a:t>quoter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execution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Receiving RFQ cancellation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Expirations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Requester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Action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workflow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sending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a RFQ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pic>
        <p:nvPicPr>
          <p:cNvPr id="54279" name="Image 8" descr="Requester sends a RFQ [QuoteRequest]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990600"/>
            <a:ext cx="45529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ZoneTexte 9"/>
          <p:cNvSpPr txBox="1">
            <a:spLocks noChangeArrowheads="1"/>
          </p:cNvSpPr>
          <p:nvPr/>
        </p:nvSpPr>
        <p:spPr bwMode="auto">
          <a:xfrm>
            <a:off x="152400" y="62484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UseCase3_SendRFQ.java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QuoteRequest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&amp;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RFQReport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messages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685800" y="13716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QuoteRequest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message: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From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Requester to STTP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Contains: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Proposed Bid/Offer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Price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Quantity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Timeout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ClientName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OrchestrationInformation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Custom Fields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sz="1900" b="1" i="1" dirty="0" smtClean="0">
              <a:latin typeface="Tahoma" pitchFamily="34" charset="0"/>
              <a:cs typeface="Tahoma" pitchFamily="34" charset="0"/>
            </a:endParaRPr>
          </a:p>
          <a:p>
            <a:pPr marL="3429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i="1" dirty="0" err="1" smtClean="0">
                <a:latin typeface="Tahoma" pitchFamily="34" charset="0"/>
                <a:cs typeface="Tahoma" pitchFamily="34" charset="0"/>
              </a:rPr>
              <a:t>RFQReport</a:t>
            </a:r>
            <a:r>
              <a:rPr lang="en-US" sz="1900" b="1" i="1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message: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From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STTP to Requester</a:t>
            </a:r>
          </a:p>
          <a:p>
            <a:pPr marL="3429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Contains: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RFQStatus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200" b="1" dirty="0">
                <a:latin typeface="Tahoma" pitchFamily="34" charset="0"/>
                <a:cs typeface="Tahoma" pitchFamily="34" charset="0"/>
              </a:rPr>
              <a:t>NEW/PENDING_NEW…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RFQExecType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200" b="1" dirty="0">
                <a:latin typeface="Tahoma" pitchFamily="34" charset="0"/>
                <a:cs typeface="Tahoma" pitchFamily="34" charset="0"/>
              </a:rPr>
              <a:t>OK, KO</a:t>
            </a:r>
          </a:p>
        </p:txBody>
      </p:sp>
      <p:cxnSp>
        <p:nvCxnSpPr>
          <p:cNvPr id="56328" name="Connecteur droit 16"/>
          <p:cNvCxnSpPr>
            <a:cxnSpLocks noChangeShapeType="1"/>
            <a:stCxn id="3080" idx="0"/>
            <a:endCxn id="3080" idx="2"/>
          </p:cNvCxnSpPr>
          <p:nvPr/>
        </p:nvCxnSpPr>
        <p:spPr bwMode="auto">
          <a:xfrm rot="16200000" flipH="1">
            <a:off x="2133600" y="3771900"/>
            <a:ext cx="480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1.1 Authentication strategies 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err="1">
                <a:latin typeface="Tahoma" pitchFamily="34" charset="0"/>
                <a:cs typeface="Tahoma" pitchFamily="34" charset="0"/>
              </a:rPr>
              <a:t>smartTrade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offers two types of authentication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err="1">
                <a:latin typeface="Tahoma" pitchFamily="34" charset="0"/>
                <a:cs typeface="Tahoma" pitchFamily="34" charset="0"/>
              </a:rPr>
              <a:t>smartTrade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authentication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 Logon request is made to STTP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STTP authentication provider authenticates the user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userId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is sent back in the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LogonResponse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External authentication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userId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is provided by an external authentication system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Send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QuoteRequest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sample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code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Workflow &amp; Messages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Requester Actions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Sending a RFQ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Updating a RFQ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Cancelling a RFQ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Executing a RFQ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Other Actions</a:t>
            </a: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Quotes from </a:t>
            </a:r>
            <a:r>
              <a:rPr lang="en-US" b="1" dirty="0" err="1">
                <a:latin typeface="Tahoma" pitchFamily="34" charset="0"/>
                <a:cs typeface="Tahoma" pitchFamily="34" charset="0"/>
              </a:rPr>
              <a:t>Quoters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Expirations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58376" name="ZoneTexte 8"/>
          <p:cNvSpPr txBox="1">
            <a:spLocks noChangeArrowheads="1"/>
          </p:cNvSpPr>
          <p:nvPr/>
        </p:nvSpPr>
        <p:spPr bwMode="auto">
          <a:xfrm>
            <a:off x="533400" y="1143000"/>
            <a:ext cx="7924800" cy="541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 dirty="0"/>
              <a:t> </a:t>
            </a:r>
            <a:r>
              <a:rPr lang="fr-FR" sz="1000" b="1" dirty="0"/>
              <a:t>public </a:t>
            </a:r>
            <a:r>
              <a:rPr lang="fr-FR" sz="1000" b="1" dirty="0" err="1"/>
              <a:t>void</a:t>
            </a:r>
            <a:r>
              <a:rPr lang="fr-FR" sz="1000" b="1" dirty="0"/>
              <a:t> </a:t>
            </a:r>
            <a:r>
              <a:rPr lang="fr-FR" sz="1000" b="1" dirty="0" err="1"/>
              <a:t>sendBidRFQ</a:t>
            </a:r>
            <a:r>
              <a:rPr lang="fr-FR" sz="1000" b="1" dirty="0"/>
              <a:t>() {</a:t>
            </a:r>
          </a:p>
          <a:p>
            <a:r>
              <a:rPr lang="fr-FR" sz="1000" dirty="0"/>
              <a:t>        log.info("</a:t>
            </a:r>
            <a:r>
              <a:rPr lang="fr-FR" sz="1000" dirty="0" err="1"/>
              <a:t>Sending</a:t>
            </a:r>
            <a:r>
              <a:rPr lang="fr-FR" sz="1000" dirty="0"/>
              <a:t> RFQ");</a:t>
            </a:r>
          </a:p>
          <a:p>
            <a:r>
              <a:rPr lang="fr-FR" sz="1000" dirty="0"/>
              <a:t>        </a:t>
            </a:r>
            <a:r>
              <a:rPr lang="fr-FR" sz="1000" b="1" dirty="0"/>
              <a:t>final </a:t>
            </a:r>
            <a:r>
              <a:rPr lang="fr-FR" sz="1000" b="1" dirty="0" err="1"/>
              <a:t>QuoteRequest</a:t>
            </a:r>
            <a:r>
              <a:rPr lang="fr-FR" sz="1000" b="1" dirty="0"/>
              <a:t> </a:t>
            </a:r>
            <a:r>
              <a:rPr lang="fr-FR" sz="1000" b="1" dirty="0" err="1"/>
              <a:t>rfq</a:t>
            </a:r>
            <a:r>
              <a:rPr lang="fr-FR" sz="1000" b="1" dirty="0"/>
              <a:t> = </a:t>
            </a:r>
            <a:r>
              <a:rPr lang="fr-FR" sz="1000" b="1" dirty="0" err="1"/>
              <a:t>STMessageFactory.</a:t>
            </a:r>
            <a:r>
              <a:rPr lang="fr-FR" sz="1000" b="1" i="1" dirty="0" err="1"/>
              <a:t>newQuoteRequest</a:t>
            </a:r>
            <a:r>
              <a:rPr lang="fr-FR" sz="1000" b="1" i="1" dirty="0"/>
              <a:t>(instrument);</a:t>
            </a:r>
          </a:p>
          <a:p>
            <a:endParaRPr lang="fr-FR" sz="1000" dirty="0"/>
          </a:p>
          <a:p>
            <a:r>
              <a:rPr lang="fr-FR" sz="1000" dirty="0"/>
              <a:t>        // </a:t>
            </a:r>
            <a:r>
              <a:rPr lang="fr-FR" sz="1000" dirty="0" err="1"/>
              <a:t>Creating</a:t>
            </a:r>
            <a:r>
              <a:rPr lang="fr-FR" sz="1000" dirty="0"/>
              <a:t> a unique ID</a:t>
            </a:r>
          </a:p>
          <a:p>
            <a:r>
              <a:rPr lang="fr-FR" sz="1000" dirty="0"/>
              <a:t>        </a:t>
            </a:r>
            <a:r>
              <a:rPr lang="fr-FR" sz="1000" b="1" dirty="0"/>
              <a:t>final </a:t>
            </a:r>
            <a:r>
              <a:rPr lang="fr-FR" sz="1000" b="1" dirty="0" err="1"/>
              <a:t>ClientRFQID</a:t>
            </a:r>
            <a:r>
              <a:rPr lang="fr-FR" sz="1000" b="1" dirty="0"/>
              <a:t> </a:t>
            </a:r>
            <a:r>
              <a:rPr lang="fr-FR" sz="1000" b="1" dirty="0" err="1"/>
              <a:t>clientRFQID</a:t>
            </a:r>
            <a:r>
              <a:rPr lang="fr-FR" sz="1000" b="1" dirty="0"/>
              <a:t> = </a:t>
            </a:r>
            <a:r>
              <a:rPr lang="fr-FR" sz="1000" b="1" dirty="0" err="1"/>
              <a:t>ClientRFQID.</a:t>
            </a:r>
            <a:r>
              <a:rPr lang="fr-FR" sz="1000" b="1" i="1" dirty="0" err="1"/>
              <a:t>createClientRFQID</a:t>
            </a:r>
            <a:r>
              <a:rPr lang="fr-FR" sz="1000" b="1" i="1" dirty="0"/>
              <a:t>(</a:t>
            </a:r>
            <a:r>
              <a:rPr lang="fr-FR" sz="1000" b="1" i="1" dirty="0" err="1"/>
              <a:t>UID.next</a:t>
            </a:r>
            <a:r>
              <a:rPr lang="fr-FR" sz="1000" b="1" i="1" dirty="0"/>
              <a:t>());</a:t>
            </a:r>
          </a:p>
          <a:p>
            <a:r>
              <a:rPr lang="fr-FR" sz="1000" dirty="0"/>
              <a:t>        </a:t>
            </a:r>
            <a:r>
              <a:rPr lang="fr-FR" sz="1000" dirty="0" err="1"/>
              <a:t>rfq.setClientRFQID</a:t>
            </a:r>
            <a:r>
              <a:rPr lang="fr-FR" sz="1000" dirty="0"/>
              <a:t>(</a:t>
            </a:r>
            <a:r>
              <a:rPr lang="fr-FR" sz="1000" dirty="0" err="1"/>
              <a:t>clientRFQID</a:t>
            </a:r>
            <a:r>
              <a:rPr lang="fr-FR" sz="1000" dirty="0"/>
              <a:t>);</a:t>
            </a:r>
          </a:p>
          <a:p>
            <a:endParaRPr lang="fr-FR" sz="1000" dirty="0"/>
          </a:p>
          <a:p>
            <a:r>
              <a:rPr lang="fr-FR" sz="1000" dirty="0"/>
              <a:t>        // </a:t>
            </a:r>
            <a:r>
              <a:rPr lang="fr-FR" sz="1000" dirty="0" err="1"/>
              <a:t>Creating</a:t>
            </a:r>
            <a:r>
              <a:rPr lang="fr-FR" sz="1000" dirty="0"/>
              <a:t> a </a:t>
            </a:r>
            <a:r>
              <a:rPr lang="fr-FR" sz="1000" dirty="0" err="1"/>
              <a:t>bid</a:t>
            </a:r>
            <a:r>
              <a:rPr lang="fr-FR" sz="1000" dirty="0"/>
              <a:t> entry</a:t>
            </a:r>
          </a:p>
          <a:p>
            <a:r>
              <a:rPr lang="fr-FR" sz="1000" dirty="0"/>
              <a:t>        </a:t>
            </a:r>
            <a:r>
              <a:rPr lang="fr-FR" sz="1000" b="1" dirty="0"/>
              <a:t>final </a:t>
            </a:r>
            <a:r>
              <a:rPr lang="fr-FR" sz="1000" b="1" dirty="0" err="1"/>
              <a:t>MarketDataEntry</a:t>
            </a:r>
            <a:r>
              <a:rPr lang="fr-FR" sz="1000" b="1" dirty="0"/>
              <a:t> </a:t>
            </a:r>
            <a:r>
              <a:rPr lang="fr-FR" sz="1000" b="1" dirty="0" err="1"/>
              <a:t>bidEntry</a:t>
            </a:r>
            <a:r>
              <a:rPr lang="fr-FR" sz="1000" b="1" dirty="0"/>
              <a:t> = </a:t>
            </a:r>
            <a:r>
              <a:rPr lang="fr-FR" sz="1000" b="1" dirty="0" err="1"/>
              <a:t>STMessageFactory.</a:t>
            </a:r>
            <a:r>
              <a:rPr lang="fr-FR" sz="1000" b="1" i="1" dirty="0" err="1"/>
              <a:t>newMarketDataEntry</a:t>
            </a:r>
            <a:r>
              <a:rPr lang="fr-FR" sz="1000" b="1" i="1" dirty="0"/>
              <a:t>(</a:t>
            </a:r>
            <a:r>
              <a:rPr lang="fr-FR" sz="1000" b="1" i="1" dirty="0" err="1"/>
              <a:t>Quantity.createQuantity</a:t>
            </a:r>
            <a:r>
              <a:rPr lang="fr-FR" sz="1000" b="1" i="1" dirty="0"/>
              <a:t>("100"), </a:t>
            </a:r>
            <a:r>
              <a:rPr lang="fr-FR" sz="1000" b="1" i="1" dirty="0" err="1"/>
              <a:t>Price.ZERO</a:t>
            </a:r>
            <a:r>
              <a:rPr lang="fr-FR" sz="1000" b="1" i="1" dirty="0"/>
              <a:t>, false);</a:t>
            </a:r>
          </a:p>
          <a:p>
            <a:r>
              <a:rPr lang="fr-FR" sz="1000" dirty="0"/>
              <a:t>        </a:t>
            </a:r>
            <a:r>
              <a:rPr lang="fr-FR" sz="1000" dirty="0" err="1"/>
              <a:t>rfq.setProposedBid</a:t>
            </a:r>
            <a:r>
              <a:rPr lang="fr-FR" sz="1000" dirty="0"/>
              <a:t>(</a:t>
            </a:r>
            <a:r>
              <a:rPr lang="fr-FR" sz="1000" dirty="0" err="1"/>
              <a:t>bidEntry</a:t>
            </a:r>
            <a:r>
              <a:rPr lang="fr-FR" sz="1000" dirty="0"/>
              <a:t>);</a:t>
            </a:r>
          </a:p>
          <a:p>
            <a:endParaRPr lang="fr-FR" sz="1000" dirty="0"/>
          </a:p>
          <a:p>
            <a:r>
              <a:rPr lang="en-US" sz="1000" dirty="0"/>
              <a:t>        // Creating an empty offer entry</a:t>
            </a:r>
          </a:p>
          <a:p>
            <a:r>
              <a:rPr lang="fr-FR" sz="1000" dirty="0"/>
              <a:t>        </a:t>
            </a:r>
            <a:r>
              <a:rPr lang="fr-FR" sz="1000" b="1" dirty="0"/>
              <a:t>final </a:t>
            </a:r>
            <a:r>
              <a:rPr lang="fr-FR" sz="1000" b="1" dirty="0" err="1"/>
              <a:t>MarketDataEntry</a:t>
            </a:r>
            <a:r>
              <a:rPr lang="fr-FR" sz="1000" b="1" dirty="0"/>
              <a:t> </a:t>
            </a:r>
            <a:r>
              <a:rPr lang="fr-FR" sz="1000" b="1" dirty="0" err="1"/>
              <a:t>offerEntry</a:t>
            </a:r>
            <a:r>
              <a:rPr lang="fr-FR" sz="1000" b="1" dirty="0"/>
              <a:t> = </a:t>
            </a:r>
            <a:r>
              <a:rPr lang="fr-FR" sz="1000" b="1" dirty="0" err="1"/>
              <a:t>STMessageFactory.</a:t>
            </a:r>
            <a:r>
              <a:rPr lang="fr-FR" sz="1000" b="1" i="1" dirty="0" err="1"/>
              <a:t>newMarketDataEntry</a:t>
            </a:r>
            <a:r>
              <a:rPr lang="fr-FR" sz="1000" b="1" i="1" dirty="0"/>
              <a:t>(</a:t>
            </a:r>
            <a:r>
              <a:rPr lang="fr-FR" sz="1000" b="1" i="1" dirty="0" err="1"/>
              <a:t>Quantity.ZERO</a:t>
            </a:r>
            <a:r>
              <a:rPr lang="fr-FR" sz="1000" b="1" i="1" dirty="0"/>
              <a:t>, </a:t>
            </a:r>
            <a:r>
              <a:rPr lang="fr-FR" sz="1000" b="1" i="1" dirty="0" err="1"/>
              <a:t>Price.ZERO</a:t>
            </a:r>
            <a:r>
              <a:rPr lang="fr-FR" sz="1000" b="1" i="1" dirty="0"/>
              <a:t>, </a:t>
            </a:r>
            <a:r>
              <a:rPr lang="fr-FR" sz="1000" b="1" i="1" dirty="0" err="1"/>
              <a:t>true</a:t>
            </a:r>
            <a:r>
              <a:rPr lang="fr-FR" sz="1000" b="1" i="1" dirty="0"/>
              <a:t>);</a:t>
            </a:r>
          </a:p>
          <a:p>
            <a:r>
              <a:rPr lang="fr-FR" sz="1000" dirty="0"/>
              <a:t>        </a:t>
            </a:r>
            <a:r>
              <a:rPr lang="fr-FR" sz="1000" dirty="0" err="1"/>
              <a:t>rfq.setProposedOffer</a:t>
            </a:r>
            <a:r>
              <a:rPr lang="fr-FR" sz="1000" dirty="0"/>
              <a:t>(</a:t>
            </a:r>
            <a:r>
              <a:rPr lang="fr-FR" sz="1000" dirty="0" err="1"/>
              <a:t>offerEntry</a:t>
            </a:r>
            <a:r>
              <a:rPr lang="fr-FR" sz="1000" dirty="0"/>
              <a:t>);</a:t>
            </a:r>
          </a:p>
          <a:p>
            <a:endParaRPr lang="fr-FR" sz="1000" dirty="0"/>
          </a:p>
          <a:p>
            <a:r>
              <a:rPr lang="en-US" sz="1000" dirty="0"/>
              <a:t>        // Setting the timeout at 120 </a:t>
            </a:r>
            <a:r>
              <a:rPr lang="en-US" sz="1000" u="sng" dirty="0" err="1"/>
              <a:t>secs</a:t>
            </a:r>
            <a:r>
              <a:rPr lang="en-US" sz="1000" u="sng" dirty="0"/>
              <a:t> </a:t>
            </a:r>
          </a:p>
          <a:p>
            <a:r>
              <a:rPr lang="fr-FR" sz="1000" dirty="0"/>
              <a:t>        </a:t>
            </a:r>
            <a:r>
              <a:rPr lang="fr-FR" sz="1000" dirty="0" err="1"/>
              <a:t>rfq.setTimeOut</a:t>
            </a:r>
            <a:r>
              <a:rPr lang="fr-FR" sz="1000" dirty="0"/>
              <a:t>(</a:t>
            </a:r>
            <a:r>
              <a:rPr lang="fr-FR" sz="1000" dirty="0" err="1"/>
              <a:t>TimeOut.</a:t>
            </a:r>
            <a:r>
              <a:rPr lang="fr-FR" sz="1000" i="1" dirty="0" err="1"/>
              <a:t>createTimeOut</a:t>
            </a:r>
            <a:r>
              <a:rPr lang="fr-FR" sz="1000" i="1" dirty="0"/>
              <a:t>(120000));</a:t>
            </a:r>
          </a:p>
          <a:p>
            <a:endParaRPr lang="fr-FR" sz="1000" dirty="0"/>
          </a:p>
          <a:p>
            <a:r>
              <a:rPr lang="fr-FR" sz="1000" dirty="0"/>
              <a:t>        // Setting Client </a:t>
            </a:r>
            <a:r>
              <a:rPr lang="fr-FR" sz="1000" dirty="0" err="1"/>
              <a:t>name</a:t>
            </a:r>
            <a:endParaRPr lang="fr-FR" sz="1000" dirty="0"/>
          </a:p>
          <a:p>
            <a:r>
              <a:rPr lang="fr-FR" sz="1000" dirty="0"/>
              <a:t>        </a:t>
            </a:r>
            <a:r>
              <a:rPr lang="fr-FR" sz="1000" dirty="0" err="1"/>
              <a:t>rfq.setClientName</a:t>
            </a:r>
            <a:r>
              <a:rPr lang="fr-FR" sz="1000" dirty="0"/>
              <a:t>("</a:t>
            </a:r>
            <a:r>
              <a:rPr lang="fr-FR" sz="1000" dirty="0" err="1"/>
              <a:t>My</a:t>
            </a:r>
            <a:r>
              <a:rPr lang="fr-FR" sz="1000" dirty="0"/>
              <a:t> Client");</a:t>
            </a:r>
          </a:p>
          <a:p>
            <a:endParaRPr lang="fr-FR" sz="1000" dirty="0"/>
          </a:p>
          <a:p>
            <a:r>
              <a:rPr lang="en-US" sz="1000" dirty="0"/>
              <a:t>        // Setting the rule to use for the Routing</a:t>
            </a:r>
          </a:p>
          <a:p>
            <a:r>
              <a:rPr lang="en-US" sz="1000" dirty="0"/>
              <a:t>        //        final </a:t>
            </a:r>
            <a:r>
              <a:rPr lang="en-US" sz="1000" dirty="0" err="1"/>
              <a:t>OrchestrationInformation</a:t>
            </a:r>
            <a:r>
              <a:rPr lang="en-US" sz="1000" dirty="0"/>
              <a:t> information = </a:t>
            </a:r>
            <a:r>
              <a:rPr lang="en-US" sz="1000" dirty="0" err="1"/>
              <a:t>STMessageFactory.newOrchestrationInformation</a:t>
            </a:r>
            <a:r>
              <a:rPr lang="en-US" sz="1000" dirty="0" smtClean="0"/>
              <a:t>(“My RFQ Routing </a:t>
            </a:r>
            <a:r>
              <a:rPr lang="en-US" sz="1000" dirty="0"/>
              <a:t>Rule");</a:t>
            </a:r>
          </a:p>
          <a:p>
            <a:r>
              <a:rPr lang="fr-FR" sz="1000" dirty="0"/>
              <a:t>        //        </a:t>
            </a:r>
            <a:r>
              <a:rPr lang="fr-FR" sz="1000" dirty="0" err="1"/>
              <a:t>rfq.setOrchestrationInformation</a:t>
            </a:r>
            <a:r>
              <a:rPr lang="fr-FR" sz="1000" dirty="0"/>
              <a:t>(information);</a:t>
            </a:r>
          </a:p>
          <a:p>
            <a:endParaRPr lang="fr-FR" sz="1000" dirty="0"/>
          </a:p>
          <a:p>
            <a:r>
              <a:rPr lang="fr-FR" sz="1000" dirty="0"/>
              <a:t>        // </a:t>
            </a:r>
            <a:r>
              <a:rPr lang="fr-FR" sz="1000" dirty="0" err="1"/>
              <a:t>Adding</a:t>
            </a:r>
            <a:r>
              <a:rPr lang="fr-FR" sz="1000" dirty="0"/>
              <a:t> custom </a:t>
            </a:r>
            <a:r>
              <a:rPr lang="fr-FR" sz="1000" dirty="0" err="1"/>
              <a:t>fields</a:t>
            </a:r>
            <a:endParaRPr lang="fr-FR" sz="1000" dirty="0"/>
          </a:p>
          <a:p>
            <a:r>
              <a:rPr lang="fr-FR" sz="1000" dirty="0"/>
              <a:t>        </a:t>
            </a:r>
            <a:r>
              <a:rPr lang="fr-FR" sz="1000" dirty="0" err="1"/>
              <a:t>rfq.setCustomField</a:t>
            </a:r>
            <a:r>
              <a:rPr lang="fr-FR" sz="1000" dirty="0"/>
              <a:t>("</a:t>
            </a:r>
            <a:r>
              <a:rPr lang="fr-FR" sz="1000" dirty="0" err="1"/>
              <a:t>CustFirm</a:t>
            </a:r>
            <a:r>
              <a:rPr lang="fr-FR" sz="1000" dirty="0"/>
              <a:t>", "Smart Trade");</a:t>
            </a:r>
          </a:p>
          <a:p>
            <a:endParaRPr lang="fr-FR" sz="1000" dirty="0"/>
          </a:p>
          <a:p>
            <a:r>
              <a:rPr lang="fr-FR" sz="1000" dirty="0"/>
              <a:t>        // Setting the </a:t>
            </a:r>
            <a:r>
              <a:rPr lang="fr-FR" sz="1000" dirty="0" err="1"/>
              <a:t>sender's</a:t>
            </a:r>
            <a:r>
              <a:rPr lang="fr-FR" sz="1000" dirty="0"/>
              <a:t> ID</a:t>
            </a:r>
          </a:p>
          <a:p>
            <a:r>
              <a:rPr lang="fr-FR" sz="1000" dirty="0"/>
              <a:t>        </a:t>
            </a:r>
            <a:r>
              <a:rPr lang="fr-FR" sz="1000" dirty="0" err="1"/>
              <a:t>rfq.getMessageRouting</a:t>
            </a:r>
            <a:r>
              <a:rPr lang="fr-FR" sz="1000" dirty="0"/>
              <a:t>().</a:t>
            </a:r>
            <a:r>
              <a:rPr lang="fr-FR" sz="1000" dirty="0" err="1"/>
              <a:t>setSenderSubID</a:t>
            </a:r>
            <a:r>
              <a:rPr lang="fr-FR" sz="1000" dirty="0"/>
              <a:t>(</a:t>
            </a:r>
            <a:r>
              <a:rPr lang="fr-FR" sz="1000" dirty="0" err="1"/>
              <a:t>userID</a:t>
            </a:r>
            <a:r>
              <a:rPr lang="fr-FR" sz="1000" dirty="0"/>
              <a:t>);</a:t>
            </a:r>
          </a:p>
          <a:p>
            <a:r>
              <a:rPr lang="fr-FR" sz="1000" dirty="0"/>
              <a:t>        // </a:t>
            </a:r>
            <a:r>
              <a:rPr lang="fr-FR" sz="1000" dirty="0" err="1"/>
              <a:t>Sending</a:t>
            </a:r>
            <a:r>
              <a:rPr lang="fr-FR" sz="1000" dirty="0"/>
              <a:t> the RFQ</a:t>
            </a:r>
          </a:p>
          <a:p>
            <a:r>
              <a:rPr lang="fr-FR" sz="1000" dirty="0"/>
              <a:t>        </a:t>
            </a:r>
            <a:r>
              <a:rPr lang="fr-FR" sz="1000" dirty="0" err="1"/>
              <a:t>stconnect.sendQuoteRequest</a:t>
            </a:r>
            <a:r>
              <a:rPr lang="fr-FR" sz="1000" dirty="0"/>
              <a:t>(</a:t>
            </a:r>
            <a:r>
              <a:rPr lang="fr-FR" sz="1000" dirty="0" err="1"/>
              <a:t>rfq</a:t>
            </a:r>
            <a:r>
              <a:rPr lang="fr-FR" sz="1000" dirty="0"/>
              <a:t>);</a:t>
            </a:r>
          </a:p>
          <a:p>
            <a:r>
              <a:rPr lang="fr-FR" sz="1000" dirty="0"/>
              <a:t>    }</a:t>
            </a:r>
            <a:endParaRPr lang="en-US" sz="10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Receiving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a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RFQReport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60423" name="ZoneTexte 8"/>
          <p:cNvSpPr txBox="1">
            <a:spLocks noChangeArrowheads="1"/>
          </p:cNvSpPr>
          <p:nvPr/>
        </p:nvSpPr>
        <p:spPr bwMode="auto">
          <a:xfrm>
            <a:off x="533400" y="1371600"/>
            <a:ext cx="7924800" cy="1477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 @Override</a:t>
            </a:r>
          </a:p>
          <a:p>
            <a:r>
              <a:rPr lang="fr-FR" sz="1000"/>
              <a:t>    </a:t>
            </a:r>
            <a:r>
              <a:rPr lang="fr-FR" sz="1000" b="1"/>
              <a:t>public void onRFQReport(RFQReport message) {</a:t>
            </a:r>
          </a:p>
          <a:p>
            <a:r>
              <a:rPr lang="en-US" sz="1000"/>
              <a:t>        // RFQReport is </a:t>
            </a:r>
            <a:r>
              <a:rPr lang="en-US" sz="1000" u="sng"/>
              <a:t>acknowledgement message sent by STTP on RFQ</a:t>
            </a:r>
          </a:p>
          <a:p>
            <a:r>
              <a:rPr lang="fr-FR" sz="1000"/>
              <a:t>        </a:t>
            </a:r>
            <a:r>
              <a:rPr lang="fr-FR" sz="1000" i="1"/>
              <a:t>log.info("onRFQReport");</a:t>
            </a:r>
          </a:p>
          <a:p>
            <a:r>
              <a:rPr lang="fr-FR" sz="1000"/>
              <a:t>        </a:t>
            </a:r>
            <a:r>
              <a:rPr lang="fr-FR" sz="1000" i="1"/>
              <a:t>log.info(message);</a:t>
            </a:r>
          </a:p>
          <a:p>
            <a:r>
              <a:rPr lang="fr-FR" sz="1000"/>
              <a:t>   </a:t>
            </a:r>
            <a:endParaRPr lang="fr-FR" sz="1000" i="1"/>
          </a:p>
          <a:p>
            <a:r>
              <a:rPr lang="en-US" sz="1000"/>
              <a:t>        // we can store the QuoteID: identifier of the RFQ </a:t>
            </a:r>
            <a:r>
              <a:rPr lang="en-US" sz="1000" u="sng"/>
              <a:t>serverside</a:t>
            </a:r>
          </a:p>
          <a:p>
            <a:r>
              <a:rPr lang="fr-FR" sz="1000"/>
              <a:t>        quoteID = message.</a:t>
            </a:r>
            <a:r>
              <a:rPr lang="fr-FR" sz="1000" i="1"/>
              <a:t>getQuoteID();</a:t>
            </a:r>
          </a:p>
          <a:p>
            <a:r>
              <a:rPr lang="fr-FR" sz="1000"/>
              <a:t>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Requester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Action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workflow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updating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a RFQ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UpdateQuoteRequest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From Requester to STTP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Contains: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New Proposed Bid/Offer</a:t>
            </a:r>
          </a:p>
          <a:p>
            <a:pPr marL="1257300" lvl="2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Price</a:t>
            </a:r>
          </a:p>
          <a:p>
            <a:pPr marL="1257300" lvl="2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Quantity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New Price Timeout (10 </a:t>
            </a:r>
            <a:r>
              <a:rPr lang="en-US" b="1" dirty="0" err="1">
                <a:latin typeface="Tahoma" pitchFamily="34" charset="0"/>
                <a:cs typeface="Tahoma" pitchFamily="34" charset="0"/>
              </a:rPr>
              <a:t>secs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)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2472" name="Image 8" descr="Requester updates a RFQ [UpdateQuoteRequest]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95400"/>
            <a:ext cx="4457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3" name="ZoneTexte 9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UseCase4_UpdateRFQ.java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Updating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QuoteRequest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sample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code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64519" name="ZoneTexte 8"/>
          <p:cNvSpPr txBox="1">
            <a:spLocks noChangeArrowheads="1"/>
          </p:cNvSpPr>
          <p:nvPr/>
        </p:nvSpPr>
        <p:spPr bwMode="auto">
          <a:xfrm>
            <a:off x="533400" y="1143000"/>
            <a:ext cx="7924800" cy="4554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/>
              <a:t>void sendUpdateRFQ() {</a:t>
            </a:r>
          </a:p>
          <a:p>
            <a:r>
              <a:rPr lang="en-US" sz="1000"/>
              <a:t>        log.info("Updating RFQ");</a:t>
            </a:r>
          </a:p>
          <a:p>
            <a:r>
              <a:rPr lang="en-US" sz="1000"/>
              <a:t>        </a:t>
            </a:r>
            <a:r>
              <a:rPr lang="en-US" sz="1000" b="1"/>
              <a:t>final UpdateQuoteRequest uqr = STMessageFactory.</a:t>
            </a:r>
            <a:r>
              <a:rPr lang="en-US" sz="1000" b="1" i="1"/>
              <a:t>newUpdateQuoteRequest(instrument);</a:t>
            </a:r>
          </a:p>
          <a:p>
            <a:endParaRPr lang="en-US" sz="1000"/>
          </a:p>
          <a:p>
            <a:r>
              <a:rPr lang="en-US" sz="1000"/>
              <a:t>        // Creating an ID</a:t>
            </a:r>
          </a:p>
          <a:p>
            <a:r>
              <a:rPr lang="en-US" sz="1000"/>
              <a:t>        </a:t>
            </a:r>
            <a:r>
              <a:rPr lang="en-US" sz="1000" b="1"/>
              <a:t>final ClientRFQID clientRFQID = ClientRFQID.</a:t>
            </a:r>
            <a:r>
              <a:rPr lang="en-US" sz="1000" b="1" i="1"/>
              <a:t>createClientRFQID(UID.next());</a:t>
            </a:r>
          </a:p>
          <a:p>
            <a:r>
              <a:rPr lang="en-US" sz="1000"/>
              <a:t>        uqr.</a:t>
            </a:r>
            <a:r>
              <a:rPr lang="en-US" sz="1000" i="1"/>
              <a:t>setClientRFQID(clientRFQID);</a:t>
            </a:r>
          </a:p>
          <a:p>
            <a:endParaRPr lang="en-US" sz="1000"/>
          </a:p>
          <a:p>
            <a:r>
              <a:rPr lang="en-US" sz="1000"/>
              <a:t>        // Setting the quoteId of the RFQ</a:t>
            </a:r>
          </a:p>
          <a:p>
            <a:r>
              <a:rPr lang="en-US" sz="1000"/>
              <a:t>        uqr.</a:t>
            </a:r>
            <a:r>
              <a:rPr lang="en-US" sz="1000" i="1"/>
              <a:t>setQuoteID(quoteID);</a:t>
            </a:r>
          </a:p>
          <a:p>
            <a:endParaRPr lang="en-US" sz="1000"/>
          </a:p>
          <a:p>
            <a:r>
              <a:rPr lang="en-US" sz="1000"/>
              <a:t>        // Updating a bid entry</a:t>
            </a:r>
          </a:p>
          <a:p>
            <a:r>
              <a:rPr lang="en-US" sz="1000"/>
              <a:t>        </a:t>
            </a:r>
            <a:r>
              <a:rPr lang="en-US" sz="1000" b="1"/>
              <a:t>final MarketDataEntry bidEntry = STMessageFactory.</a:t>
            </a:r>
            <a:r>
              <a:rPr lang="en-US" sz="1000" b="1" i="1"/>
              <a:t>newMarketDataEntry(Quantity.createQuantity("100"), Price.createPrice("150"),</a:t>
            </a:r>
          </a:p>
          <a:p>
            <a:r>
              <a:rPr lang="en-US" sz="1000"/>
              <a:t>                </a:t>
            </a:r>
            <a:r>
              <a:rPr lang="en-US" sz="1000" b="1"/>
              <a:t>false);</a:t>
            </a:r>
          </a:p>
          <a:p>
            <a:r>
              <a:rPr lang="en-US" sz="1000"/>
              <a:t>        uqr.</a:t>
            </a:r>
            <a:r>
              <a:rPr lang="en-US" sz="1000" i="1"/>
              <a:t>setProposedBid(bidEntry);</a:t>
            </a:r>
          </a:p>
          <a:p>
            <a:endParaRPr lang="en-US" sz="1000"/>
          </a:p>
          <a:p>
            <a:r>
              <a:rPr lang="en-US" sz="1000"/>
              <a:t>        // Creating an empty offer entry</a:t>
            </a:r>
          </a:p>
          <a:p>
            <a:r>
              <a:rPr lang="en-US" sz="1000"/>
              <a:t>        </a:t>
            </a:r>
            <a:r>
              <a:rPr lang="en-US" sz="1000" b="1"/>
              <a:t>final MarketDataEntry offerEntry = STMessageFactory.</a:t>
            </a:r>
            <a:r>
              <a:rPr lang="en-US" sz="1000" b="1" i="1"/>
              <a:t>newMarketDataEntry(Quantity.ZERO, Price.ZERO, true);</a:t>
            </a:r>
          </a:p>
          <a:p>
            <a:r>
              <a:rPr lang="en-US" sz="1000"/>
              <a:t>        uqr.</a:t>
            </a:r>
            <a:r>
              <a:rPr lang="en-US" sz="1000" i="1"/>
              <a:t>setProposedOffer(offerEntry);</a:t>
            </a:r>
          </a:p>
          <a:p>
            <a:endParaRPr lang="en-US" sz="1000"/>
          </a:p>
          <a:p>
            <a:r>
              <a:rPr lang="en-US" sz="1000"/>
              <a:t>        // Setting the timeout at 10 </a:t>
            </a:r>
            <a:r>
              <a:rPr lang="en-US" sz="1000" u="sng"/>
              <a:t>secs </a:t>
            </a:r>
          </a:p>
          <a:p>
            <a:r>
              <a:rPr lang="en-US" sz="1000"/>
              <a:t>        uqr.</a:t>
            </a:r>
            <a:r>
              <a:rPr lang="en-US" sz="1000" i="1"/>
              <a:t>setProposedPriceTimeOut(TimeOut.createTimeOut(10000));</a:t>
            </a:r>
          </a:p>
          <a:p>
            <a:endParaRPr lang="en-US" sz="1000"/>
          </a:p>
          <a:p>
            <a:r>
              <a:rPr lang="en-US" sz="1000"/>
              <a:t>        // Setting the sender's ID</a:t>
            </a:r>
          </a:p>
          <a:p>
            <a:r>
              <a:rPr lang="en-US" sz="1000"/>
              <a:t>        uqr.</a:t>
            </a:r>
            <a:r>
              <a:rPr lang="en-US" sz="1000" i="1"/>
              <a:t>getMessageRouting().setSenderSubID(userID);</a:t>
            </a:r>
          </a:p>
          <a:p>
            <a:endParaRPr lang="en-US" sz="1000"/>
          </a:p>
          <a:p>
            <a:r>
              <a:rPr lang="en-US" sz="1000"/>
              <a:t>        // Updating the RFQ</a:t>
            </a:r>
          </a:p>
          <a:p>
            <a:r>
              <a:rPr lang="en-US" sz="1000"/>
              <a:t>        stconnect.sendUpdateQuoteRequest(uqr);</a:t>
            </a:r>
          </a:p>
          <a:p>
            <a:r>
              <a:rPr lang="en-US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3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300" b="1" dirty="0" err="1">
                <a:solidFill>
                  <a:schemeClr val="bg1"/>
                </a:solidFill>
                <a:latin typeface="Tahoma" pitchFamily="34" charset="0"/>
              </a:rPr>
              <a:t>Requester</a:t>
            </a:r>
            <a:r>
              <a:rPr lang="fr-FR" sz="2300" b="1" dirty="0">
                <a:solidFill>
                  <a:schemeClr val="bg1"/>
                </a:solidFill>
                <a:latin typeface="Tahoma" pitchFamily="34" charset="0"/>
              </a:rPr>
              <a:t> Action </a:t>
            </a:r>
            <a:r>
              <a:rPr lang="fr-FR" sz="2300" b="1" dirty="0" err="1">
                <a:solidFill>
                  <a:schemeClr val="bg1"/>
                </a:solidFill>
                <a:latin typeface="Tahoma" pitchFamily="34" charset="0"/>
              </a:rPr>
              <a:t>workflow</a:t>
            </a:r>
            <a:r>
              <a:rPr lang="fr-FR" sz="23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300" b="1" dirty="0" err="1">
                <a:solidFill>
                  <a:schemeClr val="bg1"/>
                </a:solidFill>
                <a:latin typeface="Tahoma" pitchFamily="34" charset="0"/>
              </a:rPr>
              <a:t>cancelling</a:t>
            </a:r>
            <a:r>
              <a:rPr lang="fr-FR" sz="2300" b="1" dirty="0">
                <a:solidFill>
                  <a:schemeClr val="bg1"/>
                </a:solidFill>
                <a:latin typeface="Tahoma" pitchFamily="34" charset="0"/>
              </a:rPr>
              <a:t> a RFQ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CancelQuoteRequest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From Requester to STTP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Contains: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 smtClean="0">
                <a:latin typeface="Tahoma" pitchFamily="34" charset="0"/>
                <a:cs typeface="Tahoma" pitchFamily="34" charset="0"/>
              </a:rPr>
              <a:t>QuoteID</a:t>
            </a: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66568" name="Image 10" descr="Requester cancels a RFQ [CancelQuoteRequest]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44958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9" name="ZoneTexte 9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UseCase5_CancelRFQ.java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Cancelling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QuoteRequest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sample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code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68615" name="ZoneTexte 8"/>
          <p:cNvSpPr txBox="1">
            <a:spLocks noChangeArrowheads="1"/>
          </p:cNvSpPr>
          <p:nvPr/>
        </p:nvSpPr>
        <p:spPr bwMode="auto">
          <a:xfrm>
            <a:off x="457200" y="1828800"/>
            <a:ext cx="7924800" cy="280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/>
              <a:t>void sendCancelRFQ() {</a:t>
            </a:r>
          </a:p>
          <a:p>
            <a:r>
              <a:rPr lang="en-US" sz="1000"/>
              <a:t>        log.info("Cancelling RFQ");</a:t>
            </a:r>
          </a:p>
          <a:p>
            <a:r>
              <a:rPr lang="en-US" sz="1000"/>
              <a:t>        </a:t>
            </a:r>
            <a:r>
              <a:rPr lang="en-US" sz="1000" b="1"/>
              <a:t>final CancelQuoteRequest cqr = STMessageFactory.</a:t>
            </a:r>
            <a:r>
              <a:rPr lang="en-US" sz="1000" b="1" i="1"/>
              <a:t>newCancelQuoteRequest(instrument);</a:t>
            </a:r>
          </a:p>
          <a:p>
            <a:endParaRPr lang="en-US" sz="1000"/>
          </a:p>
          <a:p>
            <a:r>
              <a:rPr lang="en-US" sz="1000"/>
              <a:t>        // Creating an ID</a:t>
            </a:r>
          </a:p>
          <a:p>
            <a:r>
              <a:rPr lang="en-US" sz="1000"/>
              <a:t>        </a:t>
            </a:r>
            <a:r>
              <a:rPr lang="en-US" sz="1000" b="1"/>
              <a:t>final ClientRFQID clientRFQID = ClientRFQID.</a:t>
            </a:r>
            <a:r>
              <a:rPr lang="en-US" sz="1000" b="1" i="1"/>
              <a:t>createClientRFQID(UID.next());</a:t>
            </a:r>
          </a:p>
          <a:p>
            <a:r>
              <a:rPr lang="en-US" sz="1000"/>
              <a:t>        cqr.</a:t>
            </a:r>
            <a:r>
              <a:rPr lang="en-US" sz="1000" i="1"/>
              <a:t>setClientRFQID(clientRFQID);</a:t>
            </a:r>
          </a:p>
          <a:p>
            <a:endParaRPr lang="en-US" sz="1000"/>
          </a:p>
          <a:p>
            <a:r>
              <a:rPr lang="en-US" sz="1000"/>
              <a:t>        // Setting the quoteId</a:t>
            </a:r>
          </a:p>
          <a:p>
            <a:r>
              <a:rPr lang="en-US" sz="1000"/>
              <a:t>        cqr.</a:t>
            </a:r>
            <a:r>
              <a:rPr lang="en-US" sz="1000" i="1"/>
              <a:t>setQuoteID(quoteID);</a:t>
            </a:r>
          </a:p>
          <a:p>
            <a:endParaRPr lang="en-US" sz="1000"/>
          </a:p>
          <a:p>
            <a:r>
              <a:rPr lang="en-US" sz="1000"/>
              <a:t>        // Setting the sender's ID</a:t>
            </a:r>
          </a:p>
          <a:p>
            <a:r>
              <a:rPr lang="en-US" sz="1000"/>
              <a:t>        cqr.</a:t>
            </a:r>
            <a:r>
              <a:rPr lang="en-US" sz="1000" i="1"/>
              <a:t>getMessageRouting().setSenderSubID(userID);</a:t>
            </a:r>
          </a:p>
          <a:p>
            <a:endParaRPr lang="en-US" sz="1000"/>
          </a:p>
          <a:p>
            <a:r>
              <a:rPr lang="en-US" sz="1000"/>
              <a:t>        // </a:t>
            </a:r>
            <a:r>
              <a:rPr lang="en-US" sz="1000" u="sng"/>
              <a:t>Cancelling the RFQ</a:t>
            </a:r>
          </a:p>
          <a:p>
            <a:r>
              <a:rPr lang="en-US" sz="1000"/>
              <a:t>        stconnect.sendCancelQuoteRequest(cqr);</a:t>
            </a:r>
          </a:p>
          <a:p>
            <a:r>
              <a:rPr lang="en-US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3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300" b="1" dirty="0" err="1">
                <a:solidFill>
                  <a:schemeClr val="bg1"/>
                </a:solidFill>
                <a:latin typeface="Tahoma" pitchFamily="34" charset="0"/>
              </a:rPr>
              <a:t>Requester</a:t>
            </a:r>
            <a:r>
              <a:rPr lang="fr-FR" sz="2300" b="1" dirty="0">
                <a:solidFill>
                  <a:schemeClr val="bg1"/>
                </a:solidFill>
                <a:latin typeface="Tahoma" pitchFamily="34" charset="0"/>
              </a:rPr>
              <a:t> Action </a:t>
            </a:r>
            <a:r>
              <a:rPr lang="fr-FR" sz="2300" b="1" dirty="0" err="1">
                <a:solidFill>
                  <a:schemeClr val="bg1"/>
                </a:solidFill>
                <a:latin typeface="Tahoma" pitchFamily="34" charset="0"/>
              </a:rPr>
              <a:t>workflow</a:t>
            </a:r>
            <a:r>
              <a:rPr lang="fr-FR" sz="23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300" b="1" dirty="0" err="1">
                <a:solidFill>
                  <a:schemeClr val="bg1"/>
                </a:solidFill>
                <a:latin typeface="Tahoma" pitchFamily="34" charset="0"/>
              </a:rPr>
              <a:t>executing</a:t>
            </a:r>
            <a:r>
              <a:rPr lang="fr-FR" sz="2300" b="1" dirty="0">
                <a:solidFill>
                  <a:schemeClr val="bg1"/>
                </a:solidFill>
                <a:latin typeface="Tahoma" pitchFamily="34" charset="0"/>
              </a:rPr>
              <a:t> a RFQ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4038600" y="12954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NewOrderSingle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From Requester to STTP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 u="sng" dirty="0">
                <a:latin typeface="Tahoma" pitchFamily="34" charset="0"/>
                <a:cs typeface="Tahoma" pitchFamily="34" charset="0"/>
              </a:rPr>
              <a:t>Appears only after a quote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Contains: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ClOrdID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Price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Quantity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Side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0664" name="Image 9" descr="Requester executes RFQ (after a quote) [NewOrderSingle]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35337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5" name="ZoneTexte 10"/>
          <p:cNvSpPr txBox="1">
            <a:spLocks noChangeArrowheads="1"/>
          </p:cNvSpPr>
          <p:nvPr/>
        </p:nvSpPr>
        <p:spPr bwMode="auto">
          <a:xfrm>
            <a:off x="3733800" y="64008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UseCase6_ExecuteRFQ.java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Executing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QuoteRequest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sample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code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72711" name="ZoneTexte 8"/>
          <p:cNvSpPr txBox="1">
            <a:spLocks noChangeArrowheads="1"/>
          </p:cNvSpPr>
          <p:nvPr/>
        </p:nvSpPr>
        <p:spPr bwMode="auto">
          <a:xfrm>
            <a:off x="457200" y="1828800"/>
            <a:ext cx="7924800" cy="3262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/>
              <a:t>public void sendNewOrderSingle() {</a:t>
            </a:r>
          </a:p>
          <a:p>
            <a:r>
              <a:rPr lang="en-US" sz="1000"/>
              <a:t>        log.info("Sending Order");</a:t>
            </a:r>
          </a:p>
          <a:p>
            <a:r>
              <a:rPr lang="en-US" sz="1000"/>
              <a:t>        // we create an order</a:t>
            </a:r>
          </a:p>
          <a:p>
            <a:r>
              <a:rPr lang="en-US" sz="1000"/>
              <a:t>        </a:t>
            </a:r>
            <a:r>
              <a:rPr lang="en-US" sz="1000" b="1"/>
              <a:t>final NewOrderSingle myOrder = STMessageFactory.</a:t>
            </a:r>
            <a:r>
              <a:rPr lang="en-US" sz="1000" b="1" i="1"/>
              <a:t>newNewOrderSingle(instrument);</a:t>
            </a:r>
          </a:p>
          <a:p>
            <a:endParaRPr lang="en-US" sz="1000"/>
          </a:p>
          <a:p>
            <a:r>
              <a:rPr lang="en-US" sz="1000"/>
              <a:t>        // we assign RFQ properties</a:t>
            </a:r>
          </a:p>
          <a:p>
            <a:r>
              <a:rPr lang="en-US" sz="1000"/>
              <a:t>        myOrder.</a:t>
            </a:r>
            <a:r>
              <a:rPr lang="en-US" sz="1000" i="1"/>
              <a:t>setQuoteID(quoteID);</a:t>
            </a:r>
          </a:p>
          <a:p>
            <a:endParaRPr lang="en-US" sz="1000"/>
          </a:p>
          <a:p>
            <a:r>
              <a:rPr lang="en-US" sz="1000"/>
              <a:t>        // we assign order properties</a:t>
            </a:r>
          </a:p>
          <a:p>
            <a:r>
              <a:rPr lang="en-US" sz="1000"/>
              <a:t>        myOrder.</a:t>
            </a:r>
            <a:r>
              <a:rPr lang="en-US" sz="1000" i="1"/>
              <a:t>setSide(Side.SELL());</a:t>
            </a:r>
          </a:p>
          <a:p>
            <a:r>
              <a:rPr lang="en-US" sz="1000"/>
              <a:t>        myOrder.</a:t>
            </a:r>
            <a:r>
              <a:rPr lang="en-US" sz="1000" i="1"/>
              <a:t>setClOrdID(ClientOrderID.createClientOrderID(UID.next()));</a:t>
            </a:r>
          </a:p>
          <a:p>
            <a:endParaRPr lang="en-US" sz="1000"/>
          </a:p>
          <a:p>
            <a:r>
              <a:rPr lang="en-US" sz="1000"/>
              <a:t>        // price and quantity must be </a:t>
            </a:r>
            <a:r>
              <a:rPr lang="en-US" sz="1000" u="sng"/>
              <a:t>identical to the quote</a:t>
            </a:r>
          </a:p>
          <a:p>
            <a:r>
              <a:rPr lang="en-US" sz="1000"/>
              <a:t>        myOrder.</a:t>
            </a:r>
            <a:r>
              <a:rPr lang="en-US" sz="1000" i="1"/>
              <a:t>setPrice(Price.createPrice("10"));</a:t>
            </a:r>
          </a:p>
          <a:p>
            <a:r>
              <a:rPr lang="en-US" sz="1000"/>
              <a:t>        myOrder.</a:t>
            </a:r>
            <a:r>
              <a:rPr lang="en-US" sz="1000" i="1"/>
              <a:t>setOrderQty(Quantity.createQuantity("100"));</a:t>
            </a:r>
          </a:p>
          <a:p>
            <a:r>
              <a:rPr lang="en-US" sz="1000"/>
              <a:t>        myOrder.</a:t>
            </a:r>
            <a:r>
              <a:rPr lang="en-US" sz="1000" i="1"/>
              <a:t>getMessageRouting().setSenderSubID(userID);</a:t>
            </a:r>
          </a:p>
          <a:p>
            <a:endParaRPr lang="en-US" sz="1000"/>
          </a:p>
          <a:p>
            <a:r>
              <a:rPr lang="en-US" sz="1000"/>
              <a:t>        // we send</a:t>
            </a:r>
          </a:p>
          <a:p>
            <a:r>
              <a:rPr lang="en-US" sz="1000"/>
              <a:t>        stconnect.sendNewOrderSingle(myOrder);</a:t>
            </a:r>
          </a:p>
          <a:p>
            <a:r>
              <a:rPr lang="en-US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Execution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Report &amp; Expiration Messages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457200" y="12954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ExecutionReport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From STTP to Requester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Contains: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OrderID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ClOrdID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Price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Quantity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Side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CounterPart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CounterPartClientName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RFQExpirationCountdown</a:t>
            </a:r>
            <a:endParaRPr lang="en-US" sz="1900" b="1" i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From STTP to Requester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Contains: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Countdown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ExpirationType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RFQ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Price</a:t>
            </a:r>
          </a:p>
        </p:txBody>
      </p:sp>
      <p:cxnSp>
        <p:nvCxnSpPr>
          <p:cNvPr id="74760" name="Connecteur droit 16"/>
          <p:cNvCxnSpPr>
            <a:cxnSpLocks noChangeShapeType="1"/>
            <a:stCxn id="3080" idx="0"/>
            <a:endCxn id="3080" idx="2"/>
          </p:cNvCxnSpPr>
          <p:nvPr/>
        </p:nvCxnSpPr>
        <p:spPr bwMode="auto">
          <a:xfrm rot="16200000" flipH="1">
            <a:off x="2057400" y="3733800"/>
            <a:ext cx="4876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1900" b="1" dirty="0" smtClean="0">
                <a:solidFill>
                  <a:schemeClr val="bg1"/>
                </a:solidFill>
                <a:latin typeface="Tahoma" pitchFamily="34" charset="0"/>
              </a:rPr>
              <a:t>5.1 </a:t>
            </a:r>
            <a:r>
              <a:rPr lang="fr-FR" sz="1900" b="1" dirty="0" err="1">
                <a:solidFill>
                  <a:schemeClr val="bg1"/>
                </a:solidFill>
                <a:latin typeface="Tahoma" pitchFamily="34" charset="0"/>
              </a:rPr>
              <a:t>Receiving</a:t>
            </a:r>
            <a:r>
              <a:rPr lang="fr-FR" sz="19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1900" b="1" dirty="0" err="1">
                <a:solidFill>
                  <a:schemeClr val="bg1"/>
                </a:solidFill>
                <a:latin typeface="Tahoma" pitchFamily="34" charset="0"/>
              </a:rPr>
              <a:t>ExecutionReport</a:t>
            </a:r>
            <a:r>
              <a:rPr lang="fr-FR" sz="1900" b="1" dirty="0">
                <a:solidFill>
                  <a:schemeClr val="bg1"/>
                </a:solidFill>
                <a:latin typeface="Tahoma" pitchFamily="34" charset="0"/>
              </a:rPr>
              <a:t> &amp; </a:t>
            </a:r>
            <a:r>
              <a:rPr lang="fr-FR" sz="1900" b="1" dirty="0" err="1">
                <a:solidFill>
                  <a:schemeClr val="bg1"/>
                </a:solidFill>
                <a:latin typeface="Tahoma" pitchFamily="34" charset="0"/>
              </a:rPr>
              <a:t>RFQExpirationCoundown</a:t>
            </a:r>
            <a:endParaRPr lang="fr-FR" sz="19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76807" name="ZoneTexte 8"/>
          <p:cNvSpPr txBox="1">
            <a:spLocks noChangeArrowheads="1"/>
          </p:cNvSpPr>
          <p:nvPr/>
        </p:nvSpPr>
        <p:spPr bwMode="auto">
          <a:xfrm>
            <a:off x="533400" y="2133600"/>
            <a:ext cx="7924800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@Override</a:t>
            </a:r>
          </a:p>
          <a:p>
            <a:r>
              <a:rPr lang="fr-FR" sz="1000"/>
              <a:t>    </a:t>
            </a:r>
            <a:r>
              <a:rPr lang="fr-FR" sz="1000" b="1"/>
              <a:t>public void onExecutionReport(ExecutionReport message) {</a:t>
            </a:r>
          </a:p>
          <a:p>
            <a:r>
              <a:rPr lang="en-US" sz="1000"/>
              <a:t>        // ExecutionReport is </a:t>
            </a:r>
            <a:r>
              <a:rPr lang="en-US" sz="1000" u="sng"/>
              <a:t>acknowledgement message sent by STTP on Orders</a:t>
            </a:r>
          </a:p>
          <a:p>
            <a:r>
              <a:rPr lang="fr-FR" sz="1000"/>
              <a:t>        System.</a:t>
            </a:r>
            <a:r>
              <a:rPr lang="fr-FR" sz="1000" i="1"/>
              <a:t>out.println("onExecutionReport");</a:t>
            </a:r>
          </a:p>
          <a:p>
            <a:r>
              <a:rPr lang="fr-FR" sz="1000"/>
              <a:t>        System.</a:t>
            </a:r>
            <a:r>
              <a:rPr lang="fr-FR" sz="1000" i="1"/>
              <a:t>out.println(message);</a:t>
            </a:r>
            <a:endParaRPr lang="fr-FR" sz="1000" b="1"/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>
                <a:latin typeface="Tahoma" pitchFamily="34" charset="0"/>
                <a:cs typeface="Tahoma" pitchFamily="34" charset="0"/>
              </a:rPr>
              <a:t>ExecutionReport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 message:</a:t>
            </a: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sz="1900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sz="1900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sz="1900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sz="1900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sz="1900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sz="1900" b="1" i="1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sz="1900" b="1" i="1">
                <a:latin typeface="Tahoma" pitchFamily="34" charset="0"/>
                <a:cs typeface="Tahoma" pitchFamily="34" charset="0"/>
              </a:rPr>
              <a:t>RFQExpirationCountdown  </a:t>
            </a:r>
            <a:r>
              <a:rPr lang="en-US" sz="1900" b="1">
                <a:latin typeface="Tahoma" pitchFamily="34" charset="0"/>
                <a:cs typeface="Tahoma" pitchFamily="34" charset="0"/>
              </a:rPr>
              <a:t>message</a:t>
            </a:r>
            <a:endParaRPr lang="en-US" sz="1900" b="1" i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76809" name="ZoneTexte 10"/>
          <p:cNvSpPr txBox="1">
            <a:spLocks noChangeArrowheads="1"/>
          </p:cNvSpPr>
          <p:nvPr/>
        </p:nvSpPr>
        <p:spPr bwMode="auto">
          <a:xfrm>
            <a:off x="609600" y="4648200"/>
            <a:ext cx="7924800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@Override</a:t>
            </a:r>
          </a:p>
          <a:p>
            <a:r>
              <a:rPr lang="fr-FR" sz="1000"/>
              <a:t>    </a:t>
            </a:r>
            <a:r>
              <a:rPr lang="fr-FR" sz="1000" b="1"/>
              <a:t>public void onRFQExpirationCountdown(RFQExpirationCountdown message) {</a:t>
            </a:r>
          </a:p>
          <a:p>
            <a:r>
              <a:rPr lang="en-US" sz="1000"/>
              <a:t>        // RFQExpirationCountdown is a timer  </a:t>
            </a:r>
            <a:r>
              <a:rPr lang="en-US" sz="1000" u="sng"/>
              <a:t>message sent by STTP each second</a:t>
            </a:r>
          </a:p>
          <a:p>
            <a:r>
              <a:rPr lang="fr-FR" sz="1000"/>
              <a:t>        System.</a:t>
            </a:r>
            <a:r>
              <a:rPr lang="fr-FR" sz="1000" i="1"/>
              <a:t>out.println("onRFQExecutionCountdown");</a:t>
            </a:r>
          </a:p>
          <a:p>
            <a:r>
              <a:rPr lang="fr-FR" sz="1000"/>
              <a:t>        System.</a:t>
            </a:r>
            <a:r>
              <a:rPr lang="fr-FR" sz="1000" i="1"/>
              <a:t>out.println(message);</a:t>
            </a:r>
            <a:endParaRPr lang="fr-FR" sz="1000" b="1"/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1.1 Authentication strategies 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smartTrade Authentication: </a:t>
            </a: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25610" name="ZoneTexte 11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UseCase1_Authentication.java</a:t>
            </a:r>
          </a:p>
        </p:txBody>
      </p:sp>
      <p:pic>
        <p:nvPicPr>
          <p:cNvPr id="12" name="Image 11" descr="User conne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981200"/>
            <a:ext cx="4038600" cy="1962150"/>
          </a:xfrm>
          <a:prstGeom prst="rect">
            <a:avLst/>
          </a:prstGeom>
        </p:spPr>
      </p:pic>
      <p:pic>
        <p:nvPicPr>
          <p:cNvPr id="13" name="Image 12" descr="User disconne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4114800"/>
            <a:ext cx="4057650" cy="19621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5.2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Other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events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Receiving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a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quote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78855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 dirty="0">
                <a:latin typeface="Tahoma" pitchFamily="34" charset="0"/>
                <a:cs typeface="Tahoma" pitchFamily="34" charset="0"/>
              </a:rPr>
              <a:t>Quote 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message: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From STTP  to Requester       (on behalf of a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quoter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Contains: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Timeout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MarketDataSnapshot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1257300" lvl="2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Aggregated Bid/Offer entry</a:t>
            </a:r>
          </a:p>
          <a:p>
            <a:pPr marL="1714500" lvl="3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Price</a:t>
            </a:r>
          </a:p>
          <a:p>
            <a:pPr marL="1714500" lvl="3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Quantity</a:t>
            </a:r>
          </a:p>
          <a:p>
            <a:pPr marL="1257300" lvl="2" indent="-342900">
              <a:spcAft>
                <a:spcPts val="600"/>
              </a:spcAft>
            </a:pP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8856" name="Image 10" descr="Quoter Quotes the RFQ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00200"/>
            <a:ext cx="44577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7" name="ZoneTexte 9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UseCase7_QuoterEvents.java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5.2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Other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events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Receiving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RFQ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cancellation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i="1" dirty="0">
                <a:latin typeface="Tahoma" pitchFamily="34" charset="0"/>
                <a:cs typeface="Tahoma" pitchFamily="34" charset="0"/>
              </a:rPr>
              <a:t>2 </a:t>
            </a:r>
            <a:r>
              <a:rPr lang="en-US" sz="1900" b="1" i="1" dirty="0" err="1">
                <a:latin typeface="Tahoma" pitchFamily="34" charset="0"/>
                <a:cs typeface="Tahoma" pitchFamily="34" charset="0"/>
              </a:rPr>
              <a:t>RFQReport</a:t>
            </a:r>
            <a:r>
              <a:rPr lang="en-US" sz="1900" b="1" i="1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messages: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From STTP  to Requester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Both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N°1: </a:t>
            </a:r>
            <a:r>
              <a:rPr lang="en-US" b="1" dirty="0" err="1">
                <a:latin typeface="Tahoma" pitchFamily="34" charset="0"/>
                <a:cs typeface="Tahoma" pitchFamily="34" charset="0"/>
              </a:rPr>
              <a:t>RFQStatus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DISCARDED</a:t>
            </a:r>
          </a:p>
          <a:p>
            <a:pPr marL="342900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N°2: </a:t>
            </a:r>
            <a:r>
              <a:rPr lang="en-US" b="1" dirty="0" err="1">
                <a:latin typeface="Tahoma" pitchFamily="34" charset="0"/>
                <a:cs typeface="Tahoma" pitchFamily="34" charset="0"/>
              </a:rPr>
              <a:t>RFQStatus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CANCELED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80904" name="Image 9" descr="Quoter discards the RFQ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3581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5.2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Other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events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Receiving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RFQ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execution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82951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i="1" dirty="0" err="1">
                <a:latin typeface="Tahoma" pitchFamily="34" charset="0"/>
                <a:cs typeface="Tahoma" pitchFamily="34" charset="0"/>
              </a:rPr>
              <a:t>RFQReport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RFQStatus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EXECUTED_ME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i="1" dirty="0" err="1">
                <a:latin typeface="Tahoma" pitchFamily="34" charset="0"/>
                <a:cs typeface="Tahoma" pitchFamily="34" charset="0"/>
              </a:rPr>
              <a:t>RFQReport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i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i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i="1" dirty="0" err="1">
                <a:latin typeface="Tahoma" pitchFamily="34" charset="0"/>
                <a:cs typeface="Tahoma" pitchFamily="34" charset="0"/>
              </a:rPr>
              <a:t>OrderID</a:t>
            </a: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i="1" dirty="0" err="1">
                <a:latin typeface="Tahoma" pitchFamily="34" charset="0"/>
                <a:cs typeface="Tahoma" pitchFamily="34" charset="0"/>
              </a:rPr>
              <a:t>OrdStatus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i="1" dirty="0" smtClean="0">
                <a:latin typeface="Tahoma" pitchFamily="34" charset="0"/>
                <a:cs typeface="Tahoma" pitchFamily="34" charset="0"/>
              </a:rPr>
              <a:t>FILLED</a:t>
            </a: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82952" name="Image 10" descr="A Quoter executes the requester's price of a RFQ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35433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3" name="ZoneTexte 11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UseCase8_QuoterExecution.java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5.2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Other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events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Requester’s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Price expires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i="1" dirty="0" err="1">
                <a:latin typeface="Tahoma" pitchFamily="34" charset="0"/>
                <a:cs typeface="Tahoma" pitchFamily="34" charset="0"/>
              </a:rPr>
              <a:t>RFQReport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RFQStatus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REPLACED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RFQ </a:t>
            </a:r>
            <a:r>
              <a:rPr lang="en-US" b="1" dirty="0" err="1">
                <a:latin typeface="Tahoma" pitchFamily="34" charset="0"/>
                <a:cs typeface="Tahoma" pitchFamily="34" charset="0"/>
              </a:rPr>
              <a:t>ExecType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PRICE_EXPIRED</a:t>
            </a: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</a:pPr>
            <a:endParaRPr lang="en-US" b="1" i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5000" name="Image 9" descr="Price expir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4100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5.2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Other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events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: RFQ expires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auto">
          <a:xfrm>
            <a:off x="4724400" y="13716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b="1" i="1" dirty="0" err="1">
                <a:latin typeface="Tahoma" pitchFamily="34" charset="0"/>
                <a:cs typeface="Tahoma" pitchFamily="34" charset="0"/>
              </a:rPr>
              <a:t>RFQReport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message containing:</a:t>
            </a: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ClientRFQID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QuoteID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•"/>
            </a:pPr>
            <a:r>
              <a:rPr lang="en-US" b="1" dirty="0" err="1">
                <a:latin typeface="Tahoma" pitchFamily="34" charset="0"/>
                <a:cs typeface="Tahoma" pitchFamily="34" charset="0"/>
              </a:rPr>
              <a:t>RFQStatus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i="1" dirty="0">
                <a:latin typeface="Tahoma" pitchFamily="34" charset="0"/>
                <a:cs typeface="Tahoma" pitchFamily="34" charset="0"/>
              </a:rPr>
              <a:t>CANCELED</a:t>
            </a:r>
          </a:p>
          <a:p>
            <a:pPr marL="342900" indent="-342900">
              <a:spcAft>
                <a:spcPts val="600"/>
              </a:spcAft>
              <a:buFontTx/>
              <a:buChar char="•"/>
            </a:pPr>
            <a:endParaRPr lang="en-US" b="1" i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</a:pPr>
            <a:endParaRPr lang="en-US" b="1" i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7048" name="Image 12" descr="RFQ expir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43910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6. </a:t>
            </a:r>
            <a:r>
              <a:rPr lang="fr-FR" sz="2400" b="1" dirty="0" err="1">
                <a:solidFill>
                  <a:schemeClr val="bg1"/>
                </a:solidFill>
                <a:latin typeface="Tahoma" pitchFamily="34" charset="0"/>
              </a:rPr>
              <a:t>Failover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charset="0"/>
              <a:buAutoNum type="arabicPeriod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Features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charset="0"/>
              <a:buAutoNum type="arabicPeriod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Workflow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Arial" charset="0"/>
              <a:buAutoNum type="arabicPeriod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Message : Node Status Report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6.1 Failover features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17768" name="Rectangle 6"/>
          <p:cNvSpPr>
            <a:spLocks noChangeArrowheads="1"/>
          </p:cNvSpPr>
          <p:nvPr/>
        </p:nvSpPr>
        <p:spPr bwMode="auto">
          <a:xfrm>
            <a:off x="838200" y="12954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Failover strategies to be defined based on the functional needs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Heartbeats exchanged between the client and the servers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Detection of connectivity lost =&gt; action to be done when the client gets disconnected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Detection of readiness of the servers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Action to be done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Notification that a backup server becomes active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Need to switch to the new node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Actions to be executed (market data registration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)</a:t>
            </a: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6.2 Failover workflows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pic>
        <p:nvPicPr>
          <p:cNvPr id="123911" name="Image 9" descr="Fail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54673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12" name="ZoneTexte 8"/>
          <p:cNvSpPr txBox="1">
            <a:spLocks noChangeArrowheads="1"/>
          </p:cNvSpPr>
          <p:nvPr/>
        </p:nvSpPr>
        <p:spPr bwMode="auto">
          <a:xfrm>
            <a:off x="152400" y="61722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/>
              <a:t>UseCase11_Failover.java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6.3 Failover message: NodeStatusReport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25959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25960" name="Rectangle 6"/>
          <p:cNvSpPr>
            <a:spLocks noChangeArrowheads="1"/>
          </p:cNvSpPr>
          <p:nvPr/>
        </p:nvSpPr>
        <p:spPr bwMode="auto">
          <a:xfrm>
            <a:off x="838200" y="15240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25961" name="Rectangle 6"/>
          <p:cNvSpPr>
            <a:spLocks noChangeArrowheads="1"/>
          </p:cNvSpPr>
          <p:nvPr/>
        </p:nvSpPr>
        <p:spPr bwMode="auto">
          <a:xfrm>
            <a:off x="838200" y="11430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Sent when a new node becomes active or on request 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When a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NodeStatusRequest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is sent, all the node respond with a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NodeStatus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Report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A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NodeStatusReport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contains 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The partition node name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The node status (active/inactive)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err="1">
                <a:latin typeface="Tahoma" pitchFamily="34" charset="0"/>
                <a:cs typeface="Tahoma" pitchFamily="34" charset="0"/>
              </a:rPr>
              <a:t>STConnect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has to switch to the new node using the 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err="1">
                <a:latin typeface="Tahoma" pitchFamily="34" charset="0"/>
                <a:cs typeface="Tahoma" pitchFamily="34" charset="0"/>
              </a:rPr>
              <a:t>com.smarttrade.connect.routed.STConnect.switchNode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(String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partitionName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) method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The client needs to know the topology to associate the partition node name to the partition 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name</a:t>
            </a:r>
            <a:endParaRPr lang="en-US" sz="19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000" b="1">
                <a:solidFill>
                  <a:schemeClr val="bg1"/>
                </a:solidFill>
                <a:latin typeface="Tahoma" pitchFamily="34" charset="0"/>
              </a:rPr>
              <a:t>6.3 Failover message: NodeStatusReport code sample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128007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28008" name="Rectangle 6"/>
          <p:cNvSpPr>
            <a:spLocks noChangeArrowheads="1"/>
          </p:cNvSpPr>
          <p:nvPr/>
        </p:nvSpPr>
        <p:spPr bwMode="auto">
          <a:xfrm>
            <a:off x="838200" y="15240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28009" name="Rectangle 6"/>
          <p:cNvSpPr>
            <a:spLocks noChangeArrowheads="1"/>
          </p:cNvSpPr>
          <p:nvPr/>
        </p:nvSpPr>
        <p:spPr bwMode="auto">
          <a:xfrm>
            <a:off x="838200" y="11430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  <a:spcAft>
                <a:spcPct val="60000"/>
              </a:spcAft>
            </a:pPr>
            <a:r>
              <a:rPr lang="en-US" sz="1900" b="1">
                <a:latin typeface="Tahoma" pitchFamily="34" charset="0"/>
                <a:cs typeface="Tahoma" pitchFamily="34" charset="0"/>
              </a:rPr>
              <a:t>	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28010" name="ZoneTexte 10"/>
          <p:cNvSpPr txBox="1">
            <a:spLocks noChangeArrowheads="1"/>
          </p:cNvSpPr>
          <p:nvPr/>
        </p:nvSpPr>
        <p:spPr bwMode="auto">
          <a:xfrm>
            <a:off x="685800" y="1524000"/>
            <a:ext cx="7924800" cy="2646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@Override</a:t>
            </a:r>
          </a:p>
          <a:p>
            <a:r>
              <a:rPr lang="fr-FR" sz="1000"/>
              <a:t>    </a:t>
            </a:r>
            <a:r>
              <a:rPr lang="fr-FR" sz="1000" b="1"/>
              <a:t>public void onNodeStatusReport(NodeStatusReport message) {</a:t>
            </a:r>
          </a:p>
          <a:p>
            <a:r>
              <a:rPr lang="fr-FR" sz="1000"/>
              <a:t>        </a:t>
            </a:r>
            <a:r>
              <a:rPr lang="fr-FR" sz="1000" i="1"/>
              <a:t>log.info("onNodeStatusReport" + message);</a:t>
            </a:r>
          </a:p>
          <a:p>
            <a:endParaRPr lang="fr-FR" sz="1000"/>
          </a:p>
          <a:p>
            <a:r>
              <a:rPr lang="fr-FR" sz="1000"/>
              <a:t>        </a:t>
            </a:r>
            <a:r>
              <a:rPr lang="fr-FR" sz="1000" b="1"/>
              <a:t>if (message.</a:t>
            </a:r>
            <a:r>
              <a:rPr lang="fr-FR" sz="1000" b="1" i="1"/>
              <a:t>getNodeName().endsWith("B") &amp;&amp; message.getNodeStatus().equals(NodeStatus.SERVER_IS_ACTIVE())) {</a:t>
            </a:r>
          </a:p>
          <a:p>
            <a:r>
              <a:rPr lang="fr-FR" sz="1000"/>
              <a:t>            </a:t>
            </a:r>
            <a:r>
              <a:rPr lang="fr-FR" sz="1000" b="1"/>
              <a:t>if (message.</a:t>
            </a:r>
            <a:r>
              <a:rPr lang="fr-FR" sz="1000" b="1" i="1"/>
              <a:t>getNodeName().startsWith("M1")) {</a:t>
            </a:r>
          </a:p>
          <a:p>
            <a:r>
              <a:rPr lang="en-US" sz="1000"/>
              <a:t>                stconnect.switchNode("M1"); //need to tell STConnect to switch to the </a:t>
            </a:r>
            <a:r>
              <a:rPr lang="en-US" sz="1000" u="sng"/>
              <a:t>backupnode</a:t>
            </a:r>
          </a:p>
          <a:p>
            <a:r>
              <a:rPr lang="en-US" sz="1000"/>
              <a:t>                </a:t>
            </a:r>
            <a:r>
              <a:rPr lang="en-US" sz="1000" i="1"/>
              <a:t>log.info("Need to resubscribe to MDS for parition M1");</a:t>
            </a:r>
          </a:p>
          <a:p>
            <a:r>
              <a:rPr lang="en-US" sz="1000"/>
              <a:t>                subscribeToMarketData("M1"); //need to subscribe to the MarketData on the BackupNode</a:t>
            </a:r>
          </a:p>
          <a:p>
            <a:r>
              <a:rPr lang="en-US" sz="1000"/>
              <a:t>            } </a:t>
            </a:r>
            <a:r>
              <a:rPr lang="en-US" sz="1000" b="1"/>
              <a:t>else if (message.</a:t>
            </a:r>
            <a:r>
              <a:rPr lang="en-US" sz="1000" b="1" i="1"/>
              <a:t>getNodeName().startsWith("M2")) {</a:t>
            </a:r>
          </a:p>
          <a:p>
            <a:r>
              <a:rPr lang="en-US" sz="1000"/>
              <a:t>                stconnect.switchNode("M2"); //need to tell STConnect to switch to the </a:t>
            </a:r>
            <a:r>
              <a:rPr lang="en-US" sz="1000" u="sng"/>
              <a:t>backupnode</a:t>
            </a:r>
          </a:p>
          <a:p>
            <a:r>
              <a:rPr lang="en-US" sz="1000"/>
              <a:t>                </a:t>
            </a:r>
            <a:r>
              <a:rPr lang="en-US" sz="1000" i="1"/>
              <a:t>log.info("Need to resubscribe to MDS for parition M2");</a:t>
            </a:r>
          </a:p>
          <a:p>
            <a:r>
              <a:rPr lang="en-US" sz="1000"/>
              <a:t>                subscribeToMarketData("M2"); //need to subscribe to the MarketData on BackupNode</a:t>
            </a:r>
          </a:p>
          <a:p>
            <a:r>
              <a:rPr lang="fr-FR" sz="1000"/>
              <a:t>            }</a:t>
            </a:r>
          </a:p>
          <a:p>
            <a:r>
              <a:rPr lang="fr-FR" sz="1000"/>
              <a:t>        }</a:t>
            </a:r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1.2 Authenticated messages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An authenticated message is a message with a userId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All the messages have a MessageRouting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The MessageRouting’s senderSubId is the authenticated userId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>
                <a:latin typeface="Tahoma" pitchFamily="34" charset="0"/>
                <a:cs typeface="Tahoma" pitchFamily="34" charset="0"/>
              </a:rPr>
              <a:t>Example with a Logout message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27656" name="ZoneTexte 8"/>
          <p:cNvSpPr txBox="1">
            <a:spLocks noChangeArrowheads="1"/>
          </p:cNvSpPr>
          <p:nvPr/>
        </p:nvSpPr>
        <p:spPr bwMode="auto">
          <a:xfrm>
            <a:off x="1295400" y="3810000"/>
            <a:ext cx="5867400" cy="1938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r>
              <a:rPr lang="fr-FR" sz="1200"/>
              <a:t>// creating Logout message final 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r>
              <a:rPr lang="fr-FR" sz="1200"/>
              <a:t>Logout msg = STMessageFactory.newLogout(LogoutRequestID.createLogoutRequestID(UID.next())); 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r>
              <a:rPr lang="fr-FR" sz="1200"/>
              <a:t>// Add SenderSubID to the message 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r>
              <a:rPr lang="fr-FR" sz="1200"/>
              <a:t>msg.getMessageRouting().setSenderSubID(userID); 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r>
              <a:rPr lang="fr-FR" sz="1200"/>
              <a:t>// logout user 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r>
              <a:rPr lang="fr-FR" sz="1200"/>
              <a:t>stconnect.sendLogout(msg);</a:t>
            </a:r>
            <a:endParaRPr lang="en-US" sz="12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1.3 Authentication sample Logon</a:t>
            </a:r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685800" y="1066800"/>
            <a:ext cx="74628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Send a Logon request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React to the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LogonResponse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4" name="ZoneTexte 8"/>
          <p:cNvSpPr txBox="1">
            <a:spLocks noChangeArrowheads="1"/>
          </p:cNvSpPr>
          <p:nvPr/>
        </p:nvSpPr>
        <p:spPr bwMode="auto">
          <a:xfrm>
            <a:off x="685800" y="1524000"/>
            <a:ext cx="79248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 </a:t>
            </a:r>
            <a:r>
              <a:rPr lang="fr-FR" sz="1000" b="1"/>
              <a:t>protected void login() {</a:t>
            </a:r>
          </a:p>
          <a:p>
            <a:r>
              <a:rPr lang="fr-FR" sz="1000"/>
              <a:t>        </a:t>
            </a:r>
            <a:r>
              <a:rPr lang="fr-FR" sz="1000" b="1"/>
              <a:t>try {</a:t>
            </a:r>
          </a:p>
          <a:p>
            <a:r>
              <a:rPr lang="fr-FR" sz="1000"/>
              <a:t>            // creating </a:t>
            </a:r>
            <a:r>
              <a:rPr lang="fr-FR" sz="1000" u="sng"/>
              <a:t>Logon message</a:t>
            </a:r>
          </a:p>
          <a:p>
            <a:r>
              <a:rPr lang="fr-FR" sz="1000"/>
              <a:t>            </a:t>
            </a:r>
            <a:r>
              <a:rPr lang="fr-FR" sz="1000" b="1"/>
              <a:t>final Logon msg = STMessageFactory.</a:t>
            </a:r>
            <a:r>
              <a:rPr lang="fr-FR" sz="1000" b="1" i="1"/>
              <a:t>newLogon(LogonRequestID.createLogonRequestID(UID.next()), Login.createLogin(login),</a:t>
            </a:r>
          </a:p>
          <a:p>
            <a:r>
              <a:rPr lang="fr-FR" sz="1000"/>
              <a:t>                    Password.</a:t>
            </a:r>
            <a:r>
              <a:rPr lang="fr-FR" sz="1000" i="1"/>
              <a:t>createPassword(pwd));</a:t>
            </a:r>
          </a:p>
          <a:p>
            <a:r>
              <a:rPr lang="fr-FR" sz="1000"/>
              <a:t>            msg.</a:t>
            </a:r>
            <a:r>
              <a:rPr lang="fr-FR" sz="1000" i="1"/>
              <a:t>setIsForceIfAlreadyConnected(</a:t>
            </a:r>
            <a:r>
              <a:rPr lang="fr-FR" sz="1000" b="1" i="1"/>
              <a:t>true);</a:t>
            </a:r>
          </a:p>
          <a:p>
            <a:endParaRPr lang="fr-FR" sz="1000"/>
          </a:p>
          <a:p>
            <a:r>
              <a:rPr lang="fr-FR" sz="1000"/>
              <a:t>            // login user</a:t>
            </a:r>
          </a:p>
          <a:p>
            <a:r>
              <a:rPr lang="fr-FR" sz="1000"/>
              <a:t>            stconnect.sendLogon(msg);</a:t>
            </a:r>
          </a:p>
          <a:p>
            <a:r>
              <a:rPr lang="fr-FR" sz="1000"/>
              <a:t>            </a:t>
            </a:r>
            <a:r>
              <a:rPr lang="fr-FR" sz="1000" b="1"/>
              <a:t>final LogonResponse response = waitForLogon.exchange(null, 2, TimeUnit.</a:t>
            </a:r>
            <a:r>
              <a:rPr lang="fr-FR" sz="1000" b="1" i="1"/>
              <a:t>SECONDS);</a:t>
            </a:r>
          </a:p>
          <a:p>
            <a:r>
              <a:rPr lang="en-US" sz="1000"/>
              <a:t>            // retrieving user session id. It is needed for any message sent to STTP</a:t>
            </a:r>
          </a:p>
          <a:p>
            <a:r>
              <a:rPr lang="fr-FR" sz="1000"/>
              <a:t>            </a:t>
            </a:r>
            <a:r>
              <a:rPr lang="fr-FR" sz="1000" b="1"/>
              <a:t>if (checkLoginSuccessfull(response)) {</a:t>
            </a:r>
          </a:p>
          <a:p>
            <a:r>
              <a:rPr lang="fr-FR" sz="1000"/>
              <a:t>                userID = response.</a:t>
            </a:r>
            <a:r>
              <a:rPr lang="fr-FR" sz="1000" i="1"/>
              <a:t>getUser().getUserID();</a:t>
            </a:r>
          </a:p>
          <a:p>
            <a:r>
              <a:rPr lang="fr-FR" sz="1000"/>
              <a:t>            }</a:t>
            </a:r>
          </a:p>
          <a:p>
            <a:r>
              <a:rPr lang="fr-FR" sz="1000"/>
              <a:t>        } </a:t>
            </a:r>
            <a:r>
              <a:rPr lang="fr-FR" sz="1000" b="1"/>
              <a:t>catch (final Exception e) {</a:t>
            </a:r>
          </a:p>
          <a:p>
            <a:r>
              <a:rPr lang="fr-FR" sz="1000"/>
              <a:t>            e.printStackTrace();</a:t>
            </a:r>
          </a:p>
          <a:p>
            <a:r>
              <a:rPr lang="fr-FR" sz="1000"/>
              <a:t>        }</a:t>
            </a:r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5" name="ZoneTexte 9"/>
          <p:cNvSpPr txBox="1">
            <a:spLocks noChangeArrowheads="1"/>
          </p:cNvSpPr>
          <p:nvPr/>
        </p:nvSpPr>
        <p:spPr bwMode="auto">
          <a:xfrm>
            <a:off x="685800" y="5105400"/>
            <a:ext cx="792480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 @Override</a:t>
            </a:r>
          </a:p>
          <a:p>
            <a:r>
              <a:rPr lang="fr-FR" sz="1000"/>
              <a:t>    </a:t>
            </a:r>
            <a:r>
              <a:rPr lang="fr-FR" sz="1000" b="1"/>
              <a:t>public void onLogonResponse(LogonResponse message) {</a:t>
            </a:r>
          </a:p>
          <a:p>
            <a:r>
              <a:rPr lang="fr-FR" sz="1000"/>
              <a:t>        </a:t>
            </a:r>
            <a:r>
              <a:rPr lang="fr-FR" sz="1000" b="1"/>
              <a:t>try {</a:t>
            </a:r>
          </a:p>
          <a:p>
            <a:r>
              <a:rPr lang="fr-FR" sz="1000"/>
              <a:t>            waitForLogon.exchange(message);</a:t>
            </a:r>
          </a:p>
          <a:p>
            <a:r>
              <a:rPr lang="fr-FR" sz="1000"/>
              <a:t>        } </a:t>
            </a:r>
            <a:r>
              <a:rPr lang="fr-FR" sz="1000" b="1"/>
              <a:t>catch (final InterruptedException e) {</a:t>
            </a:r>
          </a:p>
          <a:p>
            <a:r>
              <a:rPr lang="fr-FR" sz="1000"/>
              <a:t>            e.printStackTrace();</a:t>
            </a:r>
          </a:p>
          <a:p>
            <a:r>
              <a:rPr lang="fr-FR" sz="1000"/>
              <a:t>        }</a:t>
            </a:r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1.3 Authentication sample Logout</a:t>
            </a:r>
          </a:p>
          <a:p>
            <a:pPr eaLnBrk="0" hangingPunct="0"/>
            <a:endParaRPr lang="fr-FR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85800" y="1066800"/>
            <a:ext cx="74628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Send a Logout request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React to the </a:t>
            </a:r>
            <a:r>
              <a:rPr lang="en-US" sz="1900" b="1" dirty="0" err="1">
                <a:latin typeface="Tahoma" pitchFamily="34" charset="0"/>
                <a:cs typeface="Tahoma" pitchFamily="34" charset="0"/>
              </a:rPr>
              <a:t>LogoutResponse</a:t>
            </a:r>
            <a:r>
              <a:rPr lang="en-US" sz="1900" b="1" dirty="0">
                <a:latin typeface="Tahoma" pitchFamily="34" charset="0"/>
                <a:cs typeface="Tahoma" pitchFamily="34" charset="0"/>
              </a:rPr>
              <a:t> message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52" name="ZoneTexte 8"/>
          <p:cNvSpPr txBox="1">
            <a:spLocks noChangeArrowheads="1"/>
          </p:cNvSpPr>
          <p:nvPr/>
        </p:nvSpPr>
        <p:spPr bwMode="auto">
          <a:xfrm>
            <a:off x="685800" y="1524000"/>
            <a:ext cx="7924800" cy="3108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 </a:t>
            </a:r>
            <a:r>
              <a:rPr lang="fr-FR" sz="1000" b="1"/>
              <a:t>protected void logout() {</a:t>
            </a:r>
          </a:p>
          <a:p>
            <a:r>
              <a:rPr lang="fr-FR" sz="1000"/>
              <a:t>        </a:t>
            </a:r>
            <a:r>
              <a:rPr lang="fr-FR" sz="1000" b="1"/>
              <a:t>try {</a:t>
            </a:r>
          </a:p>
          <a:p>
            <a:r>
              <a:rPr lang="fr-FR" sz="1000"/>
              <a:t>            // creating Logout message</a:t>
            </a:r>
          </a:p>
          <a:p>
            <a:r>
              <a:rPr lang="fr-FR" sz="1000"/>
              <a:t>            </a:t>
            </a:r>
            <a:r>
              <a:rPr lang="fr-FR" sz="1000" b="1"/>
              <a:t>final Logout msg = STMessageFactory.</a:t>
            </a:r>
            <a:r>
              <a:rPr lang="fr-FR" sz="1000" b="1" i="1"/>
              <a:t>newLogout(LogoutRequestID.createLogoutRequestID(UID.next()));</a:t>
            </a:r>
          </a:p>
          <a:p>
            <a:r>
              <a:rPr lang="en-US" sz="1000"/>
              <a:t>            // Add SenderSubID to the message</a:t>
            </a:r>
          </a:p>
          <a:p>
            <a:r>
              <a:rPr lang="fr-FR" sz="1000"/>
              <a:t>            msg.</a:t>
            </a:r>
            <a:r>
              <a:rPr lang="fr-FR" sz="1000" i="1"/>
              <a:t>getMessageRouting().setSenderSubID(userID);</a:t>
            </a:r>
          </a:p>
          <a:p>
            <a:r>
              <a:rPr lang="fr-FR" sz="1000"/>
              <a:t>            // logout user</a:t>
            </a:r>
          </a:p>
          <a:p>
            <a:r>
              <a:rPr lang="fr-FR" sz="1000"/>
              <a:t>            stconnect.sendLogout(msg);</a:t>
            </a:r>
          </a:p>
          <a:p>
            <a:endParaRPr lang="fr-FR" sz="1000"/>
          </a:p>
          <a:p>
            <a:r>
              <a:rPr lang="fr-FR" sz="1000"/>
              <a:t>            </a:t>
            </a:r>
            <a:r>
              <a:rPr lang="fr-FR" sz="1000" b="1"/>
              <a:t>final LogoutResponse logoutResponse = waitForLogout.exchange(null, 5, TimeUnit.</a:t>
            </a:r>
            <a:r>
              <a:rPr lang="fr-FR" sz="1000" b="1" i="1"/>
              <a:t>SECONDS);</a:t>
            </a:r>
          </a:p>
          <a:p>
            <a:r>
              <a:rPr lang="fr-FR" sz="1000"/>
              <a:t>            </a:t>
            </a:r>
            <a:r>
              <a:rPr lang="fr-FR" sz="1000" b="1"/>
              <a:t>if (logoutResponse.</a:t>
            </a:r>
            <a:r>
              <a:rPr lang="fr-FR" sz="1000" b="1" i="1"/>
              <a:t>getLogoutStatus().equals(LogoutStatus.DISCONNECTED())) {</a:t>
            </a:r>
          </a:p>
          <a:p>
            <a:r>
              <a:rPr lang="fr-FR" sz="1000"/>
              <a:t>                </a:t>
            </a:r>
            <a:r>
              <a:rPr lang="fr-FR" sz="1000" i="1"/>
              <a:t>log.info(login + " successfully logged out");</a:t>
            </a:r>
          </a:p>
          <a:p>
            <a:r>
              <a:rPr lang="fr-FR" sz="1000"/>
              <a:t>            } </a:t>
            </a:r>
            <a:r>
              <a:rPr lang="fr-FR" sz="1000" b="1"/>
              <a:t>else {</a:t>
            </a:r>
          </a:p>
          <a:p>
            <a:r>
              <a:rPr lang="en-US" sz="1000"/>
              <a:t>                </a:t>
            </a:r>
            <a:r>
              <a:rPr lang="en-US" sz="1000" i="1"/>
              <a:t>log.warn(login + " failed to log out");</a:t>
            </a:r>
          </a:p>
          <a:p>
            <a:r>
              <a:rPr lang="fr-FR" sz="1000"/>
              <a:t>            }</a:t>
            </a:r>
          </a:p>
          <a:p>
            <a:r>
              <a:rPr lang="fr-FR" sz="1000"/>
              <a:t>        } </a:t>
            </a:r>
            <a:r>
              <a:rPr lang="fr-FR" sz="1000" b="1"/>
              <a:t>catch (final Exception e) {</a:t>
            </a:r>
          </a:p>
          <a:p>
            <a:r>
              <a:rPr lang="fr-FR" sz="1000"/>
              <a:t>            e.printStackTrace();</a:t>
            </a:r>
          </a:p>
          <a:p>
            <a:r>
              <a:rPr lang="fr-FR" sz="1000"/>
              <a:t>        }</a:t>
            </a:r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53" name="ZoneTexte 9"/>
          <p:cNvSpPr txBox="1">
            <a:spLocks noChangeArrowheads="1"/>
          </p:cNvSpPr>
          <p:nvPr/>
        </p:nvSpPr>
        <p:spPr bwMode="auto">
          <a:xfrm>
            <a:off x="685800" y="5105400"/>
            <a:ext cx="792480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/>
              <a:t> @Override</a:t>
            </a:r>
          </a:p>
          <a:p>
            <a:r>
              <a:rPr lang="fr-FR" sz="1000"/>
              <a:t>    </a:t>
            </a:r>
            <a:r>
              <a:rPr lang="fr-FR" sz="1000" b="1"/>
              <a:t>public void onLogonResponse(LogonResponse message) {</a:t>
            </a:r>
          </a:p>
          <a:p>
            <a:r>
              <a:rPr lang="fr-FR" sz="1000"/>
              <a:t>        </a:t>
            </a:r>
            <a:r>
              <a:rPr lang="fr-FR" sz="1000" b="1"/>
              <a:t>try {</a:t>
            </a:r>
          </a:p>
          <a:p>
            <a:r>
              <a:rPr lang="fr-FR" sz="1000"/>
              <a:t>            waitForLogout.exchange(message);</a:t>
            </a:r>
          </a:p>
          <a:p>
            <a:r>
              <a:rPr lang="fr-FR" sz="1000"/>
              <a:t>        } </a:t>
            </a:r>
            <a:r>
              <a:rPr lang="fr-FR" sz="1000" b="1"/>
              <a:t>catch (final InterruptedException e) {</a:t>
            </a:r>
          </a:p>
          <a:p>
            <a:r>
              <a:rPr lang="fr-FR" sz="1000"/>
              <a:t>            e.printStackTrace();</a:t>
            </a:r>
          </a:p>
          <a:p>
            <a:r>
              <a:rPr lang="fr-FR" sz="1000"/>
              <a:t>        }</a:t>
            </a:r>
          </a:p>
          <a:p>
            <a:r>
              <a:rPr lang="fr-FR" sz="1000"/>
              <a:t>    }</a:t>
            </a:r>
            <a:endParaRPr lang="en-US" sz="1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>
                <a:solidFill>
                  <a:schemeClr val="bg1"/>
                </a:solidFill>
                <a:latin typeface="Tahoma" pitchFamily="34" charset="0"/>
              </a:rPr>
              <a:t>2. Market data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Workflow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Messages</a:t>
            </a: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Market Data subscription</a:t>
            </a: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Market Data subscription cancellation</a:t>
            </a: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Market Data report</a:t>
            </a:r>
          </a:p>
          <a:p>
            <a:pPr marL="914400" lvl="1" indent="-457200">
              <a:spcBef>
                <a:spcPct val="20000"/>
              </a:spcBef>
              <a:spcAft>
                <a:spcPct val="60000"/>
              </a:spcAft>
              <a:buFont typeface="Arial" pitchFamily="34" charset="0"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Market Data snapshot</a:t>
            </a:r>
          </a:p>
          <a:p>
            <a:pPr marL="457200" indent="-457200">
              <a:spcBef>
                <a:spcPct val="20000"/>
              </a:spcBef>
              <a:spcAft>
                <a:spcPct val="60000"/>
              </a:spcAft>
              <a:buFont typeface="+mj-lt"/>
              <a:buAutoNum type="arabicPeriod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Exercise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19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theme/theme1.xml><?xml version="1.0" encoding="utf-8"?>
<a:theme xmlns:a="http://schemas.openxmlformats.org/drawingml/2006/main" name="themeS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themeST</Template>
  <TotalTime>7636</TotalTime>
  <Words>3157</Words>
  <Application>Microsoft Office PowerPoint</Application>
  <PresentationFormat>Affichage à l'écran (4:3)</PresentationFormat>
  <Paragraphs>893</Paragraphs>
  <Slides>60</Slides>
  <Notes>60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1" baseType="lpstr">
      <vt:lpstr>themeST</vt:lpstr>
      <vt:lpstr>smartTrade: STConnect 6.0.x.x Use cases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</vt:vector>
  </TitlesOfParts>
  <Company>STT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Eric DESHAYES</dc:creator>
  <cp:lastModifiedBy>Lionel Paris</cp:lastModifiedBy>
  <cp:revision>657</cp:revision>
  <dcterms:created xsi:type="dcterms:W3CDTF">2004-09-01T13:06:23Z</dcterms:created>
  <dcterms:modified xsi:type="dcterms:W3CDTF">2011-06-14T16:10:27Z</dcterms:modified>
</cp:coreProperties>
</file>