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9" r:id="rId4"/>
    <p:sldId id="298" r:id="rId5"/>
    <p:sldId id="260" r:id="rId6"/>
    <p:sldId id="287" r:id="rId7"/>
    <p:sldId id="262" r:id="rId8"/>
    <p:sldId id="264" r:id="rId9"/>
    <p:sldId id="271" r:id="rId10"/>
    <p:sldId id="276" r:id="rId11"/>
    <p:sldId id="261" r:id="rId12"/>
    <p:sldId id="275" r:id="rId13"/>
    <p:sldId id="281" r:id="rId14"/>
    <p:sldId id="296" r:id="rId15"/>
    <p:sldId id="282" r:id="rId16"/>
    <p:sldId id="270" r:id="rId17"/>
    <p:sldId id="267" r:id="rId18"/>
    <p:sldId id="290" r:id="rId19"/>
    <p:sldId id="295" r:id="rId20"/>
    <p:sldId id="277" r:id="rId21"/>
    <p:sldId id="297" r:id="rId22"/>
    <p:sldId id="273" r:id="rId23"/>
    <p:sldId id="293" r:id="rId24"/>
    <p:sldId id="289" r:id="rId25"/>
    <p:sldId id="283" r:id="rId26"/>
    <p:sldId id="285" r:id="rId27"/>
    <p:sldId id="286" r:id="rId28"/>
    <p:sldId id="288" r:id="rId29"/>
    <p:sldId id="274" r:id="rId30"/>
    <p:sldId id="265" r:id="rId31"/>
    <p:sldId id="27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11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89D310-1D9B-4CA6-AAB7-48DF3CD05573}" type="doc">
      <dgm:prSet loTypeId="urn:microsoft.com/office/officeart/2005/8/layout/radial5" loCatId="cycle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7F7A1A4-9F17-46D6-82F4-C0EF929E59C1}">
      <dgm:prSet phldrT="[Text]"/>
      <dgm:spPr/>
      <dgm:t>
        <a:bodyPr/>
        <a:lstStyle/>
        <a:p>
          <a:r>
            <a:rPr lang="en-US" dirty="0" smtClean="0"/>
            <a:t>FIX</a:t>
          </a:r>
          <a:endParaRPr lang="fr-FR" dirty="0"/>
        </a:p>
      </dgm:t>
    </dgm:pt>
    <dgm:pt modelId="{0B7CCED0-713D-4E59-9F84-61E4BE9627AD}" type="parTrans" cxnId="{9D53BF1D-934C-4EC7-943C-6FAFADF0AE06}">
      <dgm:prSet/>
      <dgm:spPr/>
      <dgm:t>
        <a:bodyPr/>
        <a:lstStyle/>
        <a:p>
          <a:endParaRPr lang="fr-FR"/>
        </a:p>
      </dgm:t>
    </dgm:pt>
    <dgm:pt modelId="{DFD8DB24-35CF-4C4C-83D9-4034342F2BF9}" type="sibTrans" cxnId="{9D53BF1D-934C-4EC7-943C-6FAFADF0AE06}">
      <dgm:prSet/>
      <dgm:spPr/>
      <dgm:t>
        <a:bodyPr/>
        <a:lstStyle/>
        <a:p>
          <a:endParaRPr lang="fr-FR"/>
        </a:p>
      </dgm:t>
    </dgm:pt>
    <dgm:pt modelId="{082F7FFD-9A2C-4C76-ABFE-1B2E0F004221}">
      <dgm:prSet phldrT="[Text]"/>
      <dgm:spPr/>
      <dgm:t>
        <a:bodyPr/>
        <a:lstStyle/>
        <a:p>
          <a:r>
            <a:rPr lang="en-US" dirty="0" smtClean="0"/>
            <a:t>1999</a:t>
          </a:r>
          <a:endParaRPr lang="fr-FR" dirty="0"/>
        </a:p>
      </dgm:t>
    </dgm:pt>
    <dgm:pt modelId="{0BBD03AC-CDFF-412C-B610-087034C8B718}" type="parTrans" cxnId="{CEB566BB-FA3F-433A-A0D5-E6F3E067F342}">
      <dgm:prSet/>
      <dgm:spPr/>
      <dgm:t>
        <a:bodyPr/>
        <a:lstStyle/>
        <a:p>
          <a:endParaRPr lang="fr-FR"/>
        </a:p>
      </dgm:t>
    </dgm:pt>
    <dgm:pt modelId="{219E1739-E8EF-4FD8-A7D5-5F2852185A27}" type="sibTrans" cxnId="{CEB566BB-FA3F-433A-A0D5-E6F3E067F342}">
      <dgm:prSet/>
      <dgm:spPr/>
      <dgm:t>
        <a:bodyPr/>
        <a:lstStyle/>
        <a:p>
          <a:endParaRPr lang="fr-FR"/>
        </a:p>
      </dgm:t>
    </dgm:pt>
    <dgm:pt modelId="{E362665D-7D78-44D0-A6BB-BE69AE443E49}">
      <dgm:prSet phldrT="[Text]"/>
      <dgm:spPr/>
      <dgm:t>
        <a:bodyPr/>
        <a:lstStyle/>
        <a:p>
          <a:r>
            <a:rPr lang="en-US" dirty="0" smtClean="0"/>
            <a:t>QA, Sales, R&amp;D, Support</a:t>
          </a:r>
          <a:endParaRPr lang="fr-FR" dirty="0"/>
        </a:p>
      </dgm:t>
    </dgm:pt>
    <dgm:pt modelId="{6DC00F5D-3AC6-4ECD-AFC9-FC4EB02DAAB6}" type="parTrans" cxnId="{4097660E-6FB4-4A3C-BB8A-6EAC4686BF9B}">
      <dgm:prSet/>
      <dgm:spPr/>
      <dgm:t>
        <a:bodyPr/>
        <a:lstStyle/>
        <a:p>
          <a:endParaRPr lang="fr-FR"/>
        </a:p>
      </dgm:t>
    </dgm:pt>
    <dgm:pt modelId="{C9AA227D-3B26-423E-BCF2-29AD2E9C5B64}" type="sibTrans" cxnId="{4097660E-6FB4-4A3C-BB8A-6EAC4686BF9B}">
      <dgm:prSet/>
      <dgm:spPr/>
      <dgm:t>
        <a:bodyPr/>
        <a:lstStyle/>
        <a:p>
          <a:endParaRPr lang="fr-FR"/>
        </a:p>
      </dgm:t>
    </dgm:pt>
    <dgm:pt modelId="{788D50BA-EFE0-4E93-8399-C62DE3BD0572}">
      <dgm:prSet phldrT="[Text]"/>
      <dgm:spPr/>
      <dgm:t>
        <a:bodyPr/>
        <a:lstStyle/>
        <a:p>
          <a:r>
            <a:rPr lang="en-US" dirty="0" smtClean="0"/>
            <a:t>Trading Electronic</a:t>
          </a:r>
          <a:endParaRPr lang="fr-FR" dirty="0"/>
        </a:p>
      </dgm:t>
    </dgm:pt>
    <dgm:pt modelId="{C2BD8ABA-139A-41AB-A311-7CA8528E87AE}" type="parTrans" cxnId="{48837DB8-02D6-418C-A85A-8DE5D5485EF1}">
      <dgm:prSet/>
      <dgm:spPr/>
      <dgm:t>
        <a:bodyPr/>
        <a:lstStyle/>
        <a:p>
          <a:endParaRPr lang="fr-FR"/>
        </a:p>
      </dgm:t>
    </dgm:pt>
    <dgm:pt modelId="{04F308CC-2723-49EB-BBD1-A58498428660}" type="sibTrans" cxnId="{48837DB8-02D6-418C-A85A-8DE5D5485EF1}">
      <dgm:prSet/>
      <dgm:spPr/>
      <dgm:t>
        <a:bodyPr/>
        <a:lstStyle/>
        <a:p>
          <a:endParaRPr lang="fr-FR"/>
        </a:p>
      </dgm:t>
    </dgm:pt>
    <dgm:pt modelId="{66153B92-3DCA-436A-AAB5-44A88EB9F9F5}">
      <dgm:prSet phldrT="[Text]"/>
      <dgm:spPr/>
      <dgm:t>
        <a:bodyPr/>
        <a:lstStyle/>
        <a:p>
          <a:r>
            <a:rPr lang="en-US" dirty="0" smtClean="0"/>
            <a:t>Tokyo, </a:t>
          </a:r>
          <a:r>
            <a:rPr lang="en-US" dirty="0" err="1" smtClean="0"/>
            <a:t>Londres</a:t>
          </a:r>
          <a:r>
            <a:rPr lang="en-US" dirty="0" smtClean="0"/>
            <a:t>, New York …</a:t>
          </a:r>
        </a:p>
      </dgm:t>
    </dgm:pt>
    <dgm:pt modelId="{FAD15993-49DC-4B3B-A41B-B4FF8270FC23}" type="parTrans" cxnId="{B10B5A4C-D5DB-44EF-9FE9-765EB9854499}">
      <dgm:prSet/>
      <dgm:spPr/>
      <dgm:t>
        <a:bodyPr/>
        <a:lstStyle/>
        <a:p>
          <a:endParaRPr lang="fr-FR"/>
        </a:p>
      </dgm:t>
    </dgm:pt>
    <dgm:pt modelId="{9A05C38B-E424-430E-A75E-193E0F78EA49}" type="sibTrans" cxnId="{B10B5A4C-D5DB-44EF-9FE9-765EB9854499}">
      <dgm:prSet/>
      <dgm:spPr/>
      <dgm:t>
        <a:bodyPr/>
        <a:lstStyle/>
        <a:p>
          <a:endParaRPr lang="fr-FR"/>
        </a:p>
      </dgm:t>
    </dgm:pt>
    <dgm:pt modelId="{C38272ED-7C81-4DD9-9896-DD0DC897DE43}">
      <dgm:prSet phldrT="[Text]"/>
      <dgm:spPr/>
      <dgm:t>
        <a:bodyPr/>
        <a:lstStyle/>
        <a:p>
          <a:r>
            <a:rPr lang="en-US" dirty="0" smtClean="0"/>
            <a:t>Aix-en-Provence</a:t>
          </a:r>
        </a:p>
      </dgm:t>
    </dgm:pt>
    <dgm:pt modelId="{FA10EA5C-AE05-494B-ACFD-389F1A69DF53}" type="parTrans" cxnId="{EB08FFBB-AAD9-41F0-B4BF-9EFB0CBF5019}">
      <dgm:prSet/>
      <dgm:spPr/>
      <dgm:t>
        <a:bodyPr/>
        <a:lstStyle/>
        <a:p>
          <a:endParaRPr lang="fr-FR"/>
        </a:p>
      </dgm:t>
    </dgm:pt>
    <dgm:pt modelId="{9EE1F0CE-2C59-4833-A9DD-5472EB05F20D}" type="sibTrans" cxnId="{EB08FFBB-AAD9-41F0-B4BF-9EFB0CBF5019}">
      <dgm:prSet/>
      <dgm:spPr/>
      <dgm:t>
        <a:bodyPr/>
        <a:lstStyle/>
        <a:p>
          <a:endParaRPr lang="fr-FR"/>
        </a:p>
      </dgm:t>
    </dgm:pt>
    <dgm:pt modelId="{43F16FF5-8739-4CD0-8B28-7CE0717327A6}">
      <dgm:prSet phldrT="[Text]"/>
      <dgm:spPr/>
      <dgm:t>
        <a:bodyPr/>
        <a:lstStyle/>
        <a:p>
          <a:r>
            <a:rPr lang="en-US" dirty="0" err="1" smtClean="0"/>
            <a:t>smartCC</a:t>
          </a:r>
          <a:r>
            <a:rPr lang="en-US" dirty="0" smtClean="0"/>
            <a:t>, OMS, </a:t>
          </a:r>
          <a:r>
            <a:rPr lang="en-US" dirty="0" err="1" smtClean="0"/>
            <a:t>TradingWeb</a:t>
          </a:r>
          <a:r>
            <a:rPr lang="en-US" dirty="0" smtClean="0"/>
            <a:t>…</a:t>
          </a:r>
        </a:p>
      </dgm:t>
    </dgm:pt>
    <dgm:pt modelId="{FD91C0A1-2558-4726-8B8C-B30CDD12A516}" type="parTrans" cxnId="{374EAFC8-21ED-42A2-9217-1F32794563A4}">
      <dgm:prSet/>
      <dgm:spPr/>
      <dgm:t>
        <a:bodyPr/>
        <a:lstStyle/>
        <a:p>
          <a:endParaRPr lang="fr-FR"/>
        </a:p>
      </dgm:t>
    </dgm:pt>
    <dgm:pt modelId="{9BE989D1-D191-41D1-ABF2-AA9F68C5EB99}" type="sibTrans" cxnId="{374EAFC8-21ED-42A2-9217-1F32794563A4}">
      <dgm:prSet/>
      <dgm:spPr/>
      <dgm:t>
        <a:bodyPr/>
        <a:lstStyle/>
        <a:p>
          <a:endParaRPr lang="fr-FR"/>
        </a:p>
      </dgm:t>
    </dgm:pt>
    <dgm:pt modelId="{1450EE72-FAB3-414D-A4BE-47F89B122779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fr-FR" dirty="0"/>
        </a:p>
      </dgm:t>
    </dgm:pt>
    <dgm:pt modelId="{9784FF55-EE53-4203-854A-41399B790388}" type="sibTrans" cxnId="{E5267F72-2476-48FD-8503-8B1433352912}">
      <dgm:prSet/>
      <dgm:spPr/>
      <dgm:t>
        <a:bodyPr/>
        <a:lstStyle/>
        <a:p>
          <a:endParaRPr lang="fr-FR"/>
        </a:p>
      </dgm:t>
    </dgm:pt>
    <dgm:pt modelId="{982167A5-F898-4C44-8925-A230186E1DB1}" type="parTrans" cxnId="{E5267F72-2476-48FD-8503-8B1433352912}">
      <dgm:prSet/>
      <dgm:spPr/>
      <dgm:t>
        <a:bodyPr/>
        <a:lstStyle/>
        <a:p>
          <a:endParaRPr lang="fr-FR"/>
        </a:p>
      </dgm:t>
    </dgm:pt>
    <dgm:pt modelId="{760978CE-D1AD-420F-A3F3-4B0431B03CDE}" type="pres">
      <dgm:prSet presAssocID="{0C89D310-1D9B-4CA6-AAB7-48DF3CD0557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956B7D1-EC8E-462A-BFB2-496362FE6313}" type="pres">
      <dgm:prSet presAssocID="{1450EE72-FAB3-414D-A4BE-47F89B122779}" presName="centerShape" presStyleLbl="node0" presStyleIdx="0" presStyleCnt="1"/>
      <dgm:spPr/>
      <dgm:t>
        <a:bodyPr/>
        <a:lstStyle/>
        <a:p>
          <a:endParaRPr lang="fr-FR"/>
        </a:p>
      </dgm:t>
    </dgm:pt>
    <dgm:pt modelId="{B57AB561-3773-4C06-8802-BBA511512960}" type="pres">
      <dgm:prSet presAssocID="{0B7CCED0-713D-4E59-9F84-61E4BE9627AD}" presName="parTrans" presStyleLbl="sibTrans2D1" presStyleIdx="0" presStyleCnt="7"/>
      <dgm:spPr/>
      <dgm:t>
        <a:bodyPr/>
        <a:lstStyle/>
        <a:p>
          <a:endParaRPr lang="fr-FR"/>
        </a:p>
      </dgm:t>
    </dgm:pt>
    <dgm:pt modelId="{4053FB48-D4CE-4CD1-BA2B-9D57F09ED597}" type="pres">
      <dgm:prSet presAssocID="{0B7CCED0-713D-4E59-9F84-61E4BE9627AD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E821E3F3-5763-4FC4-AC51-C325C7F4AA2B}" type="pres">
      <dgm:prSet presAssocID="{97F7A1A4-9F17-46D6-82F4-C0EF929E59C1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437B9A-4368-4433-9B3F-BB31A8277EFF}" type="pres">
      <dgm:prSet presAssocID="{0BBD03AC-CDFF-412C-B610-087034C8B718}" presName="parTrans" presStyleLbl="sibTrans2D1" presStyleIdx="1" presStyleCnt="7"/>
      <dgm:spPr/>
      <dgm:t>
        <a:bodyPr/>
        <a:lstStyle/>
        <a:p>
          <a:endParaRPr lang="fr-FR"/>
        </a:p>
      </dgm:t>
    </dgm:pt>
    <dgm:pt modelId="{7DFB3EEB-869A-4521-87EE-2208116CF7E6}" type="pres">
      <dgm:prSet presAssocID="{0BBD03AC-CDFF-412C-B610-087034C8B718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3B9FEEF2-A32D-4A05-958D-B00BCA6DE03A}" type="pres">
      <dgm:prSet presAssocID="{082F7FFD-9A2C-4C76-ABFE-1B2E0F004221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8231E1-B2EC-41C4-B2C8-CDCBD84D22EB}" type="pres">
      <dgm:prSet presAssocID="{6DC00F5D-3AC6-4ECD-AFC9-FC4EB02DAAB6}" presName="parTrans" presStyleLbl="sibTrans2D1" presStyleIdx="2" presStyleCnt="7"/>
      <dgm:spPr/>
      <dgm:t>
        <a:bodyPr/>
        <a:lstStyle/>
        <a:p>
          <a:endParaRPr lang="fr-FR"/>
        </a:p>
      </dgm:t>
    </dgm:pt>
    <dgm:pt modelId="{2B8CF640-24FF-4998-8BE6-97BAEFA6CB26}" type="pres">
      <dgm:prSet presAssocID="{6DC00F5D-3AC6-4ECD-AFC9-FC4EB02DAAB6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9DF2106A-1E47-42EF-8DF2-525C144DB5F4}" type="pres">
      <dgm:prSet presAssocID="{E362665D-7D78-44D0-A6BB-BE69AE443E4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377001-024F-4E59-A109-83BD8B3C552B}" type="pres">
      <dgm:prSet presAssocID="{C2BD8ABA-139A-41AB-A311-7CA8528E87AE}" presName="parTrans" presStyleLbl="sibTrans2D1" presStyleIdx="3" presStyleCnt="7"/>
      <dgm:spPr/>
      <dgm:t>
        <a:bodyPr/>
        <a:lstStyle/>
        <a:p>
          <a:endParaRPr lang="fr-FR"/>
        </a:p>
      </dgm:t>
    </dgm:pt>
    <dgm:pt modelId="{A416971F-C102-43CF-AFBC-8C526C6E4DC6}" type="pres">
      <dgm:prSet presAssocID="{C2BD8ABA-139A-41AB-A311-7CA8528E87AE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AD8D917A-D5FE-4141-985D-BD84931EDD60}" type="pres">
      <dgm:prSet presAssocID="{788D50BA-EFE0-4E93-8399-C62DE3BD057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E50320-BCE7-4460-932B-A08AAEF71E5E}" type="pres">
      <dgm:prSet presAssocID="{FAD15993-49DC-4B3B-A41B-B4FF8270FC23}" presName="parTrans" presStyleLbl="sibTrans2D1" presStyleIdx="4" presStyleCnt="7"/>
      <dgm:spPr/>
      <dgm:t>
        <a:bodyPr/>
        <a:lstStyle/>
        <a:p>
          <a:endParaRPr lang="fr-FR"/>
        </a:p>
      </dgm:t>
    </dgm:pt>
    <dgm:pt modelId="{D3287431-DC16-4DEB-A704-82CCCE9FDB3F}" type="pres">
      <dgm:prSet presAssocID="{FAD15993-49DC-4B3B-A41B-B4FF8270FC23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20ED2904-2EA6-4163-9D0C-4B653D2F5C75}" type="pres">
      <dgm:prSet presAssocID="{66153B92-3DCA-436A-AAB5-44A88EB9F9F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693851-EB78-4785-90D3-7F7181FD137D}" type="pres">
      <dgm:prSet presAssocID="{FA10EA5C-AE05-494B-ACFD-389F1A69DF53}" presName="parTrans" presStyleLbl="sibTrans2D1" presStyleIdx="5" presStyleCnt="7"/>
      <dgm:spPr/>
      <dgm:t>
        <a:bodyPr/>
        <a:lstStyle/>
        <a:p>
          <a:endParaRPr lang="fr-FR"/>
        </a:p>
      </dgm:t>
    </dgm:pt>
    <dgm:pt modelId="{CA031D83-B49E-4007-B065-05BD9A69BC65}" type="pres">
      <dgm:prSet presAssocID="{FA10EA5C-AE05-494B-ACFD-389F1A69DF53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CDDDFE99-EAAF-4DDE-8735-4413360A6691}" type="pres">
      <dgm:prSet presAssocID="{C38272ED-7C81-4DD9-9896-DD0DC897DE4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CF6D67-1A22-4208-8448-47536E8D9983}" type="pres">
      <dgm:prSet presAssocID="{FD91C0A1-2558-4726-8B8C-B30CDD12A516}" presName="parTrans" presStyleLbl="sibTrans2D1" presStyleIdx="6" presStyleCnt="7"/>
      <dgm:spPr/>
      <dgm:t>
        <a:bodyPr/>
        <a:lstStyle/>
        <a:p>
          <a:endParaRPr lang="fr-FR"/>
        </a:p>
      </dgm:t>
    </dgm:pt>
    <dgm:pt modelId="{1B6916BA-8FE6-4938-8C72-843FC3AB7B12}" type="pres">
      <dgm:prSet presAssocID="{FD91C0A1-2558-4726-8B8C-B30CDD12A516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5AD2EE95-B3D6-4E54-9654-54B86E12C2C3}" type="pres">
      <dgm:prSet presAssocID="{43F16FF5-8739-4CD0-8B28-7CE0717327A6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D7D8455-F524-41BD-9EE8-B0E2AEDEEAB0}" type="presOf" srcId="{FAD15993-49DC-4B3B-A41B-B4FF8270FC23}" destId="{D3287431-DC16-4DEB-A704-82CCCE9FDB3F}" srcOrd="1" destOrd="0" presId="urn:microsoft.com/office/officeart/2005/8/layout/radial5"/>
    <dgm:cxn modelId="{374EAFC8-21ED-42A2-9217-1F32794563A4}" srcId="{1450EE72-FAB3-414D-A4BE-47F89B122779}" destId="{43F16FF5-8739-4CD0-8B28-7CE0717327A6}" srcOrd="6" destOrd="0" parTransId="{FD91C0A1-2558-4726-8B8C-B30CDD12A516}" sibTransId="{9BE989D1-D191-41D1-ABF2-AA9F68C5EB99}"/>
    <dgm:cxn modelId="{64FC9D2C-514D-4091-A494-A36EC184A7BF}" type="presOf" srcId="{FAD15993-49DC-4B3B-A41B-B4FF8270FC23}" destId="{54E50320-BCE7-4460-932B-A08AAEF71E5E}" srcOrd="0" destOrd="0" presId="urn:microsoft.com/office/officeart/2005/8/layout/radial5"/>
    <dgm:cxn modelId="{E3AC4BD4-4001-4353-83B3-AD6A2601C6DE}" type="presOf" srcId="{43F16FF5-8739-4CD0-8B28-7CE0717327A6}" destId="{5AD2EE95-B3D6-4E54-9654-54B86E12C2C3}" srcOrd="0" destOrd="0" presId="urn:microsoft.com/office/officeart/2005/8/layout/radial5"/>
    <dgm:cxn modelId="{A22D25F9-BC09-4830-8E40-6857F6F93746}" type="presOf" srcId="{082F7FFD-9A2C-4C76-ABFE-1B2E0F004221}" destId="{3B9FEEF2-A32D-4A05-958D-B00BCA6DE03A}" srcOrd="0" destOrd="0" presId="urn:microsoft.com/office/officeart/2005/8/layout/radial5"/>
    <dgm:cxn modelId="{E6B47B53-E1B3-41A0-A2C1-E247B07225E1}" type="presOf" srcId="{0BBD03AC-CDFF-412C-B610-087034C8B718}" destId="{7DFB3EEB-869A-4521-87EE-2208116CF7E6}" srcOrd="1" destOrd="0" presId="urn:microsoft.com/office/officeart/2005/8/layout/radial5"/>
    <dgm:cxn modelId="{806DBAA8-C8C5-42EE-81E5-DCA965BC7747}" type="presOf" srcId="{FD91C0A1-2558-4726-8B8C-B30CDD12A516}" destId="{88CF6D67-1A22-4208-8448-47536E8D9983}" srcOrd="0" destOrd="0" presId="urn:microsoft.com/office/officeart/2005/8/layout/radial5"/>
    <dgm:cxn modelId="{E5267F72-2476-48FD-8503-8B1433352912}" srcId="{0C89D310-1D9B-4CA6-AAB7-48DF3CD05573}" destId="{1450EE72-FAB3-414D-A4BE-47F89B122779}" srcOrd="0" destOrd="0" parTransId="{982167A5-F898-4C44-8925-A230186E1DB1}" sibTransId="{9784FF55-EE53-4203-854A-41399B790388}"/>
    <dgm:cxn modelId="{E2637101-0B27-47FC-BB81-A0D608B9F4E3}" type="presOf" srcId="{0BBD03AC-CDFF-412C-B610-087034C8B718}" destId="{F2437B9A-4368-4433-9B3F-BB31A8277EFF}" srcOrd="0" destOrd="0" presId="urn:microsoft.com/office/officeart/2005/8/layout/radial5"/>
    <dgm:cxn modelId="{D73AA204-ADCE-412C-8D1D-7DB4608732DA}" type="presOf" srcId="{6DC00F5D-3AC6-4ECD-AFC9-FC4EB02DAAB6}" destId="{7D8231E1-B2EC-41C4-B2C8-CDCBD84D22EB}" srcOrd="0" destOrd="0" presId="urn:microsoft.com/office/officeart/2005/8/layout/radial5"/>
    <dgm:cxn modelId="{CEB566BB-FA3F-433A-A0D5-E6F3E067F342}" srcId="{1450EE72-FAB3-414D-A4BE-47F89B122779}" destId="{082F7FFD-9A2C-4C76-ABFE-1B2E0F004221}" srcOrd="1" destOrd="0" parTransId="{0BBD03AC-CDFF-412C-B610-087034C8B718}" sibTransId="{219E1739-E8EF-4FD8-A7D5-5F2852185A27}"/>
    <dgm:cxn modelId="{E8FFDF8E-86C6-44E9-AC56-DFA98E365DE6}" type="presOf" srcId="{C38272ED-7C81-4DD9-9896-DD0DC897DE43}" destId="{CDDDFE99-EAAF-4DDE-8735-4413360A6691}" srcOrd="0" destOrd="0" presId="urn:microsoft.com/office/officeart/2005/8/layout/radial5"/>
    <dgm:cxn modelId="{EB08FFBB-AAD9-41F0-B4BF-9EFB0CBF5019}" srcId="{1450EE72-FAB3-414D-A4BE-47F89B122779}" destId="{C38272ED-7C81-4DD9-9896-DD0DC897DE43}" srcOrd="5" destOrd="0" parTransId="{FA10EA5C-AE05-494B-ACFD-389F1A69DF53}" sibTransId="{9EE1F0CE-2C59-4833-A9DD-5472EB05F20D}"/>
    <dgm:cxn modelId="{B8ED63DD-95F5-4620-85EF-6C9ED005C334}" type="presOf" srcId="{FA10EA5C-AE05-494B-ACFD-389F1A69DF53}" destId="{CA031D83-B49E-4007-B065-05BD9A69BC65}" srcOrd="1" destOrd="0" presId="urn:microsoft.com/office/officeart/2005/8/layout/radial5"/>
    <dgm:cxn modelId="{FA13D17F-A3F5-4FA7-AEB4-56230FC414A1}" type="presOf" srcId="{97F7A1A4-9F17-46D6-82F4-C0EF929E59C1}" destId="{E821E3F3-5763-4FC4-AC51-C325C7F4AA2B}" srcOrd="0" destOrd="0" presId="urn:microsoft.com/office/officeart/2005/8/layout/radial5"/>
    <dgm:cxn modelId="{E4226145-C1A2-4C7E-8019-1A02EF1FE1B9}" type="presOf" srcId="{FD91C0A1-2558-4726-8B8C-B30CDD12A516}" destId="{1B6916BA-8FE6-4938-8C72-843FC3AB7B12}" srcOrd="1" destOrd="0" presId="urn:microsoft.com/office/officeart/2005/8/layout/radial5"/>
    <dgm:cxn modelId="{BD6343A5-CA67-419A-9C18-D8A71B0FA65C}" type="presOf" srcId="{0C89D310-1D9B-4CA6-AAB7-48DF3CD05573}" destId="{760978CE-D1AD-420F-A3F3-4B0431B03CDE}" srcOrd="0" destOrd="0" presId="urn:microsoft.com/office/officeart/2005/8/layout/radial5"/>
    <dgm:cxn modelId="{9EDBC276-3465-47E8-9731-BD26D5266B94}" type="presOf" srcId="{788D50BA-EFE0-4E93-8399-C62DE3BD0572}" destId="{AD8D917A-D5FE-4141-985D-BD84931EDD60}" srcOrd="0" destOrd="0" presId="urn:microsoft.com/office/officeart/2005/8/layout/radial5"/>
    <dgm:cxn modelId="{9F4B0680-775A-4860-B05E-2FFFDE0EEF51}" type="presOf" srcId="{E362665D-7D78-44D0-A6BB-BE69AE443E49}" destId="{9DF2106A-1E47-42EF-8DF2-525C144DB5F4}" srcOrd="0" destOrd="0" presId="urn:microsoft.com/office/officeart/2005/8/layout/radial5"/>
    <dgm:cxn modelId="{1FF42ED8-F6CC-4326-BCD3-2DFB629C9BBA}" type="presOf" srcId="{6DC00F5D-3AC6-4ECD-AFC9-FC4EB02DAAB6}" destId="{2B8CF640-24FF-4998-8BE6-97BAEFA6CB26}" srcOrd="1" destOrd="0" presId="urn:microsoft.com/office/officeart/2005/8/layout/radial5"/>
    <dgm:cxn modelId="{91F0F454-CDC0-48BB-8AED-1B5979A83BA3}" type="presOf" srcId="{C2BD8ABA-139A-41AB-A311-7CA8528E87AE}" destId="{A416971F-C102-43CF-AFBC-8C526C6E4DC6}" srcOrd="1" destOrd="0" presId="urn:microsoft.com/office/officeart/2005/8/layout/radial5"/>
    <dgm:cxn modelId="{B10B5A4C-D5DB-44EF-9FE9-765EB9854499}" srcId="{1450EE72-FAB3-414D-A4BE-47F89B122779}" destId="{66153B92-3DCA-436A-AAB5-44A88EB9F9F5}" srcOrd="4" destOrd="0" parTransId="{FAD15993-49DC-4B3B-A41B-B4FF8270FC23}" sibTransId="{9A05C38B-E424-430E-A75E-193E0F78EA49}"/>
    <dgm:cxn modelId="{4097660E-6FB4-4A3C-BB8A-6EAC4686BF9B}" srcId="{1450EE72-FAB3-414D-A4BE-47F89B122779}" destId="{E362665D-7D78-44D0-A6BB-BE69AE443E49}" srcOrd="2" destOrd="0" parTransId="{6DC00F5D-3AC6-4ECD-AFC9-FC4EB02DAAB6}" sibTransId="{C9AA227D-3B26-423E-BCF2-29AD2E9C5B64}"/>
    <dgm:cxn modelId="{48837DB8-02D6-418C-A85A-8DE5D5485EF1}" srcId="{1450EE72-FAB3-414D-A4BE-47F89B122779}" destId="{788D50BA-EFE0-4E93-8399-C62DE3BD0572}" srcOrd="3" destOrd="0" parTransId="{C2BD8ABA-139A-41AB-A311-7CA8528E87AE}" sibTransId="{04F308CC-2723-49EB-BBD1-A58498428660}"/>
    <dgm:cxn modelId="{C1FBC8A3-98A6-41D8-9349-25C3582D12CC}" type="presOf" srcId="{1450EE72-FAB3-414D-A4BE-47F89B122779}" destId="{2956B7D1-EC8E-462A-BFB2-496362FE6313}" srcOrd="0" destOrd="0" presId="urn:microsoft.com/office/officeart/2005/8/layout/radial5"/>
    <dgm:cxn modelId="{5E26CBA8-996B-448D-ABAA-7C1BC807844A}" type="presOf" srcId="{0B7CCED0-713D-4E59-9F84-61E4BE9627AD}" destId="{B57AB561-3773-4C06-8802-BBA511512960}" srcOrd="0" destOrd="0" presId="urn:microsoft.com/office/officeart/2005/8/layout/radial5"/>
    <dgm:cxn modelId="{9D53BF1D-934C-4EC7-943C-6FAFADF0AE06}" srcId="{1450EE72-FAB3-414D-A4BE-47F89B122779}" destId="{97F7A1A4-9F17-46D6-82F4-C0EF929E59C1}" srcOrd="0" destOrd="0" parTransId="{0B7CCED0-713D-4E59-9F84-61E4BE9627AD}" sibTransId="{DFD8DB24-35CF-4C4C-83D9-4034342F2BF9}"/>
    <dgm:cxn modelId="{9017F84A-0DF6-4480-A99E-773D4BEE2321}" type="presOf" srcId="{FA10EA5C-AE05-494B-ACFD-389F1A69DF53}" destId="{6D693851-EB78-4785-90D3-7F7181FD137D}" srcOrd="0" destOrd="0" presId="urn:microsoft.com/office/officeart/2005/8/layout/radial5"/>
    <dgm:cxn modelId="{FAB68BC3-B6FE-4D88-8531-405299801ED7}" type="presOf" srcId="{66153B92-3DCA-436A-AAB5-44A88EB9F9F5}" destId="{20ED2904-2EA6-4163-9D0C-4B653D2F5C75}" srcOrd="0" destOrd="0" presId="urn:microsoft.com/office/officeart/2005/8/layout/radial5"/>
    <dgm:cxn modelId="{37CC935B-5E08-465E-86D1-102EA97C704D}" type="presOf" srcId="{0B7CCED0-713D-4E59-9F84-61E4BE9627AD}" destId="{4053FB48-D4CE-4CD1-BA2B-9D57F09ED597}" srcOrd="1" destOrd="0" presId="urn:microsoft.com/office/officeart/2005/8/layout/radial5"/>
    <dgm:cxn modelId="{B761904E-5DA7-44DA-A79F-395401665302}" type="presOf" srcId="{C2BD8ABA-139A-41AB-A311-7CA8528E87AE}" destId="{04377001-024F-4E59-A109-83BD8B3C552B}" srcOrd="0" destOrd="0" presId="urn:microsoft.com/office/officeart/2005/8/layout/radial5"/>
    <dgm:cxn modelId="{093A4F85-7E75-4F3E-B266-1F2530FD7AE4}" type="presParOf" srcId="{760978CE-D1AD-420F-A3F3-4B0431B03CDE}" destId="{2956B7D1-EC8E-462A-BFB2-496362FE6313}" srcOrd="0" destOrd="0" presId="urn:microsoft.com/office/officeart/2005/8/layout/radial5"/>
    <dgm:cxn modelId="{4FF87100-F87D-467C-B2A6-6FE4C35226BE}" type="presParOf" srcId="{760978CE-D1AD-420F-A3F3-4B0431B03CDE}" destId="{B57AB561-3773-4C06-8802-BBA511512960}" srcOrd="1" destOrd="0" presId="urn:microsoft.com/office/officeart/2005/8/layout/radial5"/>
    <dgm:cxn modelId="{3EA65442-78D5-4375-B438-DD154DEF79BA}" type="presParOf" srcId="{B57AB561-3773-4C06-8802-BBA511512960}" destId="{4053FB48-D4CE-4CD1-BA2B-9D57F09ED597}" srcOrd="0" destOrd="0" presId="urn:microsoft.com/office/officeart/2005/8/layout/radial5"/>
    <dgm:cxn modelId="{5D4C7C9C-8EA3-4087-904C-914525894687}" type="presParOf" srcId="{760978CE-D1AD-420F-A3F3-4B0431B03CDE}" destId="{E821E3F3-5763-4FC4-AC51-C325C7F4AA2B}" srcOrd="2" destOrd="0" presId="urn:microsoft.com/office/officeart/2005/8/layout/radial5"/>
    <dgm:cxn modelId="{653BF7C2-BBD6-45D9-8748-9C926D459CD1}" type="presParOf" srcId="{760978CE-D1AD-420F-A3F3-4B0431B03CDE}" destId="{F2437B9A-4368-4433-9B3F-BB31A8277EFF}" srcOrd="3" destOrd="0" presId="urn:microsoft.com/office/officeart/2005/8/layout/radial5"/>
    <dgm:cxn modelId="{CE11D9AA-A953-4C62-8721-BCF93A8290F0}" type="presParOf" srcId="{F2437B9A-4368-4433-9B3F-BB31A8277EFF}" destId="{7DFB3EEB-869A-4521-87EE-2208116CF7E6}" srcOrd="0" destOrd="0" presId="urn:microsoft.com/office/officeart/2005/8/layout/radial5"/>
    <dgm:cxn modelId="{B90A0BEA-FC41-40C6-A08E-8808200AB039}" type="presParOf" srcId="{760978CE-D1AD-420F-A3F3-4B0431B03CDE}" destId="{3B9FEEF2-A32D-4A05-958D-B00BCA6DE03A}" srcOrd="4" destOrd="0" presId="urn:microsoft.com/office/officeart/2005/8/layout/radial5"/>
    <dgm:cxn modelId="{52E39521-64AA-4C81-A187-EDF86B5654AF}" type="presParOf" srcId="{760978CE-D1AD-420F-A3F3-4B0431B03CDE}" destId="{7D8231E1-B2EC-41C4-B2C8-CDCBD84D22EB}" srcOrd="5" destOrd="0" presId="urn:microsoft.com/office/officeart/2005/8/layout/radial5"/>
    <dgm:cxn modelId="{A2AF3C1C-7168-411D-AFD1-C9F413523047}" type="presParOf" srcId="{7D8231E1-B2EC-41C4-B2C8-CDCBD84D22EB}" destId="{2B8CF640-24FF-4998-8BE6-97BAEFA6CB26}" srcOrd="0" destOrd="0" presId="urn:microsoft.com/office/officeart/2005/8/layout/radial5"/>
    <dgm:cxn modelId="{4AD4D851-98C7-4ADF-A1E9-83296DB5199E}" type="presParOf" srcId="{760978CE-D1AD-420F-A3F3-4B0431B03CDE}" destId="{9DF2106A-1E47-42EF-8DF2-525C144DB5F4}" srcOrd="6" destOrd="0" presId="urn:microsoft.com/office/officeart/2005/8/layout/radial5"/>
    <dgm:cxn modelId="{94ECDE72-ACD5-4B3A-96F0-B4021A80A74B}" type="presParOf" srcId="{760978CE-D1AD-420F-A3F3-4B0431B03CDE}" destId="{04377001-024F-4E59-A109-83BD8B3C552B}" srcOrd="7" destOrd="0" presId="urn:microsoft.com/office/officeart/2005/8/layout/radial5"/>
    <dgm:cxn modelId="{AAC73565-B010-4F14-B00C-476CB9BD73BF}" type="presParOf" srcId="{04377001-024F-4E59-A109-83BD8B3C552B}" destId="{A416971F-C102-43CF-AFBC-8C526C6E4DC6}" srcOrd="0" destOrd="0" presId="urn:microsoft.com/office/officeart/2005/8/layout/radial5"/>
    <dgm:cxn modelId="{5B291095-7085-4BC2-B857-39DA6C05FBA5}" type="presParOf" srcId="{760978CE-D1AD-420F-A3F3-4B0431B03CDE}" destId="{AD8D917A-D5FE-4141-985D-BD84931EDD60}" srcOrd="8" destOrd="0" presId="urn:microsoft.com/office/officeart/2005/8/layout/radial5"/>
    <dgm:cxn modelId="{5E84DD34-5083-42D6-8649-6754DE24DB39}" type="presParOf" srcId="{760978CE-D1AD-420F-A3F3-4B0431B03CDE}" destId="{54E50320-BCE7-4460-932B-A08AAEF71E5E}" srcOrd="9" destOrd="0" presId="urn:microsoft.com/office/officeart/2005/8/layout/radial5"/>
    <dgm:cxn modelId="{76FCC875-7118-4492-BD38-4614897F4A14}" type="presParOf" srcId="{54E50320-BCE7-4460-932B-A08AAEF71E5E}" destId="{D3287431-DC16-4DEB-A704-82CCCE9FDB3F}" srcOrd="0" destOrd="0" presId="urn:microsoft.com/office/officeart/2005/8/layout/radial5"/>
    <dgm:cxn modelId="{2F584C0C-EAAD-4223-804C-37718BE4BF64}" type="presParOf" srcId="{760978CE-D1AD-420F-A3F3-4B0431B03CDE}" destId="{20ED2904-2EA6-4163-9D0C-4B653D2F5C75}" srcOrd="10" destOrd="0" presId="urn:microsoft.com/office/officeart/2005/8/layout/radial5"/>
    <dgm:cxn modelId="{310D4A08-8FBA-4EFF-B0C5-57EEC526A0DD}" type="presParOf" srcId="{760978CE-D1AD-420F-A3F3-4B0431B03CDE}" destId="{6D693851-EB78-4785-90D3-7F7181FD137D}" srcOrd="11" destOrd="0" presId="urn:microsoft.com/office/officeart/2005/8/layout/radial5"/>
    <dgm:cxn modelId="{230459AE-0246-4AA7-8927-197D13426373}" type="presParOf" srcId="{6D693851-EB78-4785-90D3-7F7181FD137D}" destId="{CA031D83-B49E-4007-B065-05BD9A69BC65}" srcOrd="0" destOrd="0" presId="urn:microsoft.com/office/officeart/2005/8/layout/radial5"/>
    <dgm:cxn modelId="{F0BF36B7-73B8-4784-9510-5A98D41EE3ED}" type="presParOf" srcId="{760978CE-D1AD-420F-A3F3-4B0431B03CDE}" destId="{CDDDFE99-EAAF-4DDE-8735-4413360A6691}" srcOrd="12" destOrd="0" presId="urn:microsoft.com/office/officeart/2005/8/layout/radial5"/>
    <dgm:cxn modelId="{294EEFCA-B39E-4B45-8BFC-9D749A598CEA}" type="presParOf" srcId="{760978CE-D1AD-420F-A3F3-4B0431B03CDE}" destId="{88CF6D67-1A22-4208-8448-47536E8D9983}" srcOrd="13" destOrd="0" presId="urn:microsoft.com/office/officeart/2005/8/layout/radial5"/>
    <dgm:cxn modelId="{AD9403DA-3530-4891-A06D-5799B99AFAAF}" type="presParOf" srcId="{88CF6D67-1A22-4208-8448-47536E8D9983}" destId="{1B6916BA-8FE6-4938-8C72-843FC3AB7B12}" srcOrd="0" destOrd="0" presId="urn:microsoft.com/office/officeart/2005/8/layout/radial5"/>
    <dgm:cxn modelId="{C7DAB8DD-2552-478C-9126-D2A73DBA5D29}" type="presParOf" srcId="{760978CE-D1AD-420F-A3F3-4B0431B03CDE}" destId="{5AD2EE95-B3D6-4E54-9654-54B86E12C2C3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6B7D1-EC8E-462A-BFB2-496362FE6313}">
      <dsp:nvSpPr>
        <dsp:cNvPr id="0" name=""/>
        <dsp:cNvSpPr/>
      </dsp:nvSpPr>
      <dsp:spPr>
        <a:xfrm>
          <a:off x="4325039" y="1739788"/>
          <a:ext cx="1336032" cy="133603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700" kern="1200" dirty="0"/>
        </a:p>
      </dsp:txBody>
      <dsp:txXfrm>
        <a:off x="4520696" y="1935445"/>
        <a:ext cx="944718" cy="944718"/>
      </dsp:txXfrm>
    </dsp:sp>
    <dsp:sp modelId="{B57AB561-3773-4C06-8802-BBA511512960}">
      <dsp:nvSpPr>
        <dsp:cNvPr id="0" name=""/>
        <dsp:cNvSpPr/>
      </dsp:nvSpPr>
      <dsp:spPr>
        <a:xfrm rot="16200000">
          <a:off x="4851252" y="1253136"/>
          <a:ext cx="283606" cy="45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4893793" y="1386527"/>
        <a:ext cx="198524" cy="272551"/>
      </dsp:txXfrm>
    </dsp:sp>
    <dsp:sp modelId="{E821E3F3-5763-4FC4-AC51-C325C7F4AA2B}">
      <dsp:nvSpPr>
        <dsp:cNvPr id="0" name=""/>
        <dsp:cNvSpPr/>
      </dsp:nvSpPr>
      <dsp:spPr>
        <a:xfrm>
          <a:off x="4391840" y="2252"/>
          <a:ext cx="1202429" cy="12024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FIX</a:t>
          </a:r>
          <a:endParaRPr lang="fr-FR" sz="1100" kern="1200" dirty="0"/>
        </a:p>
      </dsp:txBody>
      <dsp:txXfrm>
        <a:off x="4567932" y="178344"/>
        <a:ext cx="850245" cy="850245"/>
      </dsp:txXfrm>
    </dsp:sp>
    <dsp:sp modelId="{F2437B9A-4368-4433-9B3F-BB31A8277EFF}">
      <dsp:nvSpPr>
        <dsp:cNvPr id="0" name=""/>
        <dsp:cNvSpPr/>
      </dsp:nvSpPr>
      <dsp:spPr>
        <a:xfrm rot="19285714">
          <a:off x="5576434" y="1602365"/>
          <a:ext cx="283606" cy="45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5585715" y="1719739"/>
        <a:ext cx="198524" cy="272551"/>
      </dsp:txXfrm>
    </dsp:sp>
    <dsp:sp modelId="{3B9FEEF2-A32D-4A05-958D-B00BCA6DE03A}">
      <dsp:nvSpPr>
        <dsp:cNvPr id="0" name=""/>
        <dsp:cNvSpPr/>
      </dsp:nvSpPr>
      <dsp:spPr>
        <a:xfrm>
          <a:off x="5802528" y="681604"/>
          <a:ext cx="1202429" cy="120242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1999</a:t>
          </a:r>
          <a:endParaRPr lang="fr-FR" sz="1100" kern="1200" dirty="0"/>
        </a:p>
      </dsp:txBody>
      <dsp:txXfrm>
        <a:off x="5978620" y="857696"/>
        <a:ext cx="850245" cy="850245"/>
      </dsp:txXfrm>
    </dsp:sp>
    <dsp:sp modelId="{7D8231E1-B2EC-41C4-B2C8-CDCBD84D22EB}">
      <dsp:nvSpPr>
        <dsp:cNvPr id="0" name=""/>
        <dsp:cNvSpPr/>
      </dsp:nvSpPr>
      <dsp:spPr>
        <a:xfrm rot="771429">
          <a:off x="5755539" y="2387077"/>
          <a:ext cx="283606" cy="45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5756606" y="2468461"/>
        <a:ext cx="198524" cy="272551"/>
      </dsp:txXfrm>
    </dsp:sp>
    <dsp:sp modelId="{9DF2106A-1E47-42EF-8DF2-525C144DB5F4}">
      <dsp:nvSpPr>
        <dsp:cNvPr id="0" name=""/>
        <dsp:cNvSpPr/>
      </dsp:nvSpPr>
      <dsp:spPr>
        <a:xfrm>
          <a:off x="6150939" y="2208093"/>
          <a:ext cx="1202429" cy="120242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QA, Sales, R&amp;D, Support</a:t>
          </a:r>
          <a:endParaRPr lang="fr-FR" sz="1100" kern="1200" dirty="0"/>
        </a:p>
      </dsp:txBody>
      <dsp:txXfrm>
        <a:off x="6327031" y="2384185"/>
        <a:ext cx="850245" cy="850245"/>
      </dsp:txXfrm>
    </dsp:sp>
    <dsp:sp modelId="{04377001-024F-4E59-A109-83BD8B3C552B}">
      <dsp:nvSpPr>
        <dsp:cNvPr id="0" name=""/>
        <dsp:cNvSpPr/>
      </dsp:nvSpPr>
      <dsp:spPr>
        <a:xfrm rot="3857143">
          <a:off x="5253698" y="3016366"/>
          <a:ext cx="283606" cy="45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5277781" y="3068888"/>
        <a:ext cx="198524" cy="272551"/>
      </dsp:txXfrm>
    </dsp:sp>
    <dsp:sp modelId="{AD8D917A-D5FE-4141-985D-BD84931EDD60}">
      <dsp:nvSpPr>
        <dsp:cNvPr id="0" name=""/>
        <dsp:cNvSpPr/>
      </dsp:nvSpPr>
      <dsp:spPr>
        <a:xfrm>
          <a:off x="5174713" y="3432242"/>
          <a:ext cx="1202429" cy="120242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Trading Electronic</a:t>
          </a:r>
          <a:endParaRPr lang="fr-FR" sz="1100" kern="1200" dirty="0"/>
        </a:p>
      </dsp:txBody>
      <dsp:txXfrm>
        <a:off x="5350805" y="3608334"/>
        <a:ext cx="850245" cy="850245"/>
      </dsp:txXfrm>
    </dsp:sp>
    <dsp:sp modelId="{54E50320-BCE7-4460-932B-A08AAEF71E5E}">
      <dsp:nvSpPr>
        <dsp:cNvPr id="0" name=""/>
        <dsp:cNvSpPr/>
      </dsp:nvSpPr>
      <dsp:spPr>
        <a:xfrm rot="6942857">
          <a:off x="4448806" y="3016366"/>
          <a:ext cx="283606" cy="45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4509805" y="3068888"/>
        <a:ext cx="198524" cy="272551"/>
      </dsp:txXfrm>
    </dsp:sp>
    <dsp:sp modelId="{20ED2904-2EA6-4163-9D0C-4B653D2F5C75}">
      <dsp:nvSpPr>
        <dsp:cNvPr id="0" name=""/>
        <dsp:cNvSpPr/>
      </dsp:nvSpPr>
      <dsp:spPr>
        <a:xfrm>
          <a:off x="3608968" y="3432242"/>
          <a:ext cx="1202429" cy="120242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Tokyo, </a:t>
          </a:r>
          <a:r>
            <a:rPr lang="en-US" sz="1100" kern="1200" dirty="0" err="1" smtClean="0"/>
            <a:t>Londres</a:t>
          </a:r>
          <a:r>
            <a:rPr lang="en-US" sz="1100" kern="1200" dirty="0" smtClean="0"/>
            <a:t>, New York …</a:t>
          </a:r>
        </a:p>
      </dsp:txBody>
      <dsp:txXfrm>
        <a:off x="3785060" y="3608334"/>
        <a:ext cx="850245" cy="850245"/>
      </dsp:txXfrm>
    </dsp:sp>
    <dsp:sp modelId="{6D693851-EB78-4785-90D3-7F7181FD137D}">
      <dsp:nvSpPr>
        <dsp:cNvPr id="0" name=""/>
        <dsp:cNvSpPr/>
      </dsp:nvSpPr>
      <dsp:spPr>
        <a:xfrm rot="10028571">
          <a:off x="3946964" y="2387077"/>
          <a:ext cx="283606" cy="45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4030979" y="2468461"/>
        <a:ext cx="198524" cy="272551"/>
      </dsp:txXfrm>
    </dsp:sp>
    <dsp:sp modelId="{CDDDFE99-EAAF-4DDE-8735-4413360A6691}">
      <dsp:nvSpPr>
        <dsp:cNvPr id="0" name=""/>
        <dsp:cNvSpPr/>
      </dsp:nvSpPr>
      <dsp:spPr>
        <a:xfrm>
          <a:off x="2632741" y="2208093"/>
          <a:ext cx="1202429" cy="12024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Aix-en-Provence</a:t>
          </a:r>
        </a:p>
      </dsp:txBody>
      <dsp:txXfrm>
        <a:off x="2808833" y="2384185"/>
        <a:ext cx="850245" cy="850245"/>
      </dsp:txXfrm>
    </dsp:sp>
    <dsp:sp modelId="{88CF6D67-1A22-4208-8448-47536E8D9983}">
      <dsp:nvSpPr>
        <dsp:cNvPr id="0" name=""/>
        <dsp:cNvSpPr/>
      </dsp:nvSpPr>
      <dsp:spPr>
        <a:xfrm rot="13114286">
          <a:off x="4126069" y="1602365"/>
          <a:ext cx="283606" cy="45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4201870" y="1719739"/>
        <a:ext cx="198524" cy="272551"/>
      </dsp:txXfrm>
    </dsp:sp>
    <dsp:sp modelId="{5AD2EE95-B3D6-4E54-9654-54B86E12C2C3}">
      <dsp:nvSpPr>
        <dsp:cNvPr id="0" name=""/>
        <dsp:cNvSpPr/>
      </dsp:nvSpPr>
      <dsp:spPr>
        <a:xfrm>
          <a:off x="2981153" y="681604"/>
          <a:ext cx="1202429" cy="120242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smartCC</a:t>
          </a:r>
          <a:r>
            <a:rPr lang="en-US" sz="1100" kern="1200" dirty="0" smtClean="0"/>
            <a:t>, OMS, </a:t>
          </a:r>
          <a:r>
            <a:rPr lang="en-US" sz="1100" kern="1200" dirty="0" err="1" smtClean="0"/>
            <a:t>TradingWeb</a:t>
          </a:r>
          <a:r>
            <a:rPr lang="en-US" sz="1100" kern="1200" dirty="0" smtClean="0"/>
            <a:t>…</a:t>
          </a:r>
        </a:p>
      </dsp:txBody>
      <dsp:txXfrm>
        <a:off x="3157245" y="857696"/>
        <a:ext cx="850245" cy="850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 smtClean="0"/>
              <a:t>2014/2015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C72F4-0302-4064-B7BB-AEEB766CE4D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20842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 smtClean="0"/>
              <a:t>2014/2015</a:t>
            </a:r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4F355-291C-45DF-8F81-C3404BA5E9E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32571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123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38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Monitoring-Audit des Actions utilisateur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jpe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0.png"/><Relationship Id="rId4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875641"/>
            <a:ext cx="10068285" cy="1005699"/>
          </a:xfrm>
        </p:spPr>
        <p:txBody>
          <a:bodyPr>
            <a:normAutofit/>
          </a:bodyPr>
          <a:lstStyle/>
          <a:p>
            <a:pPr algn="ctr"/>
            <a:r>
              <a:rPr lang="fr-FR" sz="5000" b="1" dirty="0" err="1" smtClean="0">
                <a:solidFill>
                  <a:schemeClr val="accent2">
                    <a:lumMod val="75000"/>
                  </a:schemeClr>
                </a:solidFill>
              </a:rPr>
              <a:t>Reporting</a:t>
            </a:r>
            <a:endParaRPr lang="fr-FR" sz="5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8387" y="1872725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2000" dirty="0" smtClean="0"/>
              <a:t>Stage de fin d’études</a:t>
            </a:r>
          </a:p>
          <a:p>
            <a:pPr algn="ctr"/>
            <a:r>
              <a:rPr lang="fr-FR" sz="2000" dirty="0" smtClean="0"/>
              <a:t>Master FIABILIT</a:t>
            </a:r>
            <a:r>
              <a:rPr lang="fr-FR" sz="2000" dirty="0"/>
              <a:t>é</a:t>
            </a:r>
            <a:r>
              <a:rPr lang="fr-FR" sz="2000" dirty="0" smtClean="0"/>
              <a:t>, SéCURIT</a:t>
            </a:r>
            <a:r>
              <a:rPr lang="fr-FR" sz="2000" dirty="0"/>
              <a:t>é</a:t>
            </a:r>
            <a:r>
              <a:rPr lang="fr-FR" sz="2000" dirty="0" smtClean="0"/>
              <a:t> et INTEGRATION LOGICIELLE</a:t>
            </a:r>
          </a:p>
        </p:txBody>
      </p:sp>
      <p:pic>
        <p:nvPicPr>
          <p:cNvPr id="4" name="Picture 3" descr="http://masterinfo.univ-mrs.fr/logos/logo_sciences_rvb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92" y="113527"/>
            <a:ext cx="214439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158" y="216455"/>
            <a:ext cx="3245708" cy="5638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8192" y="4992524"/>
            <a:ext cx="389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Réalisé par :</a:t>
            </a:r>
          </a:p>
          <a:p>
            <a:pPr lvl="1"/>
            <a:r>
              <a:rPr lang="fr-FR" dirty="0" err="1" smtClean="0"/>
              <a:t>Seddik</a:t>
            </a:r>
            <a:r>
              <a:rPr lang="fr-FR" dirty="0" smtClean="0"/>
              <a:t> OUISS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52014" y="4992524"/>
            <a:ext cx="3896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Encadré par :</a:t>
            </a:r>
          </a:p>
          <a:p>
            <a:pPr lvl="1"/>
            <a:r>
              <a:rPr lang="fr-FR" dirty="0" smtClean="0"/>
              <a:t>Julien </a:t>
            </a:r>
            <a:r>
              <a:rPr lang="fr-FR" dirty="0" err="1" smtClean="0"/>
              <a:t>Aymard</a:t>
            </a:r>
            <a:endParaRPr lang="fr-FR" dirty="0" smtClean="0"/>
          </a:p>
          <a:p>
            <a:pPr lvl="1"/>
            <a:r>
              <a:rPr lang="fr-FR" dirty="0" smtClean="0"/>
              <a:t>Jean-Luc MASSAT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210" y="3015725"/>
            <a:ext cx="1975287" cy="126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01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Quelques définitions</a:t>
            </a:r>
            <a:endParaRPr lang="fr-FR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30630" y="2254296"/>
            <a:ext cx="6538933" cy="3550805"/>
          </a:xfrm>
        </p:spPr>
        <p:txBody>
          <a:bodyPr>
            <a:normAutofit fontScale="550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fr-FR" sz="2500" b="1" dirty="0" smtClean="0"/>
              <a:t>Business Intelligence</a:t>
            </a:r>
          </a:p>
          <a:p>
            <a:pPr marL="0" lvl="0" indent="0">
              <a:buNone/>
            </a:pPr>
            <a:endParaRPr lang="fr-FR" sz="2500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500" b="1" dirty="0" smtClean="0"/>
              <a:t> ETL</a:t>
            </a:r>
            <a:endParaRPr lang="fr-FR" sz="2500" b="1" dirty="0"/>
          </a:p>
          <a:p>
            <a:pPr>
              <a:buFont typeface="Wingdings" panose="05000000000000000000" pitchFamily="2" charset="2"/>
              <a:buChar char="Ø"/>
            </a:pPr>
            <a:endParaRPr lang="fr-FR" sz="25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500" b="1" dirty="0" smtClean="0"/>
              <a:t>Entrepôt de données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500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500" b="1" dirty="0" smtClean="0"/>
              <a:t> OLAP (ROLAP, MOLAP, HOLAP)</a:t>
            </a:r>
            <a:endParaRPr lang="fr-FR" sz="2500" b="1" dirty="0"/>
          </a:p>
          <a:p>
            <a:pPr>
              <a:buFont typeface="Wingdings" panose="05000000000000000000" pitchFamily="2" charset="2"/>
              <a:buChar char="Ø"/>
            </a:pPr>
            <a:endParaRPr lang="fr-FR" sz="2500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500" b="1" dirty="0" smtClean="0"/>
              <a:t> Mondrian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fr-FR" sz="25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500" b="1" dirty="0" smtClean="0"/>
              <a:t> SmartCC</a:t>
            </a:r>
            <a:endParaRPr lang="fr-FR" sz="2500" b="1" dirty="0"/>
          </a:p>
          <a:p>
            <a:pPr marL="0" lv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170" name="Picture 2" descr="http://blog.neodemia.com/wp-content/uploads/2015/02/definition-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25" y="3500051"/>
            <a:ext cx="46386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194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Solution</a:t>
            </a:r>
            <a:endParaRPr lang="fr-FR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40155" y="2244771"/>
            <a:ext cx="6538933" cy="34322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400" b="1" dirty="0"/>
              <a:t> </a:t>
            </a:r>
            <a:r>
              <a:rPr lang="fr-FR" sz="1400" b="1" dirty="0"/>
              <a:t>L</a:t>
            </a:r>
            <a:r>
              <a:rPr lang="fr-FR" sz="1400" b="1" dirty="0"/>
              <a:t>a </a:t>
            </a:r>
            <a:r>
              <a:rPr lang="fr-FR" sz="1400" b="1" dirty="0"/>
              <a:t>mise en place d’un entrepôt de données avec </a:t>
            </a:r>
            <a:r>
              <a:rPr lang="fr-FR" sz="1400" b="1" dirty="0" err="1"/>
              <a:t>MySql</a:t>
            </a:r>
            <a:r>
              <a:rPr lang="fr-FR" sz="1400" b="1" dirty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fr-FR" sz="1400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1400" b="1" dirty="0" smtClean="0"/>
              <a:t> </a:t>
            </a:r>
            <a:r>
              <a:rPr lang="fr-FR" sz="1400" b="1" dirty="0"/>
              <a:t>L</a:t>
            </a:r>
            <a:r>
              <a:rPr lang="fr-FR" sz="1400" b="1" dirty="0" smtClean="0"/>
              <a:t>a </a:t>
            </a:r>
            <a:r>
              <a:rPr lang="fr-FR" sz="1400" b="1" dirty="0"/>
              <a:t>mise en place d’une ETL avec </a:t>
            </a:r>
            <a:r>
              <a:rPr lang="fr-FR" sz="1400" b="1" dirty="0" err="1"/>
              <a:t>Pentaho</a:t>
            </a:r>
            <a:r>
              <a:rPr lang="fr-FR" sz="1400" b="1" dirty="0"/>
              <a:t> </a:t>
            </a:r>
            <a:r>
              <a:rPr lang="fr-FR" sz="1400" b="1" dirty="0" err="1"/>
              <a:t>Kettle</a:t>
            </a:r>
            <a:r>
              <a:rPr lang="fr-FR" sz="1400" b="1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400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1400" b="1" dirty="0" smtClean="0"/>
              <a:t>Le </a:t>
            </a:r>
            <a:r>
              <a:rPr lang="fr-FR" sz="1400" b="1" dirty="0"/>
              <a:t>déploiement d’un moteur </a:t>
            </a:r>
            <a:r>
              <a:rPr lang="fr-FR" sz="1400" b="1" dirty="0" smtClean="0"/>
              <a:t>ROLAP </a:t>
            </a:r>
            <a:r>
              <a:rPr lang="fr-FR" sz="1400" b="1" dirty="0"/>
              <a:t>avec </a:t>
            </a:r>
            <a:r>
              <a:rPr lang="fr-FR" sz="1400" b="1" dirty="0" smtClean="0"/>
              <a:t>Mondrian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fr-FR" sz="1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400" b="1" dirty="0" smtClean="0"/>
              <a:t>Le </a:t>
            </a:r>
            <a:r>
              <a:rPr lang="fr-FR" sz="1400" b="1" dirty="0"/>
              <a:t>développement d’un client OLAP sur SmartCC</a:t>
            </a:r>
          </a:p>
          <a:p>
            <a:pPr marL="0" lvl="0" indent="0">
              <a:buNone/>
            </a:pPr>
            <a:endParaRPr lang="fr-FR" sz="1400" b="1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2290" name="Picture 2" descr="http://diffusiononline.lameilleuresolution.promety.net/file/lameilleuresolution.promety.net/solution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61" y="1942569"/>
            <a:ext cx="3508245" cy="35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498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Solution</a:t>
            </a:r>
            <a:r>
              <a:rPr lang="fr-FR" dirty="0" smtClean="0"/>
              <a:t> </a:t>
            </a:r>
            <a:r>
              <a:rPr lang="fr-FR" sz="3600" dirty="0"/>
              <a:t>– Diagramme de déploiement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049499"/>
            <a:ext cx="10389871" cy="40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5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Solution</a:t>
            </a:r>
            <a:r>
              <a:rPr lang="fr-FR" dirty="0" smtClean="0"/>
              <a:t> </a:t>
            </a:r>
            <a:r>
              <a:rPr lang="fr-FR" sz="3600" dirty="0"/>
              <a:t>– Avantages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97280" y="2254296"/>
            <a:ext cx="6538933" cy="34322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400" b="1" dirty="0" smtClean="0"/>
              <a:t>Flexibilité :</a:t>
            </a:r>
          </a:p>
          <a:p>
            <a:pPr marL="0" indent="0">
              <a:buNone/>
            </a:pPr>
            <a:endParaRPr lang="fr-FR" sz="14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400" b="1" dirty="0"/>
              <a:t>   </a:t>
            </a:r>
            <a:r>
              <a:rPr lang="fr-FR" sz="1400" b="1" dirty="0" smtClean="0"/>
              <a:t>Changement et évolution du client OLAP</a:t>
            </a:r>
            <a:endParaRPr lang="fr-FR" sz="14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FR" sz="14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400" b="1" dirty="0"/>
              <a:t>   </a:t>
            </a:r>
            <a:r>
              <a:rPr lang="fr-FR" sz="1400" b="1" dirty="0" smtClean="0"/>
              <a:t>Compatibilité avec tout client respectant le standard XMLA</a:t>
            </a:r>
            <a:endParaRPr lang="fr-FR" sz="1400" b="1" dirty="0"/>
          </a:p>
          <a:p>
            <a:pPr lvl="1">
              <a:buFont typeface="Wingdings" panose="05000000000000000000" pitchFamily="2" charset="2"/>
              <a:buChar char="Ø"/>
            </a:pPr>
            <a:endParaRPr lang="fr-FR" sz="14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400" b="1" dirty="0" smtClean="0"/>
              <a:t>  Possibilité de changer de moteur OLAP (de Mondrian à PALO ?).</a:t>
            </a:r>
            <a:endParaRPr lang="fr-FR" sz="1400" b="1" dirty="0"/>
          </a:p>
          <a:p>
            <a:pPr marL="0" indent="0">
              <a:buNone/>
            </a:pPr>
            <a:endParaRPr lang="fr-FR" sz="1400" b="1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42" name="Picture 2" descr="http://qualite-aquitainepdca.com/wp-content/uploads/2014/09/bonhomme-se-repose-sur-avant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533" y="2798805"/>
            <a:ext cx="20669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369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Solution</a:t>
            </a:r>
            <a:r>
              <a:rPr lang="fr-FR" dirty="0" smtClean="0"/>
              <a:t> </a:t>
            </a:r>
            <a:r>
              <a:rPr lang="fr-FR" sz="3600" dirty="0"/>
              <a:t>– Client Excel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57" y="1846064"/>
            <a:ext cx="9440562" cy="4373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11245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Solution</a:t>
            </a:r>
            <a:r>
              <a:rPr lang="fr-FR" dirty="0" smtClean="0"/>
              <a:t> </a:t>
            </a:r>
            <a:r>
              <a:rPr lang="fr-FR" sz="3600" dirty="0"/>
              <a:t>– Inconvénients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97280" y="2254296"/>
            <a:ext cx="6538933" cy="34322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 </a:t>
            </a:r>
            <a:r>
              <a:rPr lang="fr-FR" b="1" dirty="0" smtClean="0"/>
              <a:t>Espace Disque</a:t>
            </a:r>
            <a:endParaRPr lang="fr-F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 smtClean="0"/>
              <a:t> ROLAP</a:t>
            </a:r>
            <a:endParaRPr lang="fr-FR" b="1" dirty="0"/>
          </a:p>
          <a:p>
            <a:pPr marL="201168" lvl="1" indent="0">
              <a:buNone/>
            </a:pPr>
            <a:r>
              <a:rPr lang="fr-FR" b="1" dirty="0"/>
              <a:t> </a:t>
            </a:r>
            <a:r>
              <a:rPr lang="fr-FR" b="1" dirty="0" smtClean="0"/>
              <a:t>  	Gestion du cache</a:t>
            </a:r>
            <a:endParaRPr lang="fr-FR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FR" b="1" dirty="0"/>
          </a:p>
          <a:p>
            <a:pPr marL="201168" lvl="1" indent="0">
              <a:buNone/>
            </a:pPr>
            <a:r>
              <a:rPr lang="fr-FR" b="1" dirty="0" smtClean="0"/>
              <a:t>	 Tables d'agrégation (Espace Disque !!!)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b="1" dirty="0"/>
          </a:p>
          <a:p>
            <a:pPr marL="201168" lvl="1" indent="0">
              <a:buNone/>
            </a:pPr>
            <a:r>
              <a:rPr lang="fr-FR" b="1" dirty="0"/>
              <a:t>	</a:t>
            </a:r>
            <a:r>
              <a:rPr lang="fr-FR" b="1" dirty="0" smtClean="0"/>
              <a:t>De ROLAP à MOLAP</a:t>
            </a:r>
            <a:endParaRPr lang="fr-FR" b="1" dirty="0"/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01168" lvl="1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1268" name="Picture 4" descr="http://leblogdudirigeant.com/wp-content/uploads/2014/01/ptojetOK-193x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13" y="2817341"/>
            <a:ext cx="18383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1480671" y="3095625"/>
            <a:ext cx="323850" cy="22677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ight Arrow 8"/>
          <p:cNvSpPr/>
          <p:nvPr/>
        </p:nvSpPr>
        <p:spPr>
          <a:xfrm>
            <a:off x="1480671" y="3725950"/>
            <a:ext cx="323850" cy="22677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ight Arrow 9"/>
          <p:cNvSpPr/>
          <p:nvPr/>
        </p:nvSpPr>
        <p:spPr>
          <a:xfrm>
            <a:off x="1480671" y="4356275"/>
            <a:ext cx="323850" cy="22677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2139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320369" y="3922394"/>
            <a:ext cx="5391636" cy="99905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38552" y="1941572"/>
            <a:ext cx="3314998" cy="177661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354485" y="1941572"/>
            <a:ext cx="3408731" cy="1774012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Solution</a:t>
            </a:r>
            <a:r>
              <a:rPr lang="fr-FR" dirty="0"/>
              <a:t> </a:t>
            </a:r>
            <a:r>
              <a:rPr lang="fr-FR" sz="3600" dirty="0"/>
              <a:t>–</a:t>
            </a:r>
            <a:r>
              <a:rPr lang="fr-FR" dirty="0"/>
              <a:t> </a:t>
            </a:r>
            <a:r>
              <a:rPr lang="fr-FR" sz="3600" dirty="0" smtClean="0"/>
              <a:t>Outils et Technologies</a:t>
            </a:r>
            <a:endParaRPr lang="fr-FR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 descr="http://www.google.fr/url?source=imglanding&amp;ct=img&amp;q=http://crbtech.in/Java-Training/images/JavaImagee.jpg&amp;sa=X&amp;ei=Z8ptVYC5I4LyUuOcgegP&amp;ved=0CAkQ8wc&amp;usg=AFQjCNEZ0MzDvO8dRRmhAo0mdzjwjy-M1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199" y="2125058"/>
            <a:ext cx="772881" cy="53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 descr="http://www.google.fr/url?source=imglanding&amp;ct=img&amp;q=http://www.javatpoint.com/images/javascript/javascript_logo.png&amp;sa=X&amp;ei=XMttVf7RK8ajU_O9g9AI&amp;ved=0CAkQ8wc&amp;usg=AFQjCNHiLvtKD6MIaqB4V9Q04b3ihN-si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155" y="2969122"/>
            <a:ext cx="687069" cy="55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google.fr/url?source=imglanding&amp;ct=img&amp;q=http://tempowpenginecom.wpengine.netdna-cdn.com/wp-content/uploads/2015/01/highcharts-logo.png&amp;sa=X&amp;ei=EMttVY2PJMblUpXUgKAK&amp;ved=0CAkQ8wc&amp;usg=AFQjCNGZu5JX8u7Z2axOarnHkZcP2k960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930" y="3050298"/>
            <a:ext cx="1272769" cy="362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http://www.google.fr/url?source=imglanding&amp;ct=img&amp;q=http://www.javatpoint.com/images/spimages/spring1.png&amp;sa=X&amp;ei=xsttVcmHB4HaUr-vgXg&amp;ved=0CAkQ8wc&amp;usg=AFQjCNEoRdgrDLQa10Qtixd3Okz5odeGOQ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5" r="12057"/>
          <a:stretch/>
        </p:blipFill>
        <p:spPr bwMode="auto">
          <a:xfrm>
            <a:off x="3143421" y="2138749"/>
            <a:ext cx="915430" cy="5224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http://www.google.fr/url?source=imglanding&amp;ct=img&amp;q=https://git-scm.com/images/logo@2x.png&amp;sa=X&amp;ei=4sttVZDoEcfaU5eRgvAD&amp;ved=0CAkQ8wc&amp;usg=AFQjCNFQ1OENbsCQLRTHmxHPFwJJ4qdB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219325"/>
            <a:ext cx="930935" cy="441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http://www.google.fr/url?source=imglanding&amp;ct=img&amp;q=http://yohan.jasdid.com/wp-content/uploads/2014/06/Eclipse-luna.png&amp;sa=X&amp;ei=D8xtVa6sJILkUb-jgrgK&amp;ved=0CAkQ8wc&amp;usg=AFQjCNEGcTP93S4N6KFVcHG98zQd2eZi5A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997" y="2137368"/>
            <a:ext cx="474278" cy="520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http://www.google.fr/url?source=imglanding&amp;ct=img&amp;q=http://www.agilearts.nl/wp-content/uploads/2013/03/gradle.png&amp;sa=X&amp;ei=jsxtVYHhAozyUIfYgNAF&amp;ved=0CAkQ8wc&amp;usg=AFQjCNHi2HMgR0FwFQjP4MAOgMF7OWo6-A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053" y="2219325"/>
            <a:ext cx="1127919" cy="422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https://avatars2.githubusercontent.com/u/2935950?v=3&amp;s=400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19"/>
          <a:stretch/>
        </p:blipFill>
        <p:spPr bwMode="auto">
          <a:xfrm>
            <a:off x="4312646" y="3978535"/>
            <a:ext cx="984669" cy="792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61" y="4246781"/>
            <a:ext cx="456711" cy="359368"/>
          </a:xfrm>
          <a:prstGeom prst="rect">
            <a:avLst/>
          </a:prstGeom>
        </p:spPr>
      </p:pic>
      <p:pic>
        <p:nvPicPr>
          <p:cNvPr id="18" name="Picture 17" descr="http://www.pentaho.com/images/logo_kettle_lrg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277" y="4230015"/>
            <a:ext cx="1286156" cy="35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http://community.pentaho.com/projects/mondrian/documentation-temp/images/logo_mondrian_lr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212" y="4230015"/>
            <a:ext cx="1192516" cy="36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mde-lille.fr/IMG/jpg/Outils_de_la_MDE_retouche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302" y="4331467"/>
            <a:ext cx="1886723" cy="188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camo.githubusercontent.com/6cf90bd5c928f5c58116666f4102371641883ad5/68747470733a2f2f662e636c6f75642e6769746875622e636f6d2f6173736574732f313036373930372f323136303134322f30333036353666342d393462342d313165332d393865362d3732343336393830666462652e6a706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383" y="2969122"/>
            <a:ext cx="909686" cy="50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http://code.google.com/p/pony-sdk/logo?cct=138075039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560" y="2137368"/>
            <a:ext cx="1145008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MySQL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r="10233"/>
          <a:stretch/>
        </p:blipFill>
        <p:spPr bwMode="auto">
          <a:xfrm>
            <a:off x="3454205" y="4055612"/>
            <a:ext cx="806697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780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Conception</a:t>
            </a:r>
            <a:r>
              <a:rPr lang="en-US" dirty="0" smtClean="0"/>
              <a:t> </a:t>
            </a:r>
            <a:r>
              <a:rPr lang="fr-FR" sz="3600" dirty="0"/>
              <a:t>– Entrepôt</a:t>
            </a:r>
            <a:r>
              <a:rPr lang="en-US" sz="3600" dirty="0"/>
              <a:t> de </a:t>
            </a:r>
            <a:r>
              <a:rPr lang="fr-FR" sz="3600" dirty="0"/>
              <a:t>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523" y="1906620"/>
            <a:ext cx="7299466" cy="3797678"/>
          </a:xfrm>
        </p:spPr>
        <p:txBody>
          <a:bodyPr>
            <a:noAutofit/>
          </a:bodyPr>
          <a:lstStyle/>
          <a:p>
            <a:pPr marL="566928" lvl="3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  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94" y="1906620"/>
            <a:ext cx="9413656" cy="39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373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Conception</a:t>
            </a:r>
            <a:r>
              <a:rPr lang="en-US" dirty="0" smtClean="0"/>
              <a:t> </a:t>
            </a:r>
            <a:r>
              <a:rPr lang="fr-FR" sz="3600" dirty="0"/>
              <a:t>–</a:t>
            </a:r>
            <a:r>
              <a:rPr lang="en-US" sz="3600" dirty="0"/>
              <a:t> ETL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523" y="1906620"/>
            <a:ext cx="7299466" cy="3797678"/>
          </a:xfrm>
        </p:spPr>
        <p:txBody>
          <a:bodyPr>
            <a:noAutofit/>
          </a:bodyPr>
          <a:lstStyle/>
          <a:p>
            <a:pPr marL="566928" lvl="3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  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pic>
        <p:nvPicPr>
          <p:cNvPr id="11" name="Picture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4"/>
          <a:stretch/>
        </p:blipFill>
        <p:spPr>
          <a:xfrm>
            <a:off x="1400432" y="2982097"/>
            <a:ext cx="8031891" cy="16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260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Conception</a:t>
            </a:r>
            <a:r>
              <a:rPr lang="en-US" dirty="0" smtClean="0"/>
              <a:t> </a:t>
            </a:r>
            <a:r>
              <a:rPr lang="fr-FR" sz="3600" dirty="0"/>
              <a:t>–</a:t>
            </a:r>
            <a:r>
              <a:rPr lang="en-US" sz="3600" dirty="0"/>
              <a:t> Mondrian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523" y="1906620"/>
            <a:ext cx="7299466" cy="3797678"/>
          </a:xfrm>
        </p:spPr>
        <p:txBody>
          <a:bodyPr>
            <a:noAutofit/>
          </a:bodyPr>
          <a:lstStyle/>
          <a:p>
            <a:pPr marL="566928" lvl="3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  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811179" y="1838425"/>
            <a:ext cx="5792779" cy="386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7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&lt;!-- </a:t>
            </a:r>
            <a:r>
              <a:rPr lang="en-US" sz="10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Orders Cube --&gt;</a:t>
            </a:r>
            <a:endParaRPr lang="fr-F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&lt;Cube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"Orders"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fr-F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&lt;Table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order_facts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fr-F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DimensionUsage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"Product"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"Product"</a:t>
            </a:r>
            <a:endParaRPr lang="fr-F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0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foreignKey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id_product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fr-F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DimensionUsage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10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"Time"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"Time"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449580">
              <a:lnSpc>
                <a:spcPct val="107000"/>
              </a:lnSpc>
              <a:spcAft>
                <a:spcPts val="0"/>
              </a:spcAft>
            </a:pPr>
            <a:r>
              <a:rPr lang="en-US" sz="10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foreignKey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id_time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fr-F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&lt;Dimension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"Counter"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foreignKey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id_counter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fr-F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&lt;Hierarchy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hasAll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"true"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>
              <a:lnSpc>
                <a:spcPct val="107000"/>
              </a:lnSpc>
              <a:spcAft>
                <a:spcPts val="0"/>
              </a:spcAft>
            </a:pPr>
            <a:r>
              <a:rPr lang="en-US" sz="10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allMemberName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"All Counters"</a:t>
            </a:r>
            <a:endParaRPr lang="fr-F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0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primaryKey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counter_id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fr-F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&lt;Table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dim_counter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fr-F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&lt;Level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"counter"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"Counter"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449580">
              <a:lnSpc>
                <a:spcPct val="107000"/>
              </a:lnSpc>
              <a:spcAft>
                <a:spcPts val="0"/>
              </a:spcAft>
            </a:pPr>
            <a:r>
              <a:rPr lang="en-US" sz="10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uniqueMembers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"true"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fr-F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&lt;Level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"user"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"User"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449580">
              <a:lnSpc>
                <a:spcPct val="107000"/>
              </a:lnSpc>
              <a:spcAft>
                <a:spcPts val="0"/>
              </a:spcAft>
            </a:pPr>
            <a:r>
              <a:rPr lang="en-US" sz="10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uniqueMembers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"true"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fr-F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&lt;/Hierarchy&gt;</a:t>
            </a:r>
            <a:endParaRPr lang="fr-F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&lt;/Dimension&gt;</a:t>
            </a:r>
            <a:endParaRPr lang="fr-F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00" b="1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1400" dirty="0" smtClea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&lt;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Measure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"Order Volume"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order_volume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aggregator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"sum" 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>
              <a:lnSpc>
                <a:spcPct val="107000"/>
              </a:lnSpc>
              <a:spcAft>
                <a:spcPts val="0"/>
              </a:spcAft>
            </a:pP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formatString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"$ ###,###,###,##0.00"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fr-FR" sz="10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fr-FR" sz="1000" dirty="0" smtClean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fr-FR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701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411709" cy="1450757"/>
          </a:xfrm>
        </p:spPr>
        <p:txBody>
          <a:bodyPr/>
          <a:lstStyle/>
          <a:p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416" y="1874916"/>
            <a:ext cx="10058400" cy="4023360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/>
              <a:t>Présentation de l’entreprise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/>
              <a:t>Problématiques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/>
              <a:t>Existant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Recherches et Specifications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Specifications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/>
              <a:t>Contraintes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/>
              <a:t>Quelques</a:t>
            </a:r>
            <a:r>
              <a:rPr lang="en-US" b="1" dirty="0" smtClean="0"/>
              <a:t> </a:t>
            </a:r>
            <a:r>
              <a:rPr lang="fr-FR" b="1" dirty="0" smtClean="0"/>
              <a:t>définitions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/>
              <a:t>Solution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/>
              <a:t>Conception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/>
              <a:t>Implémentation</a:t>
            </a:r>
            <a:endParaRPr lang="fr-FR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Questions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84085" y="4961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637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Conception</a:t>
            </a:r>
            <a:r>
              <a:rPr lang="en-US" dirty="0" smtClean="0"/>
              <a:t> </a:t>
            </a:r>
            <a:r>
              <a:rPr lang="fr-FR" sz="3600" dirty="0"/>
              <a:t>– </a:t>
            </a:r>
            <a:r>
              <a:rPr lang="en-US" sz="3600" dirty="0"/>
              <a:t>Olap4J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523" y="1906620"/>
            <a:ext cx="7299466" cy="3797678"/>
          </a:xfrm>
        </p:spPr>
        <p:txBody>
          <a:bodyPr>
            <a:noAutofit/>
          </a:bodyPr>
          <a:lstStyle/>
          <a:p>
            <a:pPr marL="566928" lvl="3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  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62184" y="19066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057478"/>
              </p:ext>
            </p:extLst>
          </p:nvPr>
        </p:nvGraphicFramePr>
        <p:xfrm>
          <a:off x="1235700" y="1906620"/>
          <a:ext cx="494157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" r:id="rId3" imgW="5807964" imgH="5433060" progId="Unknown">
                  <p:embed/>
                </p:oleObj>
              </mc:Choice>
              <mc:Fallback>
                <p:oleObj r:id="rId3" imgW="5807964" imgH="5433060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700" y="1906620"/>
                        <a:ext cx="4941570" cy="4057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http://www.olap4j.org/olap4j-metadata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6" y="1906620"/>
            <a:ext cx="4802504" cy="4057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3791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Conception</a:t>
            </a:r>
            <a:r>
              <a:rPr lang="en-US" dirty="0" smtClean="0"/>
              <a:t> </a:t>
            </a:r>
            <a:r>
              <a:rPr lang="fr-FR" sz="3600" dirty="0"/>
              <a:t>– </a:t>
            </a:r>
            <a:r>
              <a:rPr lang="en-US" sz="3600" dirty="0"/>
              <a:t>Pattern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523" y="1906620"/>
            <a:ext cx="3035218" cy="3797678"/>
          </a:xfrm>
        </p:spPr>
        <p:txBody>
          <a:bodyPr>
            <a:noAutofit/>
          </a:bodyPr>
          <a:lstStyle/>
          <a:p>
            <a:pPr marL="566928" lvl="3" indent="0">
              <a:buNone/>
            </a:pPr>
            <a:endParaRPr lang="fr-FR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400" b="1" dirty="0" smtClean="0"/>
              <a:t>Design Pattern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1400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b="1" dirty="0" smtClean="0"/>
              <a:t>Singleton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b="1" dirty="0" err="1" smtClean="0"/>
              <a:t>Factory</a:t>
            </a:r>
            <a:endParaRPr lang="fr-FR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b="1" dirty="0" smtClean="0"/>
              <a:t>Abstract </a:t>
            </a:r>
            <a:r>
              <a:rPr lang="fr-FR" b="1" dirty="0" err="1" smtClean="0"/>
              <a:t>Factory</a:t>
            </a:r>
            <a:endParaRPr lang="fr-FR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b="1" dirty="0" err="1" smtClean="0"/>
              <a:t>Builder</a:t>
            </a:r>
            <a:endParaRPr lang="fr-FR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b="1" dirty="0" smtClean="0"/>
              <a:t>DAO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dirty="0"/>
          </a:p>
          <a:p>
            <a:pPr marL="384048" lvl="2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  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62184" y="19066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8" name="Right Arrow 7"/>
          <p:cNvSpPr/>
          <p:nvPr/>
        </p:nvSpPr>
        <p:spPr>
          <a:xfrm>
            <a:off x="4370052" y="3078511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22966" y="3204240"/>
            <a:ext cx="3035218" cy="894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fr-FR" sz="1400" b="1" dirty="0">
                <a:solidFill>
                  <a:srgbClr val="00B050"/>
                </a:solidFill>
              </a:rPr>
              <a:t>Maintenabilité</a:t>
            </a:r>
          </a:p>
          <a:p>
            <a:pPr marL="384048" lvl="2" indent="0">
              <a:buNone/>
            </a:pPr>
            <a:endParaRPr lang="fr-FR" dirty="0"/>
          </a:p>
          <a:p>
            <a:pPr marL="384048" lvl="2" indent="0">
              <a:buNone/>
            </a:pPr>
            <a:endParaRPr lang="fr-FR" dirty="0"/>
          </a:p>
          <a:p>
            <a:pPr marL="566928" lvl="3" indent="0">
              <a:buFont typeface="Calibri" pitchFamily="34" charset="0"/>
              <a:buNone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0" indent="0">
              <a:buFont typeface="Calibri" panose="020F0502020204030204" pitchFamily="34" charset="0"/>
              <a:buNone/>
            </a:pPr>
            <a:r>
              <a:rPr lang="fr-FR" dirty="0" smtClean="0"/>
              <a:t>	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 dirty="0" smtClean="0"/>
              <a:t>	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7119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Conception</a:t>
            </a:r>
            <a:r>
              <a:rPr lang="en-US" dirty="0"/>
              <a:t> </a:t>
            </a:r>
            <a:r>
              <a:rPr lang="fr-FR" sz="3600" dirty="0"/>
              <a:t>– Problèmes</a:t>
            </a:r>
            <a:r>
              <a:rPr lang="en-US" sz="3600" dirty="0"/>
              <a:t> </a:t>
            </a:r>
            <a:r>
              <a:rPr lang="fr-FR" sz="3600" dirty="0"/>
              <a:t>rencontrés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523" y="1906620"/>
            <a:ext cx="7588488" cy="266538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 </a:t>
            </a:r>
            <a:r>
              <a:rPr lang="fr-FR" b="1" dirty="0" smtClean="0"/>
              <a:t>Domaine fonctionnel</a:t>
            </a:r>
            <a:endParaRPr lang="fr-FR" b="1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fr-FR" b="1" dirty="0" smtClean="0"/>
              <a:t>Finance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fr-FR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 smtClean="0"/>
              <a:t> Business Intelligence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b="1" dirty="0" smtClean="0">
                <a:sym typeface="Wingdings" panose="05000000000000000000" pitchFamily="2" charset="2"/>
              </a:rPr>
              <a:t>Initiation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b="1" dirty="0"/>
              <a:t>Certains </a:t>
            </a:r>
            <a:r>
              <a:rPr lang="fr-FR" b="1" dirty="0" smtClean="0"/>
              <a:t>concepts</a:t>
            </a:r>
            <a:endParaRPr lang="fr-FR" b="1" dirty="0"/>
          </a:p>
          <a:p>
            <a:pPr marL="566928" lvl="3" indent="0">
              <a:buNone/>
            </a:pPr>
            <a:endParaRPr lang="fr-FR" dirty="0" smtClean="0"/>
          </a:p>
          <a:p>
            <a:pPr marL="566928" lvl="3" indent="0">
              <a:buNone/>
            </a:pPr>
            <a:endParaRPr lang="fr-FR" dirty="0" smtClean="0"/>
          </a:p>
          <a:p>
            <a:pPr lvl="3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3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566928" lvl="3" indent="0">
              <a:buNone/>
            </a:pPr>
            <a:endParaRPr lang="fr-FR" dirty="0" smtClean="0"/>
          </a:p>
          <a:p>
            <a:pPr marL="201168" lvl="1" indent="0">
              <a:buNone/>
            </a:pPr>
            <a:endParaRPr lang="fr-FR" dirty="0" smtClean="0"/>
          </a:p>
          <a:p>
            <a:pPr marL="201168" lvl="1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  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782" y="3334290"/>
            <a:ext cx="3787707" cy="284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387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Implémentation</a:t>
            </a:r>
            <a:r>
              <a:rPr lang="fr-FR" dirty="0"/>
              <a:t> </a:t>
            </a:r>
            <a:r>
              <a:rPr lang="fr-FR" sz="3600" dirty="0"/>
              <a:t>– Navigation dans un cube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97280" y="2254296"/>
            <a:ext cx="4840835" cy="237543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 smtClean="0"/>
              <a:t>Opérateurs</a:t>
            </a:r>
            <a:endParaRPr lang="fr-FR" b="1" dirty="0" smtClean="0"/>
          </a:p>
          <a:p>
            <a:pPr marL="0" indent="0">
              <a:buNone/>
            </a:pPr>
            <a:endParaRPr lang="fr-FR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Roll-up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Drill-down </a:t>
            </a:r>
            <a:endParaRPr lang="fr-FR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Drill Position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Drill </a:t>
            </a:r>
            <a:r>
              <a:rPr lang="fr-FR" b="1" dirty="0" err="1" smtClean="0"/>
              <a:t>Member</a:t>
            </a:r>
            <a:endParaRPr lang="fr-FR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Drill </a:t>
            </a:r>
            <a:r>
              <a:rPr lang="fr-FR" b="1" dirty="0" smtClean="0"/>
              <a:t>Replace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 err="1" smtClean="0"/>
              <a:t>Slicing</a:t>
            </a:r>
            <a:endParaRPr lang="fr-FR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 err="1" smtClean="0"/>
              <a:t>Dice</a:t>
            </a:r>
            <a:endParaRPr lang="fr-FR" b="1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01168" lvl="1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122" name="Picture 2" descr="http://www.clker.com/cliparts/C/7/y/k/k/3/olap-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281" y="2144359"/>
            <a:ext cx="2529016" cy="260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351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Implémentation</a:t>
            </a:r>
            <a:r>
              <a:rPr lang="fr-FR" dirty="0"/>
              <a:t> </a:t>
            </a:r>
            <a:r>
              <a:rPr lang="fr-FR" sz="3600" dirty="0"/>
              <a:t>– Tableau croisé dynamique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212" y="1896153"/>
            <a:ext cx="6180368" cy="4348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9128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Implémentation</a:t>
            </a:r>
            <a:r>
              <a:rPr lang="fr-FR" dirty="0"/>
              <a:t> </a:t>
            </a:r>
            <a:r>
              <a:rPr lang="fr-FR" sz="3600" dirty="0"/>
              <a:t>– Page </a:t>
            </a:r>
            <a:r>
              <a:rPr lang="fr-FR" sz="3600" dirty="0" err="1"/>
              <a:t>BICustom</a:t>
            </a:r>
            <a:endParaRPr lang="fr-FR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851665"/>
            <a:ext cx="7363666" cy="4263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273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Implémentation</a:t>
            </a:r>
            <a:r>
              <a:rPr lang="fr-FR" dirty="0"/>
              <a:t> </a:t>
            </a:r>
            <a:r>
              <a:rPr lang="fr-FR" sz="3600" dirty="0"/>
              <a:t>– Page </a:t>
            </a:r>
            <a:r>
              <a:rPr lang="fr-FR" sz="3600" dirty="0" err="1"/>
              <a:t>BIStats</a:t>
            </a:r>
            <a:endParaRPr lang="fr-FR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547" y="2324417"/>
            <a:ext cx="4700905" cy="220916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6" y="1812324"/>
            <a:ext cx="7341424" cy="43313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962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Implémentation</a:t>
            </a:r>
            <a:r>
              <a:rPr lang="fr-FR" dirty="0"/>
              <a:t> </a:t>
            </a:r>
            <a:r>
              <a:rPr lang="fr-FR" sz="3600" dirty="0"/>
              <a:t>– Export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27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4114"/>
            <a:ext cx="5769155" cy="2914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108" y="2875073"/>
            <a:ext cx="5171432" cy="31643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81355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Implémentation</a:t>
            </a:r>
            <a:r>
              <a:rPr lang="fr-FR" dirty="0"/>
              <a:t> </a:t>
            </a:r>
            <a:r>
              <a:rPr lang="fr-FR" sz="3600" dirty="0"/>
              <a:t>– Démonstration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28</a:t>
            </a:fld>
            <a:endParaRPr lang="en-US" dirty="0"/>
          </a:p>
        </p:txBody>
      </p:sp>
      <p:pic>
        <p:nvPicPr>
          <p:cNvPr id="5128" name="Picture 8" descr="http://www.citr.ca/citrPlayer/play-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87" y="3146072"/>
            <a:ext cx="1905000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399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Implémentation</a:t>
            </a:r>
            <a:r>
              <a:rPr lang="fr-FR" dirty="0"/>
              <a:t> </a:t>
            </a:r>
            <a:r>
              <a:rPr lang="fr-FR" sz="3600" dirty="0"/>
              <a:t>– Problèmes rencontrés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523" y="1906620"/>
            <a:ext cx="7299466" cy="3797678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endParaRPr lang="fr-FR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 smtClean="0"/>
              <a:t>Code </a:t>
            </a:r>
            <a:r>
              <a:rPr lang="fr-FR" b="1" dirty="0" smtClean="0"/>
              <a:t>interne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b="1" dirty="0" smtClean="0">
                <a:sym typeface="Wingdings" panose="05000000000000000000" pitchFamily="2" charset="2"/>
              </a:rPr>
              <a:t>Des milliers de classe</a:t>
            </a:r>
          </a:p>
          <a:p>
            <a:pPr marL="566928" lvl="3" indent="0">
              <a:buNone/>
            </a:pPr>
            <a:endParaRPr lang="fr-FR" b="1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 smtClean="0"/>
              <a:t>API externe</a:t>
            </a:r>
            <a:endParaRPr lang="fr-FR" b="1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fr-FR" b="1" dirty="0" smtClean="0"/>
              <a:t>Pivot4J mal documenter</a:t>
            </a:r>
            <a:endParaRPr lang="fr-FR" b="1" dirty="0"/>
          </a:p>
          <a:p>
            <a:pPr marL="566928" lvl="3" indent="0">
              <a:buNone/>
            </a:pPr>
            <a:endParaRPr lang="fr-FR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 </a:t>
            </a:r>
            <a:r>
              <a:rPr lang="fr-FR" b="1" dirty="0" smtClean="0"/>
              <a:t>Conséquences</a:t>
            </a:r>
            <a:endParaRPr lang="fr-FR" b="1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fr-FR" b="1" dirty="0" smtClean="0">
                <a:sym typeface="Wingdings" panose="05000000000000000000" pitchFamily="2" charset="2"/>
              </a:rPr>
              <a:t>Perte de temps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fr-FR" dirty="0"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01168" lvl="1" indent="0">
              <a:buNone/>
            </a:pPr>
            <a:endParaRPr lang="fr-FR" dirty="0" smtClean="0"/>
          </a:p>
          <a:p>
            <a:pPr marL="201168" lvl="1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  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15" y="4195738"/>
            <a:ext cx="1999665" cy="199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41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4048" lvl="2" indent="0">
              <a:buNone/>
            </a:pPr>
            <a:endParaRPr lang="fr-FR" dirty="0"/>
          </a:p>
          <a:p>
            <a:pPr marL="384048" lvl="2" indent="0" algn="ctr">
              <a:buNone/>
            </a:pPr>
            <a:endParaRPr lang="fr-FR" sz="2400" dirty="0" smtClean="0"/>
          </a:p>
          <a:p>
            <a:pPr marL="384048" lvl="2" indent="0" algn="ctr">
              <a:buNone/>
            </a:pPr>
            <a:endParaRPr lang="fr-FR" sz="2400" dirty="0" smtClean="0"/>
          </a:p>
          <a:p>
            <a:pPr marL="384048" lvl="2" indent="0" algn="ctr">
              <a:buNone/>
            </a:pPr>
            <a:r>
              <a:rPr lang="fr-FR" sz="2400" b="1" dirty="0" smtClean="0">
                <a:solidFill>
                  <a:schemeClr val="accent5">
                    <a:lumMod val="75000"/>
                  </a:schemeClr>
                </a:solidFill>
              </a:rPr>
              <a:t>Je tiens à adresser mes vifs remerciements à toutes les personnes ayant contribuées et aidées à la réussite de ce projet.</a:t>
            </a:r>
          </a:p>
          <a:p>
            <a:pPr marL="384048" lvl="2" indent="0" algn="ctr">
              <a:buNone/>
            </a:pPr>
            <a:endParaRPr lang="fr-FR" sz="2400" dirty="0" smtClean="0"/>
          </a:p>
          <a:p>
            <a:pPr marL="384048" lvl="2" indent="0">
              <a:buNone/>
            </a:pPr>
            <a:endParaRPr lang="fr-FR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fr-FR" b="1" dirty="0" smtClean="0"/>
              <a:t>Le </a:t>
            </a:r>
            <a:r>
              <a:rPr lang="fr-FR" b="1" dirty="0"/>
              <a:t>projet consiste à créer un outil </a:t>
            </a:r>
            <a:r>
              <a:rPr lang="fr-FR" b="1" dirty="0" smtClean="0"/>
              <a:t>de </a:t>
            </a:r>
            <a:r>
              <a:rPr lang="fr-FR" b="1" dirty="0" err="1" smtClean="0"/>
              <a:t>reporting</a:t>
            </a:r>
            <a:r>
              <a:rPr lang="fr-FR" b="1" dirty="0" smtClean="0"/>
              <a:t>.</a:t>
            </a:r>
          </a:p>
          <a:p>
            <a:pPr marL="749808" lvl="4" indent="0">
              <a:buNone/>
            </a:pPr>
            <a:endParaRPr lang="fr-FR" b="1" dirty="0" smtClean="0"/>
          </a:p>
          <a:p>
            <a:pPr lvl="4">
              <a:buFont typeface="Wingdings" panose="05000000000000000000" pitchFamily="2" charset="2"/>
              <a:buChar char="Ø"/>
            </a:pPr>
            <a:r>
              <a:rPr lang="fr-FR" b="1" dirty="0" smtClean="0"/>
              <a:t> Il </a:t>
            </a:r>
            <a:r>
              <a:rPr lang="fr-FR" b="1" dirty="0"/>
              <a:t>sera utilisé par </a:t>
            </a:r>
            <a:r>
              <a:rPr lang="fr-FR" b="1" dirty="0" smtClean="0"/>
              <a:t>les clients de Smart Trade Technologies.</a:t>
            </a:r>
            <a:endParaRPr lang="fr-FR" b="1" dirty="0"/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384048" lvl="2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85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85406"/>
          </a:xfrm>
        </p:spPr>
        <p:txBody>
          <a:bodyPr/>
          <a:lstStyle/>
          <a:p>
            <a:pPr lvl="2"/>
            <a:endParaRPr lang="fr-FR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000" b="1" dirty="0" smtClean="0"/>
              <a:t>Projet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fr-FR" sz="1600" b="1" dirty="0" smtClean="0"/>
              <a:t>Méthode de travail efficace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fr-FR" sz="1600" b="1" dirty="0" smtClean="0"/>
              <a:t>Travail réussi, objectif atteint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fr-FR" sz="2000" b="1" dirty="0" smtClean="0"/>
          </a:p>
          <a:p>
            <a:pPr marL="566928" lvl="3" indent="0">
              <a:buNone/>
            </a:pPr>
            <a:endParaRPr lang="fr-FR" sz="1600" b="1" dirty="0" smtClean="0"/>
          </a:p>
          <a:p>
            <a:pPr lvl="3">
              <a:buFont typeface="Wingdings" panose="05000000000000000000" pitchFamily="2" charset="2"/>
              <a:buChar char="Ø"/>
            </a:pPr>
            <a:endParaRPr lang="fr-FR" b="1" dirty="0" smtClean="0"/>
          </a:p>
          <a:p>
            <a:pPr marL="384048" lvl="2" indent="0">
              <a:buNone/>
            </a:pPr>
            <a:endParaRPr lang="fr-FR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59416" y="3531140"/>
            <a:ext cx="7524669" cy="16854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fr-FR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000" b="1" dirty="0"/>
              <a:t>S</a:t>
            </a:r>
            <a:r>
              <a:rPr lang="fr-FR" sz="2000" b="1" dirty="0" smtClean="0"/>
              <a:t>tage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fr-FR" sz="1600" b="1" dirty="0"/>
              <a:t>Familiarisation avec le monde du </a:t>
            </a:r>
            <a:r>
              <a:rPr lang="fr-FR" sz="1600" b="1" dirty="0" smtClean="0"/>
              <a:t>travail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fr-FR" sz="1600" b="1" dirty="0"/>
              <a:t>Travail en </a:t>
            </a:r>
            <a:r>
              <a:rPr lang="fr-FR" sz="1600" b="1" dirty="0" smtClean="0"/>
              <a:t>équipe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fr-FR" sz="1600" b="1" dirty="0" smtClean="0"/>
              <a:t>Maîtrise </a:t>
            </a:r>
            <a:r>
              <a:rPr lang="fr-FR" sz="1600" b="1" dirty="0"/>
              <a:t>de plusieurs </a:t>
            </a:r>
            <a:r>
              <a:rPr lang="fr-FR" sz="1600" b="1" dirty="0" smtClean="0"/>
              <a:t>nouvelles technologies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fr-FR" sz="2000" dirty="0" smtClean="0"/>
          </a:p>
          <a:p>
            <a:pPr marL="566928" lvl="3" indent="0">
              <a:buFont typeface="Calibri" pitchFamily="34" charset="0"/>
              <a:buNone/>
            </a:pPr>
            <a:endParaRPr lang="fr-FR" sz="1600" dirty="0" smtClean="0"/>
          </a:p>
          <a:p>
            <a:pPr lvl="3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799" y="2605188"/>
            <a:ext cx="2528225" cy="25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915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 ?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412" y="2308075"/>
            <a:ext cx="7219869" cy="1653701"/>
          </a:xfrm>
        </p:spPr>
        <p:txBody>
          <a:bodyPr/>
          <a:lstStyle/>
          <a:p>
            <a:pPr lvl="2"/>
            <a:endParaRPr lang="fr-FR" dirty="0" smtClean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384048" lvl="2" indent="0" algn="ctr">
              <a:buNone/>
            </a:pPr>
            <a:r>
              <a:rPr lang="fr-FR" sz="4800" b="1" dirty="0" smtClean="0">
                <a:solidFill>
                  <a:schemeClr val="tx1"/>
                </a:solidFill>
                <a:latin typeface="Brush Script MT" panose="03060802040406070304" pitchFamily="66" charset="0"/>
              </a:rPr>
              <a:t>Merci pour votre attention</a:t>
            </a:r>
            <a:endParaRPr lang="fr-FR" sz="4800" b="1" dirty="0">
              <a:solidFill>
                <a:schemeClr val="tx1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75" y="285993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27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535" y="1043165"/>
            <a:ext cx="9965252" cy="677925"/>
          </a:xfrm>
        </p:spPr>
        <p:txBody>
          <a:bodyPr>
            <a:noAutofit/>
          </a:bodyPr>
          <a:lstStyle/>
          <a:p>
            <a:r>
              <a:rPr lang="fr-FR" b="1" dirty="0"/>
              <a:t>Présentation de l’entreprise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46977362"/>
              </p:ext>
            </p:extLst>
          </p:nvPr>
        </p:nvGraphicFramePr>
        <p:xfrm>
          <a:off x="1226372" y="1699708"/>
          <a:ext cx="9986111" cy="4636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edHerr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287" y="1782667"/>
            <a:ext cx="9525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STA-Award-Best-Sell-Side-Automated-Trading-Platform-slid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090" y="4893301"/>
            <a:ext cx="1958649" cy="94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XWEFXA15-LOGO_WI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82667"/>
            <a:ext cx="1046307" cy="133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T-Award-20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802" y="4893301"/>
            <a:ext cx="1796681" cy="94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7638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Problématiques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205" y="1962669"/>
            <a:ext cx="71323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400" b="1" dirty="0" smtClean="0"/>
              <a:t> Générateur de rapport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1400" b="1" dirty="0" smtClean="0"/>
              <a:t> Modification simple des rapports </a:t>
            </a:r>
          </a:p>
          <a:p>
            <a:pPr marL="0" indent="0">
              <a:buNone/>
            </a:pPr>
            <a:endParaRPr lang="fr-FR" sz="1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400" b="1" dirty="0" smtClean="0"/>
              <a:t> Remplacer ou compléter sur le long terme les </a:t>
            </a:r>
            <a:r>
              <a:rPr lang="fr-FR" sz="1400" b="1" dirty="0" smtClean="0"/>
              <a:t>différentes </a:t>
            </a:r>
            <a:r>
              <a:rPr lang="fr-FR" sz="1400" b="1" dirty="0" smtClean="0"/>
              <a:t>solutions de </a:t>
            </a:r>
            <a:r>
              <a:rPr lang="fr-FR" sz="1400" b="1" dirty="0" err="1" smtClean="0"/>
              <a:t>reporting</a:t>
            </a:r>
            <a:r>
              <a:rPr lang="fr-FR" sz="1400" b="1" dirty="0" smtClean="0"/>
              <a:t> existantes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201168" lvl="1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438" y="2195058"/>
            <a:ext cx="1903514" cy="190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684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Existant</a:t>
            </a:r>
            <a:endParaRPr lang="fr-FR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/>
          <p:cNvPicPr/>
          <p:nvPr/>
        </p:nvPicPr>
        <p:blipFill rotWithShape="1">
          <a:blip r:embed="rId2"/>
          <a:srcRect l="-60" t="3356" r="50317" b="14648"/>
          <a:stretch/>
        </p:blipFill>
        <p:spPr bwMode="auto">
          <a:xfrm>
            <a:off x="1219200" y="1865207"/>
            <a:ext cx="5285072" cy="32528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557" y="3391237"/>
            <a:ext cx="4768172" cy="28571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808" y="5245892"/>
            <a:ext cx="1654393" cy="110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94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Recherches </a:t>
            </a:r>
            <a:r>
              <a:rPr lang="fr-FR" b="1" dirty="0" smtClean="0"/>
              <a:t>et Spécifications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463" y="1824909"/>
            <a:ext cx="7454896" cy="37776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 smtClean="0"/>
              <a:t>Etat de </a:t>
            </a:r>
            <a:r>
              <a:rPr lang="fr-FR" b="1" dirty="0" smtClean="0"/>
              <a:t>l’art</a:t>
            </a:r>
            <a:endParaRPr lang="fr-FR" b="1" dirty="0" smtClean="0"/>
          </a:p>
          <a:p>
            <a:pPr marL="0" indent="0">
              <a:buNone/>
            </a:pPr>
            <a:endParaRPr lang="fr-FR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 smtClean="0"/>
              <a:t>   Recherche sur les différents outils de </a:t>
            </a:r>
            <a:r>
              <a:rPr lang="fr-FR" b="1" dirty="0" err="1" smtClean="0"/>
              <a:t>reporting</a:t>
            </a:r>
            <a:r>
              <a:rPr lang="fr-FR" b="1" dirty="0" smtClean="0"/>
              <a:t> : BIRT, </a:t>
            </a:r>
            <a:r>
              <a:rPr lang="fr-FR" b="1" dirty="0" err="1" smtClean="0"/>
              <a:t>JasperReports</a:t>
            </a:r>
            <a:r>
              <a:rPr lang="fr-FR" b="1" dirty="0" smtClean="0">
                <a:solidFill>
                  <a:schemeClr val="tx1"/>
                </a:solidFill>
              </a:rPr>
              <a:t>, ...</a:t>
            </a:r>
            <a:endParaRPr lang="fr-FR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FR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 smtClean="0"/>
              <a:t>   Etude de la Business Intelligence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 smtClean="0"/>
              <a:t>   Java </a:t>
            </a:r>
            <a:r>
              <a:rPr lang="fr-FR" b="1" dirty="0"/>
              <a:t>et la Business Intelligence</a:t>
            </a:r>
          </a:p>
          <a:p>
            <a:pPr marL="201168" lvl="1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marL="201168" lvl="1" indent="0">
              <a:buNone/>
            </a:pP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33" y="2937753"/>
            <a:ext cx="3873480" cy="32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Spécifications</a:t>
            </a:r>
            <a:r>
              <a:rPr lang="fr-FR" dirty="0" smtClean="0"/>
              <a:t> </a:t>
            </a:r>
            <a:r>
              <a:rPr lang="fr-FR" sz="3600" dirty="0"/>
              <a:t>– Cas d’utilisations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Content Placeholder 8" descr="C:\Users\souiss\Downloads\diagramme_cas_util (3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46263"/>
            <a:ext cx="4445997" cy="4406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8856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Contraintes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008" y="2048645"/>
            <a:ext cx="7454896" cy="3777647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500" b="1" dirty="0" smtClean="0"/>
              <a:t>Utilisation de </a:t>
            </a:r>
            <a:r>
              <a:rPr lang="fr-FR" sz="2500" b="1" dirty="0" err="1" smtClean="0"/>
              <a:t>PonySDK</a:t>
            </a:r>
            <a:r>
              <a:rPr lang="fr-FR" sz="2500" b="1" dirty="0" smtClean="0"/>
              <a:t> en front end.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fr-FR" sz="2500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500" b="1" dirty="0" smtClean="0"/>
              <a:t>Interface </a:t>
            </a:r>
            <a:r>
              <a:rPr lang="fr-FR" sz="2500" b="1" dirty="0"/>
              <a:t>graphique </a:t>
            </a:r>
            <a:r>
              <a:rPr lang="fr-FR" sz="2500" b="1" dirty="0" smtClean="0"/>
              <a:t>ergonomique</a:t>
            </a:r>
          </a:p>
          <a:p>
            <a:pPr marL="0" lvl="0" indent="0">
              <a:buNone/>
            </a:pPr>
            <a:endParaRPr lang="fr-FR" sz="2500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500" b="1" dirty="0" smtClean="0"/>
              <a:t> </a:t>
            </a:r>
            <a:r>
              <a:rPr lang="fr-FR" sz="2500" b="1" dirty="0"/>
              <a:t>Base de données MySQL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500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500" b="1" dirty="0" smtClean="0"/>
              <a:t> </a:t>
            </a:r>
            <a:r>
              <a:rPr lang="fr-FR" sz="2500" b="1" dirty="0"/>
              <a:t>API et Framework open source avec des licences non restrictives pour les entreprises. </a:t>
            </a:r>
            <a:endParaRPr lang="fr-FR" sz="2500" b="1" dirty="0" smtClean="0"/>
          </a:p>
          <a:p>
            <a:pPr lvl="0">
              <a:buFont typeface="Wingdings" panose="05000000000000000000" pitchFamily="2" charset="2"/>
              <a:buChar char="Ø"/>
            </a:pPr>
            <a:endParaRPr lang="fr-FR" sz="25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500" b="1" dirty="0"/>
              <a:t>Respect des standards de la Business Intelligence </a:t>
            </a:r>
          </a:p>
          <a:p>
            <a:pPr marL="0" lv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201168" lvl="1" indent="0">
              <a:buNone/>
            </a:pPr>
            <a:r>
              <a:rPr lang="fr-FR" dirty="0" smtClean="0"/>
              <a:t>  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marL="201168" lvl="1" indent="0">
              <a:buNone/>
            </a:pP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707" y="2665379"/>
            <a:ext cx="3446683" cy="33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330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17001</TotalTime>
  <Words>544</Words>
  <Application>Microsoft Office PowerPoint</Application>
  <PresentationFormat>Widescreen</PresentationFormat>
  <Paragraphs>355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Brush Script MT</vt:lpstr>
      <vt:lpstr>Calibri</vt:lpstr>
      <vt:lpstr>Calibri Light</vt:lpstr>
      <vt:lpstr>Courier New</vt:lpstr>
      <vt:lpstr>Times New Roman</vt:lpstr>
      <vt:lpstr>Wingdings</vt:lpstr>
      <vt:lpstr>Retrospect</vt:lpstr>
      <vt:lpstr>Unknown</vt:lpstr>
      <vt:lpstr>Reporting</vt:lpstr>
      <vt:lpstr>Sommaire</vt:lpstr>
      <vt:lpstr>Introduction</vt:lpstr>
      <vt:lpstr>Présentation de l’entreprise</vt:lpstr>
      <vt:lpstr>Problématiques</vt:lpstr>
      <vt:lpstr>Existant</vt:lpstr>
      <vt:lpstr>Recherches et Spécifications</vt:lpstr>
      <vt:lpstr>Spécifications – Cas d’utilisations</vt:lpstr>
      <vt:lpstr>Contraintes</vt:lpstr>
      <vt:lpstr>Quelques définitions</vt:lpstr>
      <vt:lpstr>Solution</vt:lpstr>
      <vt:lpstr>Solution – Diagramme de déploiement</vt:lpstr>
      <vt:lpstr>Solution – Avantages</vt:lpstr>
      <vt:lpstr>Solution – Client Excel</vt:lpstr>
      <vt:lpstr>Solution – Inconvénients</vt:lpstr>
      <vt:lpstr>Solution – Outils et Technologies</vt:lpstr>
      <vt:lpstr>Conception – Entrepôt de données</vt:lpstr>
      <vt:lpstr>Conception – ETL</vt:lpstr>
      <vt:lpstr>Conception – Mondrian</vt:lpstr>
      <vt:lpstr>Conception – Olap4J</vt:lpstr>
      <vt:lpstr>Conception – Pattern</vt:lpstr>
      <vt:lpstr>Conception – Problèmes rencontrés</vt:lpstr>
      <vt:lpstr>Implémentation – Navigation dans un cube</vt:lpstr>
      <vt:lpstr>Implémentation – Tableau croisé dynamique</vt:lpstr>
      <vt:lpstr>Implémentation – Page BICustom</vt:lpstr>
      <vt:lpstr>Implémentation – Page BIStats</vt:lpstr>
      <vt:lpstr>Implémentation – Export</vt:lpstr>
      <vt:lpstr>Implémentation – Démonstration</vt:lpstr>
      <vt:lpstr>Implémentation – Problèmes rencontrés</vt:lpstr>
      <vt:lpstr>Conclusion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de la plateforme web</dc:title>
  <dc:creator>Hamza Makroum</dc:creator>
  <cp:lastModifiedBy>Seddick Ouiss</cp:lastModifiedBy>
  <cp:revision>296</cp:revision>
  <dcterms:created xsi:type="dcterms:W3CDTF">2015-06-24T15:09:59Z</dcterms:created>
  <dcterms:modified xsi:type="dcterms:W3CDTF">2015-09-14T12:09:33Z</dcterms:modified>
</cp:coreProperties>
</file>