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9" r:id="rId4"/>
    <p:sldId id="258" r:id="rId5"/>
    <p:sldId id="260" r:id="rId6"/>
    <p:sldId id="287" r:id="rId7"/>
    <p:sldId id="262" r:id="rId8"/>
    <p:sldId id="264" r:id="rId9"/>
    <p:sldId id="271" r:id="rId10"/>
    <p:sldId id="276" r:id="rId11"/>
    <p:sldId id="261" r:id="rId12"/>
    <p:sldId id="275" r:id="rId13"/>
    <p:sldId id="281" r:id="rId14"/>
    <p:sldId id="296" r:id="rId15"/>
    <p:sldId id="282" r:id="rId16"/>
    <p:sldId id="270" r:id="rId17"/>
    <p:sldId id="267" r:id="rId18"/>
    <p:sldId id="290" r:id="rId19"/>
    <p:sldId id="295" r:id="rId20"/>
    <p:sldId id="277" r:id="rId21"/>
    <p:sldId id="273" r:id="rId22"/>
    <p:sldId id="293" r:id="rId23"/>
    <p:sldId id="289" r:id="rId24"/>
    <p:sldId id="283" r:id="rId25"/>
    <p:sldId id="285" r:id="rId26"/>
    <p:sldId id="288" r:id="rId27"/>
    <p:sldId id="286" r:id="rId28"/>
    <p:sldId id="274" r:id="rId29"/>
    <p:sldId id="265" r:id="rId30"/>
    <p:sldId id="272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 varScale="1">
        <p:scale>
          <a:sx n="99" d="100"/>
          <a:sy n="99" d="100"/>
        </p:scale>
        <p:origin x="72" y="4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fr-FR" smtClean="0"/>
              <a:t>2014/2015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C72F4-0302-4064-B7BB-AEEB766CE4D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208421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fr-FR" smtClean="0"/>
              <a:t>2014/2015</a:t>
            </a:r>
            <a:endParaRPr lang="fr-F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4F355-291C-45DF-8F81-C3404BA5E9E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32571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1231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382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2014/2015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Monitoring-Audit des Actions utilisateur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2014/2015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Monitoring-Audit des Actions utilisateur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2014/2015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Monitoring-Audit des Actions utilisateur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2014/2015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Monitoring-Audit des Actions utilisateur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2014/2015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Monitoring-Audit des Actions utilisateur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2014/2015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Monitoring-Audit des Actions utilisateur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2014/2015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Monitoring-Audit des Actions utilisateur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2014/2015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Monitoring-Audit des Actions utilisateur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2014/2015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Monitoring-Audit des Actions utilisateur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fr-FR" smtClean="0"/>
              <a:t>2014/2015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Monitoring-Audit des Actions utilisateur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2014/2015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Monitoring-Audit des Actions utilisateur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2014/2015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Monitoring-Audit des Actions utilisateur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jpe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6.png"/><Relationship Id="rId4" Type="http://schemas.openxmlformats.org/officeDocument/2006/relationships/image" Target="../media/image35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875641"/>
            <a:ext cx="10068285" cy="1005699"/>
          </a:xfrm>
        </p:spPr>
        <p:txBody>
          <a:bodyPr>
            <a:normAutofit/>
          </a:bodyPr>
          <a:lstStyle/>
          <a:p>
            <a:pPr algn="ctr"/>
            <a:r>
              <a:rPr lang="fr-FR" sz="5000" dirty="0" err="1" smtClean="0">
                <a:solidFill>
                  <a:schemeClr val="accent2">
                    <a:lumMod val="75000"/>
                  </a:schemeClr>
                </a:solidFill>
              </a:rPr>
              <a:t>Reporting</a:t>
            </a:r>
            <a:endParaRPr lang="fr-FR" sz="5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8387" y="1872725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fr-FR" sz="2000" dirty="0" smtClean="0"/>
              <a:t>Stage de fin d’études</a:t>
            </a:r>
          </a:p>
          <a:p>
            <a:pPr algn="ctr"/>
            <a:r>
              <a:rPr lang="fr-FR" sz="2000" dirty="0" smtClean="0"/>
              <a:t>Master FIABILIT</a:t>
            </a:r>
            <a:r>
              <a:rPr lang="fr-FR" sz="2000" dirty="0"/>
              <a:t>é</a:t>
            </a:r>
            <a:r>
              <a:rPr lang="fr-FR" sz="2000" dirty="0" smtClean="0"/>
              <a:t>, SéCURIT</a:t>
            </a:r>
            <a:r>
              <a:rPr lang="fr-FR" sz="2000" dirty="0"/>
              <a:t>é</a:t>
            </a:r>
            <a:r>
              <a:rPr lang="fr-FR" sz="2000" dirty="0" smtClean="0"/>
              <a:t> et INTEGRATION LOGICIELLE</a:t>
            </a:r>
          </a:p>
        </p:txBody>
      </p:sp>
      <p:pic>
        <p:nvPicPr>
          <p:cNvPr id="4" name="Picture 3" descr="http://masterinfo.univ-mrs.fr/logos/logo_sciences_rvb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92" y="113527"/>
            <a:ext cx="2144395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158" y="216455"/>
            <a:ext cx="3245708" cy="56382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88192" y="4992524"/>
            <a:ext cx="3896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Réalisé par :</a:t>
            </a:r>
          </a:p>
          <a:p>
            <a:pPr lvl="1"/>
            <a:r>
              <a:rPr lang="fr-FR" dirty="0" err="1" smtClean="0"/>
              <a:t>Seddik</a:t>
            </a:r>
            <a:r>
              <a:rPr lang="fr-FR" dirty="0" smtClean="0"/>
              <a:t> OUISS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352014" y="4992524"/>
            <a:ext cx="38964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Encadré par :</a:t>
            </a:r>
          </a:p>
          <a:p>
            <a:pPr lvl="1"/>
            <a:r>
              <a:rPr lang="fr-FR" dirty="0" smtClean="0"/>
              <a:t>Julien </a:t>
            </a:r>
            <a:r>
              <a:rPr lang="fr-FR" dirty="0" err="1" smtClean="0"/>
              <a:t>Aymard</a:t>
            </a:r>
            <a:endParaRPr lang="fr-FR" dirty="0" smtClean="0"/>
          </a:p>
          <a:p>
            <a:pPr lvl="1"/>
            <a:r>
              <a:rPr lang="fr-FR" dirty="0" smtClean="0"/>
              <a:t>Jean-Luc MASSAT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100" dirty="0" err="1" smtClean="0"/>
              <a:t>Reporting</a:t>
            </a:r>
            <a:endParaRPr lang="fr-FR" sz="11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2014/2015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  <p:pic>
        <p:nvPicPr>
          <p:cNvPr id="11" name="Picture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210" y="3015725"/>
            <a:ext cx="1975287" cy="126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0018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Quelques définitions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2014/2015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Reporting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097280" y="2254296"/>
            <a:ext cx="6538933" cy="3432252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Ø"/>
            </a:pPr>
            <a:r>
              <a:rPr lang="fr-FR" dirty="0" smtClean="0"/>
              <a:t> ETL</a:t>
            </a: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lvl="0">
              <a:buFont typeface="Wingdings" panose="05000000000000000000" pitchFamily="2" charset="2"/>
              <a:buChar char="Ø"/>
            </a:pPr>
            <a:r>
              <a:rPr lang="fr-FR" dirty="0" smtClean="0"/>
              <a:t> OLAP (ROLAP, MOLAP, HOLAP)</a:t>
            </a: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lvl="0">
              <a:buFont typeface="Wingdings" panose="05000000000000000000" pitchFamily="2" charset="2"/>
              <a:buChar char="Ø"/>
            </a:pPr>
            <a:r>
              <a:rPr lang="fr-FR" dirty="0" smtClean="0"/>
              <a:t> Mondrian</a:t>
            </a:r>
          </a:p>
          <a:p>
            <a:pPr lvl="0"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SmartCC</a:t>
            </a:r>
            <a:endParaRPr lang="fr-FR" dirty="0"/>
          </a:p>
          <a:p>
            <a:pPr marL="0" lv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7170" name="Picture 2" descr="http://blog.neodemia.com/wp-content/uploads/2015/02/definition-we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925" y="3500051"/>
            <a:ext cx="463867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1947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2014/2015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Reporting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097280" y="2254296"/>
            <a:ext cx="6538933" cy="3432252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Ø"/>
            </a:pPr>
            <a:r>
              <a:rPr lang="fr-FR" dirty="0" smtClean="0"/>
              <a:t> </a:t>
            </a:r>
            <a:r>
              <a:rPr lang="fr-FR" dirty="0"/>
              <a:t>L</a:t>
            </a:r>
            <a:r>
              <a:rPr lang="fr-FR" dirty="0" smtClean="0"/>
              <a:t>a </a:t>
            </a:r>
            <a:r>
              <a:rPr lang="fr-FR" dirty="0"/>
              <a:t>mise en place d’un entrepôt de données avec </a:t>
            </a:r>
            <a:r>
              <a:rPr lang="fr-FR" dirty="0" err="1"/>
              <a:t>MySql</a:t>
            </a:r>
            <a:r>
              <a:rPr lang="fr-FR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lvl="0">
              <a:buFont typeface="Wingdings" panose="05000000000000000000" pitchFamily="2" charset="2"/>
              <a:buChar char="Ø"/>
            </a:pPr>
            <a:r>
              <a:rPr lang="fr-FR" dirty="0" smtClean="0"/>
              <a:t> </a:t>
            </a:r>
            <a:r>
              <a:rPr lang="fr-FR" dirty="0"/>
              <a:t>L</a:t>
            </a:r>
            <a:r>
              <a:rPr lang="fr-FR" dirty="0" smtClean="0"/>
              <a:t>a </a:t>
            </a:r>
            <a:r>
              <a:rPr lang="fr-FR" dirty="0"/>
              <a:t>mise en place d’une ETL avec </a:t>
            </a:r>
            <a:r>
              <a:rPr lang="fr-FR" dirty="0" err="1"/>
              <a:t>Pentaho</a:t>
            </a:r>
            <a:r>
              <a:rPr lang="fr-FR" dirty="0"/>
              <a:t> </a:t>
            </a:r>
            <a:r>
              <a:rPr lang="fr-FR" dirty="0" err="1"/>
              <a:t>Kettle</a:t>
            </a:r>
            <a:r>
              <a:rPr lang="fr-FR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lvl="0">
              <a:buFont typeface="Wingdings" panose="05000000000000000000" pitchFamily="2" charset="2"/>
              <a:buChar char="Ø"/>
            </a:pPr>
            <a:r>
              <a:rPr lang="fr-FR" dirty="0" smtClean="0"/>
              <a:t>Le </a:t>
            </a:r>
            <a:r>
              <a:rPr lang="fr-FR" dirty="0"/>
              <a:t>déploiement d’un moteur </a:t>
            </a:r>
            <a:r>
              <a:rPr lang="fr-FR" dirty="0" smtClean="0"/>
              <a:t>ROLAP </a:t>
            </a:r>
            <a:r>
              <a:rPr lang="fr-FR" dirty="0"/>
              <a:t>avec </a:t>
            </a:r>
            <a:r>
              <a:rPr lang="fr-FR" dirty="0" smtClean="0"/>
              <a:t>Mondrian</a:t>
            </a:r>
          </a:p>
          <a:p>
            <a:pPr lvl="0"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Le </a:t>
            </a:r>
            <a:r>
              <a:rPr lang="fr-FR" dirty="0"/>
              <a:t>développement d’un client OLAP sur SmartCC</a:t>
            </a:r>
          </a:p>
          <a:p>
            <a:pPr marL="0" lv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2290" name="Picture 2" descr="http://diffusiononline.lameilleuresolution.promety.net/file/lameilleuresolution.promety.net/solution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561" y="1942569"/>
            <a:ext cx="3508245" cy="350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2498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Solutions </a:t>
            </a:r>
            <a:r>
              <a:rPr lang="fr-FR" dirty="0" smtClean="0"/>
              <a:t>– Diagramme de déploiement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2014/2015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Reporting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12</a:t>
            </a:fld>
            <a:endParaRPr lang="en-US" dirty="0"/>
          </a:p>
        </p:txBody>
      </p:sp>
      <p:pic>
        <p:nvPicPr>
          <p:cNvPr id="8194" name="Picture 2" descr="http://quadrobay.com/quadrobay/images/fsolu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227" y="2049500"/>
            <a:ext cx="4286250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2049500"/>
            <a:ext cx="7189985" cy="304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35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 </a:t>
            </a:r>
            <a:r>
              <a:rPr lang="fr-FR" dirty="0"/>
              <a:t>– Avantages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2014/2015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Reporting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097280" y="2254296"/>
            <a:ext cx="6538933" cy="343225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Flexibilité :</a:t>
            </a:r>
          </a:p>
          <a:p>
            <a:pPr marL="0" indent="0">
              <a:buNone/>
            </a:pP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  </a:t>
            </a:r>
            <a:r>
              <a:rPr lang="fr-FR" dirty="0" smtClean="0"/>
              <a:t>Changement et évolution du client </a:t>
            </a:r>
            <a:r>
              <a:rPr lang="fr-FR" dirty="0" smtClean="0"/>
              <a:t>OLAP</a:t>
            </a:r>
            <a:endParaRPr lang="fr-FR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  </a:t>
            </a:r>
            <a:r>
              <a:rPr lang="fr-FR" dirty="0" smtClean="0"/>
              <a:t>Compatibilité avec tout client respectant le standard XMLA</a:t>
            </a: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  Possibilité de changer de moteur OLAP (de Mondrian à PALO ?).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0242" name="Picture 2" descr="http://qualite-aquitainepdca.com/wp-content/uploads/2014/09/bonhomme-se-repose-sur-avant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3533" y="2798805"/>
            <a:ext cx="20669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3694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 </a:t>
            </a:r>
            <a:r>
              <a:rPr lang="fr-FR" dirty="0"/>
              <a:t>– Client </a:t>
            </a:r>
            <a:r>
              <a:rPr lang="fr-FR" dirty="0" smtClean="0"/>
              <a:t>Excel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2014/2015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Reporting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14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957" y="1846064"/>
            <a:ext cx="9440562" cy="43735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11245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 </a:t>
            </a:r>
            <a:r>
              <a:rPr lang="fr-FR" dirty="0"/>
              <a:t>– </a:t>
            </a:r>
            <a:r>
              <a:rPr lang="fr-FR" dirty="0" smtClean="0"/>
              <a:t>Inconvénients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2014/2015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Reporting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15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097280" y="2254296"/>
            <a:ext cx="6538933" cy="34322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Espace </a:t>
            </a:r>
            <a:r>
              <a:rPr lang="fr-FR" dirty="0" smtClean="0"/>
              <a:t>Disque</a:t>
            </a: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ROLAP:</a:t>
            </a: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Gestion du cache</a:t>
            </a:r>
            <a:endParaRPr lang="fr-FR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 Tables d'agrégation (Espace </a:t>
            </a:r>
            <a:r>
              <a:rPr lang="fr-FR" dirty="0" smtClean="0"/>
              <a:t>Disque !!!)</a:t>
            </a:r>
            <a:endParaRPr lang="fr-FR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D</a:t>
            </a:r>
            <a:r>
              <a:rPr lang="fr-FR" dirty="0" smtClean="0"/>
              <a:t>e ROLAP à MOLAP</a:t>
            </a: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marL="201168" lvl="1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1268" name="Picture 4" descr="http://leblogdudirigeant.com/wp-content/uploads/2014/01/ptojetOK-193x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213" y="2817341"/>
            <a:ext cx="18383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2139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</a:t>
            </a:r>
            <a:r>
              <a:rPr lang="fr-FR" dirty="0"/>
              <a:t> – </a:t>
            </a:r>
            <a:r>
              <a:rPr lang="fr-FR" dirty="0" smtClean="0"/>
              <a:t>Outils </a:t>
            </a:r>
            <a:r>
              <a:rPr lang="fr-FR" dirty="0" smtClean="0"/>
              <a:t>et Technologies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2014/2015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Reporting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16</a:t>
            </a:fld>
            <a:endParaRPr lang="en-US" dirty="0"/>
          </a:p>
        </p:txBody>
      </p:sp>
      <p:pic>
        <p:nvPicPr>
          <p:cNvPr id="8" name="Picture 7" descr="http://www.google.fr/url?source=imglanding&amp;ct=img&amp;q=http://crbtech.in/Java-Training/images/JavaImagee.jpg&amp;sa=X&amp;ei=Z8ptVYC5I4LyUuOcgegP&amp;ved=0CAkQ8wc&amp;usg=AFQjCNEZ0MzDvO8dRRmhAo0mdzjwjy-M1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176" y="1894423"/>
            <a:ext cx="949797" cy="906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Content Placeholder 8" descr="http://www.google.fr/url?source=imglanding&amp;ct=img&amp;q=http://www.javatpoint.com/images/javascript/javascript_logo.png&amp;sa=X&amp;ei=XMttVf7RK8ajU_O9g9AI&amp;ved=0CAkQ8wc&amp;usg=AFQjCNHiLvtKD6MIaqB4V9Q04b3ihN-si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824" y="2082993"/>
            <a:ext cx="912555" cy="717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http://www.google.fr/url?source=imglanding&amp;ct=img&amp;q=http://tempowpenginecom.wpengine.netdna-cdn.com/wp-content/uploads/2015/01/highcharts-logo.png&amp;sa=X&amp;ei=EMttVY2PJMblUpXUgKAK&amp;ved=0CAkQ8wc&amp;usg=AFQjCNGZu5JX8u7Z2axOarnHkZcP2k960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70" y="2272768"/>
            <a:ext cx="1325649" cy="307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http://www.google.fr/url?source=imglanding&amp;ct=img&amp;q=http://www.javatpoint.com/images/spimages/spring1.png&amp;sa=X&amp;ei=xsttVcmHB4HaUr-vgXg&amp;ved=0CAkQ8wc&amp;usg=AFQjCNEoRdgrDLQa10Qtixd3Okz5odeGOQ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85" r="12057"/>
          <a:stretch/>
        </p:blipFill>
        <p:spPr bwMode="auto">
          <a:xfrm>
            <a:off x="6084447" y="2165465"/>
            <a:ext cx="915430" cy="52249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 descr="http://www.google.fr/url?source=imglanding&amp;ct=img&amp;q=https://git-scm.com/images/logo@2x.png&amp;sa=X&amp;ei=4sttVZDoEcfaU5eRgvAD&amp;ved=0CAkQ8wc&amp;usg=AFQjCNFQ1OENbsCQLRTHmxHPFwJJ4qdB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405" y="2222875"/>
            <a:ext cx="1179555" cy="452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http://www.google.fr/url?source=imglanding&amp;ct=img&amp;q=http://yohan.jasdid.com/wp-content/uploads/2014/06/Eclipse-luna.png&amp;sa=X&amp;ei=D8xtVa6sJILkUb-jgrgK&amp;ved=0CAkQ8wc&amp;usg=AFQjCNEGcTP93S4N6KFVcHG98zQd2eZi5A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0488" y="2165465"/>
            <a:ext cx="576027" cy="620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 descr="http://www.google.fr/url?source=imglanding&amp;ct=img&amp;q=http://www.agilearts.nl/wp-content/uploads/2013/03/gradle.png&amp;sa=X&amp;ei=jsxtVYHhAozyUIfYgNAF&amp;ved=0CAkQ8wc&amp;usg=AFQjCNHi2HMgR0FwFQjP4MAOgMF7OWo6-A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0458" y="2272768"/>
            <a:ext cx="1449619" cy="4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https://avatars2.githubusercontent.com/u/2935950?v=3&amp;s=400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85" y="3324148"/>
            <a:ext cx="1136822" cy="1140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711" y="3663131"/>
            <a:ext cx="593366" cy="492137"/>
          </a:xfrm>
          <a:prstGeom prst="rect">
            <a:avLst/>
          </a:prstGeom>
        </p:spPr>
      </p:pic>
      <p:pic>
        <p:nvPicPr>
          <p:cNvPr id="18" name="Picture 17" descr="http://www.pentaho.com/images/logo_kettle_lrg.png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244" y="3488004"/>
            <a:ext cx="1429385" cy="698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 descr="http://community.pentaho.com/projects/mondrian/documentation-temp/images/logo_mondrian_lrg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676" y="3589034"/>
            <a:ext cx="1679259" cy="523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mde-lille.fr/IMG/jpg/Outils_de_la_MDE_retouche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302" y="4331467"/>
            <a:ext cx="1886723" cy="188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s://camo.githubusercontent.com/6cf90bd5c928f5c58116666f4102371641883ad5/68747470733a2f2f662e636c6f75642e6769746875622e636f6d2f6173736574732f313036373930372f323136303134322f30333036353666342d393462342d313165332d393865362d3732343336393830666462652e6a706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020" y="2059713"/>
            <a:ext cx="1202619" cy="671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7808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Conception </a:t>
            </a:r>
            <a:r>
              <a:rPr lang="fr-FR" dirty="0"/>
              <a:t>– </a:t>
            </a:r>
            <a:r>
              <a:rPr lang="fr-FR" dirty="0" smtClean="0"/>
              <a:t>Entrepôt</a:t>
            </a:r>
            <a:r>
              <a:rPr lang="en-US" dirty="0" smtClean="0"/>
              <a:t> de </a:t>
            </a:r>
            <a:r>
              <a:rPr lang="fr-FR" dirty="0" smtClean="0"/>
              <a:t>données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9523" y="1906620"/>
            <a:ext cx="7299466" cy="3797678"/>
          </a:xfrm>
        </p:spPr>
        <p:txBody>
          <a:bodyPr>
            <a:noAutofit/>
          </a:bodyPr>
          <a:lstStyle/>
          <a:p>
            <a:pPr marL="566928" lvl="3" indent="0">
              <a:buNone/>
            </a:pP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	  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2014/2015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Reporting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17</a:t>
            </a:fld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443" y="1906620"/>
            <a:ext cx="9963107" cy="440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0373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Conception </a:t>
            </a:r>
            <a:r>
              <a:rPr lang="fr-FR" dirty="0"/>
              <a:t>–</a:t>
            </a:r>
            <a:r>
              <a:rPr lang="en-US" dirty="0" smtClean="0"/>
              <a:t> ETL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9523" y="1906620"/>
            <a:ext cx="7299466" cy="3797678"/>
          </a:xfrm>
        </p:spPr>
        <p:txBody>
          <a:bodyPr>
            <a:noAutofit/>
          </a:bodyPr>
          <a:lstStyle/>
          <a:p>
            <a:pPr marL="566928" lvl="3" indent="0">
              <a:buNone/>
            </a:pP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	  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2014/2015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Reporting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18</a:t>
            </a:fld>
            <a:endParaRPr lang="en-US" dirty="0"/>
          </a:p>
        </p:txBody>
      </p:sp>
      <p:pic>
        <p:nvPicPr>
          <p:cNvPr id="11" name="Picture 10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54"/>
          <a:stretch/>
        </p:blipFill>
        <p:spPr>
          <a:xfrm>
            <a:off x="1400432" y="2982097"/>
            <a:ext cx="8031891" cy="168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6260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Conception </a:t>
            </a:r>
            <a:r>
              <a:rPr lang="fr-FR" dirty="0"/>
              <a:t>–</a:t>
            </a:r>
            <a:r>
              <a:rPr lang="en-US" dirty="0" smtClean="0"/>
              <a:t> Mondrian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9523" y="1906620"/>
            <a:ext cx="7299466" cy="3797678"/>
          </a:xfrm>
        </p:spPr>
        <p:txBody>
          <a:bodyPr>
            <a:noAutofit/>
          </a:bodyPr>
          <a:lstStyle/>
          <a:p>
            <a:pPr marL="566928" lvl="3" indent="0">
              <a:buNone/>
            </a:pP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	  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2014/2015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Reporting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19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969" y="2723411"/>
            <a:ext cx="3080951" cy="2053967"/>
          </a:xfrm>
          <a:prstGeom prst="rect">
            <a:avLst/>
          </a:prstGeom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811179" y="1968844"/>
            <a:ext cx="4803805" cy="3735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7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70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&lt;!-- Orders Cube --&gt;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7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&lt;Cube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"Orders"</a:t>
            </a:r>
            <a:r>
              <a:rPr lang="en-US" sz="7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7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&lt;Table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700" b="1" dirty="0" err="1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order_facts</a:t>
            </a:r>
            <a:r>
              <a:rPr lang="en-US" sz="700" b="1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/&gt;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7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70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DimensionUsage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"Product"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source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"Product"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70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foreignKey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700" b="1" dirty="0" err="1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id_product</a:t>
            </a:r>
            <a:r>
              <a:rPr lang="en-US" sz="700" b="1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/&gt;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7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70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DimensionUsage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	</a:t>
            </a:r>
            <a:r>
              <a:rPr lang="en-US" sz="7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"Time"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source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"Time"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98320" indent="449580">
              <a:lnSpc>
                <a:spcPct val="107000"/>
              </a:lnSpc>
              <a:spcAft>
                <a:spcPts val="0"/>
              </a:spcAft>
            </a:pPr>
            <a:r>
              <a:rPr lang="en-US" sz="70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foreignKey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700" b="1" dirty="0" err="1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id_time</a:t>
            </a:r>
            <a:r>
              <a:rPr lang="en-US" sz="700" b="1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/&gt;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7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&lt;Dimension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"Counter"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0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foreignKey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700" b="1" dirty="0" err="1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id_counter</a:t>
            </a:r>
            <a:r>
              <a:rPr lang="en-US" sz="700" b="1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7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7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&lt;Hierarchy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0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hasAll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"true"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48740" indent="449580">
              <a:lnSpc>
                <a:spcPct val="107000"/>
              </a:lnSpc>
              <a:spcAft>
                <a:spcPts val="0"/>
              </a:spcAft>
            </a:pPr>
            <a:r>
              <a:rPr lang="en-US" sz="70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allMemberName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"All Counters"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	</a:t>
            </a:r>
            <a:r>
              <a:rPr lang="en-US" sz="70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primaryKey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700" b="1" dirty="0" err="1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counter_id</a:t>
            </a:r>
            <a:r>
              <a:rPr lang="en-US" sz="700" b="1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7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	</a:t>
            </a:r>
            <a:r>
              <a:rPr lang="en-US" sz="7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&lt;Table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700" b="1" dirty="0" err="1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dim_counter</a:t>
            </a:r>
            <a:r>
              <a:rPr lang="en-US" sz="700" b="1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/&gt;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	</a:t>
            </a:r>
            <a:r>
              <a:rPr lang="en-US" sz="7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&lt;Level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"counter"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column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"Counter"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98320" indent="449580">
              <a:lnSpc>
                <a:spcPct val="107000"/>
              </a:lnSpc>
              <a:spcAft>
                <a:spcPts val="0"/>
              </a:spcAft>
            </a:pPr>
            <a:r>
              <a:rPr lang="en-US" sz="70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uniqueMembers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"true"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/&gt;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	</a:t>
            </a:r>
            <a:r>
              <a:rPr lang="en-US" sz="7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&lt;Level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"user"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column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"User"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98320" indent="449580">
              <a:lnSpc>
                <a:spcPct val="107000"/>
              </a:lnSpc>
              <a:spcAft>
                <a:spcPts val="0"/>
              </a:spcAft>
            </a:pPr>
            <a:r>
              <a:rPr lang="en-US" sz="70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uniqueMembers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700" b="1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"true"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/&gt;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7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&lt;/Hierarchy&gt;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7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&lt;/Dimension&gt;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7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700" b="1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fr-FR" sz="14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&lt;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Measure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8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"Order Volume"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column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8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8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order_volume</a:t>
            </a:r>
            <a:r>
              <a:rPr lang="en-US" sz="8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48740" indent="449580">
              <a:lnSpc>
                <a:spcPct val="107000"/>
              </a:lnSpc>
              <a:spcAft>
                <a:spcPts val="0"/>
              </a:spcAft>
            </a:pP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aggregator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8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"sum" </a:t>
            </a:r>
            <a:endParaRPr lang="fr-F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98320">
              <a:lnSpc>
                <a:spcPct val="107000"/>
              </a:lnSpc>
              <a:spcAft>
                <a:spcPts val="0"/>
              </a:spcAft>
            </a:pP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formatString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8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"$ ###,###,###,##0.00"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/&gt;</a:t>
            </a:r>
            <a:endParaRPr lang="fr-FR" sz="2400" dirty="0"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fr-FR" sz="1400" dirty="0" smtClean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…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7018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7411709" cy="1450757"/>
          </a:xfrm>
        </p:spPr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dirty="0" smtClean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Présentation de l’entreprise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Problématiques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Existant</a:t>
            </a:r>
            <a:endParaRPr lang="fr-FR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Recherches et </a:t>
            </a:r>
            <a:r>
              <a:rPr lang="en-US" dirty="0" smtClean="0"/>
              <a:t>Specifications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Specifications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Contraintes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Quelques</a:t>
            </a:r>
            <a:r>
              <a:rPr lang="en-US" dirty="0" smtClean="0"/>
              <a:t> </a:t>
            </a:r>
            <a:r>
              <a:rPr lang="fr-FR" dirty="0" smtClean="0"/>
              <a:t>définitions</a:t>
            </a:r>
            <a:endParaRPr lang="fr-FR" dirty="0" smtClean="0"/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Solution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Conception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Implémentation</a:t>
            </a:r>
            <a:endParaRPr lang="fr-FR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Conclusion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Questions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2014/2015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Reporting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84085" y="4961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63713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Conception </a:t>
            </a:r>
            <a:r>
              <a:rPr lang="fr-FR" dirty="0"/>
              <a:t>– </a:t>
            </a:r>
            <a:r>
              <a:rPr lang="en-US" dirty="0" smtClean="0"/>
              <a:t>Olap4J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9523" y="1906620"/>
            <a:ext cx="7299466" cy="3797678"/>
          </a:xfrm>
        </p:spPr>
        <p:txBody>
          <a:bodyPr>
            <a:noAutofit/>
          </a:bodyPr>
          <a:lstStyle/>
          <a:p>
            <a:pPr marL="566928" lvl="3" indent="0">
              <a:buNone/>
            </a:pP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	  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2014/2015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Reporting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262184" y="190662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3978214"/>
              </p:ext>
            </p:extLst>
          </p:nvPr>
        </p:nvGraphicFramePr>
        <p:xfrm>
          <a:off x="1097280" y="1906620"/>
          <a:ext cx="4352925" cy="405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7" r:id="rId3" imgW="5807964" imgH="5433060" progId="Unknown">
                  <p:embed/>
                </p:oleObj>
              </mc:Choice>
              <mc:Fallback>
                <p:oleObj r:id="rId3" imgW="5807964" imgH="5433060" progId="Unknown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7280" y="1906620"/>
                        <a:ext cx="4352925" cy="405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 descr="http://www.olap4j.org/olap4j-metadata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448" y="1906620"/>
            <a:ext cx="5593232" cy="4057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37915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Conception </a:t>
            </a:r>
            <a:r>
              <a:rPr lang="fr-FR" dirty="0"/>
              <a:t>– Problèmes</a:t>
            </a:r>
            <a:r>
              <a:rPr lang="en-US" dirty="0" smtClean="0"/>
              <a:t> </a:t>
            </a:r>
            <a:r>
              <a:rPr lang="fr-FR" dirty="0" smtClean="0"/>
              <a:t>rencontrés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9523" y="1906620"/>
            <a:ext cx="7588488" cy="2665380"/>
          </a:xfrm>
        </p:spPr>
        <p:txBody>
          <a:bodyPr>
            <a:no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Domaine fonctionnel</a:t>
            </a:r>
            <a:endParaRPr lang="fr-FR" dirty="0"/>
          </a:p>
          <a:p>
            <a:pPr lvl="3">
              <a:buFont typeface="Wingdings" panose="05000000000000000000" pitchFamily="2" charset="2"/>
              <a:buChar char="Ø"/>
            </a:pPr>
            <a:r>
              <a:rPr lang="fr-FR" dirty="0" smtClean="0"/>
              <a:t>Finance</a:t>
            </a:r>
          </a:p>
          <a:p>
            <a:pPr lvl="3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 </a:t>
            </a:r>
            <a:r>
              <a:rPr lang="fr-FR" dirty="0" smtClean="0"/>
              <a:t>Business Intelligence</a:t>
            </a:r>
            <a:endParaRPr lang="fr-FR" dirty="0" smtClean="0"/>
          </a:p>
          <a:p>
            <a:pPr lvl="3">
              <a:buFont typeface="Wingdings" panose="05000000000000000000" pitchFamily="2" charset="2"/>
              <a:buChar char="Ø"/>
            </a:pPr>
            <a:r>
              <a:rPr lang="fr-FR" dirty="0" smtClean="0">
                <a:sym typeface="Wingdings" panose="05000000000000000000" pitchFamily="2" charset="2"/>
              </a:rPr>
              <a:t>Initiation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fr-FR" dirty="0"/>
              <a:t>Certains concepts de la Business Intelligence</a:t>
            </a:r>
          </a:p>
          <a:p>
            <a:pPr marL="566928" lvl="3" indent="0">
              <a:buNone/>
            </a:pPr>
            <a:endParaRPr lang="fr-FR" dirty="0" smtClean="0"/>
          </a:p>
          <a:p>
            <a:pPr marL="566928" lvl="3" indent="0">
              <a:buNone/>
            </a:pPr>
            <a:endParaRPr lang="fr-FR" dirty="0" smtClean="0"/>
          </a:p>
          <a:p>
            <a:pPr lvl="3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lvl="3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marL="566928" lvl="3" indent="0">
              <a:buNone/>
            </a:pPr>
            <a:endParaRPr lang="fr-FR" dirty="0" smtClean="0"/>
          </a:p>
          <a:p>
            <a:pPr marL="201168" lvl="1" indent="0">
              <a:buNone/>
            </a:pPr>
            <a:endParaRPr lang="fr-FR" dirty="0" smtClean="0"/>
          </a:p>
          <a:p>
            <a:pPr marL="201168" lvl="1" indent="0">
              <a:buNone/>
            </a:pP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	  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2014/2015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Reporting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782" y="3334290"/>
            <a:ext cx="3787707" cy="284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5387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Implémentation – </a:t>
            </a:r>
            <a:r>
              <a:rPr lang="fr-FR" dirty="0" smtClean="0"/>
              <a:t>Navigation dans un cube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2014/2015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Reporting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22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097280" y="2254296"/>
            <a:ext cx="4840835" cy="2375439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Opérateur:</a:t>
            </a:r>
          </a:p>
          <a:p>
            <a:pPr marL="0" indent="0">
              <a:buNone/>
            </a:pP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Roll-up </a:t>
            </a: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Drill-down </a:t>
            </a:r>
            <a:endParaRPr lang="fr-F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Drill Position </a:t>
            </a: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Drill </a:t>
            </a:r>
            <a:r>
              <a:rPr lang="fr-FR" dirty="0" err="1" smtClean="0"/>
              <a:t>Member</a:t>
            </a: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Drill </a:t>
            </a:r>
            <a:r>
              <a:rPr lang="fr-FR" dirty="0" smtClean="0"/>
              <a:t>Replace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err="1" smtClean="0"/>
              <a:t>Slicing</a:t>
            </a: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err="1" smtClean="0"/>
              <a:t>Dice</a:t>
            </a: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marL="201168" lvl="1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122" name="Picture 2" descr="http://www.clker.com/cliparts/C/7/y/k/k/3/olap-h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281" y="2144359"/>
            <a:ext cx="2529016" cy="260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3514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Implémentation –</a:t>
            </a:r>
            <a:r>
              <a:rPr lang="fr-FR" dirty="0" smtClean="0"/>
              <a:t> </a:t>
            </a:r>
            <a:r>
              <a:rPr lang="fr-FR" dirty="0"/>
              <a:t>Tableau </a:t>
            </a:r>
            <a:r>
              <a:rPr lang="fr-FR" dirty="0" smtClean="0"/>
              <a:t>croisé dynamique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2014/2015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Reporting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23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212" y="1896153"/>
            <a:ext cx="6180368" cy="43481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91288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Implémentation –</a:t>
            </a:r>
            <a:r>
              <a:rPr lang="fr-FR" dirty="0" smtClean="0"/>
              <a:t> </a:t>
            </a:r>
            <a:r>
              <a:rPr lang="fr-FR" dirty="0" smtClean="0"/>
              <a:t>Page </a:t>
            </a:r>
            <a:r>
              <a:rPr lang="fr-FR" dirty="0" err="1" smtClean="0"/>
              <a:t>BICustom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2014/2015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Reporting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24</a:t>
            </a:fld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611" y="1851665"/>
            <a:ext cx="7376280" cy="43679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12735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Implémentation –</a:t>
            </a:r>
            <a:r>
              <a:rPr lang="fr-FR" dirty="0" smtClean="0"/>
              <a:t> Page </a:t>
            </a:r>
            <a:r>
              <a:rPr lang="fr-FR" dirty="0" err="1" smtClean="0"/>
              <a:t>BIStats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2014/2015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Reporting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25</a:t>
            </a:fld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547" y="2324417"/>
            <a:ext cx="4700905" cy="220916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562" y="1812324"/>
            <a:ext cx="7340137" cy="44649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39620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Implémentation</a:t>
            </a:r>
            <a:r>
              <a:rPr lang="fr-FR" dirty="0"/>
              <a:t> – </a:t>
            </a:r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2014/2015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Reporting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26</a:t>
            </a:fld>
            <a:endParaRPr lang="en-US" dirty="0"/>
          </a:p>
        </p:txBody>
      </p:sp>
      <p:pic>
        <p:nvPicPr>
          <p:cNvPr id="5128" name="Picture 8" descr="http://www.citr.ca/citrPlayer/play-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467" y="3146072"/>
            <a:ext cx="1905000" cy="1905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399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Implémentation –</a:t>
            </a:r>
            <a:r>
              <a:rPr lang="fr-FR" dirty="0" smtClean="0"/>
              <a:t> </a:t>
            </a:r>
            <a:r>
              <a:rPr lang="fr-FR" dirty="0" smtClean="0"/>
              <a:t>Export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2014/2015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Reporting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27</a:t>
            </a:fld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94114"/>
            <a:ext cx="5769155" cy="29148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108" y="2875073"/>
            <a:ext cx="5171432" cy="31643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81355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Implémentation</a:t>
            </a:r>
            <a:r>
              <a:rPr lang="fr-FR" dirty="0"/>
              <a:t> – </a:t>
            </a:r>
            <a:r>
              <a:rPr lang="fr-FR" dirty="0" smtClean="0"/>
              <a:t>Problèmes rencontrés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9523" y="1906620"/>
            <a:ext cx="7299466" cy="3797678"/>
          </a:xfrm>
        </p:spPr>
        <p:txBody>
          <a:bodyPr>
            <a:noAutofit/>
          </a:bodyPr>
          <a:lstStyle/>
          <a:p>
            <a:pPr marL="201168" lvl="1" indent="0">
              <a:buNone/>
            </a:pPr>
            <a:endParaRPr lang="fr-F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C</a:t>
            </a:r>
            <a:r>
              <a:rPr lang="fr-FR" dirty="0" smtClean="0"/>
              <a:t>ode interne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fr-FR" dirty="0" smtClean="0">
                <a:sym typeface="Wingdings" panose="05000000000000000000" pitchFamily="2" charset="2"/>
              </a:rPr>
              <a:t>Des milliers de classe</a:t>
            </a:r>
          </a:p>
          <a:p>
            <a:pPr marL="566928" lvl="3" indent="0">
              <a:buNone/>
            </a:pPr>
            <a:endParaRPr lang="fr-FR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API externe</a:t>
            </a:r>
            <a:endParaRPr lang="fr-FR" dirty="0"/>
          </a:p>
          <a:p>
            <a:pPr lvl="3">
              <a:buFont typeface="Wingdings" panose="05000000000000000000" pitchFamily="2" charset="2"/>
              <a:buChar char="Ø"/>
            </a:pPr>
            <a:r>
              <a:rPr lang="fr-FR" dirty="0" smtClean="0"/>
              <a:t>Pivot4J mal documenter</a:t>
            </a:r>
            <a:endParaRPr lang="fr-FR" dirty="0"/>
          </a:p>
          <a:p>
            <a:pPr marL="566928" lvl="3" indent="0">
              <a:buNone/>
            </a:pP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Conséquences</a:t>
            </a:r>
            <a:endParaRPr lang="fr-FR" dirty="0"/>
          </a:p>
          <a:p>
            <a:pPr lvl="3">
              <a:buFont typeface="Wingdings" panose="05000000000000000000" pitchFamily="2" charset="2"/>
              <a:buChar char="Ø"/>
            </a:pPr>
            <a:r>
              <a:rPr lang="fr-FR" dirty="0" smtClean="0">
                <a:sym typeface="Wingdings" panose="05000000000000000000" pitchFamily="2" charset="2"/>
              </a:rPr>
              <a:t>Perte de </a:t>
            </a:r>
            <a:r>
              <a:rPr lang="fr-FR" dirty="0" smtClean="0">
                <a:sym typeface="Wingdings" panose="05000000000000000000" pitchFamily="2" charset="2"/>
              </a:rPr>
              <a:t>temps</a:t>
            </a:r>
            <a:endParaRPr lang="fr-FR" dirty="0" smtClean="0">
              <a:sym typeface="Wingdings" panose="05000000000000000000" pitchFamily="2" charset="2"/>
            </a:endParaRPr>
          </a:p>
          <a:p>
            <a:pPr lvl="3">
              <a:buFont typeface="Wingdings" panose="05000000000000000000" pitchFamily="2" charset="2"/>
              <a:buChar char="Ø"/>
            </a:pPr>
            <a:endParaRPr lang="fr-FR" dirty="0">
              <a:sym typeface="Wingdings" panose="05000000000000000000" pitchFamily="2" charset="2"/>
            </a:endParaRPr>
          </a:p>
          <a:p>
            <a:pPr lvl="3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marL="201168" lvl="1" indent="0">
              <a:buNone/>
            </a:pPr>
            <a:endParaRPr lang="fr-FR" dirty="0" smtClean="0"/>
          </a:p>
          <a:p>
            <a:pPr marL="201168" lvl="1" indent="0">
              <a:buNone/>
            </a:pP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	  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2014/2015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Reporting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808" y="3013261"/>
            <a:ext cx="3173852" cy="31600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763" y="1947927"/>
            <a:ext cx="1988897" cy="15864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718413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685406"/>
          </a:xfrm>
        </p:spPr>
        <p:txBody>
          <a:bodyPr/>
          <a:lstStyle/>
          <a:p>
            <a:pPr lvl="2"/>
            <a:endParaRPr lang="fr-FR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2000" dirty="0" smtClean="0"/>
              <a:t>Projet</a:t>
            </a:r>
          </a:p>
          <a:p>
            <a:pPr lvl="5">
              <a:buFont typeface="Wingdings" panose="05000000000000000000" pitchFamily="2" charset="2"/>
              <a:buChar char="Ø"/>
            </a:pPr>
            <a:r>
              <a:rPr lang="fr-FR" sz="1600" dirty="0" smtClean="0"/>
              <a:t>Méthode de travail </a:t>
            </a:r>
            <a:r>
              <a:rPr lang="fr-FR" sz="1600" dirty="0" smtClean="0"/>
              <a:t>efficace</a:t>
            </a:r>
            <a:endParaRPr lang="fr-FR" sz="1600" dirty="0" smtClean="0"/>
          </a:p>
          <a:p>
            <a:pPr lvl="5">
              <a:buFont typeface="Wingdings" panose="05000000000000000000" pitchFamily="2" charset="2"/>
              <a:buChar char="Ø"/>
            </a:pPr>
            <a:r>
              <a:rPr lang="fr-FR" sz="1600" dirty="0" smtClean="0"/>
              <a:t>Travail réussi, objectif </a:t>
            </a:r>
            <a:r>
              <a:rPr lang="fr-FR" sz="1600" dirty="0" smtClean="0"/>
              <a:t>atteint</a:t>
            </a:r>
            <a:endParaRPr lang="fr-FR" sz="1600" dirty="0" smtClean="0"/>
          </a:p>
          <a:p>
            <a:pPr lvl="3">
              <a:buFont typeface="Wingdings" panose="05000000000000000000" pitchFamily="2" charset="2"/>
              <a:buChar char="Ø"/>
            </a:pPr>
            <a:endParaRPr lang="fr-FR" sz="2000" dirty="0" smtClean="0"/>
          </a:p>
          <a:p>
            <a:pPr marL="566928" lvl="3" indent="0">
              <a:buNone/>
            </a:pPr>
            <a:endParaRPr lang="fr-FR" sz="1600" dirty="0" smtClean="0"/>
          </a:p>
          <a:p>
            <a:pPr lvl="3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marL="384048" lvl="2" indent="0">
              <a:buNone/>
            </a:pP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2014/2015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Reporting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29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759416" y="3531140"/>
            <a:ext cx="7524669" cy="168540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fr-FR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2000" dirty="0"/>
              <a:t>S</a:t>
            </a:r>
            <a:r>
              <a:rPr lang="fr-FR" sz="2000" dirty="0" smtClean="0"/>
              <a:t>tage</a:t>
            </a:r>
          </a:p>
          <a:p>
            <a:pPr lvl="5">
              <a:buFont typeface="Wingdings" panose="05000000000000000000" pitchFamily="2" charset="2"/>
              <a:buChar char="Ø"/>
            </a:pPr>
            <a:r>
              <a:rPr lang="fr-FR" sz="1600" dirty="0"/>
              <a:t>Familiarisation avec le monde du </a:t>
            </a:r>
            <a:r>
              <a:rPr lang="fr-FR" sz="1600" dirty="0" smtClean="0"/>
              <a:t>travail</a:t>
            </a:r>
            <a:endParaRPr lang="fr-FR" sz="1600" dirty="0" smtClean="0"/>
          </a:p>
          <a:p>
            <a:pPr lvl="5">
              <a:buFont typeface="Wingdings" panose="05000000000000000000" pitchFamily="2" charset="2"/>
              <a:buChar char="Ø"/>
            </a:pPr>
            <a:r>
              <a:rPr lang="fr-FR" sz="1600" dirty="0"/>
              <a:t>Travail en </a:t>
            </a:r>
            <a:r>
              <a:rPr lang="fr-FR" sz="1600" dirty="0" smtClean="0"/>
              <a:t>équipe</a:t>
            </a:r>
            <a:endParaRPr lang="fr-FR" sz="1600" dirty="0" smtClean="0"/>
          </a:p>
          <a:p>
            <a:pPr lvl="5">
              <a:buFont typeface="Wingdings" panose="05000000000000000000" pitchFamily="2" charset="2"/>
              <a:buChar char="Ø"/>
            </a:pPr>
            <a:r>
              <a:rPr lang="fr-FR" sz="1600" dirty="0" smtClean="0"/>
              <a:t>Maîtrise </a:t>
            </a:r>
            <a:r>
              <a:rPr lang="fr-FR" sz="1600" dirty="0"/>
              <a:t>de plusieurs </a:t>
            </a:r>
            <a:r>
              <a:rPr lang="fr-FR" sz="1600" dirty="0" smtClean="0"/>
              <a:t>nouvelles technologies,</a:t>
            </a:r>
          </a:p>
          <a:p>
            <a:pPr lvl="3">
              <a:buFont typeface="Wingdings" panose="05000000000000000000" pitchFamily="2" charset="2"/>
              <a:buChar char="Ø"/>
            </a:pPr>
            <a:endParaRPr lang="fr-FR" sz="2000" dirty="0" smtClean="0"/>
          </a:p>
          <a:p>
            <a:pPr marL="566928" lvl="3" indent="0">
              <a:buFont typeface="Calibri" pitchFamily="34" charset="0"/>
              <a:buNone/>
            </a:pPr>
            <a:endParaRPr lang="fr-FR" sz="1600" dirty="0" smtClean="0"/>
          </a:p>
          <a:p>
            <a:pPr lvl="3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fr-FR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989" y="2062263"/>
            <a:ext cx="3525186" cy="352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915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4048" lvl="2" indent="0">
              <a:buNone/>
            </a:pPr>
            <a:endParaRPr lang="fr-FR" dirty="0"/>
          </a:p>
          <a:p>
            <a:pPr marL="384048" lvl="2" indent="0" algn="ctr">
              <a:buNone/>
            </a:pPr>
            <a:endParaRPr lang="fr-FR" sz="2400" dirty="0" smtClean="0"/>
          </a:p>
          <a:p>
            <a:pPr marL="384048" lvl="2" indent="0" algn="ctr">
              <a:buNone/>
            </a:pPr>
            <a:endParaRPr lang="fr-FR" sz="2400" dirty="0" smtClean="0"/>
          </a:p>
          <a:p>
            <a:pPr marL="384048" lvl="2" indent="0" algn="ctr">
              <a:buNone/>
            </a:pPr>
            <a:r>
              <a:rPr lang="fr-FR" sz="2400" dirty="0" smtClean="0">
                <a:solidFill>
                  <a:schemeClr val="accent5">
                    <a:lumMod val="75000"/>
                  </a:schemeClr>
                </a:solidFill>
              </a:rPr>
              <a:t>Je tiens à adresser mes vifs remerciements à toutes les personnes ayant contribuées et aidées à la réussite de ce projet.</a:t>
            </a:r>
          </a:p>
          <a:p>
            <a:pPr marL="384048" lvl="2" indent="0" algn="ctr">
              <a:buNone/>
            </a:pPr>
            <a:endParaRPr lang="fr-FR" sz="2400" dirty="0" smtClean="0"/>
          </a:p>
          <a:p>
            <a:pPr marL="384048" lvl="2" indent="0">
              <a:buNone/>
            </a:pPr>
            <a:endParaRPr lang="fr-FR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2400" dirty="0" smtClean="0"/>
              <a:t> Le </a:t>
            </a:r>
            <a:r>
              <a:rPr lang="fr-FR" sz="2400" dirty="0"/>
              <a:t>projet consiste à créer un outil </a:t>
            </a:r>
            <a:r>
              <a:rPr lang="fr-FR" sz="2400" dirty="0" smtClean="0"/>
              <a:t>de </a:t>
            </a:r>
            <a:r>
              <a:rPr lang="fr-FR" sz="2400" dirty="0" err="1" smtClean="0"/>
              <a:t>reporting</a:t>
            </a:r>
            <a:r>
              <a:rPr lang="fr-FR" sz="2400" dirty="0" smtClean="0"/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2400" dirty="0" smtClean="0"/>
              <a:t> Il </a:t>
            </a:r>
            <a:r>
              <a:rPr lang="fr-FR" sz="2400" dirty="0"/>
              <a:t>sera utilisé par </a:t>
            </a:r>
            <a:r>
              <a:rPr lang="fr-FR" sz="2400" dirty="0" smtClean="0"/>
              <a:t>les clients de Smart Trade Technologies.</a:t>
            </a:r>
            <a:endParaRPr lang="fr-FR" sz="2400" dirty="0"/>
          </a:p>
          <a:p>
            <a:pPr lvl="2">
              <a:buFont typeface="Wingdings" panose="05000000000000000000" pitchFamily="2" charset="2"/>
              <a:buChar char="Ø"/>
            </a:pPr>
            <a:endParaRPr lang="fr-FR" sz="2400" dirty="0" smtClean="0"/>
          </a:p>
          <a:p>
            <a:pPr marL="384048" lvl="2" indent="0">
              <a:buNone/>
            </a:pP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2014/2015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Reporting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2859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?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6412" y="2308075"/>
            <a:ext cx="7219869" cy="1653701"/>
          </a:xfrm>
        </p:spPr>
        <p:txBody>
          <a:bodyPr/>
          <a:lstStyle/>
          <a:p>
            <a:pPr lvl="2"/>
            <a:endParaRPr lang="fr-FR" dirty="0" smtClean="0">
              <a:solidFill>
                <a:schemeClr val="tx1"/>
              </a:solidFill>
            </a:endParaRPr>
          </a:p>
          <a:p>
            <a:pPr marL="384048" lvl="2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384048" lvl="2" indent="0" algn="ctr">
              <a:buNone/>
            </a:pPr>
            <a:r>
              <a:rPr lang="fr-FR" sz="4800" dirty="0" smtClean="0">
                <a:solidFill>
                  <a:schemeClr val="tx1"/>
                </a:solidFill>
                <a:latin typeface="Monotype Corsiva" panose="03010101010201010101" pitchFamily="66" charset="0"/>
              </a:rPr>
              <a:t>Merci pour votre attention</a:t>
            </a:r>
            <a:endParaRPr lang="fr-FR" sz="4800" dirty="0">
              <a:solidFill>
                <a:schemeClr val="tx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2014/2015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Reporting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30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9175" y="2859930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0271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Smart Trade Technologies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2014/2015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Reporting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4</a:t>
            </a:fld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226" y="1846263"/>
            <a:ext cx="6891874" cy="4022725"/>
          </a:xfrm>
        </p:spPr>
      </p:pic>
    </p:spTree>
    <p:extLst>
      <p:ext uri="{BB962C8B-B14F-4D97-AF65-F5344CB8AC3E}">
        <p14:creationId xmlns:p14="http://schemas.microsoft.com/office/powerpoint/2010/main" val="1911778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Problématiques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72194"/>
            <a:ext cx="6022645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Générateur de rapport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Modification simple des </a:t>
            </a:r>
            <a:r>
              <a:rPr lang="fr-FR" dirty="0" smtClean="0"/>
              <a:t>rapports 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Remplacer ou compléter sur le long terme les         différentes solutions de </a:t>
            </a:r>
            <a:r>
              <a:rPr lang="fr-FR" dirty="0" err="1" smtClean="0"/>
              <a:t>reporting</a:t>
            </a:r>
            <a:r>
              <a:rPr lang="fr-FR" dirty="0" smtClean="0"/>
              <a:t> existantes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 smtClean="0"/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 marL="201168" lvl="1" indent="0">
              <a:buNone/>
            </a:pPr>
            <a:endParaRPr lang="fr-FR" dirty="0" smtClean="0"/>
          </a:p>
          <a:p>
            <a:pPr>
              <a:buFont typeface="Wingdings" panose="05000000000000000000" pitchFamily="2" charset="2"/>
              <a:buChar char="Ø"/>
            </a:pPr>
            <a:endParaRPr lang="fr-FR" dirty="0" smtClean="0"/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2014/2015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Reporting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5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438" y="2195058"/>
            <a:ext cx="1903514" cy="190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0684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Existant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2014/2015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Reporting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6</a:t>
            </a:fld>
            <a:endParaRPr lang="en-US" dirty="0"/>
          </a:p>
        </p:txBody>
      </p:sp>
      <p:pic>
        <p:nvPicPr>
          <p:cNvPr id="10" name="Picture 9"/>
          <p:cNvPicPr/>
          <p:nvPr/>
        </p:nvPicPr>
        <p:blipFill rotWithShape="1">
          <a:blip r:embed="rId2"/>
          <a:srcRect l="-60" t="3356" r="50317" b="14648"/>
          <a:stretch/>
        </p:blipFill>
        <p:spPr bwMode="auto">
          <a:xfrm>
            <a:off x="1097280" y="1823987"/>
            <a:ext cx="5178392" cy="33544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557" y="3283323"/>
            <a:ext cx="4768172" cy="30123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808" y="5245892"/>
            <a:ext cx="1654393" cy="110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8946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Recherches </a:t>
            </a:r>
            <a:r>
              <a:rPr lang="fr-FR" dirty="0" smtClean="0"/>
              <a:t>et Spécifications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463" y="1824909"/>
            <a:ext cx="7454896" cy="377764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Etat de l’art:</a:t>
            </a:r>
          </a:p>
          <a:p>
            <a:pPr marL="0" indent="0">
              <a:buNone/>
            </a:pPr>
            <a:endParaRPr lang="fr-F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   Recherche sur les différents outils de </a:t>
            </a:r>
            <a:r>
              <a:rPr lang="fr-FR" dirty="0" err="1" smtClean="0"/>
              <a:t>reporting</a:t>
            </a:r>
            <a:r>
              <a:rPr lang="fr-FR" dirty="0" smtClean="0"/>
              <a:t> : BIRT, </a:t>
            </a:r>
            <a:r>
              <a:rPr lang="fr-FR" dirty="0" err="1" smtClean="0"/>
              <a:t>JasperReports</a:t>
            </a:r>
            <a:r>
              <a:rPr lang="fr-FR" dirty="0" smtClean="0">
                <a:solidFill>
                  <a:schemeClr val="tx1"/>
                </a:solidFill>
              </a:rPr>
              <a:t>, ...</a:t>
            </a:r>
            <a:endParaRPr lang="fr-FR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   Etude de la Business Intelligence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   Java </a:t>
            </a:r>
            <a:r>
              <a:rPr lang="fr-FR" dirty="0"/>
              <a:t>et la Business Intelligence</a:t>
            </a:r>
          </a:p>
          <a:p>
            <a:pPr marL="201168" lvl="1" indent="0">
              <a:buNone/>
            </a:pP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  <a:p>
            <a:pPr marL="201168" lvl="1" indent="0">
              <a:buNone/>
            </a:pPr>
            <a:endParaRPr lang="fr-F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2014/2015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Reporting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33" y="2937753"/>
            <a:ext cx="3873480" cy="328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296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Spécifications – </a:t>
            </a:r>
            <a:r>
              <a:rPr lang="fr-FR" dirty="0" smtClean="0"/>
              <a:t>Cas d’utilisations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2014/2015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Reporting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8</a:t>
            </a:fld>
            <a:endParaRPr lang="en-US" dirty="0"/>
          </a:p>
        </p:txBody>
      </p:sp>
      <p:pic>
        <p:nvPicPr>
          <p:cNvPr id="9" name="Content Placeholder 8" descr="C:\Users\souiss\Downloads\diagramme_cas_util (3)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846263"/>
            <a:ext cx="4445997" cy="44062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88562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Contraintes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0008" y="2048645"/>
            <a:ext cx="7454896" cy="3777647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Utilisation de </a:t>
            </a:r>
            <a:r>
              <a:rPr lang="fr-FR" dirty="0" err="1" smtClean="0"/>
              <a:t>PonySDK</a:t>
            </a:r>
            <a:r>
              <a:rPr lang="fr-FR" dirty="0" smtClean="0"/>
              <a:t> en front end.</a:t>
            </a:r>
          </a:p>
          <a:p>
            <a:pPr lvl="0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lvl="0">
              <a:buFont typeface="Wingdings" panose="05000000000000000000" pitchFamily="2" charset="2"/>
              <a:buChar char="Ø"/>
            </a:pPr>
            <a:r>
              <a:rPr lang="fr-FR" dirty="0" smtClean="0"/>
              <a:t>Interface </a:t>
            </a:r>
            <a:r>
              <a:rPr lang="fr-FR" dirty="0"/>
              <a:t>graphique </a:t>
            </a:r>
            <a:r>
              <a:rPr lang="fr-FR" dirty="0" smtClean="0"/>
              <a:t>ergonomique</a:t>
            </a:r>
          </a:p>
          <a:p>
            <a:pPr marL="0" lvl="0" indent="0">
              <a:buNone/>
            </a:pPr>
            <a:endParaRPr lang="fr-FR" dirty="0" smtClean="0"/>
          </a:p>
          <a:p>
            <a:pPr lvl="0">
              <a:buFont typeface="Wingdings" panose="05000000000000000000" pitchFamily="2" charset="2"/>
              <a:buChar char="Ø"/>
            </a:pPr>
            <a:r>
              <a:rPr lang="fr-FR" dirty="0" smtClean="0"/>
              <a:t> </a:t>
            </a:r>
            <a:r>
              <a:rPr lang="fr-FR" dirty="0"/>
              <a:t>Base de données MySQL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lvl="0">
              <a:buFont typeface="Wingdings" panose="05000000000000000000" pitchFamily="2" charset="2"/>
              <a:buChar char="Ø"/>
            </a:pPr>
            <a:r>
              <a:rPr lang="fr-FR" dirty="0" smtClean="0"/>
              <a:t> </a:t>
            </a:r>
            <a:r>
              <a:rPr lang="fr-FR" dirty="0"/>
              <a:t>API et Framework open source avec des licences non restrictives pour les entreprises. </a:t>
            </a:r>
            <a:endParaRPr lang="fr-FR" dirty="0" smtClean="0"/>
          </a:p>
          <a:p>
            <a:pPr lvl="0"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Respect des standards de la Business Intelligence </a:t>
            </a:r>
          </a:p>
          <a:p>
            <a:pPr marL="0" lvl="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201168" lvl="1" indent="0">
              <a:buNone/>
            </a:pPr>
            <a:r>
              <a:rPr lang="fr-FR" dirty="0" smtClean="0"/>
              <a:t>  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  <a:p>
            <a:pPr marL="201168" lvl="1" indent="0">
              <a:buNone/>
            </a:pPr>
            <a:endParaRPr lang="fr-F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2014/2015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Reporting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707" y="2665379"/>
            <a:ext cx="3446683" cy="334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3330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14218</TotalTime>
  <Words>524</Words>
  <Application>Microsoft Office PowerPoint</Application>
  <PresentationFormat>Widescreen</PresentationFormat>
  <Paragraphs>319</Paragraphs>
  <Slides>30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Monotype Corsiva</vt:lpstr>
      <vt:lpstr>Times New Roman</vt:lpstr>
      <vt:lpstr>Wingdings</vt:lpstr>
      <vt:lpstr>Retrospect</vt:lpstr>
      <vt:lpstr>Unknown</vt:lpstr>
      <vt:lpstr>Reporting</vt:lpstr>
      <vt:lpstr>Sommaire</vt:lpstr>
      <vt:lpstr>Introduction</vt:lpstr>
      <vt:lpstr>Smart Trade Technologies</vt:lpstr>
      <vt:lpstr>Problématiques</vt:lpstr>
      <vt:lpstr>Existant</vt:lpstr>
      <vt:lpstr>Recherches et Spécifications</vt:lpstr>
      <vt:lpstr>Spécifications – Cas d’utilisations</vt:lpstr>
      <vt:lpstr>Contraintes</vt:lpstr>
      <vt:lpstr>Quelques définitions</vt:lpstr>
      <vt:lpstr>Solution</vt:lpstr>
      <vt:lpstr>Solutions – Diagramme de déploiement</vt:lpstr>
      <vt:lpstr>Solution – Avantages</vt:lpstr>
      <vt:lpstr>Solution – Client Excel</vt:lpstr>
      <vt:lpstr>Solution – Inconvénients</vt:lpstr>
      <vt:lpstr>Solution – Outils et Technologies</vt:lpstr>
      <vt:lpstr>Conception – Entrepôt de données</vt:lpstr>
      <vt:lpstr>Conception – ETL</vt:lpstr>
      <vt:lpstr>Conception – Mondrian</vt:lpstr>
      <vt:lpstr>Conception – Olap4J</vt:lpstr>
      <vt:lpstr>Conception – Problèmes rencontrés</vt:lpstr>
      <vt:lpstr>Implémentation – Navigation dans un cube</vt:lpstr>
      <vt:lpstr>Implémentation – Tableau croisé dynamique</vt:lpstr>
      <vt:lpstr>Implémentation – Page BICustom</vt:lpstr>
      <vt:lpstr>Implémentation – Page BIStats</vt:lpstr>
      <vt:lpstr>Implémentation – Démonstration</vt:lpstr>
      <vt:lpstr>Implémentation – Export</vt:lpstr>
      <vt:lpstr>Implémentation – Problèmes rencontrés</vt:lpstr>
      <vt:lpstr>Conclusion</vt:lpstr>
      <vt:lpstr>Questions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Monitoring de la plateforme web</dc:title>
  <dc:creator>Hamza Makroum</dc:creator>
  <cp:lastModifiedBy>Seddick Ouiss</cp:lastModifiedBy>
  <cp:revision>226</cp:revision>
  <dcterms:created xsi:type="dcterms:W3CDTF">2015-06-24T15:09:59Z</dcterms:created>
  <dcterms:modified xsi:type="dcterms:W3CDTF">2015-09-09T08:24:50Z</dcterms:modified>
</cp:coreProperties>
</file>