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Roboto"/>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CenturyGothic-bold.fntdata"/><Relationship Id="rId12" Type="http://schemas.openxmlformats.org/officeDocument/2006/relationships/slide" Target="slides/slide8.xml"/><Relationship Id="rId34" Type="http://schemas.openxmlformats.org/officeDocument/2006/relationships/font" Target="fonts/CenturyGothic-regular.fntdata"/><Relationship Id="rId15" Type="http://schemas.openxmlformats.org/officeDocument/2006/relationships/slide" Target="slides/slide11.xml"/><Relationship Id="rId37" Type="http://schemas.openxmlformats.org/officeDocument/2006/relationships/font" Target="fonts/CenturyGothic-boldItalic.fntdata"/><Relationship Id="rId14" Type="http://schemas.openxmlformats.org/officeDocument/2006/relationships/slide" Target="slides/slide10.xml"/><Relationship Id="rId36" Type="http://schemas.openxmlformats.org/officeDocument/2006/relationships/font" Target="fonts/CenturyGothic-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ven.apache.org/guides/introduction/introduction-to-the-pom.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21fd8113f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1150" lvl="0" marL="457200" rtl="0" algn="l">
              <a:spcBef>
                <a:spcPts val="0"/>
              </a:spcBef>
              <a:spcAft>
                <a:spcPts val="0"/>
              </a:spcAft>
              <a:buSzPts val="1300"/>
              <a:buChar char="●"/>
            </a:pPr>
            <a:r>
              <a:rPr lang="en-US" sz="1100"/>
              <a:t>Project Object Model (POM) refers to the XML files with all the information regarding project and configuration details</a:t>
            </a:r>
            <a:endParaRPr sz="1100"/>
          </a:p>
          <a:p>
            <a:pPr indent="-311150" lvl="0" marL="457200" rtl="0" algn="l">
              <a:spcBef>
                <a:spcPts val="0"/>
              </a:spcBef>
              <a:spcAft>
                <a:spcPts val="0"/>
              </a:spcAft>
              <a:buSzPts val="1300"/>
              <a:buChar char="●"/>
            </a:pPr>
            <a:r>
              <a:rPr lang="en-US" sz="1100"/>
              <a:t>It contains the project description, as well as details regarding the versioning and configuration management of the project</a:t>
            </a:r>
            <a:endParaRPr sz="1100"/>
          </a:p>
          <a:p>
            <a:pPr indent="-311150" lvl="0" marL="457200" rtl="0" algn="l">
              <a:spcBef>
                <a:spcPts val="0"/>
              </a:spcBef>
              <a:spcAft>
                <a:spcPts val="0"/>
              </a:spcAft>
              <a:buSzPts val="1300"/>
              <a:buChar char="●"/>
            </a:pPr>
            <a:r>
              <a:rPr lang="en-US" sz="1100"/>
              <a:t>The XML file is in the project home directory. Maven searches for the POM in the current directory when any given task needs to be executed</a:t>
            </a:r>
            <a:endParaRPr sz="1100"/>
          </a:p>
          <a:p>
            <a:pPr indent="0" lvl="0" marL="0" rtl="0" algn="l">
              <a:spcBef>
                <a:spcPts val="0"/>
              </a:spcBef>
              <a:spcAft>
                <a:spcPts val="0"/>
              </a:spcAft>
              <a:buNone/>
            </a:pPr>
            <a:r>
              <a:t/>
            </a:r>
            <a:endParaRPr sz="1100"/>
          </a:p>
        </p:txBody>
      </p:sp>
      <p:sp>
        <p:nvSpPr>
          <p:cNvPr id="446" name="Google Shape;446;g221fd8113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7b18297bba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000000"/>
                </a:solidFill>
                <a:latin typeface="Arial"/>
                <a:ea typeface="Arial"/>
                <a:cs typeface="Arial"/>
                <a:sym typeface="Arial"/>
              </a:rPr>
              <a:t>Reference:</a:t>
            </a:r>
            <a:r>
              <a:rPr lang="en-US" u="sng">
                <a:solidFill>
                  <a:srgbClr val="0C7ACF"/>
                </a:solidFill>
                <a:latin typeface="Arial"/>
                <a:ea typeface="Arial"/>
                <a:cs typeface="Arial"/>
                <a:sym typeface="Arial"/>
                <a:hlinkClick r:id="rId2">
                  <a:extLst>
                    <a:ext uri="{A12FA001-AC4F-418D-AE19-62706E023703}">
                      <ahyp:hlinkClr val="tx"/>
                    </a:ext>
                  </a:extLst>
                </a:hlinkClick>
              </a:rPr>
              <a:t>https://maven.apache.org/guides/introduction/introduction-to-the-pom.html</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53" name="Google Shape;453;g17b18297bba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7b18297bba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17b18297bba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7b18297bba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17b18297bba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7b18297bba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17b18297bba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7b18297bba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7b18297bba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7b18297bba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17b18297bba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7b18297bba_0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g17b18297bba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7b18297bba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17b18297bba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7b18297bba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50">
                <a:solidFill>
                  <a:srgbClr val="1D1C1D"/>
                </a:solidFill>
                <a:highlight>
                  <a:srgbClr val="FFFFFF"/>
                </a:highlight>
                <a:latin typeface="Arial"/>
                <a:ea typeface="Arial"/>
                <a:cs typeface="Arial"/>
                <a:sym typeface="Arial"/>
              </a:rPr>
              <a:t>configured remote repo is searched for before central repo.</a:t>
            </a:r>
            <a:endParaRPr/>
          </a:p>
        </p:txBody>
      </p:sp>
      <p:sp>
        <p:nvSpPr>
          <p:cNvPr id="517" name="Google Shape;517;g17b18297bba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7b18297bba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7b18297bba_1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17b18297bba_1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7b18297bba_0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t>Common plugins:</a:t>
            </a:r>
            <a:endParaRPr sz="1400"/>
          </a:p>
          <a:p>
            <a:pPr indent="-184150" lvl="0" marL="171450" rtl="0" algn="l">
              <a:spcBef>
                <a:spcPts val="100"/>
              </a:spcBef>
              <a:spcAft>
                <a:spcPts val="0"/>
              </a:spcAft>
              <a:buClr>
                <a:srgbClr val="FF9900"/>
              </a:buClr>
              <a:buSzPts val="1400"/>
              <a:buFont typeface="Calibri"/>
              <a:buChar char="•"/>
            </a:pPr>
            <a:r>
              <a:rPr lang="en-US" sz="1400"/>
              <a:t>Clean</a:t>
            </a:r>
            <a:endParaRPr sz="1400"/>
          </a:p>
          <a:p>
            <a:pPr indent="-184150" lvl="0" marL="171450" rtl="0" algn="l">
              <a:spcBef>
                <a:spcPts val="100"/>
              </a:spcBef>
              <a:spcAft>
                <a:spcPts val="0"/>
              </a:spcAft>
              <a:buClr>
                <a:srgbClr val="FF9900"/>
              </a:buClr>
              <a:buSzPts val="1400"/>
              <a:buFont typeface="Calibri"/>
              <a:buChar char="•"/>
            </a:pPr>
            <a:r>
              <a:rPr lang="en-US" sz="1400"/>
              <a:t>Compiler</a:t>
            </a:r>
            <a:endParaRPr sz="1400"/>
          </a:p>
          <a:p>
            <a:pPr indent="-184150" lvl="0" marL="171450" rtl="0" algn="l">
              <a:spcBef>
                <a:spcPts val="100"/>
              </a:spcBef>
              <a:spcAft>
                <a:spcPts val="0"/>
              </a:spcAft>
              <a:buClr>
                <a:srgbClr val="FF9900"/>
              </a:buClr>
              <a:buSzPts val="1400"/>
              <a:buFont typeface="Calibri"/>
              <a:buChar char="•"/>
            </a:pPr>
            <a:r>
              <a:rPr lang="en-US" sz="1400"/>
              <a:t>Surefire</a:t>
            </a:r>
            <a:endParaRPr sz="1400"/>
          </a:p>
          <a:p>
            <a:pPr indent="-184150" lvl="0" marL="171450" rtl="0" algn="l">
              <a:spcBef>
                <a:spcPts val="100"/>
              </a:spcBef>
              <a:spcAft>
                <a:spcPts val="0"/>
              </a:spcAft>
              <a:buClr>
                <a:srgbClr val="FF9900"/>
              </a:buClr>
              <a:buSzPts val="1400"/>
              <a:buFont typeface="Calibri"/>
              <a:buChar char="•"/>
            </a:pPr>
            <a:r>
              <a:rPr lang="en-US" sz="1400"/>
              <a:t>Jar</a:t>
            </a:r>
            <a:endParaRPr sz="1400"/>
          </a:p>
          <a:p>
            <a:pPr indent="-184150" lvl="0" marL="171450" rtl="0" algn="l">
              <a:spcBef>
                <a:spcPts val="100"/>
              </a:spcBef>
              <a:spcAft>
                <a:spcPts val="0"/>
              </a:spcAft>
              <a:buClr>
                <a:srgbClr val="FF9900"/>
              </a:buClr>
              <a:buSzPts val="1400"/>
              <a:buFont typeface="Calibri"/>
              <a:buChar char="•"/>
            </a:pPr>
            <a:r>
              <a:rPr lang="en-US" sz="1400"/>
              <a:t>War</a:t>
            </a:r>
            <a:endParaRPr sz="1400"/>
          </a:p>
          <a:p>
            <a:pPr indent="-184150" lvl="0" marL="171450" rtl="0" algn="l">
              <a:spcBef>
                <a:spcPts val="100"/>
              </a:spcBef>
              <a:spcAft>
                <a:spcPts val="0"/>
              </a:spcAft>
              <a:buClr>
                <a:srgbClr val="FF9900"/>
              </a:buClr>
              <a:buSzPts val="1400"/>
              <a:buFont typeface="Calibri"/>
              <a:buChar char="•"/>
            </a:pPr>
            <a:r>
              <a:rPr lang="en-US" sz="1400"/>
              <a:t>Javadoc</a:t>
            </a:r>
            <a:endParaRPr sz="1400"/>
          </a:p>
          <a:p>
            <a:pPr indent="-171450" lvl="0" marL="171450" rtl="0" algn="l">
              <a:spcBef>
                <a:spcPts val="100"/>
              </a:spcBef>
              <a:spcAft>
                <a:spcPts val="0"/>
              </a:spcAft>
              <a:buClr>
                <a:srgbClr val="FF9900"/>
              </a:buClr>
              <a:buSzPts val="1200"/>
              <a:buChar char="•"/>
            </a:pPr>
            <a:r>
              <a:rPr lang="en-US">
                <a:latin typeface="Arial"/>
                <a:ea typeface="Arial"/>
                <a:cs typeface="Arial"/>
                <a:sym typeface="Arial"/>
              </a:rPr>
              <a:t>Antrun</a:t>
            </a:r>
            <a:endParaRPr>
              <a:latin typeface="Arial"/>
              <a:ea typeface="Arial"/>
              <a:cs typeface="Arial"/>
              <a:sym typeface="Arial"/>
            </a:endParaRPr>
          </a:p>
          <a:p>
            <a:pPr indent="0" lvl="0" marL="0" rtl="0" algn="l">
              <a:spcBef>
                <a:spcPts val="100"/>
              </a:spcBef>
              <a:spcAft>
                <a:spcPts val="0"/>
              </a:spcAft>
              <a:buNone/>
            </a:pPr>
            <a:r>
              <a:t/>
            </a:r>
            <a:endParaRPr/>
          </a:p>
        </p:txBody>
      </p:sp>
      <p:sp>
        <p:nvSpPr>
          <p:cNvPr id="524" name="Google Shape;524;g17b18297bba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7b18297bba_0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17b18297bba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7b18297bba_0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7b18297bba_0_2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g17b18297bba_0_2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8a282e6b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8a282e6b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18a282e6b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7b18297bba_0_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7b18297bba_0_2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17b18297bba_0_2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7b18297bba_0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7b18297bba_0_2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17b18297bba_0_2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7b18297bba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50">
                <a:highlight>
                  <a:srgbClr val="FFFFFF"/>
                </a:highlight>
                <a:latin typeface="Arial"/>
                <a:ea typeface="Arial"/>
                <a:cs typeface="Arial"/>
                <a:sym typeface="Arial"/>
              </a:rPr>
              <a:t>"Maven, a Yiddish word meaning accumulator of knowledge,</a:t>
            </a:r>
            <a:endParaRPr/>
          </a:p>
        </p:txBody>
      </p:sp>
      <p:sp>
        <p:nvSpPr>
          <p:cNvPr id="404" name="Google Shape;404;g17b18297bba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7b18297bba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17b18297bba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7b18297bba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17b18297bba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7b18297bba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1150" lvl="0" marL="457200" rtl="0" algn="l">
              <a:spcBef>
                <a:spcPts val="0"/>
              </a:spcBef>
              <a:spcAft>
                <a:spcPts val="0"/>
              </a:spcAft>
              <a:buSzPts val="1300"/>
              <a:buChar char="●"/>
            </a:pPr>
            <a:r>
              <a:rPr lang="en-US" sz="1100"/>
              <a:t>Project Object Model (POM) refers to the XML files with all the information regarding project and configuration details</a:t>
            </a:r>
            <a:endParaRPr sz="1100"/>
          </a:p>
          <a:p>
            <a:pPr indent="-311150" lvl="0" marL="457200" rtl="0" algn="l">
              <a:spcBef>
                <a:spcPts val="0"/>
              </a:spcBef>
              <a:spcAft>
                <a:spcPts val="0"/>
              </a:spcAft>
              <a:buSzPts val="1300"/>
              <a:buChar char="●"/>
            </a:pPr>
            <a:r>
              <a:rPr lang="en-US" sz="1100"/>
              <a:t>It contains the project description, as well as details regarding the versioning and configuration management of the project</a:t>
            </a:r>
            <a:endParaRPr sz="1100"/>
          </a:p>
          <a:p>
            <a:pPr indent="-311150" lvl="0" marL="457200" rtl="0" algn="l">
              <a:spcBef>
                <a:spcPts val="0"/>
              </a:spcBef>
              <a:spcAft>
                <a:spcPts val="0"/>
              </a:spcAft>
              <a:buSzPts val="1300"/>
              <a:buChar char="●"/>
            </a:pPr>
            <a:r>
              <a:rPr lang="en-US" sz="1100"/>
              <a:t>The XML file is in the project home directory. Maven searches for the POM in the current directory when any given task needs to be executed</a:t>
            </a:r>
            <a:endParaRPr sz="1100"/>
          </a:p>
          <a:p>
            <a:pPr indent="0" lvl="0" marL="0" rtl="0" algn="l">
              <a:spcBef>
                <a:spcPts val="0"/>
              </a:spcBef>
              <a:spcAft>
                <a:spcPts val="0"/>
              </a:spcAft>
              <a:buNone/>
            </a:pPr>
            <a:r>
              <a:t/>
            </a:r>
            <a:endParaRPr sz="1100"/>
          </a:p>
        </p:txBody>
      </p:sp>
      <p:sp>
        <p:nvSpPr>
          <p:cNvPr id="439" name="Google Shape;439;g17b18297bba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0" y="2800533"/>
            <a:ext cx="121920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5300"/>
              <a:buFont typeface="Avenir"/>
              <a:buNone/>
              <a:defRPr sz="5300">
                <a:solidFill>
                  <a:srgbClr val="FEC14F"/>
                </a:solidFill>
                <a:latin typeface="Avenir"/>
                <a:ea typeface="Avenir"/>
                <a:cs typeface="Avenir"/>
                <a:sym typeface="Avenir"/>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5" name="Google Shape;45;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7" name="Google Shape;97;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p:nvPr/>
        </p:nvSpPr>
        <p:spPr>
          <a:xfrm>
            <a:off x="4125567" y="1970433"/>
            <a:ext cx="73890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1149400" y="2421967"/>
            <a:ext cx="2257800" cy="2853300"/>
          </a:xfrm>
          <a:prstGeom prst="roundRect">
            <a:avLst>
              <a:gd fmla="val 16667" name="adj"/>
            </a:avLst>
          </a:prstGeom>
          <a:noFill/>
          <a:ln>
            <a:noFill/>
          </a:ln>
        </p:spPr>
      </p:sp>
      <p:sp>
        <p:nvSpPr>
          <p:cNvPr id="100" name="Google Shape;100;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101" name="Google Shape;101;p11"/>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653667" y="600200"/>
            <a:ext cx="112209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5" name="Google Shape;105;p12"/>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2187843" cy="6855719"/>
          </a:xfrm>
          <a:prstGeom prst="rect">
            <a:avLst/>
          </a:prstGeom>
          <a:noFill/>
          <a:ln>
            <a:noFill/>
          </a:ln>
        </p:spPr>
      </p:pic>
      <p:sp>
        <p:nvSpPr>
          <p:cNvPr id="112" name="Google Shape;112;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9pPr>
          </a:lstStyle>
          <a:p/>
        </p:txBody>
      </p:sp>
      <p:sp>
        <p:nvSpPr>
          <p:cNvPr id="113" name="Google Shape;113;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2373"/>
            <a:ext cx="12192000" cy="6867714"/>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30" name="Google Shape;130;p1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000"/>
              <a:buNone/>
              <a:defRPr b="1" i="0" sz="3000" u="none" cap="none" strike="noStrike"/>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37" name="Google Shape;137;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3850" lvl="0" marL="457200" marR="0" rtl="0" algn="l">
              <a:lnSpc>
                <a:spcPct val="100000"/>
              </a:lnSpc>
              <a:spcBef>
                <a:spcPts val="1000"/>
              </a:spcBef>
              <a:spcAft>
                <a:spcPts val="0"/>
              </a:spcAft>
              <a:buClr>
                <a:srgbClr val="FF9900"/>
              </a:buClr>
              <a:buSzPts val="1500"/>
              <a:buChar char="❑"/>
              <a:defRPr i="0" sz="1800" u="none" cap="none" strike="noStrike">
                <a:solidFill>
                  <a:srgbClr val="222222"/>
                </a:solidFill>
              </a:defRPr>
            </a:lvl1pPr>
            <a:lvl2pPr indent="-311150" lvl="1" marL="914400" marR="0" rtl="0" algn="l">
              <a:lnSpc>
                <a:spcPct val="100000"/>
              </a:lnSpc>
              <a:spcBef>
                <a:spcPts val="1000"/>
              </a:spcBef>
              <a:spcAft>
                <a:spcPts val="0"/>
              </a:spcAft>
              <a:buClr>
                <a:srgbClr val="E69138"/>
              </a:buClr>
              <a:buSzPts val="1300"/>
              <a:buChar char="➢"/>
              <a:defRPr i="0" sz="1600" u="none" cap="none" strike="noStrike">
                <a:solidFill>
                  <a:srgbClr val="222222"/>
                </a:solidFill>
              </a:defRPr>
            </a:lvl2pPr>
            <a:lvl3pPr indent="-298450" lvl="2" marL="1371600" marR="0" rtl="0" algn="l">
              <a:lnSpc>
                <a:spcPct val="100000"/>
              </a:lnSpc>
              <a:spcBef>
                <a:spcPts val="1000"/>
              </a:spcBef>
              <a:spcAft>
                <a:spcPts val="0"/>
              </a:spcAft>
              <a:buClr>
                <a:srgbClr val="E69138"/>
              </a:buClr>
              <a:buSzPts val="1100"/>
              <a:buChar char="▶"/>
              <a:defRPr i="0" sz="1500" u="none" cap="none" strike="noStrike">
                <a:solidFill>
                  <a:srgbClr val="222222"/>
                </a:solidFill>
              </a:defRPr>
            </a:lvl3pPr>
            <a:lvl4pPr indent="-292100" lvl="3" marL="1828800" marR="0" rtl="0" algn="l">
              <a:lnSpc>
                <a:spcPct val="100000"/>
              </a:lnSpc>
              <a:spcBef>
                <a:spcPts val="1000"/>
              </a:spcBef>
              <a:spcAft>
                <a:spcPts val="0"/>
              </a:spcAft>
              <a:buClr>
                <a:srgbClr val="B45F06"/>
              </a:buClr>
              <a:buSzPts val="1000"/>
              <a:buChar char="▶"/>
              <a:defRPr i="0" sz="1200" u="none" cap="none" strike="noStrike">
                <a:solidFill>
                  <a:srgbClr val="222222"/>
                </a:solidFill>
              </a:defRPr>
            </a:lvl4pPr>
            <a:lvl5pPr indent="-292100" lvl="4" marL="2286000" marR="0" rtl="0" algn="l">
              <a:lnSpc>
                <a:spcPct val="100000"/>
              </a:lnSpc>
              <a:spcBef>
                <a:spcPts val="1000"/>
              </a:spcBef>
              <a:spcAft>
                <a:spcPts val="0"/>
              </a:spcAft>
              <a:buClr>
                <a:srgbClr val="222222"/>
              </a:buClr>
              <a:buSzPts val="1000"/>
              <a:buChar char="▶"/>
              <a:defRPr i="0" sz="1200" u="none" cap="none" strike="noStrike">
                <a:solidFill>
                  <a:srgbClr val="222222"/>
                </a:solidFill>
              </a:defRPr>
            </a:lvl5pPr>
            <a:lvl6pPr indent="-292100" lvl="5" marL="2743200" marR="0" rtl="0" algn="l">
              <a:lnSpc>
                <a:spcPct val="100000"/>
              </a:lnSpc>
              <a:spcBef>
                <a:spcPts val="1000"/>
              </a:spcBef>
              <a:spcAft>
                <a:spcPts val="0"/>
              </a:spcAft>
              <a:buClr>
                <a:srgbClr val="222222"/>
              </a:buClr>
              <a:buSzPts val="1000"/>
              <a:buChar char="▶"/>
              <a:defRPr i="0" sz="1200" u="none" cap="none" strike="noStrike">
                <a:solidFill>
                  <a:srgbClr val="222222"/>
                </a:solidFill>
              </a:defRPr>
            </a:lvl6pPr>
            <a:lvl7pPr indent="-292100" lvl="6" marL="3200400" marR="0" rtl="0" algn="l">
              <a:lnSpc>
                <a:spcPct val="100000"/>
              </a:lnSpc>
              <a:spcBef>
                <a:spcPts val="1000"/>
              </a:spcBef>
              <a:spcAft>
                <a:spcPts val="0"/>
              </a:spcAft>
              <a:buClr>
                <a:srgbClr val="222222"/>
              </a:buClr>
              <a:buSzPts val="1000"/>
              <a:buChar char="▶"/>
              <a:defRPr i="0" sz="1200" u="none" cap="none" strike="noStrike">
                <a:solidFill>
                  <a:srgbClr val="222222"/>
                </a:solidFill>
              </a:defRPr>
            </a:lvl7pPr>
            <a:lvl8pPr indent="-292100" lvl="7" marL="3657600" marR="0" rtl="0" algn="l">
              <a:lnSpc>
                <a:spcPct val="100000"/>
              </a:lnSpc>
              <a:spcBef>
                <a:spcPts val="1000"/>
              </a:spcBef>
              <a:spcAft>
                <a:spcPts val="0"/>
              </a:spcAft>
              <a:buClr>
                <a:srgbClr val="222222"/>
              </a:buClr>
              <a:buSzPts val="1000"/>
              <a:buChar char="▶"/>
              <a:defRPr i="0" sz="1200" u="none" cap="none" strike="noStrike">
                <a:solidFill>
                  <a:srgbClr val="222222"/>
                </a:solidFill>
              </a:defRPr>
            </a:lvl8pPr>
            <a:lvl9pPr indent="-292100" lvl="8" marL="4114800" marR="0" rtl="0" algn="l">
              <a:lnSpc>
                <a:spcPct val="100000"/>
              </a:lnSpc>
              <a:spcBef>
                <a:spcPts val="1000"/>
              </a:spcBef>
              <a:spcAft>
                <a:spcPts val="0"/>
              </a:spcAft>
              <a:buClr>
                <a:srgbClr val="222222"/>
              </a:buClr>
              <a:buSzPts val="1000"/>
              <a:buChar char="▶"/>
              <a:defRPr i="0" sz="1200" u="none" cap="none" strike="noStrike">
                <a:solidFill>
                  <a:srgbClr val="222222"/>
                </a:solidFill>
              </a:defRPr>
            </a:lvl9pPr>
          </a:lstStyle>
          <a:p/>
        </p:txBody>
      </p:sp>
      <p:sp>
        <p:nvSpPr>
          <p:cNvPr id="138" name="Google Shape;138;p1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11339974" y="6248151"/>
            <a:ext cx="777600" cy="5409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524000" y="1122363"/>
            <a:ext cx="91443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500"/>
              <a:buChar char="●"/>
              <a:defRPr sz="6000"/>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142" name="Google Shape;142;p17"/>
          <p:cNvSpPr txBox="1"/>
          <p:nvPr>
            <p:ph idx="1" type="subTitle"/>
          </p:nvPr>
        </p:nvSpPr>
        <p:spPr>
          <a:xfrm>
            <a:off x="1524000" y="3602038"/>
            <a:ext cx="91443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2400"/>
            </a:lvl1pPr>
            <a:lvl2pPr lvl="1" rtl="0" algn="ctr">
              <a:lnSpc>
                <a:spcPct val="100000"/>
              </a:lnSpc>
              <a:spcBef>
                <a:spcPts val="1000"/>
              </a:spcBef>
              <a:spcAft>
                <a:spcPts val="0"/>
              </a:spcAft>
              <a:buSzPts val="1600"/>
              <a:buNone/>
              <a:defRPr sz="2100"/>
            </a:lvl2pPr>
            <a:lvl3pPr lvl="2" rtl="0" algn="ctr">
              <a:lnSpc>
                <a:spcPct val="100000"/>
              </a:lnSpc>
              <a:spcBef>
                <a:spcPts val="1000"/>
              </a:spcBef>
              <a:spcAft>
                <a:spcPts val="0"/>
              </a:spcAft>
              <a:buSzPts val="1500"/>
              <a:buNone/>
              <a:defRPr sz="1800"/>
            </a:lvl3pPr>
            <a:lvl4pPr lvl="3" rtl="0" algn="ctr">
              <a:lnSpc>
                <a:spcPct val="100000"/>
              </a:lnSpc>
              <a:spcBef>
                <a:spcPts val="1000"/>
              </a:spcBef>
              <a:spcAft>
                <a:spcPts val="0"/>
              </a:spcAft>
              <a:buSzPts val="1200"/>
              <a:buNone/>
              <a:defRPr sz="1600"/>
            </a:lvl4pPr>
            <a:lvl5pPr lvl="4" rtl="0" algn="ctr">
              <a:lnSpc>
                <a:spcPct val="100000"/>
              </a:lnSpc>
              <a:spcBef>
                <a:spcPts val="1000"/>
              </a:spcBef>
              <a:spcAft>
                <a:spcPts val="0"/>
              </a:spcAft>
              <a:buSzPts val="1200"/>
              <a:buNone/>
              <a:defRPr sz="1600"/>
            </a:lvl5pPr>
            <a:lvl6pPr lvl="5" rtl="0" algn="ctr">
              <a:lnSpc>
                <a:spcPct val="100000"/>
              </a:lnSpc>
              <a:spcBef>
                <a:spcPts val="1000"/>
              </a:spcBef>
              <a:spcAft>
                <a:spcPts val="0"/>
              </a:spcAft>
              <a:buSzPts val="1200"/>
              <a:buNone/>
              <a:defRPr sz="1600"/>
            </a:lvl6pPr>
            <a:lvl7pPr lvl="6" rtl="0" algn="ctr">
              <a:lnSpc>
                <a:spcPct val="100000"/>
              </a:lnSpc>
              <a:spcBef>
                <a:spcPts val="1000"/>
              </a:spcBef>
              <a:spcAft>
                <a:spcPts val="0"/>
              </a:spcAft>
              <a:buSzPts val="1200"/>
              <a:buNone/>
              <a:defRPr sz="1600"/>
            </a:lvl7pPr>
            <a:lvl8pPr lvl="7" rtl="0" algn="ctr">
              <a:lnSpc>
                <a:spcPct val="100000"/>
              </a:lnSpc>
              <a:spcBef>
                <a:spcPts val="1000"/>
              </a:spcBef>
              <a:spcAft>
                <a:spcPts val="0"/>
              </a:spcAft>
              <a:buSzPts val="1200"/>
              <a:buNone/>
              <a:defRPr sz="1600"/>
            </a:lvl8pPr>
            <a:lvl9pPr lvl="8" rtl="0" algn="ctr">
              <a:lnSpc>
                <a:spcPct val="100000"/>
              </a:lnSpc>
              <a:spcBef>
                <a:spcPts val="1000"/>
              </a:spcBef>
              <a:spcAft>
                <a:spcPts val="1000"/>
              </a:spcAft>
              <a:buSzPts val="1200"/>
              <a:buNone/>
              <a:defRPr sz="1600"/>
            </a:lvl9pPr>
          </a:lstStyle>
          <a:p/>
        </p:txBody>
      </p:sp>
      <p:sp>
        <p:nvSpPr>
          <p:cNvPr id="143" name="Google Shape;143;p17"/>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4" name="Google Shape;144;p17"/>
          <p:cNvSpPr txBox="1"/>
          <p:nvPr>
            <p:ph idx="11" type="ftr"/>
          </p:nvPr>
        </p:nvSpPr>
        <p:spPr>
          <a:xfrm>
            <a:off x="685800" y="5870575"/>
            <a:ext cx="78273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5" name="Google Shape;145;p17"/>
          <p:cNvSpPr txBox="1"/>
          <p:nvPr>
            <p:ph idx="12" type="sldNum"/>
          </p:nvPr>
        </p:nvSpPr>
        <p:spPr>
          <a:xfrm>
            <a:off x="10266061"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a:lvl1pPr>
            <a:lvl2pPr indent="0" lvl="1" marL="0" marR="0" rtl="0" algn="r">
              <a:lnSpc>
                <a:spcPct val="100000"/>
              </a:lnSpc>
              <a:spcBef>
                <a:spcPts val="0"/>
              </a:spcBef>
              <a:spcAft>
                <a:spcPts val="0"/>
              </a:spcAft>
              <a:buClr>
                <a:srgbClr val="000000"/>
              </a:buClr>
              <a:buSzPts val="1000"/>
              <a:buFont typeface="Arial"/>
              <a:buNone/>
              <a:defRPr/>
            </a:lvl2pPr>
            <a:lvl3pPr indent="0" lvl="2" marL="0" marR="0" rtl="0" algn="r">
              <a:lnSpc>
                <a:spcPct val="100000"/>
              </a:lnSpc>
              <a:spcBef>
                <a:spcPts val="0"/>
              </a:spcBef>
              <a:spcAft>
                <a:spcPts val="0"/>
              </a:spcAft>
              <a:buClr>
                <a:srgbClr val="000000"/>
              </a:buClr>
              <a:buSzPts val="1000"/>
              <a:buFont typeface="Arial"/>
              <a:buNone/>
              <a:defRPr/>
            </a:lvl3pPr>
            <a:lvl4pPr indent="0" lvl="3" marL="0" marR="0" rtl="0" algn="r">
              <a:lnSpc>
                <a:spcPct val="100000"/>
              </a:lnSpc>
              <a:spcBef>
                <a:spcPts val="0"/>
              </a:spcBef>
              <a:spcAft>
                <a:spcPts val="0"/>
              </a:spcAft>
              <a:buClr>
                <a:srgbClr val="000000"/>
              </a:buClr>
              <a:buSzPts val="1000"/>
              <a:buFont typeface="Arial"/>
              <a:buNone/>
              <a:defRPr/>
            </a:lvl4pPr>
            <a:lvl5pPr indent="0" lvl="4" marL="0" marR="0" rtl="0" algn="r">
              <a:lnSpc>
                <a:spcPct val="100000"/>
              </a:lnSpc>
              <a:spcBef>
                <a:spcPts val="0"/>
              </a:spcBef>
              <a:spcAft>
                <a:spcPts val="0"/>
              </a:spcAft>
              <a:buClr>
                <a:srgbClr val="000000"/>
              </a:buClr>
              <a:buSzPts val="1000"/>
              <a:buFont typeface="Arial"/>
              <a:buNone/>
              <a:defRPr/>
            </a:lvl5pPr>
            <a:lvl6pPr indent="0" lvl="5" marL="0" marR="0" rtl="0" algn="r">
              <a:lnSpc>
                <a:spcPct val="100000"/>
              </a:lnSpc>
              <a:spcBef>
                <a:spcPts val="0"/>
              </a:spcBef>
              <a:spcAft>
                <a:spcPts val="0"/>
              </a:spcAft>
              <a:buClr>
                <a:srgbClr val="000000"/>
              </a:buClr>
              <a:buSzPts val="1000"/>
              <a:buFont typeface="Arial"/>
              <a:buNone/>
              <a:defRPr/>
            </a:lvl6pPr>
            <a:lvl7pPr indent="0" lvl="6" marL="0" marR="0" rtl="0" algn="r">
              <a:lnSpc>
                <a:spcPct val="100000"/>
              </a:lnSpc>
              <a:spcBef>
                <a:spcPts val="0"/>
              </a:spcBef>
              <a:spcAft>
                <a:spcPts val="0"/>
              </a:spcAft>
              <a:buClr>
                <a:srgbClr val="000000"/>
              </a:buClr>
              <a:buSzPts val="1000"/>
              <a:buFont typeface="Arial"/>
              <a:buNone/>
              <a:defRPr/>
            </a:lvl7pPr>
            <a:lvl8pPr indent="0" lvl="7" marL="0" marR="0" rtl="0" algn="r">
              <a:lnSpc>
                <a:spcPct val="100000"/>
              </a:lnSpc>
              <a:spcBef>
                <a:spcPts val="0"/>
              </a:spcBef>
              <a:spcAft>
                <a:spcPts val="0"/>
              </a:spcAft>
              <a:buClr>
                <a:srgbClr val="000000"/>
              </a:buClr>
              <a:buSzPts val="1000"/>
              <a:buFont typeface="Arial"/>
              <a:buNone/>
              <a:defRPr/>
            </a:lvl8pPr>
            <a:lvl9pPr indent="0" lvl="8" marL="0" marR="0" rtl="0" algn="r">
              <a:lnSpc>
                <a:spcPct val="100000"/>
              </a:lnSpc>
              <a:spcBef>
                <a:spcPts val="0"/>
              </a:spcBef>
              <a:spcAft>
                <a:spcPts val="0"/>
              </a:spcAft>
              <a:buClr>
                <a:srgbClr val="000000"/>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2373"/>
            <a:ext cx="12192000" cy="6867714"/>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59" name="Google Shape;159;p18"/>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000">
                <a:solidFill>
                  <a:schemeClr val="dk1"/>
                </a:solidFill>
              </a:rPr>
              <a:t>Questions?</a:t>
            </a:r>
            <a:endParaRPr sz="30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690860" y="2228809"/>
            <a:ext cx="3537027" cy="35370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2187843" cy="6855719"/>
          </a:xfrm>
          <a:prstGeom prst="rect">
            <a:avLst/>
          </a:prstGeom>
          <a:noFill/>
          <a:ln>
            <a:noFill/>
          </a:ln>
        </p:spPr>
      </p:pic>
      <p:sp>
        <p:nvSpPr>
          <p:cNvPr id="170" name="Google Shape;170;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grpSp>
        <p:nvGrpSpPr>
          <p:cNvPr id="48" name="Google Shape;48;p3"/>
          <p:cNvGrpSpPr/>
          <p:nvPr/>
        </p:nvGrpSpPr>
        <p:grpSpPr>
          <a:xfrm>
            <a:off x="122817" y="2363843"/>
            <a:ext cx="10656633" cy="2129806"/>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4" name="Google Shape;54;p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2373"/>
            <a:ext cx="12192000" cy="6867714"/>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88" name="Google Shape;188;p2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195" name="Google Shape;195;p22"/>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2373"/>
            <a:ext cx="12192000" cy="6867714"/>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09" name="Google Shape;209;p23"/>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16" name="Google Shape;216;p24"/>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pic>
        <p:nvPicPr>
          <p:cNvPr id="217" name="Google Shape;217;p24"/>
          <p:cNvPicPr preferRelativeResize="0"/>
          <p:nvPr/>
        </p:nvPicPr>
        <p:blipFill>
          <a:blip r:embed="rId2">
            <a:alphaModFix/>
          </a:blip>
          <a:stretch>
            <a:fillRect/>
          </a:stretch>
        </p:blipFill>
        <p:spPr>
          <a:xfrm>
            <a:off x="146494" y="137358"/>
            <a:ext cx="2920736" cy="4212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2373"/>
            <a:ext cx="12192000" cy="6867714"/>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31" name="Google Shape;231;p2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38" name="Google Shape;238;p26"/>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2373"/>
            <a:ext cx="12192000" cy="6867714"/>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52" name="Google Shape;252;p27"/>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259" name="Google Shape;259;p28"/>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2373"/>
            <a:ext cx="12192000" cy="6867714"/>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77" name="Google Shape;277;p29"/>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84" name="Google Shape;284;p30"/>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872800"/>
            <a:ext cx="5821200" cy="598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8" name="Google Shape;58;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60" name="Google Shape;60;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61" name="Google Shape;61;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2373"/>
            <a:ext cx="12192000" cy="6867714"/>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98" name="Google Shape;298;p3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05" name="Google Shape;305;p32"/>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2373"/>
            <a:ext cx="12192000" cy="6867714"/>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323" name="Google Shape;323;p33"/>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30" name="Google Shape;330;p3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2373"/>
            <a:ext cx="12192000" cy="6867714"/>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348" name="Google Shape;348;p3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486739" y="484550"/>
            <a:ext cx="8761500" cy="707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lt2"/>
              </a:buClr>
              <a:buSzPts val="15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500"/>
              <a:buNone/>
              <a:defRPr b="0" i="0" sz="1300" u="none" cap="none" strike="noStrike">
                <a:solidFill>
                  <a:schemeClr val="dk2"/>
                </a:solidFill>
              </a:defRPr>
            </a:lvl2pPr>
            <a:lvl3pPr lvl="2" marR="0" rtl="0" algn="l">
              <a:spcBef>
                <a:spcPts val="0"/>
              </a:spcBef>
              <a:spcAft>
                <a:spcPts val="0"/>
              </a:spcAft>
              <a:buSzPts val="1500"/>
              <a:buNone/>
              <a:defRPr b="0" i="0" sz="1300" u="none" cap="none" strike="noStrike">
                <a:solidFill>
                  <a:schemeClr val="dk2"/>
                </a:solidFill>
              </a:defRPr>
            </a:lvl3pPr>
            <a:lvl4pPr lvl="3" marR="0" rtl="0" algn="l">
              <a:spcBef>
                <a:spcPts val="0"/>
              </a:spcBef>
              <a:spcAft>
                <a:spcPts val="0"/>
              </a:spcAft>
              <a:buSzPts val="1500"/>
              <a:buNone/>
              <a:defRPr b="0" i="0" sz="1300" u="none" cap="none" strike="noStrike">
                <a:solidFill>
                  <a:schemeClr val="dk2"/>
                </a:solidFill>
              </a:defRPr>
            </a:lvl4pPr>
            <a:lvl5pPr lvl="4" marR="0" rtl="0" algn="l">
              <a:spcBef>
                <a:spcPts val="0"/>
              </a:spcBef>
              <a:spcAft>
                <a:spcPts val="0"/>
              </a:spcAft>
              <a:buSzPts val="1500"/>
              <a:buNone/>
              <a:defRPr b="0" i="0" sz="1300" u="none" cap="none" strike="noStrike">
                <a:solidFill>
                  <a:schemeClr val="dk2"/>
                </a:solidFill>
              </a:defRPr>
            </a:lvl5pPr>
            <a:lvl6pPr lvl="5" marR="0" rtl="0" algn="l">
              <a:lnSpc>
                <a:spcPct val="100000"/>
              </a:lnSpc>
              <a:spcBef>
                <a:spcPts val="0"/>
              </a:spcBef>
              <a:spcAft>
                <a:spcPts val="0"/>
              </a:spcAft>
              <a:buSzPts val="1500"/>
              <a:buNone/>
              <a:defRPr b="0" i="0" sz="1300" u="none" cap="none" strike="noStrike">
                <a:solidFill>
                  <a:schemeClr val="dk2"/>
                </a:solidFill>
              </a:defRPr>
            </a:lvl6pPr>
            <a:lvl7pPr lvl="6" marR="0" rtl="0" algn="l">
              <a:lnSpc>
                <a:spcPct val="100000"/>
              </a:lnSpc>
              <a:spcBef>
                <a:spcPts val="0"/>
              </a:spcBef>
              <a:spcAft>
                <a:spcPts val="0"/>
              </a:spcAft>
              <a:buSzPts val="1500"/>
              <a:buNone/>
              <a:defRPr b="0" i="0" sz="1300" u="none" cap="none" strike="noStrike">
                <a:solidFill>
                  <a:schemeClr val="dk2"/>
                </a:solidFill>
              </a:defRPr>
            </a:lvl7pPr>
            <a:lvl8pPr lvl="7" marR="0" rtl="0" algn="l">
              <a:lnSpc>
                <a:spcPct val="100000"/>
              </a:lnSpc>
              <a:spcBef>
                <a:spcPts val="0"/>
              </a:spcBef>
              <a:spcAft>
                <a:spcPts val="0"/>
              </a:spcAft>
              <a:buSzPts val="1500"/>
              <a:buNone/>
              <a:defRPr b="0" i="0" sz="1300" u="none" cap="none" strike="noStrike">
                <a:solidFill>
                  <a:schemeClr val="dk2"/>
                </a:solidFill>
              </a:defRPr>
            </a:lvl8pPr>
            <a:lvl9pPr lvl="8" marR="0" rtl="0" algn="l">
              <a:lnSpc>
                <a:spcPct val="100000"/>
              </a:lnSpc>
              <a:spcBef>
                <a:spcPts val="0"/>
              </a:spcBef>
              <a:spcAft>
                <a:spcPts val="0"/>
              </a:spcAft>
              <a:buSzPts val="1500"/>
              <a:buNone/>
              <a:defRPr b="0" i="0" sz="1300" u="none" cap="none" strike="noStrike">
                <a:solidFill>
                  <a:schemeClr val="dk2"/>
                </a:solidFill>
              </a:defRPr>
            </a:lvl9pPr>
          </a:lstStyle>
          <a:p/>
        </p:txBody>
      </p:sp>
      <p:sp>
        <p:nvSpPr>
          <p:cNvPr id="355" name="Google Shape;355;p36"/>
          <p:cNvSpPr txBox="1"/>
          <p:nvPr>
            <p:ph idx="1" type="body"/>
          </p:nvPr>
        </p:nvSpPr>
        <p:spPr>
          <a:xfrm>
            <a:off x="1154955"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2100" lvl="3" marL="18288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2100" lvl="4" marL="22860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2100" lvl="5" marL="27432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2100" lvl="6" marL="32004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2100" lvl="7" marL="36576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2100" lvl="8" marL="41148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6208712"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2100" lvl="3" marL="18288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2100" lvl="4" marL="22860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2100" lvl="5" marL="27432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2100" lvl="6" marL="32004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2100" lvl="7" marL="36576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2100" lvl="8" marL="41148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10352088" y="295275"/>
            <a:ext cx="838200" cy="768600"/>
          </a:xfrm>
          <a:prstGeom prst="rect">
            <a:avLst/>
          </a:prstGeom>
          <a:noFill/>
          <a:ln>
            <a:noFill/>
          </a:ln>
        </p:spPr>
        <p:txBody>
          <a:bodyPr anchorCtr="0" anchor="b" bIns="45675" lIns="91425" spcFirstLastPara="1" rIns="91425" wrap="square" tIns="45675">
            <a:noAutofit/>
          </a:bodyPr>
          <a:lstStyle>
            <a:lvl1pPr indent="0" lvl="0"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644769" y="2311643"/>
            <a:ext cx="10902600" cy="135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360" name="Google Shape;360;p37"/>
          <p:cNvSpPr txBox="1"/>
          <p:nvPr>
            <p:ph idx="1" type="body"/>
          </p:nvPr>
        </p:nvSpPr>
        <p:spPr>
          <a:xfrm>
            <a:off x="615950" y="3895725"/>
            <a:ext cx="10958400" cy="706500"/>
          </a:xfrm>
          <a:prstGeom prst="rect">
            <a:avLst/>
          </a:prstGeom>
          <a:noFill/>
          <a:ln>
            <a:noFill/>
          </a:ln>
        </p:spPr>
        <p:txBody>
          <a:bodyPr anchorCtr="0" anchor="ctr" bIns="91425" lIns="91425" spcFirstLastPara="1" rIns="91425" wrap="square" tIns="91425">
            <a:normAutofit/>
          </a:bodyPr>
          <a:lstStyle>
            <a:lvl1pPr indent="-228600" lvl="0" marL="457200" rtl="0" algn="ctr">
              <a:lnSpc>
                <a:spcPct val="100000"/>
              </a:lnSpc>
              <a:spcBef>
                <a:spcPts val="0"/>
              </a:spcBef>
              <a:spcAft>
                <a:spcPts val="0"/>
              </a:spcAft>
              <a:buSzPts val="1800"/>
              <a:buNone/>
              <a:defRPr sz="2400"/>
            </a:lvl1pPr>
            <a:lvl2pPr indent="-330200" lvl="1" marL="914400" rtl="0" algn="l">
              <a:lnSpc>
                <a:spcPct val="100000"/>
              </a:lnSpc>
              <a:spcBef>
                <a:spcPts val="1000"/>
              </a:spcBef>
              <a:spcAft>
                <a:spcPts val="0"/>
              </a:spcAft>
              <a:buSzPts val="1600"/>
              <a:buChar char="○"/>
              <a:defRPr/>
            </a:lvl2pPr>
            <a:lvl3pPr indent="-317500" lvl="2" marL="1371600" rtl="0" algn="l">
              <a:lnSpc>
                <a:spcPct val="100000"/>
              </a:lnSpc>
              <a:spcBef>
                <a:spcPts val="1000"/>
              </a:spcBef>
              <a:spcAft>
                <a:spcPts val="0"/>
              </a:spcAft>
              <a:buSzPts val="1400"/>
              <a:buChar char="■"/>
              <a:defRPr/>
            </a:lvl3pPr>
            <a:lvl4pPr indent="-304800" lvl="3" marL="1828800" rtl="0" algn="l">
              <a:lnSpc>
                <a:spcPct val="100000"/>
              </a:lnSpc>
              <a:spcBef>
                <a:spcPts val="1000"/>
              </a:spcBef>
              <a:spcAft>
                <a:spcPts val="0"/>
              </a:spcAft>
              <a:buSzPts val="1200"/>
              <a:buChar char="●"/>
              <a:defRPr/>
            </a:lvl4pPr>
            <a:lvl5pPr indent="-304800" lvl="4" marL="2286000" rtl="0" algn="l">
              <a:lnSpc>
                <a:spcPct val="100000"/>
              </a:lnSpc>
              <a:spcBef>
                <a:spcPts val="1000"/>
              </a:spcBef>
              <a:spcAft>
                <a:spcPts val="0"/>
              </a:spcAft>
              <a:buSzPts val="1200"/>
              <a:buChar char="○"/>
              <a:defRPr/>
            </a:lvl5pPr>
            <a:lvl6pPr indent="-304800" lvl="5" marL="2743200" rtl="0" algn="l">
              <a:lnSpc>
                <a:spcPct val="100000"/>
              </a:lnSpc>
              <a:spcBef>
                <a:spcPts val="1000"/>
              </a:spcBef>
              <a:spcAft>
                <a:spcPts val="0"/>
              </a:spcAft>
              <a:buSzPts val="1200"/>
              <a:buChar char="■"/>
              <a:defRPr/>
            </a:lvl6pPr>
            <a:lvl7pPr indent="-304800" lvl="6" marL="3200400" rtl="0" algn="l">
              <a:lnSpc>
                <a:spcPct val="100000"/>
              </a:lnSpc>
              <a:spcBef>
                <a:spcPts val="1000"/>
              </a:spcBef>
              <a:spcAft>
                <a:spcPts val="0"/>
              </a:spcAft>
              <a:buSzPts val="1200"/>
              <a:buChar char="●"/>
              <a:defRPr/>
            </a:lvl7pPr>
            <a:lvl8pPr indent="-304800" lvl="7" marL="3657600" rtl="0" algn="l">
              <a:lnSpc>
                <a:spcPct val="100000"/>
              </a:lnSpc>
              <a:spcBef>
                <a:spcPts val="1000"/>
              </a:spcBef>
              <a:spcAft>
                <a:spcPts val="0"/>
              </a:spcAft>
              <a:buSzPts val="1200"/>
              <a:buChar char="○"/>
              <a:defRPr/>
            </a:lvl8pPr>
            <a:lvl9pPr indent="-304800" lvl="8" marL="4114800" rtl="0" algn="l">
              <a:lnSpc>
                <a:spcPct val="100000"/>
              </a:lnSpc>
              <a:spcBef>
                <a:spcPts val="1000"/>
              </a:spcBef>
              <a:spcAft>
                <a:spcPts val="100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2373"/>
            <a:ext cx="12192000" cy="6867027"/>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74" name="Google Shape;374;p3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4" name="Google Shape;64;p5"/>
          <p:cNvSpPr/>
          <p:nvPr>
            <p:ph idx="2" type="pic"/>
          </p:nvPr>
        </p:nvSpPr>
        <p:spPr>
          <a:xfrm>
            <a:off x="7614667" y="1663033"/>
            <a:ext cx="3873600" cy="4286400"/>
          </a:xfrm>
          <a:prstGeom prst="rect">
            <a:avLst/>
          </a:prstGeom>
          <a:noFill/>
          <a:ln>
            <a:noFill/>
          </a:ln>
        </p:spPr>
      </p:sp>
      <p:sp>
        <p:nvSpPr>
          <p:cNvPr id="65" name="Google Shape;65;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6" name="Google Shape;66;p5"/>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0" name="Google Shape;70;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71" name="Google Shape;71;p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5" name="Google Shape;75;p7"/>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7" name="Google Shape;77;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9" name="Google Shape;79;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2" name="Google Shape;82;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83" name="Google Shape;83;p8"/>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415600"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Clr>
                <a:srgbClr val="FF9900"/>
              </a:buClr>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7" name="Google Shape;87;p9"/>
          <p:cNvSpPr txBox="1"/>
          <p:nvPr>
            <p:ph idx="2" type="body"/>
          </p:nvPr>
        </p:nvSpPr>
        <p:spPr>
          <a:xfrm>
            <a:off x="6512267"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8" name="Google Shape;88;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9" name="Google Shape;89;p9"/>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93" name="Google Shape;93;p10"/>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theme" Target="../theme/theme1.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11" name="Google Shape;11;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12" name="Google Shape;12;p1"/>
          <p:cNvPicPr preferRelativeResize="0"/>
          <p:nvPr/>
        </p:nvPicPr>
        <p:blipFill>
          <a:blip r:embed="rId1">
            <a:alphaModFix/>
          </a:blip>
          <a:stretch>
            <a:fillRect/>
          </a:stretch>
        </p:blipFill>
        <p:spPr>
          <a:xfrm>
            <a:off x="272400" y="145833"/>
            <a:ext cx="2480179" cy="524764"/>
          </a:xfrm>
          <a:prstGeom prst="rect">
            <a:avLst/>
          </a:prstGeom>
          <a:noFill/>
          <a:ln>
            <a:noFill/>
          </a:ln>
        </p:spPr>
      </p:pic>
      <p:grpSp>
        <p:nvGrpSpPr>
          <p:cNvPr id="13" name="Google Shape;13;p1"/>
          <p:cNvGrpSpPr/>
          <p:nvPr/>
        </p:nvGrpSpPr>
        <p:grpSpPr>
          <a:xfrm rot="5400000">
            <a:off x="680399" y="5765331"/>
            <a:ext cx="303670" cy="1663144"/>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7" name="Google Shape;27;p1"/>
          <p:cNvGrpSpPr/>
          <p:nvPr/>
        </p:nvGrpSpPr>
        <p:grpSpPr>
          <a:xfrm flipH="1" rot="-5400000">
            <a:off x="9718265" y="-1794016"/>
            <a:ext cx="582933" cy="4364402"/>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41" name="Google Shape;41;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s://maven.apache.org/what-is-maven.html" TargetMode="External"/><Relationship Id="rId4" Type="http://schemas.openxmlformats.org/officeDocument/2006/relationships/hyperlink" Target="http://www.apress.com/9781484208427" TargetMode="External"/><Relationship Id="rId5" Type="http://schemas.openxmlformats.org/officeDocument/2006/relationships/hyperlink" Target="https://www.simplilearn.com/tutorials/maven-tutorial/maven-interview-questions" TargetMode="External"/><Relationship Id="rId6" Type="http://schemas.openxmlformats.org/officeDocument/2006/relationships/hyperlink" Target="https://www.javawebtutor.com/articles/maven/maven_repositories.php" TargetMode="External"/><Relationship Id="rId7" Type="http://schemas.openxmlformats.org/officeDocument/2006/relationships/hyperlink" Target="https://blogs.oracle.com/developers/post/mastering-maven-dependency-bas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docs.oracle.com/cd/E19182-01/820-7851/inst_cli_jdk_javahome_t/" TargetMode="External"/><Relationship Id="rId4" Type="http://schemas.openxmlformats.org/officeDocument/2006/relationships/hyperlink" Target="https://maven.apache.org/download.cg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docs.google.com/document/d/1Ksv2Up4ASRO3U2ji67Uy-u76MFijFL_dRphQdCAORkE/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9"/>
          <p:cNvSpPr txBox="1"/>
          <p:nvPr>
            <p:ph type="title"/>
          </p:nvPr>
        </p:nvSpPr>
        <p:spPr>
          <a:xfrm>
            <a:off x="0" y="2800533"/>
            <a:ext cx="12192000" cy="19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3600">
                <a:latin typeface="Century Gothic"/>
                <a:ea typeface="Century Gothic"/>
                <a:cs typeface="Century Gothic"/>
                <a:sym typeface="Century Gothic"/>
              </a:rPr>
              <a:t>305.1 - Introduction to Maven Build Tool</a:t>
            </a:r>
            <a:endParaRPr b="1" sz="36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type="title"/>
          </p:nvPr>
        </p:nvSpPr>
        <p:spPr>
          <a:xfrm>
            <a:off x="391775" y="745250"/>
            <a:ext cx="10948200" cy="70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200"/>
              <a:t>Overview of Project Object Model (continued)</a:t>
            </a:r>
            <a:endParaRPr sz="3200"/>
          </a:p>
        </p:txBody>
      </p:sp>
      <p:sp>
        <p:nvSpPr>
          <p:cNvPr id="449" name="Google Shape;449;p48"/>
          <p:cNvSpPr txBox="1"/>
          <p:nvPr>
            <p:ph idx="1" type="body"/>
          </p:nvPr>
        </p:nvSpPr>
        <p:spPr>
          <a:xfrm>
            <a:off x="713050" y="1531825"/>
            <a:ext cx="10840800" cy="48921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SzPts val="935"/>
              <a:buNone/>
            </a:pPr>
            <a:r>
              <a:rPr lang="en-US" sz="2000"/>
              <a:t>Maven scans through the entries of the pom.xml file. This will enable Maven to read all of the configurations made, and build profiles defined, repositories configured, and all other important details, and then execute the tasks accordingly.</a:t>
            </a:r>
            <a:endParaRPr sz="2000"/>
          </a:p>
          <a:p>
            <a:pPr indent="0" lvl="0" marL="0" marR="0" rtl="0" algn="l">
              <a:lnSpc>
                <a:spcPct val="80000"/>
              </a:lnSpc>
              <a:spcBef>
                <a:spcPts val="0"/>
              </a:spcBef>
              <a:spcAft>
                <a:spcPts val="0"/>
              </a:spcAft>
              <a:buSzPts val="935"/>
              <a:buNone/>
            </a:pPr>
            <a:r>
              <a:t/>
            </a:r>
            <a:endParaRPr sz="2000">
              <a:solidFill>
                <a:schemeClr val="dk2"/>
              </a:solidFill>
            </a:endParaRPr>
          </a:p>
          <a:p>
            <a:pPr indent="0" lvl="0" marL="0" rtl="0" algn="l">
              <a:lnSpc>
                <a:spcPct val="80000"/>
              </a:lnSpc>
              <a:spcBef>
                <a:spcPts val="1000"/>
              </a:spcBef>
              <a:spcAft>
                <a:spcPts val="0"/>
              </a:spcAft>
              <a:buSzPts val="935"/>
              <a:buNone/>
            </a:pPr>
            <a:r>
              <a:rPr b="1" lang="en-US" sz="2000">
                <a:solidFill>
                  <a:srgbClr val="1155CC"/>
                </a:solidFill>
              </a:rPr>
              <a:t>Configurations in the pom.xml file:</a:t>
            </a:r>
            <a:endParaRPr b="1" sz="2000">
              <a:solidFill>
                <a:srgbClr val="1155CC"/>
              </a:solidFill>
            </a:endParaRPr>
          </a:p>
          <a:p>
            <a:pPr indent="-355600" lvl="0" marL="457200" rtl="0" algn="l">
              <a:lnSpc>
                <a:spcPct val="80000"/>
              </a:lnSpc>
              <a:spcBef>
                <a:spcPts val="1000"/>
              </a:spcBef>
              <a:spcAft>
                <a:spcPts val="0"/>
              </a:spcAft>
              <a:buSzPts val="2000"/>
              <a:buChar char="❑"/>
            </a:pPr>
            <a:r>
              <a:rPr lang="en-US" sz="2000"/>
              <a:t>Dependencies used in the projects (Jar files).</a:t>
            </a:r>
            <a:endParaRPr sz="2000"/>
          </a:p>
          <a:p>
            <a:pPr indent="-355600" lvl="0" marL="457200" rtl="0" algn="l">
              <a:lnSpc>
                <a:spcPct val="80000"/>
              </a:lnSpc>
              <a:spcBef>
                <a:spcPts val="1000"/>
              </a:spcBef>
              <a:spcAft>
                <a:spcPts val="0"/>
              </a:spcAft>
              <a:buSzPts val="2000"/>
              <a:buChar char="❑"/>
            </a:pPr>
            <a:r>
              <a:rPr lang="en-US" sz="2000"/>
              <a:t>Plugins used (report plugin).</a:t>
            </a:r>
            <a:endParaRPr sz="2000"/>
          </a:p>
          <a:p>
            <a:pPr indent="-355600" lvl="0" marL="457200" rtl="0" algn="l">
              <a:lnSpc>
                <a:spcPct val="80000"/>
              </a:lnSpc>
              <a:spcBef>
                <a:spcPts val="1000"/>
              </a:spcBef>
              <a:spcAft>
                <a:spcPts val="0"/>
              </a:spcAft>
              <a:buSzPts val="2000"/>
              <a:buChar char="❑"/>
            </a:pPr>
            <a:r>
              <a:rPr lang="en-US" sz="2000"/>
              <a:t>Project versions.</a:t>
            </a:r>
            <a:endParaRPr sz="2000"/>
          </a:p>
          <a:p>
            <a:pPr indent="-355600" lvl="0" marL="457200" rtl="0" algn="l">
              <a:lnSpc>
                <a:spcPct val="80000"/>
              </a:lnSpc>
              <a:spcBef>
                <a:spcPts val="1000"/>
              </a:spcBef>
              <a:spcAft>
                <a:spcPts val="0"/>
              </a:spcAft>
              <a:buSzPts val="2000"/>
              <a:buChar char="❑"/>
            </a:pPr>
            <a:r>
              <a:rPr lang="en-US" sz="2000"/>
              <a:t>Developers involved in the project.</a:t>
            </a:r>
            <a:endParaRPr sz="2000"/>
          </a:p>
          <a:p>
            <a:pPr indent="-355600" lvl="0" marL="457200" rtl="0" algn="l">
              <a:lnSpc>
                <a:spcPct val="80000"/>
              </a:lnSpc>
              <a:spcBef>
                <a:spcPts val="1000"/>
              </a:spcBef>
              <a:spcAft>
                <a:spcPts val="0"/>
              </a:spcAft>
              <a:buSzPts val="2000"/>
              <a:buChar char="❑"/>
            </a:pPr>
            <a:r>
              <a:rPr lang="en-US" sz="2000"/>
              <a:t>Mailing lists.</a:t>
            </a:r>
            <a:endParaRPr sz="2000"/>
          </a:p>
          <a:p>
            <a:pPr indent="-355600" lvl="0" marL="457200" rtl="0" algn="l">
              <a:lnSpc>
                <a:spcPct val="80000"/>
              </a:lnSpc>
              <a:spcBef>
                <a:spcPts val="1000"/>
              </a:spcBef>
              <a:spcAft>
                <a:spcPts val="0"/>
              </a:spcAft>
              <a:buSzPts val="2000"/>
              <a:buChar char="❑"/>
            </a:pPr>
            <a:r>
              <a:rPr lang="en-US" sz="2000"/>
              <a:t>Reporting.</a:t>
            </a:r>
            <a:endParaRPr sz="2000"/>
          </a:p>
          <a:p>
            <a:pPr indent="-355600" lvl="0" marL="457200" rtl="0" algn="l">
              <a:lnSpc>
                <a:spcPct val="80000"/>
              </a:lnSpc>
              <a:spcBef>
                <a:spcPts val="1000"/>
              </a:spcBef>
              <a:spcAft>
                <a:spcPts val="0"/>
              </a:spcAft>
              <a:buSzPts val="2000"/>
              <a:buChar char="❑"/>
            </a:pPr>
            <a:r>
              <a:rPr lang="en-US" sz="2000"/>
              <a:t>Build profiles.</a:t>
            </a:r>
            <a:endParaRPr sz="2000"/>
          </a:p>
        </p:txBody>
      </p:sp>
      <p:sp>
        <p:nvSpPr>
          <p:cNvPr id="450" name="Google Shape;450;p4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9"/>
          <p:cNvSpPr txBox="1"/>
          <p:nvPr>
            <p:ph type="title"/>
          </p:nvPr>
        </p:nvSpPr>
        <p:spPr>
          <a:xfrm>
            <a:off x="568017" y="861338"/>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Sample for Pom.xml File</a:t>
            </a:r>
            <a:endParaRPr/>
          </a:p>
        </p:txBody>
      </p:sp>
      <p:sp>
        <p:nvSpPr>
          <p:cNvPr id="456" name="Google Shape;456;p4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457" name="Google Shape;457;p49"/>
          <p:cNvPicPr preferRelativeResize="0"/>
          <p:nvPr/>
        </p:nvPicPr>
        <p:blipFill rotWithShape="1">
          <a:blip r:embed="rId3">
            <a:alphaModFix/>
          </a:blip>
          <a:srcRect b="0" l="0" r="0" t="0"/>
          <a:stretch/>
        </p:blipFill>
        <p:spPr>
          <a:xfrm>
            <a:off x="7610700" y="1427350"/>
            <a:ext cx="4506875" cy="3867103"/>
          </a:xfrm>
          <a:prstGeom prst="rect">
            <a:avLst/>
          </a:prstGeom>
          <a:noFill/>
          <a:ln cap="flat" cmpd="sng" w="9525">
            <a:solidFill>
              <a:srgbClr val="000000"/>
            </a:solidFill>
            <a:prstDash val="solid"/>
            <a:round/>
            <a:headEnd len="sm" w="sm" type="none"/>
            <a:tailEnd len="sm" w="sm" type="none"/>
          </a:ln>
        </p:spPr>
      </p:pic>
      <p:sp>
        <p:nvSpPr>
          <p:cNvPr id="458" name="Google Shape;458;p49"/>
          <p:cNvSpPr txBox="1"/>
          <p:nvPr>
            <p:ph idx="1" type="body"/>
          </p:nvPr>
        </p:nvSpPr>
        <p:spPr>
          <a:xfrm>
            <a:off x="526938" y="1568450"/>
            <a:ext cx="6974400" cy="51771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1600">
                <a:solidFill>
                  <a:srgbClr val="000000"/>
                </a:solidFill>
              </a:rPr>
              <a:t>A pom.xml will always start with the root element called</a:t>
            </a:r>
            <a:r>
              <a:rPr lang="en-US" sz="1600">
                <a:solidFill>
                  <a:srgbClr val="0E5580"/>
                </a:solidFill>
              </a:rPr>
              <a:t> </a:t>
            </a:r>
            <a:r>
              <a:rPr b="1" lang="en-US" sz="1600">
                <a:solidFill>
                  <a:srgbClr val="FF0000"/>
                </a:solidFill>
              </a:rPr>
              <a:t>&lt;project&gt;</a:t>
            </a:r>
            <a:r>
              <a:rPr lang="en-US" sz="1600">
                <a:solidFill>
                  <a:srgbClr val="000000"/>
                </a:solidFill>
              </a:rPr>
              <a:t> under which all of the other required configurations (see below) will be made:</a:t>
            </a:r>
            <a:r>
              <a:rPr lang="en-US" sz="1600">
                <a:solidFill>
                  <a:srgbClr val="0E5580"/>
                </a:solidFill>
              </a:rPr>
              <a:t> </a:t>
            </a:r>
            <a:endParaRPr sz="1600">
              <a:solidFill>
                <a:srgbClr val="0E5580"/>
              </a:solidFill>
            </a:endParaRPr>
          </a:p>
          <a:p>
            <a:pPr indent="0" lvl="0" marL="0" marR="0" rtl="0" algn="l">
              <a:lnSpc>
                <a:spcPct val="100000"/>
              </a:lnSpc>
              <a:spcBef>
                <a:spcPts val="0"/>
              </a:spcBef>
              <a:spcAft>
                <a:spcPts val="0"/>
              </a:spcAft>
              <a:buNone/>
            </a:pPr>
            <a:r>
              <a:t/>
            </a:r>
            <a:endParaRPr b="1" sz="1600">
              <a:solidFill>
                <a:schemeClr val="accent2"/>
              </a:solidFill>
            </a:endParaRPr>
          </a:p>
          <a:p>
            <a:pPr indent="-330200" lvl="0" marL="457200" marR="0" rtl="0" algn="l">
              <a:lnSpc>
                <a:spcPct val="100000"/>
              </a:lnSpc>
              <a:spcBef>
                <a:spcPts val="0"/>
              </a:spcBef>
              <a:spcAft>
                <a:spcPts val="0"/>
              </a:spcAft>
              <a:buSzPts val="1600"/>
              <a:buChar char="❑"/>
            </a:pPr>
            <a:r>
              <a:rPr b="1" i="0" lang="en-US" sz="1600" u="none" cap="none" strike="noStrike">
                <a:solidFill>
                  <a:schemeClr val="accent2"/>
                </a:solidFill>
              </a:rPr>
              <a:t>project </a:t>
            </a:r>
            <a:r>
              <a:rPr lang="en-US" sz="1600">
                <a:solidFill>
                  <a:schemeClr val="accent2"/>
                </a:solidFill>
              </a:rPr>
              <a:t>-</a:t>
            </a:r>
            <a:r>
              <a:rPr b="1" i="0" lang="en-US" sz="1600" u="none" cap="none" strike="noStrike">
                <a:solidFill>
                  <a:schemeClr val="accent2"/>
                </a:solidFill>
              </a:rPr>
              <a:t> </a:t>
            </a:r>
            <a:r>
              <a:rPr i="0" lang="en-US" sz="1600" u="none" cap="none" strike="noStrike">
                <a:solidFill>
                  <a:schemeClr val="accent2"/>
                </a:solidFill>
              </a:rPr>
              <a:t>the root element of the pom.xml file.</a:t>
            </a:r>
            <a:endParaRPr sz="2200">
              <a:solidFill>
                <a:schemeClr val="accent2"/>
              </a:solidFill>
            </a:endParaRPr>
          </a:p>
          <a:p>
            <a:pPr indent="-330200" lvl="0" marL="457200" marR="0" rtl="0" algn="l">
              <a:lnSpc>
                <a:spcPct val="100000"/>
              </a:lnSpc>
              <a:spcBef>
                <a:spcPts val="0"/>
              </a:spcBef>
              <a:spcAft>
                <a:spcPts val="0"/>
              </a:spcAft>
              <a:buSzPts val="1600"/>
              <a:buChar char="❑"/>
            </a:pPr>
            <a:r>
              <a:rPr b="1" i="0" lang="en-US" sz="1600" u="none" cap="none" strike="noStrike">
                <a:solidFill>
                  <a:schemeClr val="accent2"/>
                </a:solidFill>
              </a:rPr>
              <a:t>modelVersion </a:t>
            </a:r>
            <a:r>
              <a:rPr i="0" lang="en-US" sz="1600" u="none" cap="none" strike="noStrike">
                <a:solidFill>
                  <a:schemeClr val="accent2"/>
                </a:solidFill>
              </a:rPr>
              <a:t>-</a:t>
            </a:r>
            <a:r>
              <a:rPr b="1" i="0" lang="en-US" sz="1600" u="none" cap="none" strike="noStrike">
                <a:solidFill>
                  <a:schemeClr val="accent2"/>
                </a:solidFill>
              </a:rPr>
              <a:t> </a:t>
            </a:r>
            <a:r>
              <a:rPr i="0" lang="en-US" sz="1600" u="none" cap="none" strike="noStrike">
                <a:solidFill>
                  <a:schemeClr val="accent2"/>
                </a:solidFill>
              </a:rPr>
              <a:t>the version of the POM model you are using.</a:t>
            </a:r>
            <a:endParaRPr i="0" sz="1600" u="none" cap="none" strike="noStrike">
              <a:solidFill>
                <a:schemeClr val="accent2"/>
              </a:solidFill>
            </a:endParaRPr>
          </a:p>
          <a:p>
            <a:pPr indent="-330200" lvl="0" marL="457200" marR="0" rtl="0" algn="l">
              <a:lnSpc>
                <a:spcPct val="100000"/>
              </a:lnSpc>
              <a:spcBef>
                <a:spcPts val="0"/>
              </a:spcBef>
              <a:spcAft>
                <a:spcPts val="0"/>
              </a:spcAft>
              <a:buSzPts val="1600"/>
              <a:buChar char="❑"/>
            </a:pPr>
            <a:r>
              <a:rPr b="1" i="0" lang="en-US" sz="1600" u="none" cap="none" strike="noStrike">
                <a:solidFill>
                  <a:schemeClr val="accent2"/>
                </a:solidFill>
              </a:rPr>
              <a:t>groupId</a:t>
            </a:r>
            <a:r>
              <a:rPr i="0" lang="en-US" sz="1600" u="none" cap="none" strike="noStrike">
                <a:solidFill>
                  <a:schemeClr val="accent2"/>
                </a:solidFill>
              </a:rPr>
              <a:t> - a</a:t>
            </a:r>
            <a:r>
              <a:rPr lang="en-US" sz="1600">
                <a:solidFill>
                  <a:schemeClr val="accent2"/>
                </a:solidFill>
              </a:rPr>
              <a:t> project</a:t>
            </a:r>
            <a:r>
              <a:rPr i="0" lang="en-US" sz="1600" u="none" cap="none" strike="noStrike">
                <a:solidFill>
                  <a:schemeClr val="accent2"/>
                </a:solidFill>
              </a:rPr>
              <a:t> id</a:t>
            </a:r>
            <a:r>
              <a:rPr lang="en-US" sz="1600">
                <a:solidFill>
                  <a:schemeClr val="accent2"/>
                </a:solidFill>
              </a:rPr>
              <a:t>, uniquely identifying your project across all projects.</a:t>
            </a:r>
            <a:endParaRPr sz="1600">
              <a:solidFill>
                <a:schemeClr val="accent2"/>
              </a:solidFill>
            </a:endParaRPr>
          </a:p>
          <a:p>
            <a:pPr indent="-330200" lvl="0" marL="457200" rtl="0" algn="l">
              <a:lnSpc>
                <a:spcPct val="100000"/>
              </a:lnSpc>
              <a:spcBef>
                <a:spcPts val="0"/>
              </a:spcBef>
              <a:spcAft>
                <a:spcPts val="0"/>
              </a:spcAft>
              <a:buSzPts val="1600"/>
              <a:buChar char="❑"/>
            </a:pPr>
            <a:r>
              <a:rPr b="1" i="0" lang="en-US" sz="1600" u="none" cap="none" strike="noStrike">
                <a:solidFill>
                  <a:schemeClr val="accent2"/>
                </a:solidFill>
              </a:rPr>
              <a:t>artifactId</a:t>
            </a:r>
            <a:r>
              <a:rPr i="0" lang="en-US" sz="1600" u="none" cap="none" strike="noStrike">
                <a:solidFill>
                  <a:schemeClr val="accent2"/>
                </a:solidFill>
              </a:rPr>
              <a:t> - defines the name of any project. </a:t>
            </a:r>
            <a:r>
              <a:rPr lang="en-US" sz="1600">
                <a:solidFill>
                  <a:schemeClr val="accent2"/>
                </a:solidFill>
              </a:rPr>
              <a:t>The jar without a version. If you created it, you can choose whatever name you want with lowercase letters and no strange symbols.</a:t>
            </a:r>
            <a:endParaRPr sz="1600">
              <a:solidFill>
                <a:schemeClr val="accent2"/>
              </a:solidFill>
            </a:endParaRPr>
          </a:p>
          <a:p>
            <a:pPr indent="-330200" lvl="0" marL="457200" rtl="0" algn="l">
              <a:lnSpc>
                <a:spcPct val="100000"/>
              </a:lnSpc>
              <a:spcBef>
                <a:spcPts val="0"/>
              </a:spcBef>
              <a:spcAft>
                <a:spcPts val="0"/>
              </a:spcAft>
              <a:buSzPts val="1600"/>
              <a:buChar char="❑"/>
            </a:pPr>
            <a:r>
              <a:rPr b="1" i="0" lang="en-US" sz="1600" u="none" cap="none" strike="noStrike">
                <a:solidFill>
                  <a:schemeClr val="accent2"/>
                </a:solidFill>
              </a:rPr>
              <a:t>version</a:t>
            </a:r>
            <a:r>
              <a:rPr i="0" lang="en-US" sz="1600" u="none" cap="none" strike="noStrike">
                <a:solidFill>
                  <a:schemeClr val="accent2"/>
                </a:solidFill>
              </a:rPr>
              <a:t> - used to derive the version of any project in order to classify the versions and used when the major changes/implementations are carried during the development phase of a project.</a:t>
            </a:r>
            <a:endParaRPr i="0" sz="1600" u="none" cap="none" strike="noStrike">
              <a:solidFill>
                <a:schemeClr val="accent2"/>
              </a:solidFill>
            </a:endParaRPr>
          </a:p>
          <a:p>
            <a:pPr indent="0" lvl="0" marL="0" rtl="0" algn="l">
              <a:lnSpc>
                <a:spcPct val="100000"/>
              </a:lnSpc>
              <a:spcBef>
                <a:spcPts val="0"/>
              </a:spcBef>
              <a:spcAft>
                <a:spcPts val="0"/>
              </a:spcAft>
              <a:buNone/>
            </a:pPr>
            <a:r>
              <a:t/>
            </a:r>
            <a:endParaRPr sz="2200">
              <a:solidFill>
                <a:schemeClr val="accent2"/>
              </a:solidFill>
            </a:endParaRPr>
          </a:p>
          <a:p>
            <a:pPr indent="0" lvl="0" marL="0" marR="0" rtl="0" algn="l">
              <a:lnSpc>
                <a:spcPct val="100000"/>
              </a:lnSpc>
              <a:spcBef>
                <a:spcPts val="0"/>
              </a:spcBef>
              <a:spcAft>
                <a:spcPts val="0"/>
              </a:spcAft>
              <a:buClr>
                <a:schemeClr val="accent1"/>
              </a:buClr>
              <a:buSzPts val="2000"/>
              <a:buFont typeface="Noto Sans Symbols"/>
              <a:buNone/>
            </a:pPr>
            <a:r>
              <a:rPr lang="en-US" sz="1600">
                <a:solidFill>
                  <a:schemeClr val="accent2"/>
                </a:solidFill>
              </a:rPr>
              <a:t>The</a:t>
            </a:r>
            <a:r>
              <a:rPr b="1" lang="en-US" sz="1600">
                <a:solidFill>
                  <a:schemeClr val="accent2"/>
                </a:solidFill>
              </a:rPr>
              <a:t> groupId, artifactId, and version tag</a:t>
            </a:r>
            <a:r>
              <a:rPr lang="en-US" sz="1600">
                <a:solidFill>
                  <a:schemeClr val="accent2"/>
                </a:solidFill>
              </a:rPr>
              <a:t> combine to form the unique identifier, and are the mechanism by which you specify which versions of external libraries (e.g. JARs) your project will use.</a:t>
            </a:r>
            <a:endParaRPr b="0" i="0" sz="1600" u="none" cap="none" strike="noStrike">
              <a:solidFill>
                <a:schemeClr val="accent2"/>
              </a:solidFill>
              <a:latin typeface="Arial"/>
              <a:ea typeface="Arial"/>
              <a:cs typeface="Arial"/>
              <a:sym typeface="Arial"/>
            </a:endParaRPr>
          </a:p>
        </p:txBody>
      </p:sp>
      <p:sp>
        <p:nvSpPr>
          <p:cNvPr id="459" name="Google Shape;459;p49"/>
          <p:cNvSpPr txBox="1"/>
          <p:nvPr/>
        </p:nvSpPr>
        <p:spPr>
          <a:xfrm>
            <a:off x="7570175" y="5416850"/>
            <a:ext cx="4587900" cy="831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Developers should ensure to define the list of elements which are known as Maven coordinates before defining a </a:t>
            </a:r>
            <a:r>
              <a:rPr b="1" lang="en-US"/>
              <a:t>pom.xml</a:t>
            </a:r>
            <a:r>
              <a:rPr lang="en-US"/>
              <a:t> file.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2"/>
              </a:buClr>
              <a:buSzPts val="1400"/>
              <a:buFont typeface="Century Gothic"/>
              <a:buNone/>
            </a:pPr>
            <a:r>
              <a:rPr lang="en-US" sz="3700"/>
              <a:t>Sample </a:t>
            </a:r>
            <a:r>
              <a:rPr lang="en-US" sz="3700"/>
              <a:t>for </a:t>
            </a:r>
            <a:r>
              <a:rPr lang="en-US" sz="3700"/>
              <a:t>Pom.xml File</a:t>
            </a:r>
            <a:r>
              <a:rPr lang="en-US" sz="2500"/>
              <a:t> </a:t>
            </a:r>
            <a:r>
              <a:rPr lang="en-US" sz="3000"/>
              <a:t>(continued)</a:t>
            </a:r>
            <a:endParaRPr sz="3000"/>
          </a:p>
        </p:txBody>
      </p:sp>
      <p:sp>
        <p:nvSpPr>
          <p:cNvPr id="465" name="Google Shape;465;p50"/>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466" name="Google Shape;466;p50"/>
          <p:cNvPicPr preferRelativeResize="0"/>
          <p:nvPr/>
        </p:nvPicPr>
        <p:blipFill rotWithShape="1">
          <a:blip r:embed="rId3">
            <a:alphaModFix/>
          </a:blip>
          <a:srcRect b="0" l="0" r="0" t="0"/>
          <a:stretch/>
        </p:blipFill>
        <p:spPr>
          <a:xfrm>
            <a:off x="553050" y="1923787"/>
            <a:ext cx="4932750" cy="4101375"/>
          </a:xfrm>
          <a:prstGeom prst="rect">
            <a:avLst/>
          </a:prstGeom>
          <a:noFill/>
          <a:ln cap="flat" cmpd="sng" w="9525">
            <a:solidFill>
              <a:srgbClr val="000000"/>
            </a:solidFill>
            <a:prstDash val="solid"/>
            <a:round/>
            <a:headEnd len="sm" w="sm" type="none"/>
            <a:tailEnd len="sm" w="sm" type="none"/>
          </a:ln>
        </p:spPr>
      </p:pic>
      <p:sp>
        <p:nvSpPr>
          <p:cNvPr id="467" name="Google Shape;467;p50"/>
          <p:cNvSpPr txBox="1"/>
          <p:nvPr>
            <p:ph idx="1" type="body"/>
          </p:nvPr>
        </p:nvSpPr>
        <p:spPr>
          <a:xfrm>
            <a:off x="5644275" y="1720800"/>
            <a:ext cx="5969700" cy="4527300"/>
          </a:xfrm>
          <a:prstGeom prst="rect">
            <a:avLst/>
          </a:prstGeom>
          <a:noFill/>
          <a:ln>
            <a:noFill/>
          </a:ln>
        </p:spPr>
        <p:txBody>
          <a:bodyPr anchorCtr="0" anchor="t" bIns="45700" lIns="91425" spcFirstLastPara="1" rIns="91425" wrap="square" tIns="45700">
            <a:normAutofit/>
          </a:bodyPr>
          <a:lstStyle/>
          <a:p>
            <a:pPr indent="-323850" lvl="0" marL="457200" rtl="0" algn="l">
              <a:spcBef>
                <a:spcPts val="0"/>
              </a:spcBef>
              <a:spcAft>
                <a:spcPts val="0"/>
              </a:spcAft>
              <a:buSzPts val="1500"/>
              <a:buChar char="❑"/>
            </a:pPr>
            <a:r>
              <a:rPr b="1" lang="en-US">
                <a:solidFill>
                  <a:schemeClr val="accent2"/>
                </a:solidFill>
              </a:rPr>
              <a:t>Dependencies</a:t>
            </a:r>
            <a:r>
              <a:rPr lang="en-US">
                <a:solidFill>
                  <a:schemeClr val="accent2"/>
                </a:solidFill>
              </a:rPr>
              <a:t> - elements used to define a list of dependencies of a </a:t>
            </a:r>
            <a:r>
              <a:rPr lang="en-US">
                <a:solidFill>
                  <a:schemeClr val="accent2"/>
                </a:solidFill>
              </a:rPr>
              <a:t>project</a:t>
            </a:r>
            <a:r>
              <a:rPr lang="en-US">
                <a:solidFill>
                  <a:schemeClr val="accent2"/>
                </a:solidFill>
              </a:rPr>
              <a:t>. </a:t>
            </a:r>
            <a:endParaRPr>
              <a:solidFill>
                <a:schemeClr val="accent2"/>
              </a:solidFill>
            </a:endParaRPr>
          </a:p>
          <a:p>
            <a:pPr indent="-323850" lvl="0" marL="457200" rtl="0" algn="l">
              <a:spcBef>
                <a:spcPts val="1000"/>
              </a:spcBef>
              <a:spcAft>
                <a:spcPts val="0"/>
              </a:spcAft>
              <a:buSzPts val="1500"/>
              <a:buChar char="❑"/>
            </a:pPr>
            <a:r>
              <a:rPr b="1" lang="en-US">
                <a:solidFill>
                  <a:schemeClr val="accent2"/>
                </a:solidFill>
              </a:rPr>
              <a:t>Dependency</a:t>
            </a:r>
            <a:r>
              <a:rPr lang="en-US">
                <a:solidFill>
                  <a:schemeClr val="accent2"/>
                </a:solidFill>
              </a:rPr>
              <a:t> - defines a dependency, and is used inside a dependencies tag; described by its groupId, artifactId, and version.</a:t>
            </a:r>
            <a:endParaRPr>
              <a:solidFill>
                <a:schemeClr val="accent2"/>
              </a:solidFill>
            </a:endParaRPr>
          </a:p>
          <a:p>
            <a:pPr indent="0" lvl="0" marL="0" rtl="0" algn="l">
              <a:spcBef>
                <a:spcPts val="1000"/>
              </a:spcBef>
              <a:spcAft>
                <a:spcPts val="0"/>
              </a:spcAft>
              <a:buNone/>
            </a:pPr>
            <a:r>
              <a:t/>
            </a:r>
            <a:endParaRPr>
              <a:solidFill>
                <a:schemeClr val="accent2"/>
              </a:solidFill>
            </a:endParaRPr>
          </a:p>
          <a:p>
            <a:pPr indent="-323850" lvl="0" marL="457200" rtl="0" algn="l">
              <a:spcBef>
                <a:spcPts val="1000"/>
              </a:spcBef>
              <a:spcAft>
                <a:spcPts val="0"/>
              </a:spcAft>
              <a:buSzPts val="1500"/>
              <a:buChar char="❑"/>
            </a:pPr>
            <a:r>
              <a:rPr b="1" lang="en-US">
                <a:solidFill>
                  <a:schemeClr val="accent2"/>
                </a:solidFill>
              </a:rPr>
              <a:t>Scope </a:t>
            </a:r>
            <a:r>
              <a:rPr lang="en-US">
                <a:solidFill>
                  <a:schemeClr val="accent2"/>
                </a:solidFill>
              </a:rPr>
              <a:t>-  attribute used to specify the visibility of a dependency, relative to the different lifecycle phases (build, test, runtime etc). </a:t>
            </a:r>
            <a:r>
              <a:rPr lang="en-US">
                <a:solidFill>
                  <a:schemeClr val="accent2"/>
                </a:solidFill>
              </a:rPr>
              <a:t>Maven provides six scopes: compile, provide, runtime, test, system, and import.</a:t>
            </a:r>
            <a:endParaRPr>
              <a:solidFill>
                <a:schemeClr val="accent2"/>
              </a:solidFill>
            </a:endParaRPr>
          </a:p>
          <a:p>
            <a:pPr indent="-323850" lvl="0" marL="457200" rtl="0" algn="l">
              <a:spcBef>
                <a:spcPts val="1000"/>
              </a:spcBef>
              <a:spcAft>
                <a:spcPts val="1000"/>
              </a:spcAft>
              <a:buSzPts val="1500"/>
              <a:buChar char="❑"/>
            </a:pPr>
            <a:r>
              <a:rPr b="1" lang="en-US">
                <a:solidFill>
                  <a:schemeClr val="accent2"/>
                </a:solidFill>
              </a:rPr>
              <a:t>Packaging</a:t>
            </a:r>
            <a:r>
              <a:rPr lang="en-US">
                <a:solidFill>
                  <a:schemeClr val="accent2"/>
                </a:solidFill>
              </a:rPr>
              <a:t> - used to package the project to output types such as JAR, WAR, etc.</a:t>
            </a:r>
            <a:endParaRPr>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568017" y="8333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Maven Build Lifecycle</a:t>
            </a:r>
            <a:endParaRPr sz="3200"/>
          </a:p>
        </p:txBody>
      </p:sp>
      <p:sp>
        <p:nvSpPr>
          <p:cNvPr id="473" name="Google Shape;473;p51"/>
          <p:cNvSpPr txBox="1"/>
          <p:nvPr>
            <p:ph idx="1" type="body"/>
          </p:nvPr>
        </p:nvSpPr>
        <p:spPr>
          <a:xfrm>
            <a:off x="704800" y="1680125"/>
            <a:ext cx="10945200" cy="44826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00000"/>
              </a:lnSpc>
              <a:spcBef>
                <a:spcPts val="1000"/>
              </a:spcBef>
              <a:spcAft>
                <a:spcPts val="0"/>
              </a:spcAft>
              <a:buSzPts val="1800"/>
              <a:buFont typeface="Noto Sans Symbols"/>
              <a:buChar char="❑"/>
            </a:pPr>
            <a:r>
              <a:rPr lang="en-US">
                <a:solidFill>
                  <a:schemeClr val="dk2"/>
                </a:solidFill>
              </a:rPr>
              <a:t>The sequence of steps defined in order to execute the tasks and goals of any Maven project is known as </a:t>
            </a:r>
            <a:r>
              <a:rPr i="1" lang="en-US">
                <a:solidFill>
                  <a:schemeClr val="dk2"/>
                </a:solidFill>
              </a:rPr>
              <a:t>build lifecycle</a:t>
            </a:r>
            <a:r>
              <a:rPr lang="en-US">
                <a:solidFill>
                  <a:schemeClr val="dk2"/>
                </a:solidFill>
              </a:rPr>
              <a:t> in Maven. </a:t>
            </a:r>
            <a:endParaRPr>
              <a:solidFill>
                <a:schemeClr val="dk2"/>
              </a:solidFill>
            </a:endParaRPr>
          </a:p>
          <a:p>
            <a:pPr indent="-342900" lvl="0" marL="457200" marR="0" rtl="0" algn="l">
              <a:lnSpc>
                <a:spcPct val="100000"/>
              </a:lnSpc>
              <a:spcBef>
                <a:spcPts val="1000"/>
              </a:spcBef>
              <a:spcAft>
                <a:spcPts val="0"/>
              </a:spcAft>
              <a:buSzPts val="1800"/>
              <a:buFont typeface="Noto Sans Symbols"/>
              <a:buChar char="❑"/>
            </a:pPr>
            <a:r>
              <a:rPr lang="en-US">
                <a:solidFill>
                  <a:schemeClr val="dk2"/>
                </a:solidFill>
              </a:rPr>
              <a:t>Developers only need to learn a small set of commands to build any Maven project, and the POM will ensure that they get the results desired.</a:t>
            </a:r>
            <a:endParaRPr>
              <a:solidFill>
                <a:schemeClr val="dk2"/>
              </a:solidFill>
            </a:endParaRPr>
          </a:p>
          <a:p>
            <a:pPr indent="-342900" lvl="0" marL="457200" marR="0" rtl="0" algn="l">
              <a:lnSpc>
                <a:spcPct val="100000"/>
              </a:lnSpc>
              <a:spcBef>
                <a:spcPts val="1000"/>
              </a:spcBef>
              <a:spcAft>
                <a:spcPts val="0"/>
              </a:spcAft>
              <a:buSzPts val="1800"/>
              <a:buFont typeface="Noto Sans Symbols"/>
              <a:buChar char="❑"/>
            </a:pPr>
            <a:r>
              <a:rPr lang="en-US">
                <a:solidFill>
                  <a:schemeClr val="dk2"/>
                </a:solidFill>
              </a:rPr>
              <a:t>Maven comes with three built-in build lifecycles:</a:t>
            </a:r>
            <a:endParaRPr>
              <a:solidFill>
                <a:schemeClr val="dk2"/>
              </a:solidFill>
            </a:endParaRPr>
          </a:p>
          <a:p>
            <a:pPr indent="-431800" lvl="0" marL="1016000" rtl="0" algn="l">
              <a:lnSpc>
                <a:spcPct val="100000"/>
              </a:lnSpc>
              <a:spcBef>
                <a:spcPts val="1000"/>
              </a:spcBef>
              <a:spcAft>
                <a:spcPts val="0"/>
              </a:spcAft>
              <a:buSzPts val="1600"/>
              <a:buFont typeface="Arial"/>
              <a:buAutoNum type="arabicPeriod"/>
            </a:pPr>
            <a:r>
              <a:rPr b="1" lang="en-US">
                <a:solidFill>
                  <a:schemeClr val="dk2"/>
                </a:solidFill>
              </a:rPr>
              <a:t>Clean</a:t>
            </a:r>
            <a:r>
              <a:rPr lang="en-US">
                <a:solidFill>
                  <a:schemeClr val="dk2"/>
                </a:solidFill>
              </a:rPr>
              <a:t> - this phase involves cleaning of the project (for a fresh build and deployment).</a:t>
            </a:r>
            <a:endParaRPr>
              <a:solidFill>
                <a:schemeClr val="dk2"/>
              </a:solidFill>
            </a:endParaRPr>
          </a:p>
          <a:p>
            <a:pPr indent="-431800" lvl="0" marL="1016000" rtl="0" algn="l">
              <a:lnSpc>
                <a:spcPct val="100000"/>
              </a:lnSpc>
              <a:spcBef>
                <a:spcPts val="1000"/>
              </a:spcBef>
              <a:spcAft>
                <a:spcPts val="0"/>
              </a:spcAft>
              <a:buSzPts val="1600"/>
              <a:buFont typeface="Arial"/>
              <a:buAutoNum type="arabicPeriod"/>
            </a:pPr>
            <a:r>
              <a:rPr b="1" lang="en-US">
                <a:solidFill>
                  <a:schemeClr val="dk2"/>
                </a:solidFill>
              </a:rPr>
              <a:t>Default</a:t>
            </a:r>
            <a:r>
              <a:rPr lang="en-US">
                <a:solidFill>
                  <a:schemeClr val="dk2"/>
                </a:solidFill>
              </a:rPr>
              <a:t> - this phase handles the complete deployment of the project.</a:t>
            </a:r>
            <a:endParaRPr>
              <a:solidFill>
                <a:schemeClr val="dk2"/>
              </a:solidFill>
            </a:endParaRPr>
          </a:p>
          <a:p>
            <a:pPr indent="-431800" lvl="0" marL="1016000" rtl="0" algn="l">
              <a:lnSpc>
                <a:spcPct val="100000"/>
              </a:lnSpc>
              <a:spcBef>
                <a:spcPts val="1000"/>
              </a:spcBef>
              <a:spcAft>
                <a:spcPts val="0"/>
              </a:spcAft>
              <a:buSzPts val="1600"/>
              <a:buFont typeface="Arial"/>
              <a:buAutoNum type="arabicPeriod"/>
            </a:pPr>
            <a:r>
              <a:rPr b="1" lang="en-US">
                <a:solidFill>
                  <a:schemeClr val="dk2"/>
                </a:solidFill>
              </a:rPr>
              <a:t>Site</a:t>
            </a:r>
            <a:r>
              <a:rPr lang="en-US">
                <a:solidFill>
                  <a:schemeClr val="dk2"/>
                </a:solidFill>
              </a:rPr>
              <a:t> - this phase handles generating the Java documentation of the project.</a:t>
            </a:r>
            <a:endParaRPr>
              <a:solidFill>
                <a:schemeClr val="dk2"/>
              </a:solidFill>
            </a:endParaRPr>
          </a:p>
          <a:p>
            <a:pPr indent="-330200" lvl="0" marL="1016000" rtl="0" algn="l">
              <a:lnSpc>
                <a:spcPct val="100000"/>
              </a:lnSpc>
              <a:spcBef>
                <a:spcPts val="1000"/>
              </a:spcBef>
              <a:spcAft>
                <a:spcPts val="0"/>
              </a:spcAft>
              <a:buSzPts val="2000"/>
              <a:buFont typeface="Arial"/>
              <a:buNone/>
            </a:pPr>
            <a:r>
              <a:t/>
            </a:r>
            <a:endParaRPr>
              <a:solidFill>
                <a:schemeClr val="dk2"/>
              </a:solidFill>
            </a:endParaRPr>
          </a:p>
        </p:txBody>
      </p:sp>
      <p:sp>
        <p:nvSpPr>
          <p:cNvPr id="474" name="Google Shape;474;p5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2"/>
          <p:cNvSpPr txBox="1"/>
          <p:nvPr>
            <p:ph type="title"/>
          </p:nvPr>
        </p:nvSpPr>
        <p:spPr>
          <a:xfrm>
            <a:off x="540104" y="858138"/>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Maven Build Lifecycle (continued)</a:t>
            </a:r>
            <a:endParaRPr sz="3200"/>
          </a:p>
        </p:txBody>
      </p:sp>
      <p:sp>
        <p:nvSpPr>
          <p:cNvPr id="480" name="Google Shape;480;p5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id="481" name="Google Shape;481;p52"/>
          <p:cNvPicPr preferRelativeResize="0"/>
          <p:nvPr/>
        </p:nvPicPr>
        <p:blipFill rotWithShape="1">
          <a:blip r:embed="rId3">
            <a:alphaModFix/>
          </a:blip>
          <a:srcRect b="0" l="0" r="0" t="0"/>
          <a:stretch/>
        </p:blipFill>
        <p:spPr>
          <a:xfrm>
            <a:off x="1665639" y="2657014"/>
            <a:ext cx="8571428" cy="4038095"/>
          </a:xfrm>
          <a:prstGeom prst="rect">
            <a:avLst/>
          </a:prstGeom>
          <a:noFill/>
          <a:ln>
            <a:noFill/>
          </a:ln>
        </p:spPr>
      </p:pic>
      <p:sp>
        <p:nvSpPr>
          <p:cNvPr id="482" name="Google Shape;482;p52"/>
          <p:cNvSpPr txBox="1"/>
          <p:nvPr/>
        </p:nvSpPr>
        <p:spPr>
          <a:xfrm>
            <a:off x="1414525" y="1603250"/>
            <a:ext cx="8946000" cy="1015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The default lifecycle is the primary cycle that is responsible for building the application. There are 21 different phases in the primary lifecycle, beginning with the process of validation and ending with the step of deployment.</a:t>
            </a:r>
            <a:endParaRPr sz="1800"/>
          </a:p>
        </p:txBody>
      </p:sp>
      <p:sp>
        <p:nvSpPr>
          <p:cNvPr id="483" name="Google Shape;483;p52"/>
          <p:cNvSpPr txBox="1"/>
          <p:nvPr/>
        </p:nvSpPr>
        <p:spPr>
          <a:xfrm>
            <a:off x="8672175" y="5372775"/>
            <a:ext cx="30000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50">
                <a:solidFill>
                  <a:srgbClr val="444746"/>
                </a:solidFill>
                <a:highlight>
                  <a:srgbClr val="FFFFFF"/>
                </a:highlight>
                <a:latin typeface="Roboto"/>
                <a:ea typeface="Roboto"/>
                <a:cs typeface="Roboto"/>
                <a:sym typeface="Roboto"/>
              </a:rPr>
              <a:t>image src: </a:t>
            </a:r>
            <a:r>
              <a:rPr lang="en-US" sz="950">
                <a:solidFill>
                  <a:srgbClr val="444746"/>
                </a:solidFill>
                <a:highlight>
                  <a:srgbClr val="FFFFFF"/>
                </a:highlight>
                <a:latin typeface="Roboto"/>
                <a:ea typeface="Roboto"/>
                <a:cs typeface="Roboto"/>
                <a:sym typeface="Roboto"/>
              </a:rPr>
              <a:t>StackOverflow.com</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3"/>
          <p:cNvSpPr txBox="1"/>
          <p:nvPr>
            <p:ph type="title"/>
          </p:nvPr>
        </p:nvSpPr>
        <p:spPr>
          <a:xfrm>
            <a:off x="551517" y="8333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Overview of </a:t>
            </a:r>
            <a:r>
              <a:rPr lang="en-US" sz="3200"/>
              <a:t>Dependencies and Repositories</a:t>
            </a:r>
            <a:endParaRPr sz="3200"/>
          </a:p>
        </p:txBody>
      </p:sp>
      <p:sp>
        <p:nvSpPr>
          <p:cNvPr id="489" name="Google Shape;489;p53"/>
          <p:cNvSpPr txBox="1"/>
          <p:nvPr>
            <p:ph idx="1" type="body"/>
          </p:nvPr>
        </p:nvSpPr>
        <p:spPr>
          <a:xfrm>
            <a:off x="791500" y="1540475"/>
            <a:ext cx="10822500" cy="47076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200"/>
              </a:spcBef>
              <a:spcAft>
                <a:spcPts val="0"/>
              </a:spcAft>
              <a:buSzPts val="1600"/>
              <a:buChar char="❑"/>
            </a:pPr>
            <a:r>
              <a:rPr lang="en-US" sz="1900">
                <a:solidFill>
                  <a:srgbClr val="000000"/>
                </a:solidFill>
              </a:rPr>
              <a:t>Dependencies are external </a:t>
            </a:r>
            <a:r>
              <a:rPr b="1" lang="en-US" sz="1900">
                <a:solidFill>
                  <a:srgbClr val="000000"/>
                </a:solidFill>
              </a:rPr>
              <a:t>Java libraries</a:t>
            </a:r>
            <a:r>
              <a:rPr lang="en-US" sz="1900">
                <a:solidFill>
                  <a:srgbClr val="000000"/>
                </a:solidFill>
              </a:rPr>
              <a:t> required for the project, and repositories are directories of packaged </a:t>
            </a:r>
            <a:r>
              <a:rPr b="1" lang="en-US" sz="1900">
                <a:solidFill>
                  <a:srgbClr val="000000"/>
                </a:solidFill>
              </a:rPr>
              <a:t>JAR files</a:t>
            </a:r>
            <a:r>
              <a:rPr lang="en-US" sz="1900">
                <a:solidFill>
                  <a:srgbClr val="000000"/>
                </a:solidFill>
              </a:rPr>
              <a:t>. The local repository is just a directory on your machine’s hard drive. If the dependencies are not found in the local Maven repository, Maven will download them from a central Maven repository and put them in your local repository.</a:t>
            </a:r>
            <a:endParaRPr sz="1900">
              <a:solidFill>
                <a:srgbClr val="000000"/>
              </a:solidFill>
            </a:endParaRPr>
          </a:p>
          <a:p>
            <a:pPr indent="-330200" lvl="0" marL="457200" marR="0" rtl="0" algn="l">
              <a:lnSpc>
                <a:spcPct val="100000"/>
              </a:lnSpc>
              <a:spcBef>
                <a:spcPts val="1000"/>
              </a:spcBef>
              <a:spcAft>
                <a:spcPts val="0"/>
              </a:spcAft>
              <a:buSzPts val="1600"/>
              <a:buChar char="❑"/>
            </a:pPr>
            <a:r>
              <a:rPr lang="en-US" sz="1900">
                <a:solidFill>
                  <a:srgbClr val="000000"/>
                </a:solidFill>
              </a:rPr>
              <a:t>To download the required artifacts of the build and dependencies (JAR files) and other plugins, which are configured as part of any project, there should be a common place where all such artifacts are placed. This commonly shared area is called a </a:t>
            </a:r>
            <a:r>
              <a:rPr b="1" lang="en-US" sz="1900">
                <a:solidFill>
                  <a:srgbClr val="000000"/>
                </a:solidFill>
              </a:rPr>
              <a:t>Repository</a:t>
            </a:r>
            <a:r>
              <a:rPr lang="en-US" sz="1900">
                <a:solidFill>
                  <a:srgbClr val="000000"/>
                </a:solidFill>
              </a:rPr>
              <a:t>.</a:t>
            </a:r>
            <a:endParaRPr sz="1900">
              <a:solidFill>
                <a:srgbClr val="000000"/>
              </a:solidFill>
            </a:endParaRPr>
          </a:p>
          <a:p>
            <a:pPr indent="-330200" lvl="0" marL="457200" marR="0" rtl="0" algn="l">
              <a:lnSpc>
                <a:spcPct val="100000"/>
              </a:lnSpc>
              <a:spcBef>
                <a:spcPts val="1000"/>
              </a:spcBef>
              <a:spcAft>
                <a:spcPts val="0"/>
              </a:spcAft>
              <a:buSzPts val="1600"/>
              <a:buChar char="❏"/>
            </a:pPr>
            <a:r>
              <a:rPr lang="en-US" sz="1900">
                <a:solidFill>
                  <a:srgbClr val="000000"/>
                </a:solidFill>
              </a:rPr>
              <a:t>In Maven, repositories are classified into three main categories:</a:t>
            </a:r>
            <a:endParaRPr sz="1900">
              <a:solidFill>
                <a:srgbClr val="000000"/>
              </a:solidFill>
            </a:endParaRPr>
          </a:p>
          <a:p>
            <a:pPr indent="-444500" lvl="1" marL="1016000" rtl="0" algn="l">
              <a:lnSpc>
                <a:spcPct val="100000"/>
              </a:lnSpc>
              <a:spcBef>
                <a:spcPts val="1000"/>
              </a:spcBef>
              <a:spcAft>
                <a:spcPts val="0"/>
              </a:spcAft>
              <a:buSzPts val="1600"/>
              <a:buAutoNum type="arabicPeriod"/>
            </a:pPr>
            <a:r>
              <a:rPr lang="en-US" sz="1900">
                <a:solidFill>
                  <a:srgbClr val="000000"/>
                </a:solidFill>
              </a:rPr>
              <a:t>Local Repository.</a:t>
            </a:r>
            <a:endParaRPr sz="1900">
              <a:solidFill>
                <a:srgbClr val="000000"/>
              </a:solidFill>
            </a:endParaRPr>
          </a:p>
          <a:p>
            <a:pPr indent="-444500" lvl="1" marL="1016000" rtl="0" algn="l">
              <a:lnSpc>
                <a:spcPct val="100000"/>
              </a:lnSpc>
              <a:spcBef>
                <a:spcPts val="1000"/>
              </a:spcBef>
              <a:spcAft>
                <a:spcPts val="0"/>
              </a:spcAft>
              <a:buSzPts val="1600"/>
              <a:buAutoNum type="arabicPeriod"/>
            </a:pPr>
            <a:r>
              <a:rPr lang="en-US" sz="1900">
                <a:solidFill>
                  <a:srgbClr val="000000"/>
                </a:solidFill>
              </a:rPr>
              <a:t>Remote Repository.</a:t>
            </a:r>
            <a:endParaRPr sz="1900">
              <a:solidFill>
                <a:srgbClr val="000000"/>
              </a:solidFill>
            </a:endParaRPr>
          </a:p>
          <a:p>
            <a:pPr indent="-444500" lvl="1" marL="1016000" rtl="0" algn="l">
              <a:lnSpc>
                <a:spcPct val="100000"/>
              </a:lnSpc>
              <a:spcBef>
                <a:spcPts val="1000"/>
              </a:spcBef>
              <a:spcAft>
                <a:spcPts val="0"/>
              </a:spcAft>
              <a:buSzPts val="1600"/>
              <a:buAutoNum type="arabicPeriod"/>
            </a:pPr>
            <a:r>
              <a:rPr lang="en-US" sz="1900">
                <a:solidFill>
                  <a:srgbClr val="000000"/>
                </a:solidFill>
              </a:rPr>
              <a:t>Central Repository.</a:t>
            </a:r>
            <a:endParaRPr sz="1900">
              <a:solidFill>
                <a:srgbClr val="000000"/>
              </a:solidFill>
            </a:endParaRPr>
          </a:p>
          <a:p>
            <a:pPr indent="0" lvl="0" marL="101600" rtl="0" algn="l">
              <a:lnSpc>
                <a:spcPct val="100000"/>
              </a:lnSpc>
              <a:spcBef>
                <a:spcPts val="1000"/>
              </a:spcBef>
              <a:spcAft>
                <a:spcPts val="0"/>
              </a:spcAft>
              <a:buSzPts val="2000"/>
              <a:buNone/>
            </a:pPr>
            <a:r>
              <a:t/>
            </a:r>
            <a:endParaRPr sz="1600"/>
          </a:p>
        </p:txBody>
      </p:sp>
      <p:sp>
        <p:nvSpPr>
          <p:cNvPr id="490" name="Google Shape;490;p5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4"/>
          <p:cNvSpPr txBox="1"/>
          <p:nvPr>
            <p:ph type="title"/>
          </p:nvPr>
        </p:nvSpPr>
        <p:spPr>
          <a:xfrm>
            <a:off x="584692" y="8333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Local Repository </a:t>
            </a:r>
            <a:endParaRPr sz="3200"/>
          </a:p>
        </p:txBody>
      </p:sp>
      <p:sp>
        <p:nvSpPr>
          <p:cNvPr id="496" name="Google Shape;496;p54"/>
          <p:cNvSpPr txBox="1"/>
          <p:nvPr>
            <p:ph idx="1" type="body"/>
          </p:nvPr>
        </p:nvSpPr>
        <p:spPr>
          <a:xfrm>
            <a:off x="698500" y="1720800"/>
            <a:ext cx="10915500" cy="219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SzPts val="2000"/>
              <a:buNone/>
            </a:pPr>
            <a:r>
              <a:rPr lang="en-US">
                <a:solidFill>
                  <a:srgbClr val="1E2A37"/>
                </a:solidFill>
              </a:rPr>
              <a:t>The local repository resides in our local machine, which is cached from the remote/central repository downloads, and is ready for the usage.</a:t>
            </a:r>
            <a:endParaRPr>
              <a:solidFill>
                <a:srgbClr val="1E2A37"/>
              </a:solidFill>
            </a:endParaRPr>
          </a:p>
          <a:p>
            <a:pPr indent="0" lvl="0" marL="0" marR="0" rtl="0" algn="l">
              <a:lnSpc>
                <a:spcPct val="100000"/>
              </a:lnSpc>
              <a:spcBef>
                <a:spcPts val="1000"/>
              </a:spcBef>
              <a:spcAft>
                <a:spcPts val="0"/>
              </a:spcAft>
              <a:buSzPts val="2000"/>
              <a:buNone/>
            </a:pPr>
            <a:r>
              <a:rPr lang="en-US">
                <a:solidFill>
                  <a:srgbClr val="1E2A37"/>
                </a:solidFill>
              </a:rPr>
              <a:t>The folder to hold/place all of the dependencies in the local repository can be configured in the settings.xml file of the Maven folder under the tag </a:t>
            </a:r>
            <a:r>
              <a:rPr b="1" lang="en-US">
                <a:solidFill>
                  <a:srgbClr val="1E2A37"/>
                </a:solidFill>
              </a:rPr>
              <a:t>&lt;localRepository&gt;.</a:t>
            </a:r>
            <a:endParaRPr b="1">
              <a:solidFill>
                <a:srgbClr val="1E2A37"/>
              </a:solidFill>
            </a:endParaRPr>
          </a:p>
          <a:p>
            <a:pPr indent="0" lvl="0" marL="0" rtl="0" algn="l">
              <a:spcBef>
                <a:spcPts val="1000"/>
              </a:spcBef>
              <a:spcAft>
                <a:spcPts val="0"/>
              </a:spcAft>
              <a:buSzPts val="2000"/>
              <a:buNone/>
            </a:pPr>
            <a:r>
              <a:rPr lang="en-US">
                <a:solidFill>
                  <a:srgbClr val="1E2A37"/>
                </a:solidFill>
              </a:rPr>
              <a:t>The default location of the local repository is </a:t>
            </a:r>
            <a:r>
              <a:rPr b="1" lang="en-US">
                <a:solidFill>
                  <a:srgbClr val="1E2A37"/>
                </a:solidFill>
              </a:rPr>
              <a:t>$HOME/.m2/repository.</a:t>
            </a:r>
            <a:endParaRPr b="1"/>
          </a:p>
        </p:txBody>
      </p:sp>
      <p:sp>
        <p:nvSpPr>
          <p:cNvPr id="497" name="Google Shape;497;p5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98" name="Google Shape;498;p54"/>
          <p:cNvSpPr/>
          <p:nvPr/>
        </p:nvSpPr>
        <p:spPr>
          <a:xfrm>
            <a:off x="644962" y="4045075"/>
            <a:ext cx="11022600" cy="1642800"/>
          </a:xfrm>
          <a:prstGeom prst="rect">
            <a:avLst/>
          </a:prstGeom>
          <a:solidFill>
            <a:srgbClr val="1E2A37"/>
          </a:solidFill>
          <a:ln>
            <a:noFill/>
          </a:ln>
        </p:spPr>
        <p:txBody>
          <a:bodyPr anchorCtr="0" anchor="ctr" bIns="79350" lIns="0" spcFirstLastPara="1" rIns="0" wrap="square" tIns="79350">
            <a:noAutofit/>
          </a:bodyPr>
          <a:lstStyle/>
          <a:p>
            <a:pPr indent="0" lvl="0" marL="0" marR="0" rtl="0" algn="l">
              <a:lnSpc>
                <a:spcPct val="100000"/>
              </a:lnSpc>
              <a:spcBef>
                <a:spcPts val="0"/>
              </a:spcBef>
              <a:spcAft>
                <a:spcPts val="0"/>
              </a:spcAft>
              <a:buClr>
                <a:srgbClr val="F8F8F2"/>
              </a:buClr>
              <a:buSzPts val="1600"/>
              <a:buFont typeface="Consolas"/>
              <a:buNone/>
            </a:pPr>
            <a:r>
              <a:rPr b="0" i="0" lang="en-US" sz="1600" u="none" cap="none" strike="noStrike">
                <a:solidFill>
                  <a:srgbClr val="F8F8F2"/>
                </a:solidFill>
                <a:latin typeface="Consolas"/>
                <a:ea typeface="Consolas"/>
                <a:cs typeface="Consolas"/>
                <a:sym typeface="Consolas"/>
              </a:rPr>
              <a:t>&lt;</a:t>
            </a:r>
            <a:r>
              <a:rPr b="0" i="0" lang="en-US" sz="1600" u="none" cap="none" strike="noStrike">
                <a:solidFill>
                  <a:srgbClr val="F92672"/>
                </a:solidFill>
                <a:latin typeface="Consolas"/>
                <a:ea typeface="Consolas"/>
                <a:cs typeface="Consolas"/>
                <a:sym typeface="Consolas"/>
              </a:rPr>
              <a:t>settings </a:t>
            </a:r>
            <a:r>
              <a:rPr b="0" i="0" lang="en-US" sz="1600" u="none" cap="none" strike="noStrike">
                <a:solidFill>
                  <a:srgbClr val="A6E22E"/>
                </a:solidFill>
                <a:latin typeface="Consolas"/>
                <a:ea typeface="Consolas"/>
                <a:cs typeface="Consolas"/>
                <a:sym typeface="Consolas"/>
              </a:rPr>
              <a:t>xmlns</a:t>
            </a:r>
            <a:r>
              <a:rPr b="0" i="0" lang="en-US" sz="1600" u="none" cap="none" strike="noStrike">
                <a:solidFill>
                  <a:srgbClr val="F8F8F2"/>
                </a:solidFill>
                <a:latin typeface="Consolas"/>
                <a:ea typeface="Consolas"/>
                <a:cs typeface="Consolas"/>
                <a:sym typeface="Consolas"/>
              </a:rPr>
              <a:t>="</a:t>
            </a:r>
            <a:r>
              <a:rPr b="0" i="0" lang="en-US" sz="1600" u="none" cap="none" strike="noStrike">
                <a:solidFill>
                  <a:srgbClr val="E6DB74"/>
                </a:solidFill>
                <a:latin typeface="Consolas"/>
                <a:ea typeface="Consolas"/>
                <a:cs typeface="Consolas"/>
                <a:sym typeface="Consolas"/>
              </a:rPr>
              <a:t>http://maven.apache.org/SETTINGS/1.0.0</a:t>
            </a:r>
            <a:r>
              <a:rPr b="0" i="0" lang="en-US" sz="1600" u="none" cap="none" strike="noStrike">
                <a:solidFill>
                  <a:srgbClr val="F8F8F2"/>
                </a:solidFill>
                <a:latin typeface="Consolas"/>
                <a:ea typeface="Consolas"/>
                <a:cs typeface="Consolas"/>
                <a:sym typeface="Consolas"/>
              </a:rPr>
              <a:t>"</a:t>
            </a:r>
            <a:r>
              <a:rPr b="0" i="0" lang="en-US" sz="1600" u="none" cap="none" strike="noStrike">
                <a:solidFill>
                  <a:srgbClr val="F92672"/>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A6E22E"/>
              </a:buClr>
              <a:buSzPts val="1600"/>
              <a:buFont typeface="Consolas"/>
              <a:buNone/>
            </a:pPr>
            <a:r>
              <a:rPr b="0" i="0" lang="en-US" sz="1600" u="none" cap="none" strike="noStrike">
                <a:solidFill>
                  <a:srgbClr val="A6E22E"/>
                </a:solidFill>
                <a:latin typeface="Consolas"/>
                <a:ea typeface="Consolas"/>
                <a:cs typeface="Consolas"/>
                <a:sym typeface="Consolas"/>
              </a:rPr>
              <a:t>xmlns:xsi</a:t>
            </a:r>
            <a:r>
              <a:rPr b="0" i="0" lang="en-US" sz="1600" u="none" cap="none" strike="noStrike">
                <a:solidFill>
                  <a:srgbClr val="F8F8F2"/>
                </a:solidFill>
                <a:latin typeface="Consolas"/>
                <a:ea typeface="Consolas"/>
                <a:cs typeface="Consolas"/>
                <a:sym typeface="Consolas"/>
              </a:rPr>
              <a:t>="</a:t>
            </a:r>
            <a:r>
              <a:rPr b="0" i="0" lang="en-US" sz="1600" u="none" cap="none" strike="noStrike">
                <a:solidFill>
                  <a:srgbClr val="E6DB74"/>
                </a:solidFill>
                <a:latin typeface="Consolas"/>
                <a:ea typeface="Consolas"/>
                <a:cs typeface="Consolas"/>
                <a:sym typeface="Consolas"/>
              </a:rPr>
              <a:t>http://www.w3.org/2001/XMLSchema-instance</a:t>
            </a:r>
            <a:r>
              <a:rPr b="0" i="0" lang="en-US" sz="1600" u="none" cap="none" strike="noStrike">
                <a:solidFill>
                  <a:srgbClr val="F8F8F2"/>
                </a:solidFill>
                <a:latin typeface="Consolas"/>
                <a:ea typeface="Consolas"/>
                <a:cs typeface="Consolas"/>
                <a:sym typeface="Consolas"/>
              </a:rPr>
              <a:t>"</a:t>
            </a:r>
            <a:r>
              <a:rPr b="0" i="0" lang="en-US" sz="1600" u="none" cap="none" strike="noStrike">
                <a:solidFill>
                  <a:srgbClr val="F92672"/>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A6E22E"/>
              </a:buClr>
              <a:buSzPts val="1600"/>
              <a:buFont typeface="Consolas"/>
              <a:buNone/>
            </a:pPr>
            <a:r>
              <a:rPr b="0" i="0" lang="en-US" sz="1600" u="none" cap="none" strike="noStrike">
                <a:solidFill>
                  <a:srgbClr val="A6E22E"/>
                </a:solidFill>
                <a:latin typeface="Consolas"/>
                <a:ea typeface="Consolas"/>
                <a:cs typeface="Consolas"/>
                <a:sym typeface="Consolas"/>
              </a:rPr>
              <a:t>xsi:schemaLocation</a:t>
            </a:r>
            <a:r>
              <a:rPr b="0" i="0" lang="en-US" sz="1600" u="none" cap="none" strike="noStrike">
                <a:solidFill>
                  <a:srgbClr val="F8F8F2"/>
                </a:solidFill>
                <a:latin typeface="Consolas"/>
                <a:ea typeface="Consolas"/>
                <a:cs typeface="Consolas"/>
                <a:sym typeface="Consolas"/>
              </a:rPr>
              <a:t>="</a:t>
            </a:r>
            <a:r>
              <a:rPr b="0" i="0" lang="en-US" sz="1600" u="none" cap="none" strike="noStrike">
                <a:solidFill>
                  <a:srgbClr val="E6DB74"/>
                </a:solidFill>
                <a:latin typeface="Consolas"/>
                <a:ea typeface="Consolas"/>
                <a:cs typeface="Consolas"/>
                <a:sym typeface="Consolas"/>
              </a:rPr>
              <a:t>http://maven.apache.org/SETTINGS/1.0.0 http://maven.apache.org/xsd/settings-1.0.0.xsd</a:t>
            </a:r>
            <a:r>
              <a:rPr b="0" i="0" lang="en-US" sz="1600" u="none" cap="none" strike="noStrike">
                <a:solidFill>
                  <a:srgbClr val="F8F8F2"/>
                </a:solidFill>
                <a:latin typeface="Consolas"/>
                <a:ea typeface="Consolas"/>
                <a:cs typeface="Consolas"/>
                <a:sym typeface="Consolas"/>
              </a:rPr>
              <a:t>"&gt;</a:t>
            </a:r>
            <a:endParaRPr/>
          </a:p>
          <a:p>
            <a:pPr indent="0" lvl="0" marL="0" marR="0" rtl="0" algn="l">
              <a:lnSpc>
                <a:spcPct val="100000"/>
              </a:lnSpc>
              <a:spcBef>
                <a:spcPts val="0"/>
              </a:spcBef>
              <a:spcAft>
                <a:spcPts val="0"/>
              </a:spcAft>
              <a:buClr>
                <a:srgbClr val="F8F8F2"/>
              </a:buClr>
              <a:buSzPts val="1600"/>
              <a:buFont typeface="Consolas"/>
              <a:buNone/>
            </a:pPr>
            <a:r>
              <a:rPr b="0" i="0" lang="en-US" sz="1600" u="none" cap="none" strike="noStrike">
                <a:solidFill>
                  <a:srgbClr val="F8F8F2"/>
                </a:solidFill>
                <a:latin typeface="Consolas"/>
                <a:ea typeface="Consolas"/>
                <a:cs typeface="Consolas"/>
                <a:sym typeface="Consolas"/>
              </a:rPr>
              <a:t> 	&lt;</a:t>
            </a:r>
            <a:r>
              <a:rPr b="0" i="0" lang="en-US" sz="1600" u="none" cap="none" strike="noStrike">
                <a:solidFill>
                  <a:srgbClr val="F92672"/>
                </a:solidFill>
                <a:latin typeface="Consolas"/>
                <a:ea typeface="Consolas"/>
                <a:cs typeface="Consolas"/>
                <a:sym typeface="Consolas"/>
              </a:rPr>
              <a:t>localRepository</a:t>
            </a:r>
            <a:r>
              <a:rPr b="0" i="0" lang="en-US" sz="1600" u="none" cap="none" strike="noStrike">
                <a:solidFill>
                  <a:srgbClr val="F8F8F2"/>
                </a:solidFill>
                <a:latin typeface="Consolas"/>
                <a:ea typeface="Consolas"/>
                <a:cs typeface="Consolas"/>
                <a:sym typeface="Consolas"/>
              </a:rPr>
              <a:t>&gt;D:/m2repo&lt;/</a:t>
            </a:r>
            <a:r>
              <a:rPr b="0" i="0" lang="en-US" sz="1600" u="none" cap="none" strike="noStrike">
                <a:solidFill>
                  <a:srgbClr val="F92672"/>
                </a:solidFill>
                <a:latin typeface="Consolas"/>
                <a:ea typeface="Consolas"/>
                <a:cs typeface="Consolas"/>
                <a:sym typeface="Consolas"/>
              </a:rPr>
              <a:t>localRepository</a:t>
            </a:r>
            <a:r>
              <a:rPr b="0" i="0" lang="en-US" sz="1600" u="none" cap="none" strike="noStrike">
                <a:solidFill>
                  <a:srgbClr val="F8F8F2"/>
                </a:solidFill>
                <a:latin typeface="Consolas"/>
                <a:ea typeface="Consolas"/>
                <a:cs typeface="Consolas"/>
                <a:sym typeface="Consolas"/>
              </a:rPr>
              <a:t>&gt; </a:t>
            </a:r>
            <a:endParaRPr/>
          </a:p>
          <a:p>
            <a:pPr indent="0" lvl="0" marL="0" marR="0" rtl="0" algn="l">
              <a:lnSpc>
                <a:spcPct val="100000"/>
              </a:lnSpc>
              <a:spcBef>
                <a:spcPts val="0"/>
              </a:spcBef>
              <a:spcAft>
                <a:spcPts val="0"/>
              </a:spcAft>
              <a:buClr>
                <a:srgbClr val="F8F8F2"/>
              </a:buClr>
              <a:buSzPts val="1600"/>
              <a:buFont typeface="Consolas"/>
              <a:buNone/>
            </a:pPr>
            <a:r>
              <a:rPr b="0" i="0" lang="en-US" sz="1600" u="none" cap="none" strike="noStrike">
                <a:solidFill>
                  <a:srgbClr val="F8F8F2"/>
                </a:solidFill>
                <a:latin typeface="Consolas"/>
                <a:ea typeface="Consolas"/>
                <a:cs typeface="Consolas"/>
                <a:sym typeface="Consolas"/>
              </a:rPr>
              <a:t>&lt;/</a:t>
            </a:r>
            <a:r>
              <a:rPr b="0" i="0" lang="en-US" sz="1600" u="none" cap="none" strike="noStrike">
                <a:solidFill>
                  <a:srgbClr val="F92672"/>
                </a:solidFill>
                <a:latin typeface="Consolas"/>
                <a:ea typeface="Consolas"/>
                <a:cs typeface="Consolas"/>
                <a:sym typeface="Consolas"/>
              </a:rPr>
              <a:t>settings</a:t>
            </a:r>
            <a:r>
              <a:rPr b="0" i="0" lang="en-US" sz="1600" u="none" cap="none" strike="noStrike">
                <a:solidFill>
                  <a:srgbClr val="F8F8F2"/>
                </a:solidFill>
                <a:latin typeface="Consolas"/>
                <a:ea typeface="Consolas"/>
                <a:cs typeface="Consolas"/>
                <a:sym typeface="Consolas"/>
              </a:rPr>
              <a:t>&gt;</a:t>
            </a:r>
            <a:r>
              <a:rPr b="0" i="0" lang="en-US"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Remote Repository</a:t>
            </a:r>
            <a:endParaRPr/>
          </a:p>
        </p:txBody>
      </p:sp>
      <p:sp>
        <p:nvSpPr>
          <p:cNvPr id="504" name="Google Shape;504;p55"/>
          <p:cNvSpPr txBox="1"/>
          <p:nvPr>
            <p:ph idx="1" type="body"/>
          </p:nvPr>
        </p:nvSpPr>
        <p:spPr>
          <a:xfrm>
            <a:off x="698500" y="1720800"/>
            <a:ext cx="10915500" cy="1229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1000"/>
              </a:spcBef>
              <a:spcAft>
                <a:spcPts val="0"/>
              </a:spcAft>
              <a:buNone/>
            </a:pPr>
            <a:r>
              <a:rPr lang="en-US"/>
              <a:t>The remote repository, as the name suggests, resides in the remote server and can be accessed by using different file transfer protocols such as </a:t>
            </a:r>
            <a:r>
              <a:rPr b="1" lang="en-US"/>
              <a:t>file:// or http://. </a:t>
            </a:r>
            <a:r>
              <a:rPr lang="en-US"/>
              <a:t>Remote repositories will be used for both downloading and uploading the dependencies and artifacts.</a:t>
            </a:r>
            <a:endParaRPr/>
          </a:p>
        </p:txBody>
      </p:sp>
      <p:sp>
        <p:nvSpPr>
          <p:cNvPr id="505" name="Google Shape;505;p5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06" name="Google Shape;506;p55"/>
          <p:cNvSpPr/>
          <p:nvPr/>
        </p:nvSpPr>
        <p:spPr>
          <a:xfrm>
            <a:off x="729988" y="4088175"/>
            <a:ext cx="10852500" cy="1408500"/>
          </a:xfrm>
          <a:prstGeom prst="rect">
            <a:avLst/>
          </a:prstGeom>
          <a:solidFill>
            <a:srgbClr val="1E2A37"/>
          </a:solidFill>
          <a:ln>
            <a:noFill/>
          </a:ln>
        </p:spPr>
        <p:txBody>
          <a:bodyPr anchorCtr="0" anchor="ctr" bIns="79350" lIns="0" spcFirstLastPara="1" rIns="0" wrap="square" tIns="79350">
            <a:noAutofit/>
          </a:bodyPr>
          <a:lstStyle/>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&lt;</a:t>
            </a:r>
            <a:r>
              <a:rPr b="0" i="0" lang="en-US" sz="1800" u="none" cap="none" strike="noStrike">
                <a:solidFill>
                  <a:srgbClr val="F92672"/>
                </a:solidFill>
                <a:latin typeface="Consolas"/>
                <a:ea typeface="Consolas"/>
                <a:cs typeface="Consolas"/>
                <a:sym typeface="Consolas"/>
              </a:rPr>
              <a:t>repositories</a:t>
            </a:r>
            <a:r>
              <a:rPr b="0" i="0" lang="en-US" sz="1800" u="none" cap="none" strike="noStrike">
                <a:solidFill>
                  <a:srgbClr val="F8F8F2"/>
                </a:solidFill>
                <a:latin typeface="Consolas"/>
                <a:ea typeface="Consolas"/>
                <a:cs typeface="Consolas"/>
                <a:sym typeface="Consolas"/>
              </a:rPr>
              <a:t>&gt; </a:t>
            </a:r>
            <a:endParaRPr/>
          </a:p>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	&lt;</a:t>
            </a:r>
            <a:r>
              <a:rPr b="0" i="0" lang="en-US" sz="1800" u="none" cap="none" strike="noStrike">
                <a:solidFill>
                  <a:srgbClr val="F92672"/>
                </a:solidFill>
                <a:latin typeface="Consolas"/>
                <a:ea typeface="Consolas"/>
                <a:cs typeface="Consolas"/>
                <a:sym typeface="Consolas"/>
              </a:rPr>
              <a:t>repository</a:t>
            </a:r>
            <a:r>
              <a:rPr b="0" i="0" lang="en-US" sz="1800" u="none" cap="none" strike="noStrike">
                <a:solidFill>
                  <a:srgbClr val="F8F8F2"/>
                </a:solidFill>
                <a:latin typeface="Consolas"/>
                <a:ea typeface="Consolas"/>
                <a:cs typeface="Consolas"/>
                <a:sym typeface="Consolas"/>
              </a:rPr>
              <a:t>&gt; </a:t>
            </a:r>
            <a:endParaRPr/>
          </a:p>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		&lt;</a:t>
            </a:r>
            <a:r>
              <a:rPr b="0" i="0" lang="en-US" sz="1800" u="none" cap="none" strike="noStrike">
                <a:solidFill>
                  <a:srgbClr val="F92672"/>
                </a:solidFill>
                <a:latin typeface="Consolas"/>
                <a:ea typeface="Consolas"/>
                <a:cs typeface="Consolas"/>
                <a:sym typeface="Consolas"/>
              </a:rPr>
              <a:t>id</a:t>
            </a:r>
            <a:r>
              <a:rPr b="0" i="0" lang="en-US" sz="1800" u="none" cap="none" strike="noStrike">
                <a:solidFill>
                  <a:srgbClr val="F8F8F2"/>
                </a:solidFill>
                <a:latin typeface="Consolas"/>
                <a:ea typeface="Consolas"/>
                <a:cs typeface="Consolas"/>
                <a:sym typeface="Consolas"/>
              </a:rPr>
              <a:t>&gt;remote.repository&lt;/</a:t>
            </a:r>
            <a:r>
              <a:rPr b="0" i="0" lang="en-US" sz="1800" u="none" cap="none" strike="noStrike">
                <a:solidFill>
                  <a:srgbClr val="F92672"/>
                </a:solidFill>
                <a:latin typeface="Consolas"/>
                <a:ea typeface="Consolas"/>
                <a:cs typeface="Consolas"/>
                <a:sym typeface="Consolas"/>
              </a:rPr>
              <a:t>id</a:t>
            </a:r>
            <a:r>
              <a:rPr b="0" i="0" lang="en-US" sz="1800" u="none" cap="none" strike="noStrike">
                <a:solidFill>
                  <a:srgbClr val="F8F8F2"/>
                </a:solidFill>
                <a:latin typeface="Consolas"/>
                <a:ea typeface="Consolas"/>
                <a:cs typeface="Consolas"/>
                <a:sym typeface="Consolas"/>
              </a:rPr>
              <a:t>&gt; &lt;</a:t>
            </a:r>
            <a:r>
              <a:rPr b="0" i="0" lang="en-US" sz="1800" u="none" cap="none" strike="noStrike">
                <a:solidFill>
                  <a:srgbClr val="F92672"/>
                </a:solidFill>
                <a:latin typeface="Consolas"/>
                <a:ea typeface="Consolas"/>
                <a:cs typeface="Consolas"/>
                <a:sym typeface="Consolas"/>
              </a:rPr>
              <a:t>url</a:t>
            </a:r>
            <a:r>
              <a:rPr b="0" i="0" lang="en-US" sz="1800" u="none" cap="none" strike="noStrike">
                <a:solidFill>
                  <a:srgbClr val="F8F8F2"/>
                </a:solidFill>
                <a:latin typeface="Consolas"/>
                <a:ea typeface="Consolas"/>
                <a:cs typeface="Consolas"/>
                <a:sym typeface="Consolas"/>
              </a:rPr>
              <a:t>&gt;http://download.ogrname.com/maven2/&lt;/</a:t>
            </a:r>
            <a:r>
              <a:rPr b="0" i="0" lang="en-US" sz="1800" u="none" cap="none" strike="noStrike">
                <a:solidFill>
                  <a:srgbClr val="F92672"/>
                </a:solidFill>
                <a:latin typeface="Consolas"/>
                <a:ea typeface="Consolas"/>
                <a:cs typeface="Consolas"/>
                <a:sym typeface="Consolas"/>
              </a:rPr>
              <a:t>url</a:t>
            </a:r>
            <a:r>
              <a:rPr b="0" i="0" lang="en-US" sz="1800" u="none" cap="none" strike="noStrike">
                <a:solidFill>
                  <a:srgbClr val="F8F8F2"/>
                </a:solidFill>
                <a:latin typeface="Consolas"/>
                <a:ea typeface="Consolas"/>
                <a:cs typeface="Consolas"/>
                <a:sym typeface="Consolas"/>
              </a:rPr>
              <a:t>&gt; </a:t>
            </a:r>
            <a:endParaRPr/>
          </a:p>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	&lt;/</a:t>
            </a:r>
            <a:r>
              <a:rPr b="0" i="0" lang="en-US" sz="1800" u="none" cap="none" strike="noStrike">
                <a:solidFill>
                  <a:srgbClr val="F92672"/>
                </a:solidFill>
                <a:latin typeface="Consolas"/>
                <a:ea typeface="Consolas"/>
                <a:cs typeface="Consolas"/>
                <a:sym typeface="Consolas"/>
              </a:rPr>
              <a:t>repository</a:t>
            </a:r>
            <a:r>
              <a:rPr b="0" i="0" lang="en-US" sz="1800" u="none" cap="none" strike="noStrike">
                <a:solidFill>
                  <a:srgbClr val="F8F8F2"/>
                </a:solidFill>
                <a:latin typeface="Consolas"/>
                <a:ea typeface="Consolas"/>
                <a:cs typeface="Consolas"/>
                <a:sym typeface="Consolas"/>
              </a:rPr>
              <a:t>&gt; </a:t>
            </a:r>
            <a:endParaRPr/>
          </a:p>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&lt;/</a:t>
            </a:r>
            <a:r>
              <a:rPr b="0" i="0" lang="en-US" sz="1800" u="none" cap="none" strike="noStrike">
                <a:solidFill>
                  <a:srgbClr val="F92672"/>
                </a:solidFill>
                <a:latin typeface="Consolas"/>
                <a:ea typeface="Consolas"/>
                <a:cs typeface="Consolas"/>
                <a:sym typeface="Consolas"/>
              </a:rPr>
              <a:t>repositories</a:t>
            </a:r>
            <a:r>
              <a:rPr b="0" i="0" lang="en-US" sz="1800" u="none" cap="none" strike="noStrike">
                <a:solidFill>
                  <a:srgbClr val="F8F8F2"/>
                </a:solidFill>
                <a:latin typeface="Consolas"/>
                <a:ea typeface="Consolas"/>
                <a:cs typeface="Consolas"/>
                <a:sym typeface="Consolas"/>
              </a:rPr>
              <a:t>&gt;</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type="title"/>
          </p:nvPr>
        </p:nvSpPr>
        <p:spPr>
          <a:xfrm>
            <a:off x="498475" y="973675"/>
            <a:ext cx="108921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Central Repository</a:t>
            </a:r>
            <a:endParaRPr sz="3200"/>
          </a:p>
        </p:txBody>
      </p:sp>
      <p:sp>
        <p:nvSpPr>
          <p:cNvPr id="512" name="Google Shape;512;p56"/>
          <p:cNvSpPr txBox="1"/>
          <p:nvPr>
            <p:ph idx="1" type="body"/>
          </p:nvPr>
        </p:nvSpPr>
        <p:spPr>
          <a:xfrm>
            <a:off x="688300" y="1690450"/>
            <a:ext cx="10935900" cy="18651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1000"/>
              </a:spcBef>
              <a:spcAft>
                <a:spcPts val="0"/>
              </a:spcAft>
              <a:buNone/>
            </a:pPr>
            <a:r>
              <a:rPr lang="en-US">
                <a:solidFill>
                  <a:srgbClr val="000000"/>
                </a:solidFill>
              </a:rPr>
              <a:t>The central repository is </a:t>
            </a:r>
            <a:r>
              <a:rPr lang="en-US">
                <a:solidFill>
                  <a:srgbClr val="000000"/>
                </a:solidFill>
              </a:rPr>
              <a:t>provided by the Maven community. This repository contains large sets of commonly used/required libraries for any Java project. Basically, internet connection is required if developers want to make use of this central repository; but no configuration is required for accessing this central repository.</a:t>
            </a:r>
            <a:endParaRPr>
              <a:solidFill>
                <a:srgbClr val="000000"/>
              </a:solidFill>
            </a:endParaRPr>
          </a:p>
          <a:p>
            <a:pPr indent="-228600" lvl="0" marL="457200" marR="0" rtl="0" algn="l">
              <a:lnSpc>
                <a:spcPct val="100000"/>
              </a:lnSpc>
              <a:spcBef>
                <a:spcPts val="1000"/>
              </a:spcBef>
              <a:spcAft>
                <a:spcPts val="0"/>
              </a:spcAft>
              <a:buClr>
                <a:schemeClr val="accent1"/>
              </a:buClr>
              <a:buSzPts val="2000"/>
              <a:buFont typeface="Noto Sans Symbols"/>
              <a:buNone/>
            </a:pPr>
            <a:r>
              <a:t/>
            </a:r>
            <a:endParaRPr/>
          </a:p>
        </p:txBody>
      </p:sp>
      <p:sp>
        <p:nvSpPr>
          <p:cNvPr id="513" name="Google Shape;513;p5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514" name="Google Shape;514;p56"/>
          <p:cNvSpPr/>
          <p:nvPr/>
        </p:nvSpPr>
        <p:spPr>
          <a:xfrm>
            <a:off x="817575" y="3890575"/>
            <a:ext cx="10461600" cy="1470600"/>
          </a:xfrm>
          <a:prstGeom prst="rect">
            <a:avLst/>
          </a:prstGeom>
          <a:solidFill>
            <a:srgbClr val="1E2A37"/>
          </a:solidFill>
          <a:ln>
            <a:noFill/>
          </a:ln>
        </p:spPr>
        <p:txBody>
          <a:bodyPr anchorCtr="0" anchor="ctr" bIns="79350" lIns="0" spcFirstLastPara="1" rIns="0" wrap="square" tIns="79350">
            <a:noAutofit/>
          </a:bodyPr>
          <a:lstStyle/>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&lt;</a:t>
            </a:r>
            <a:r>
              <a:rPr b="0" i="0" lang="en-US" sz="1800" u="none" cap="none" strike="noStrike">
                <a:solidFill>
                  <a:srgbClr val="F92672"/>
                </a:solidFill>
                <a:latin typeface="Consolas"/>
                <a:ea typeface="Consolas"/>
                <a:cs typeface="Consolas"/>
                <a:sym typeface="Consolas"/>
              </a:rPr>
              <a:t>repositories</a:t>
            </a:r>
            <a:r>
              <a:rPr b="0" i="0" lang="en-US" sz="1800" u="none" cap="none" strike="noStrike">
                <a:solidFill>
                  <a:srgbClr val="F8F8F2"/>
                </a:solidFill>
                <a:latin typeface="Consolas"/>
                <a:ea typeface="Consolas"/>
                <a:cs typeface="Consolas"/>
                <a:sym typeface="Consolas"/>
              </a:rPr>
              <a:t>&gt; </a:t>
            </a:r>
            <a:endParaRPr/>
          </a:p>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	&lt;</a:t>
            </a:r>
            <a:r>
              <a:rPr b="0" i="0" lang="en-US" sz="1800" u="none" cap="none" strike="noStrike">
                <a:solidFill>
                  <a:srgbClr val="F92672"/>
                </a:solidFill>
                <a:latin typeface="Consolas"/>
                <a:ea typeface="Consolas"/>
                <a:cs typeface="Consolas"/>
                <a:sym typeface="Consolas"/>
              </a:rPr>
              <a:t>repository</a:t>
            </a:r>
            <a:r>
              <a:rPr b="0" i="0" lang="en-US" sz="1800" u="none" cap="none" strike="noStrike">
                <a:solidFill>
                  <a:srgbClr val="F8F8F2"/>
                </a:solidFill>
                <a:latin typeface="Consolas"/>
                <a:ea typeface="Consolas"/>
                <a:cs typeface="Consolas"/>
                <a:sym typeface="Consolas"/>
              </a:rPr>
              <a:t>&gt; </a:t>
            </a:r>
            <a:endParaRPr/>
          </a:p>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		&lt;</a:t>
            </a:r>
            <a:r>
              <a:rPr b="0" i="0" lang="en-US" sz="1800" u="none" cap="none" strike="noStrike">
                <a:solidFill>
                  <a:srgbClr val="F92672"/>
                </a:solidFill>
                <a:latin typeface="Consolas"/>
                <a:ea typeface="Consolas"/>
                <a:cs typeface="Consolas"/>
                <a:sym typeface="Consolas"/>
              </a:rPr>
              <a:t>id</a:t>
            </a:r>
            <a:r>
              <a:rPr b="0" i="0" lang="en-US" sz="1800" u="none" cap="none" strike="noStrike">
                <a:solidFill>
                  <a:srgbClr val="F8F8F2"/>
                </a:solidFill>
                <a:latin typeface="Consolas"/>
                <a:ea typeface="Consolas"/>
                <a:cs typeface="Consolas"/>
                <a:sym typeface="Consolas"/>
              </a:rPr>
              <a:t>&gt;central.repository&lt;/</a:t>
            </a:r>
            <a:r>
              <a:rPr b="0" i="0" lang="en-US" sz="1800" u="none" cap="none" strike="noStrike">
                <a:solidFill>
                  <a:srgbClr val="F92672"/>
                </a:solidFill>
                <a:latin typeface="Consolas"/>
                <a:ea typeface="Consolas"/>
                <a:cs typeface="Consolas"/>
                <a:sym typeface="Consolas"/>
              </a:rPr>
              <a:t>id</a:t>
            </a:r>
            <a:r>
              <a:rPr b="0" i="0" lang="en-US" sz="1800" u="none" cap="none" strike="noStrike">
                <a:solidFill>
                  <a:srgbClr val="F8F8F2"/>
                </a:solidFill>
                <a:latin typeface="Consolas"/>
                <a:ea typeface="Consolas"/>
                <a:cs typeface="Consolas"/>
                <a:sym typeface="Consolas"/>
              </a:rPr>
              <a:t>&gt; &lt;</a:t>
            </a:r>
            <a:r>
              <a:rPr b="0" i="0" lang="en-US" sz="1800" u="none" cap="none" strike="noStrike">
                <a:solidFill>
                  <a:srgbClr val="F92672"/>
                </a:solidFill>
                <a:latin typeface="Consolas"/>
                <a:ea typeface="Consolas"/>
                <a:cs typeface="Consolas"/>
                <a:sym typeface="Consolas"/>
              </a:rPr>
              <a:t>url</a:t>
            </a:r>
            <a:r>
              <a:rPr b="0" i="0" lang="en-US" sz="1800" u="none" cap="none" strike="noStrike">
                <a:solidFill>
                  <a:srgbClr val="F8F8F2"/>
                </a:solidFill>
                <a:latin typeface="Consolas"/>
                <a:ea typeface="Consolas"/>
                <a:cs typeface="Consolas"/>
                <a:sym typeface="Consolas"/>
              </a:rPr>
              <a:t>&gt;http://repo1.maven.org/maven2/&lt;/</a:t>
            </a:r>
            <a:r>
              <a:rPr b="0" i="0" lang="en-US" sz="1800" u="none" cap="none" strike="noStrike">
                <a:solidFill>
                  <a:srgbClr val="F92672"/>
                </a:solidFill>
                <a:latin typeface="Consolas"/>
                <a:ea typeface="Consolas"/>
                <a:cs typeface="Consolas"/>
                <a:sym typeface="Consolas"/>
              </a:rPr>
              <a:t>url</a:t>
            </a:r>
            <a:r>
              <a:rPr b="0" i="0" lang="en-US" sz="1800" u="none" cap="none" strike="noStrike">
                <a:solidFill>
                  <a:srgbClr val="F8F8F2"/>
                </a:solidFill>
                <a:latin typeface="Consolas"/>
                <a:ea typeface="Consolas"/>
                <a:cs typeface="Consolas"/>
                <a:sym typeface="Consolas"/>
              </a:rPr>
              <a:t>&gt; </a:t>
            </a:r>
            <a:endParaRPr/>
          </a:p>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	&lt;/</a:t>
            </a:r>
            <a:r>
              <a:rPr b="0" i="0" lang="en-US" sz="1800" u="none" cap="none" strike="noStrike">
                <a:solidFill>
                  <a:srgbClr val="F92672"/>
                </a:solidFill>
                <a:latin typeface="Consolas"/>
                <a:ea typeface="Consolas"/>
                <a:cs typeface="Consolas"/>
                <a:sym typeface="Consolas"/>
              </a:rPr>
              <a:t>repository</a:t>
            </a:r>
            <a:r>
              <a:rPr b="0" i="0" lang="en-US" sz="1800" u="none" cap="none" strike="noStrike">
                <a:solidFill>
                  <a:srgbClr val="F8F8F2"/>
                </a:solidFill>
                <a:latin typeface="Consolas"/>
                <a:ea typeface="Consolas"/>
                <a:cs typeface="Consolas"/>
                <a:sym typeface="Consolas"/>
              </a:rPr>
              <a:t>&gt; </a:t>
            </a:r>
            <a:endParaRPr/>
          </a:p>
          <a:p>
            <a:pPr indent="0" lvl="0" marL="0" marR="0" rtl="0" algn="l">
              <a:lnSpc>
                <a:spcPct val="100000"/>
              </a:lnSpc>
              <a:spcBef>
                <a:spcPts val="0"/>
              </a:spcBef>
              <a:spcAft>
                <a:spcPts val="0"/>
              </a:spcAft>
              <a:buClr>
                <a:srgbClr val="F8F8F2"/>
              </a:buClr>
              <a:buSzPts val="1800"/>
              <a:buFont typeface="Consolas"/>
              <a:buNone/>
            </a:pPr>
            <a:r>
              <a:rPr b="0" i="0" lang="en-US" sz="1800" u="none" cap="none" strike="noStrike">
                <a:solidFill>
                  <a:srgbClr val="F8F8F2"/>
                </a:solidFill>
                <a:latin typeface="Consolas"/>
                <a:ea typeface="Consolas"/>
                <a:cs typeface="Consolas"/>
                <a:sym typeface="Consolas"/>
              </a:rPr>
              <a:t>&lt;/</a:t>
            </a:r>
            <a:r>
              <a:rPr b="0" i="0" lang="en-US" sz="1800" u="none" cap="none" strike="noStrike">
                <a:solidFill>
                  <a:srgbClr val="F92672"/>
                </a:solidFill>
                <a:latin typeface="Consolas"/>
                <a:ea typeface="Consolas"/>
                <a:cs typeface="Consolas"/>
                <a:sym typeface="Consolas"/>
              </a:rPr>
              <a:t>repositories</a:t>
            </a:r>
            <a:r>
              <a:rPr b="0" i="0" lang="en-US" sz="1800" u="none" cap="none" strike="noStrike">
                <a:solidFill>
                  <a:srgbClr val="F8F8F2"/>
                </a:solidFill>
                <a:latin typeface="Consolas"/>
                <a:ea typeface="Consolas"/>
                <a:cs typeface="Consolas"/>
                <a:sym typeface="Consolas"/>
              </a:rPr>
              <a:t>&gt;</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7"/>
          <p:cNvSpPr txBox="1"/>
          <p:nvPr>
            <p:ph type="title"/>
          </p:nvPr>
        </p:nvSpPr>
        <p:spPr>
          <a:xfrm>
            <a:off x="559767" y="907638"/>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Search for Dependencies</a:t>
            </a:r>
            <a:endParaRPr sz="3200"/>
          </a:p>
        </p:txBody>
      </p:sp>
      <p:sp>
        <p:nvSpPr>
          <p:cNvPr id="520" name="Google Shape;520;p57"/>
          <p:cNvSpPr txBox="1"/>
          <p:nvPr>
            <p:ph idx="1" type="body"/>
          </p:nvPr>
        </p:nvSpPr>
        <p:spPr>
          <a:xfrm>
            <a:off x="779075" y="1643450"/>
            <a:ext cx="10741800" cy="4604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1000"/>
              </a:spcBef>
              <a:spcAft>
                <a:spcPts val="0"/>
              </a:spcAft>
              <a:buNone/>
            </a:pPr>
            <a:r>
              <a:rPr lang="en-US"/>
              <a:t>When Maven starts executing the building commands, it starts searching the dependencies as explained below:</a:t>
            </a:r>
            <a:endParaRPr/>
          </a:p>
          <a:p>
            <a:pPr indent="-330200" lvl="0" marL="457200" rtl="0" algn="l">
              <a:lnSpc>
                <a:spcPct val="100000"/>
              </a:lnSpc>
              <a:spcBef>
                <a:spcPts val="1000"/>
              </a:spcBef>
              <a:spcAft>
                <a:spcPts val="0"/>
              </a:spcAft>
              <a:buSzPts val="1600"/>
              <a:buChar char="⮚"/>
            </a:pPr>
            <a:r>
              <a:rPr lang="en-US"/>
              <a:t>It scans through the local repositories for all of the configured dependencies. If found, it continues with further execution. If the configured dependencies are not found in the local repository, then it scans through the central repository.</a:t>
            </a:r>
            <a:endParaRPr/>
          </a:p>
          <a:p>
            <a:pPr indent="-330200" lvl="0" marL="457200" rtl="0" algn="l">
              <a:lnSpc>
                <a:spcPct val="100000"/>
              </a:lnSpc>
              <a:spcBef>
                <a:spcPts val="1000"/>
              </a:spcBef>
              <a:spcAft>
                <a:spcPts val="0"/>
              </a:spcAft>
              <a:buSzPts val="1600"/>
              <a:buChar char="⮚"/>
            </a:pPr>
            <a:r>
              <a:rPr lang="en-US"/>
              <a:t>If the specified dependencies are found in the central repository, those dependencies are downloaded to the local repository for future reference and usage. If not found, Maven starts scanning into the remote repositories.</a:t>
            </a:r>
            <a:endParaRPr/>
          </a:p>
          <a:p>
            <a:pPr indent="-330200" lvl="0" marL="457200" rtl="0" algn="l">
              <a:lnSpc>
                <a:spcPct val="100000"/>
              </a:lnSpc>
              <a:spcBef>
                <a:spcPts val="1000"/>
              </a:spcBef>
              <a:spcAft>
                <a:spcPts val="0"/>
              </a:spcAft>
              <a:buSzPts val="1600"/>
              <a:buChar char="⮚"/>
            </a:pPr>
            <a:r>
              <a:rPr lang="en-US"/>
              <a:t>If no remote repository has been configured, Maven will throw an exception saying, ‟not able to find the dependencies,” and stops processing. If found, those dependencies are downloaded to the local repository for future reference and usage.</a:t>
            </a:r>
            <a:endParaRPr/>
          </a:p>
        </p:txBody>
      </p:sp>
      <p:sp>
        <p:nvSpPr>
          <p:cNvPr id="521" name="Google Shape;521;p5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txBox="1"/>
          <p:nvPr>
            <p:ph idx="4294967295" type="title"/>
          </p:nvPr>
        </p:nvSpPr>
        <p:spPr>
          <a:xfrm>
            <a:off x="742950" y="4061675"/>
            <a:ext cx="5357700" cy="9000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1500"/>
              <a:buFont typeface="Arial"/>
              <a:buNone/>
            </a:pPr>
            <a:r>
              <a:t/>
            </a:r>
            <a:endParaRPr sz="2400">
              <a:solidFill>
                <a:srgbClr val="222222"/>
              </a:solidFill>
              <a:highlight>
                <a:srgbClr val="FFFFFF"/>
              </a:highlight>
              <a:latin typeface="Arial"/>
              <a:ea typeface="Arial"/>
              <a:cs typeface="Arial"/>
              <a:sym typeface="Arial"/>
            </a:endParaRPr>
          </a:p>
          <a:p>
            <a:pPr indent="0" lvl="0" marL="0" rtl="0" algn="ctr">
              <a:spcBef>
                <a:spcPts val="0"/>
              </a:spcBef>
              <a:spcAft>
                <a:spcPts val="0"/>
              </a:spcAft>
              <a:buNone/>
            </a:pPr>
            <a:r>
              <a:t/>
            </a:r>
            <a:endParaRPr b="1" sz="3600"/>
          </a:p>
        </p:txBody>
      </p:sp>
      <p:sp>
        <p:nvSpPr>
          <p:cNvPr id="390" name="Google Shape;390;p40"/>
          <p:cNvSpPr txBox="1"/>
          <p:nvPr>
            <p:ph idx="1" type="body"/>
          </p:nvPr>
        </p:nvSpPr>
        <p:spPr>
          <a:xfrm>
            <a:off x="5960425" y="1125275"/>
            <a:ext cx="5608800" cy="4872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sz="1900">
                <a:solidFill>
                  <a:srgbClr val="134F5C"/>
                </a:solidFill>
              </a:rPr>
              <a:t>Learning Objectives: </a:t>
            </a:r>
            <a:endParaRPr b="1" sz="1900">
              <a:solidFill>
                <a:srgbClr val="134F5C"/>
              </a:solidFill>
            </a:endParaRPr>
          </a:p>
          <a:p>
            <a:pPr indent="0" lvl="0" marL="0" rtl="0" algn="l">
              <a:spcBef>
                <a:spcPts val="1600"/>
              </a:spcBef>
              <a:spcAft>
                <a:spcPts val="0"/>
              </a:spcAft>
              <a:buNone/>
            </a:pPr>
            <a:r>
              <a:t/>
            </a:r>
            <a:endParaRPr b="1" sz="1491">
              <a:solidFill>
                <a:srgbClr val="134F5C"/>
              </a:solidFill>
            </a:endParaRPr>
          </a:p>
          <a:p>
            <a:pPr indent="0" lvl="0" marL="0" rtl="0" algn="l">
              <a:spcBef>
                <a:spcPts val="1600"/>
              </a:spcBef>
              <a:spcAft>
                <a:spcPts val="0"/>
              </a:spcAft>
              <a:buClr>
                <a:schemeClr val="dk1"/>
              </a:buClr>
              <a:buSzPts val="1500"/>
              <a:buFont typeface="Arial"/>
              <a:buNone/>
            </a:pPr>
            <a:r>
              <a:rPr lang="en-US" sz="1400"/>
              <a:t>In this lesson, we will discover how to use and install Maven and how to use Maven in Java.</a:t>
            </a:r>
            <a:endParaRPr sz="1400"/>
          </a:p>
          <a:p>
            <a:pPr indent="0" lvl="0" marL="0" rtl="0" algn="l">
              <a:spcBef>
                <a:spcPts val="1600"/>
              </a:spcBef>
              <a:spcAft>
                <a:spcPts val="0"/>
              </a:spcAft>
              <a:buClr>
                <a:schemeClr val="dk1"/>
              </a:buClr>
              <a:buSzPts val="1100"/>
              <a:buFont typeface="Arial"/>
              <a:buNone/>
            </a:pPr>
            <a:r>
              <a:rPr lang="en-US" sz="1400"/>
              <a:t>By the end of this presentation, learners will be able to:</a:t>
            </a:r>
            <a:endParaRPr sz="1400"/>
          </a:p>
          <a:p>
            <a:pPr indent="-469900" lvl="0" marL="609600" rtl="0" algn="l">
              <a:spcBef>
                <a:spcPts val="1600"/>
              </a:spcBef>
              <a:spcAft>
                <a:spcPts val="0"/>
              </a:spcAft>
              <a:buSzPts val="1400"/>
              <a:buChar char="●"/>
            </a:pPr>
            <a:r>
              <a:rPr lang="en-US" sz="1400"/>
              <a:t>Demonstrate the setup of Maven on local machine.</a:t>
            </a:r>
            <a:endParaRPr sz="1400"/>
          </a:p>
          <a:p>
            <a:pPr indent="-469900" lvl="0" marL="609600" rtl="0" algn="l">
              <a:spcBef>
                <a:spcPts val="0"/>
              </a:spcBef>
              <a:spcAft>
                <a:spcPts val="0"/>
              </a:spcAft>
              <a:buSzPts val="1400"/>
              <a:buChar char="●"/>
            </a:pPr>
            <a:r>
              <a:rPr lang="en-US" sz="1400"/>
              <a:t>Describe the Core Concepts of Maven.</a:t>
            </a:r>
            <a:endParaRPr sz="1400"/>
          </a:p>
          <a:p>
            <a:pPr indent="-469900" lvl="0" marL="609600" rtl="0" algn="l">
              <a:spcBef>
                <a:spcPts val="0"/>
              </a:spcBef>
              <a:spcAft>
                <a:spcPts val="0"/>
              </a:spcAft>
              <a:buSzPts val="1400"/>
              <a:buChar char="●"/>
            </a:pPr>
            <a:r>
              <a:rPr lang="en-US" sz="1400"/>
              <a:t>Explore Maven’s ability to describe, build, and manage Java software projects using the Project Object Model (POM) in XML.</a:t>
            </a:r>
            <a:endParaRPr sz="1400"/>
          </a:p>
          <a:p>
            <a:pPr indent="-469900" lvl="0" marL="609600" rtl="0" algn="l">
              <a:spcBef>
                <a:spcPts val="0"/>
              </a:spcBef>
              <a:spcAft>
                <a:spcPts val="0"/>
              </a:spcAft>
              <a:buSzPts val="1400"/>
              <a:buChar char="●"/>
            </a:pPr>
            <a:r>
              <a:rPr lang="en-US" sz="1400"/>
              <a:t>Identify the </a:t>
            </a:r>
            <a:r>
              <a:rPr lang="en-US" sz="1400">
                <a:solidFill>
                  <a:srgbClr val="222222"/>
                </a:solidFill>
              </a:rPr>
              <a:t>maven Dependencies and Repositories</a:t>
            </a:r>
            <a:endParaRPr sz="1400"/>
          </a:p>
        </p:txBody>
      </p:sp>
      <p:sp>
        <p:nvSpPr>
          <p:cNvPr id="391" name="Google Shape;391;p4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2"/>
                </a:solidFill>
                <a:latin typeface="Arial"/>
                <a:ea typeface="Arial"/>
                <a:cs typeface="Arial"/>
                <a:sym typeface="Arial"/>
              </a:rPr>
              <a:t>‹#›</a:t>
            </a:fld>
            <a:endParaRPr sz="1700">
              <a:solidFill>
                <a:schemeClr val="dk2"/>
              </a:solidFill>
              <a:latin typeface="Arial"/>
              <a:ea typeface="Arial"/>
              <a:cs typeface="Arial"/>
              <a:sym typeface="Arial"/>
            </a:endParaRPr>
          </a:p>
        </p:txBody>
      </p:sp>
      <p:sp>
        <p:nvSpPr>
          <p:cNvPr id="392" name="Google Shape;392;p40"/>
          <p:cNvSpPr txBox="1"/>
          <p:nvPr/>
        </p:nvSpPr>
        <p:spPr>
          <a:xfrm>
            <a:off x="1200150" y="2089150"/>
            <a:ext cx="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93" name="Google Shape;393;p40"/>
          <p:cNvSpPr txBox="1"/>
          <p:nvPr/>
        </p:nvSpPr>
        <p:spPr>
          <a:xfrm>
            <a:off x="365250" y="2675900"/>
            <a:ext cx="5047200" cy="1616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300">
                <a:solidFill>
                  <a:schemeClr val="lt1"/>
                </a:solidFill>
                <a:latin typeface="Century Gothic"/>
                <a:ea typeface="Century Gothic"/>
                <a:cs typeface="Century Gothic"/>
                <a:sym typeface="Century Gothic"/>
              </a:rPr>
              <a:t>Introduction to the</a:t>
            </a:r>
            <a:endParaRPr b="1" sz="3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lang="en-US" sz="3300">
                <a:solidFill>
                  <a:schemeClr val="lt1"/>
                </a:solidFill>
                <a:latin typeface="Century Gothic"/>
                <a:ea typeface="Century Gothic"/>
                <a:cs typeface="Century Gothic"/>
                <a:sym typeface="Century Gothic"/>
              </a:rPr>
              <a:t>Maven Build Tool</a:t>
            </a:r>
            <a:endParaRPr b="1" sz="3300">
              <a:solidFill>
                <a:schemeClr val="lt1"/>
              </a:solidFill>
              <a:highlight>
                <a:schemeClr val="dk1"/>
              </a:highlight>
              <a:latin typeface="Century Gothic"/>
              <a:ea typeface="Century Gothic"/>
              <a:cs typeface="Century Gothic"/>
              <a:sym typeface="Century Gothic"/>
            </a:endParaRPr>
          </a:p>
          <a:p>
            <a:pPr indent="0" lvl="0" marL="0" rtl="0" algn="ctr">
              <a:spcBef>
                <a:spcPts val="0"/>
              </a:spcBef>
              <a:spcAft>
                <a:spcPts val="0"/>
              </a:spcAft>
              <a:buNone/>
            </a:pPr>
            <a:r>
              <a:t/>
            </a:r>
            <a:endParaRPr sz="2700">
              <a:solidFill>
                <a:schemeClr val="lt1"/>
              </a:solidFill>
              <a:highlight>
                <a:schemeClr val="dk1"/>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8"/>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Maven Plugins</a:t>
            </a:r>
            <a:endParaRPr sz="3200"/>
          </a:p>
        </p:txBody>
      </p:sp>
      <p:sp>
        <p:nvSpPr>
          <p:cNvPr id="527" name="Google Shape;527;p58"/>
          <p:cNvSpPr txBox="1"/>
          <p:nvPr>
            <p:ph idx="1" type="body"/>
          </p:nvPr>
        </p:nvSpPr>
        <p:spPr>
          <a:xfrm>
            <a:off x="791500" y="1647350"/>
            <a:ext cx="10822500" cy="46008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200"/>
              </a:spcBef>
              <a:spcAft>
                <a:spcPts val="0"/>
              </a:spcAft>
              <a:buSzPts val="1700"/>
              <a:buFont typeface="Noto Sans Symbols"/>
              <a:buChar char="❑"/>
            </a:pPr>
            <a:r>
              <a:rPr lang="en-US" sz="1900">
                <a:solidFill>
                  <a:schemeClr val="dk2"/>
                </a:solidFill>
              </a:rPr>
              <a:t>Maven is actually a </a:t>
            </a:r>
            <a:r>
              <a:rPr i="1" lang="en-US" sz="1900">
                <a:solidFill>
                  <a:schemeClr val="dk2"/>
                </a:solidFill>
              </a:rPr>
              <a:t>plugin execution</a:t>
            </a:r>
            <a:r>
              <a:rPr lang="en-US" sz="1900">
                <a:solidFill>
                  <a:schemeClr val="dk2"/>
                </a:solidFill>
              </a:rPr>
              <a:t> framework, where every task is performed by plugins used to:</a:t>
            </a:r>
            <a:endParaRPr sz="1900">
              <a:solidFill>
                <a:schemeClr val="dk2"/>
              </a:solidFill>
            </a:endParaRPr>
          </a:p>
          <a:p>
            <a:pPr indent="-323850" lvl="1" marL="914400" rtl="0" algn="l">
              <a:lnSpc>
                <a:spcPct val="100000"/>
              </a:lnSpc>
              <a:spcBef>
                <a:spcPts val="200"/>
              </a:spcBef>
              <a:spcAft>
                <a:spcPts val="0"/>
              </a:spcAft>
              <a:buSzPts val="1500"/>
              <a:buFont typeface="Noto Sans Symbols"/>
              <a:buChar char="⮚"/>
            </a:pPr>
            <a:r>
              <a:rPr lang="en-US" sz="1700">
                <a:solidFill>
                  <a:schemeClr val="dk2"/>
                </a:solidFill>
              </a:rPr>
              <a:t>Create jar files.</a:t>
            </a:r>
            <a:endParaRPr sz="1700">
              <a:solidFill>
                <a:schemeClr val="dk2"/>
              </a:solidFill>
            </a:endParaRPr>
          </a:p>
          <a:p>
            <a:pPr indent="-323850" lvl="1" marL="914400" rtl="0" algn="l">
              <a:lnSpc>
                <a:spcPct val="100000"/>
              </a:lnSpc>
              <a:spcBef>
                <a:spcPts val="200"/>
              </a:spcBef>
              <a:spcAft>
                <a:spcPts val="0"/>
              </a:spcAft>
              <a:buSzPts val="1500"/>
              <a:buFont typeface="Noto Sans Symbols"/>
              <a:buChar char="⮚"/>
            </a:pPr>
            <a:r>
              <a:rPr lang="en-US" sz="1700">
                <a:solidFill>
                  <a:schemeClr val="dk2"/>
                </a:solidFill>
              </a:rPr>
              <a:t>Create war files.</a:t>
            </a:r>
            <a:endParaRPr sz="1700">
              <a:solidFill>
                <a:schemeClr val="dk2"/>
              </a:solidFill>
            </a:endParaRPr>
          </a:p>
          <a:p>
            <a:pPr indent="-323850" lvl="1" marL="914400" rtl="0" algn="l">
              <a:lnSpc>
                <a:spcPct val="100000"/>
              </a:lnSpc>
              <a:spcBef>
                <a:spcPts val="200"/>
              </a:spcBef>
              <a:spcAft>
                <a:spcPts val="0"/>
              </a:spcAft>
              <a:buSzPts val="1500"/>
              <a:buFont typeface="Noto Sans Symbols"/>
              <a:buChar char="⮚"/>
            </a:pPr>
            <a:r>
              <a:rPr lang="en-US" sz="1700">
                <a:solidFill>
                  <a:schemeClr val="dk2"/>
                </a:solidFill>
              </a:rPr>
              <a:t>Compile code files.</a:t>
            </a:r>
            <a:endParaRPr sz="1700">
              <a:solidFill>
                <a:schemeClr val="dk2"/>
              </a:solidFill>
            </a:endParaRPr>
          </a:p>
          <a:p>
            <a:pPr indent="-323850" lvl="1" marL="914400" rtl="0" algn="l">
              <a:lnSpc>
                <a:spcPct val="100000"/>
              </a:lnSpc>
              <a:spcBef>
                <a:spcPts val="200"/>
              </a:spcBef>
              <a:spcAft>
                <a:spcPts val="0"/>
              </a:spcAft>
              <a:buSzPts val="1500"/>
              <a:buFont typeface="Noto Sans Symbols"/>
              <a:buChar char="⮚"/>
            </a:pPr>
            <a:r>
              <a:rPr lang="en-US" sz="1700">
                <a:solidFill>
                  <a:schemeClr val="dk2"/>
                </a:solidFill>
              </a:rPr>
              <a:t>Test units of code.</a:t>
            </a:r>
            <a:endParaRPr sz="1700">
              <a:solidFill>
                <a:schemeClr val="dk2"/>
              </a:solidFill>
            </a:endParaRPr>
          </a:p>
          <a:p>
            <a:pPr indent="-323850" lvl="1" marL="914400" rtl="0" algn="l">
              <a:lnSpc>
                <a:spcPct val="100000"/>
              </a:lnSpc>
              <a:spcBef>
                <a:spcPts val="200"/>
              </a:spcBef>
              <a:spcAft>
                <a:spcPts val="0"/>
              </a:spcAft>
              <a:buSzPts val="1500"/>
              <a:buFont typeface="Noto Sans Symbols"/>
              <a:buChar char="⮚"/>
            </a:pPr>
            <a:r>
              <a:rPr lang="en-US" sz="1700">
                <a:solidFill>
                  <a:schemeClr val="dk2"/>
                </a:solidFill>
              </a:rPr>
              <a:t>Create project documentation.</a:t>
            </a:r>
            <a:endParaRPr sz="1700">
              <a:solidFill>
                <a:schemeClr val="dk2"/>
              </a:solidFill>
            </a:endParaRPr>
          </a:p>
          <a:p>
            <a:pPr indent="-323850" lvl="1" marL="914400" rtl="0" algn="l">
              <a:lnSpc>
                <a:spcPct val="100000"/>
              </a:lnSpc>
              <a:spcBef>
                <a:spcPts val="200"/>
              </a:spcBef>
              <a:spcAft>
                <a:spcPts val="0"/>
              </a:spcAft>
              <a:buSzPts val="1500"/>
              <a:buFont typeface="Noto Sans Symbols"/>
              <a:buChar char="⮚"/>
            </a:pPr>
            <a:r>
              <a:rPr lang="en-US" sz="1700">
                <a:solidFill>
                  <a:schemeClr val="dk2"/>
                </a:solidFill>
              </a:rPr>
              <a:t>Create project reports.</a:t>
            </a:r>
            <a:endParaRPr sz="1700">
              <a:solidFill>
                <a:schemeClr val="dk2"/>
              </a:solidFill>
            </a:endParaRPr>
          </a:p>
          <a:p>
            <a:pPr indent="-336550" lvl="0" marL="457200" marR="0" rtl="0" algn="l">
              <a:lnSpc>
                <a:spcPct val="80000"/>
              </a:lnSpc>
              <a:spcBef>
                <a:spcPts val="1000"/>
              </a:spcBef>
              <a:spcAft>
                <a:spcPts val="0"/>
              </a:spcAft>
              <a:buSzPts val="1700"/>
              <a:buFont typeface="Noto Sans Symbols"/>
              <a:buChar char="❑"/>
            </a:pPr>
            <a:r>
              <a:rPr lang="en-US" sz="1900">
                <a:solidFill>
                  <a:schemeClr val="dk2"/>
                </a:solidFill>
              </a:rPr>
              <a:t>A plugin generally provides a set of goals, which can be executed using the following syntax:</a:t>
            </a:r>
            <a:endParaRPr sz="1900">
              <a:solidFill>
                <a:schemeClr val="dk2"/>
              </a:solidFill>
            </a:endParaRPr>
          </a:p>
          <a:p>
            <a:pPr indent="0" lvl="0" marL="3302000" rtl="0" algn="l">
              <a:lnSpc>
                <a:spcPct val="80000"/>
              </a:lnSpc>
              <a:spcBef>
                <a:spcPts val="1000"/>
              </a:spcBef>
              <a:spcAft>
                <a:spcPts val="0"/>
              </a:spcAft>
              <a:buSzPts val="2000"/>
              <a:buNone/>
            </a:pPr>
            <a:r>
              <a:rPr b="1" i="1" lang="en-US" sz="1900">
                <a:solidFill>
                  <a:srgbClr val="FF0000"/>
                </a:solidFill>
              </a:rPr>
              <a:t>mvn [plugin-name]:[goal-name]</a:t>
            </a:r>
            <a:endParaRPr sz="1900"/>
          </a:p>
          <a:p>
            <a:pPr indent="-336550" lvl="0" marL="457200" marR="0" rtl="0" algn="l">
              <a:lnSpc>
                <a:spcPct val="80000"/>
              </a:lnSpc>
              <a:spcBef>
                <a:spcPts val="1000"/>
              </a:spcBef>
              <a:spcAft>
                <a:spcPts val="0"/>
              </a:spcAft>
              <a:buSzPts val="1700"/>
              <a:buFont typeface="Noto Sans Symbols"/>
              <a:buChar char="❑"/>
            </a:pPr>
            <a:r>
              <a:rPr lang="en-US" sz="1900">
                <a:solidFill>
                  <a:schemeClr val="dk2"/>
                </a:solidFill>
              </a:rPr>
              <a:t>Example: A Java project can be compiled with the maven-compiler-plugin-compile-goal by running the following command:</a:t>
            </a:r>
            <a:endParaRPr sz="1900">
              <a:solidFill>
                <a:schemeClr val="dk2"/>
              </a:solidFill>
            </a:endParaRPr>
          </a:p>
          <a:p>
            <a:pPr indent="0" lvl="0" marL="3302000" rtl="0" algn="l">
              <a:lnSpc>
                <a:spcPct val="80000"/>
              </a:lnSpc>
              <a:spcBef>
                <a:spcPts val="1000"/>
              </a:spcBef>
              <a:spcAft>
                <a:spcPts val="0"/>
              </a:spcAft>
              <a:buSzPts val="2000"/>
              <a:buNone/>
            </a:pPr>
            <a:r>
              <a:rPr b="1" i="1" lang="en-US" sz="1900">
                <a:solidFill>
                  <a:srgbClr val="FF0000"/>
                </a:solidFill>
              </a:rPr>
              <a:t>mvn compiler:compile</a:t>
            </a:r>
            <a:endParaRPr b="1" i="1" sz="1900">
              <a:solidFill>
                <a:srgbClr val="FF0000"/>
              </a:solidFill>
            </a:endParaRPr>
          </a:p>
        </p:txBody>
      </p:sp>
      <p:sp>
        <p:nvSpPr>
          <p:cNvPr id="528" name="Google Shape;528;p5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How Maven Works</a:t>
            </a:r>
            <a:endParaRPr sz="3200"/>
          </a:p>
        </p:txBody>
      </p:sp>
      <p:sp>
        <p:nvSpPr>
          <p:cNvPr id="534" name="Google Shape;534;p5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pic>
        <p:nvPicPr>
          <p:cNvPr id="535" name="Google Shape;535;p59"/>
          <p:cNvPicPr preferRelativeResize="0"/>
          <p:nvPr/>
        </p:nvPicPr>
        <p:blipFill rotWithShape="1">
          <a:blip r:embed="rId3">
            <a:alphaModFix/>
          </a:blip>
          <a:srcRect b="0" l="0" r="0" t="0"/>
          <a:stretch/>
        </p:blipFill>
        <p:spPr>
          <a:xfrm>
            <a:off x="1780541" y="1773925"/>
            <a:ext cx="8630929" cy="4661382"/>
          </a:xfrm>
          <a:prstGeom prst="rect">
            <a:avLst/>
          </a:prstGeom>
          <a:noFill/>
          <a:ln>
            <a:noFill/>
          </a:ln>
        </p:spPr>
      </p:pic>
      <p:sp>
        <p:nvSpPr>
          <p:cNvPr id="536" name="Google Shape;536;p59"/>
          <p:cNvSpPr txBox="1"/>
          <p:nvPr/>
        </p:nvSpPr>
        <p:spPr>
          <a:xfrm>
            <a:off x="7488850" y="643530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img src: </a:t>
            </a:r>
            <a:r>
              <a:rPr lang="en-US" sz="900"/>
              <a:t>geeksforgeeks.org</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Check Your Knowledge</a:t>
            </a:r>
            <a:endParaRPr sz="3200"/>
          </a:p>
        </p:txBody>
      </p:sp>
      <p:sp>
        <p:nvSpPr>
          <p:cNvPr id="543" name="Google Shape;543;p60"/>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23850" lvl="0" marL="457200" rtl="0" algn="l">
              <a:spcBef>
                <a:spcPts val="1000"/>
              </a:spcBef>
              <a:spcAft>
                <a:spcPts val="0"/>
              </a:spcAft>
              <a:buSzPts val="1500"/>
              <a:buChar char="❑"/>
            </a:pPr>
            <a:r>
              <a:rPr lang="en-US"/>
              <a:t>What is Maven?</a:t>
            </a:r>
            <a:endParaRPr/>
          </a:p>
          <a:p>
            <a:pPr indent="-323850" lvl="0" marL="457200" rtl="0" algn="l">
              <a:spcBef>
                <a:spcPts val="0"/>
              </a:spcBef>
              <a:spcAft>
                <a:spcPts val="0"/>
              </a:spcAft>
              <a:buSzPts val="1500"/>
              <a:buChar char="❑"/>
            </a:pPr>
            <a:r>
              <a:rPr lang="en-US"/>
              <a:t>What is POM?</a:t>
            </a:r>
            <a:endParaRPr/>
          </a:p>
          <a:p>
            <a:pPr indent="-323850" lvl="0" marL="457200" rtl="0" algn="l">
              <a:spcBef>
                <a:spcPts val="0"/>
              </a:spcBef>
              <a:spcAft>
                <a:spcPts val="0"/>
              </a:spcAft>
              <a:buSzPts val="1500"/>
              <a:buChar char="❑"/>
            </a:pPr>
            <a:r>
              <a:rPr lang="en-US"/>
              <a:t>What is Clean, Default, and Site in Maven?</a:t>
            </a:r>
            <a:endParaRPr/>
          </a:p>
          <a:p>
            <a:pPr indent="-323850" lvl="0" marL="457200" rtl="0" algn="l">
              <a:spcBef>
                <a:spcPts val="0"/>
              </a:spcBef>
              <a:spcAft>
                <a:spcPts val="0"/>
              </a:spcAft>
              <a:buSzPts val="1500"/>
              <a:buChar char="❑"/>
            </a:pPr>
            <a:r>
              <a:rPr lang="en-US"/>
              <a:t>What is a Maven Repository?</a:t>
            </a:r>
            <a:endParaRPr/>
          </a:p>
          <a:p>
            <a:pPr indent="-323850" lvl="0" marL="457200" rtl="0" algn="l">
              <a:spcBef>
                <a:spcPts val="0"/>
              </a:spcBef>
              <a:spcAft>
                <a:spcPts val="0"/>
              </a:spcAft>
              <a:buSzPts val="1500"/>
              <a:buChar char="❑"/>
            </a:pPr>
            <a:r>
              <a:rPr lang="en-US"/>
              <a:t>What are the different types of Maven Repositories?</a:t>
            </a:r>
            <a:endParaRPr/>
          </a:p>
          <a:p>
            <a:pPr indent="-323850" lvl="0" marL="457200" rtl="0" algn="l">
              <a:spcBef>
                <a:spcPts val="0"/>
              </a:spcBef>
              <a:spcAft>
                <a:spcPts val="0"/>
              </a:spcAft>
              <a:buSzPts val="1500"/>
              <a:buChar char="❑"/>
            </a:pPr>
            <a:r>
              <a:rPr lang="en-US"/>
              <a:t>What is a Maven Artifact?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544" name="Google Shape;544;p60"/>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1"/>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Summary</a:t>
            </a:r>
            <a:endParaRPr sz="3200"/>
          </a:p>
        </p:txBody>
      </p:sp>
      <p:sp>
        <p:nvSpPr>
          <p:cNvPr id="551" name="Google Shape;551;p61"/>
          <p:cNvSpPr txBox="1"/>
          <p:nvPr>
            <p:ph idx="1" type="body"/>
          </p:nvPr>
        </p:nvSpPr>
        <p:spPr>
          <a:xfrm>
            <a:off x="698500" y="1720800"/>
            <a:ext cx="10915500" cy="45273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1000"/>
              </a:spcBef>
              <a:spcAft>
                <a:spcPts val="0"/>
              </a:spcAft>
              <a:buSzPts val="1500"/>
              <a:buChar char="❑"/>
            </a:pPr>
            <a:r>
              <a:rPr lang="en-US" sz="1600"/>
              <a:t>In this lesson, we explored the Maven Build Tool. </a:t>
            </a:r>
            <a:r>
              <a:rPr lang="en-US" sz="1600"/>
              <a:t>Maven simplifies and standardizes the project build process. It handles compilation, distribution, documentation, team collaboration, and other tasks seamlessly.</a:t>
            </a:r>
            <a:endParaRPr sz="1600"/>
          </a:p>
          <a:p>
            <a:pPr indent="-323850" lvl="0" marL="457200" rtl="0" algn="l">
              <a:lnSpc>
                <a:spcPct val="100000"/>
              </a:lnSpc>
              <a:spcBef>
                <a:spcPts val="1000"/>
              </a:spcBef>
              <a:spcAft>
                <a:spcPts val="0"/>
              </a:spcAft>
              <a:buSzPts val="1500"/>
              <a:buChar char="❑"/>
            </a:pPr>
            <a:r>
              <a:rPr lang="en-US" sz="1600"/>
              <a:t>Maven increases reusability and takes care of most of build-related tasks. It helps in bypassing steps like adding jars to the project library, building reports, executing Junits test cases, and creating Jar and War Ear files for the project deployment, and many other steps.</a:t>
            </a:r>
            <a:endParaRPr sz="1600"/>
          </a:p>
          <a:p>
            <a:pPr indent="-323850" lvl="0" marL="457200" rtl="0" algn="l">
              <a:lnSpc>
                <a:spcPct val="100000"/>
              </a:lnSpc>
              <a:spcBef>
                <a:spcPts val="1000"/>
              </a:spcBef>
              <a:spcAft>
                <a:spcPts val="0"/>
              </a:spcAft>
              <a:buSzPts val="1500"/>
              <a:buChar char="❑"/>
            </a:pPr>
            <a:r>
              <a:rPr lang="en-US" sz="1600"/>
              <a:t>To configure the Maven, you need to use Project Object Model, which is stored in a pom.xml-file.</a:t>
            </a:r>
            <a:endParaRPr sz="1600"/>
          </a:p>
          <a:p>
            <a:pPr indent="-323850" lvl="0" marL="457200" rtl="0" algn="l">
              <a:lnSpc>
                <a:spcPct val="100000"/>
              </a:lnSpc>
              <a:spcBef>
                <a:spcPts val="1000"/>
              </a:spcBef>
              <a:spcAft>
                <a:spcPts val="0"/>
              </a:spcAft>
              <a:buSzPts val="1500"/>
              <a:buChar char="❑"/>
            </a:pPr>
            <a:r>
              <a:rPr lang="en-US" sz="1600">
                <a:solidFill>
                  <a:srgbClr val="202124"/>
                </a:solidFill>
                <a:highlight>
                  <a:srgbClr val="FFFFFF"/>
                </a:highlight>
              </a:rPr>
              <a:t>In the context of Maven, a dependency is simply </a:t>
            </a:r>
            <a:r>
              <a:rPr lang="en-US" sz="1600">
                <a:solidFill>
                  <a:srgbClr val="040C28"/>
                </a:solidFill>
              </a:rPr>
              <a:t>a JAR file used by a Java application</a:t>
            </a:r>
            <a:r>
              <a:rPr lang="en-US" sz="1600">
                <a:solidFill>
                  <a:srgbClr val="202124"/>
                </a:solidFill>
                <a:highlight>
                  <a:srgbClr val="FFFFFF"/>
                </a:highlight>
              </a:rPr>
              <a:t>. Based on the POM file, Maven will download and add the JAR file to our Java path. Java will then be able to find and use the classes in the JAR file</a:t>
            </a:r>
            <a:endParaRPr sz="1600"/>
          </a:p>
          <a:p>
            <a:pPr indent="-323850" lvl="0" marL="457200" rtl="0" algn="l">
              <a:lnSpc>
                <a:spcPct val="100000"/>
              </a:lnSpc>
              <a:spcBef>
                <a:spcPts val="1000"/>
              </a:spcBef>
              <a:spcAft>
                <a:spcPts val="0"/>
              </a:spcAft>
              <a:buSzPts val="1500"/>
              <a:buChar char="❑"/>
            </a:pPr>
            <a:r>
              <a:rPr lang="en-US" sz="1600">
                <a:solidFill>
                  <a:srgbClr val="333333"/>
                </a:solidFill>
                <a:highlight>
                  <a:srgbClr val="FFFFFF"/>
                </a:highlight>
              </a:rPr>
              <a:t>There are exactly two types of repositories: </a:t>
            </a:r>
            <a:r>
              <a:rPr b="1" lang="en-US" sz="1600">
                <a:solidFill>
                  <a:srgbClr val="333333"/>
                </a:solidFill>
                <a:highlight>
                  <a:srgbClr val="FFFFFF"/>
                </a:highlight>
              </a:rPr>
              <a:t>local</a:t>
            </a:r>
            <a:r>
              <a:rPr lang="en-US" sz="1600">
                <a:solidFill>
                  <a:srgbClr val="333333"/>
                </a:solidFill>
                <a:highlight>
                  <a:srgbClr val="FFFFFF"/>
                </a:highlight>
              </a:rPr>
              <a:t> and </a:t>
            </a:r>
            <a:r>
              <a:rPr b="1" lang="en-US" sz="1600">
                <a:solidFill>
                  <a:srgbClr val="333333"/>
                </a:solidFill>
                <a:highlight>
                  <a:srgbClr val="FFFFFF"/>
                </a:highlight>
              </a:rPr>
              <a:t>remote</a:t>
            </a:r>
            <a:r>
              <a:rPr lang="en-US" sz="1600">
                <a:solidFill>
                  <a:srgbClr val="333333"/>
                </a:solidFill>
                <a:highlight>
                  <a:srgbClr val="FFFFFF"/>
                </a:highlight>
              </a:rPr>
              <a:t>:</a:t>
            </a:r>
            <a:endParaRPr sz="1600">
              <a:solidFill>
                <a:srgbClr val="333333"/>
              </a:solidFill>
              <a:highlight>
                <a:srgbClr val="FFFFFF"/>
              </a:highlight>
            </a:endParaRPr>
          </a:p>
          <a:p>
            <a:pPr indent="-311150" lvl="1" marL="914400" rtl="0" algn="l">
              <a:lnSpc>
                <a:spcPct val="100000"/>
              </a:lnSpc>
              <a:spcBef>
                <a:spcPts val="1000"/>
              </a:spcBef>
              <a:spcAft>
                <a:spcPts val="0"/>
              </a:spcAft>
              <a:buSzPts val="1300"/>
              <a:buChar char="➢"/>
            </a:pPr>
            <a:r>
              <a:rPr lang="en-US">
                <a:solidFill>
                  <a:srgbClr val="404040"/>
                </a:solidFill>
                <a:highlight>
                  <a:srgbClr val="FFFFFF"/>
                </a:highlight>
              </a:rPr>
              <a:t>The </a:t>
            </a:r>
            <a:r>
              <a:rPr b="1" lang="en-US">
                <a:solidFill>
                  <a:srgbClr val="404040"/>
                </a:solidFill>
                <a:highlight>
                  <a:srgbClr val="FFFFFF"/>
                </a:highlight>
              </a:rPr>
              <a:t>local</a:t>
            </a:r>
            <a:r>
              <a:rPr lang="en-US">
                <a:solidFill>
                  <a:srgbClr val="404040"/>
                </a:solidFill>
                <a:highlight>
                  <a:srgbClr val="FFFFFF"/>
                </a:highlight>
              </a:rPr>
              <a:t> repository is a directory on the computer where Maven runs. It caches remote downloads and contains temporary build artifacts that you have not yet released.</a:t>
            </a:r>
            <a:endParaRPr>
              <a:solidFill>
                <a:srgbClr val="404040"/>
              </a:solidFill>
              <a:highlight>
                <a:srgbClr val="FFFFFF"/>
              </a:highlight>
            </a:endParaRPr>
          </a:p>
          <a:p>
            <a:pPr indent="-311150" lvl="1" marL="914400" rtl="0" algn="l">
              <a:lnSpc>
                <a:spcPct val="100000"/>
              </a:lnSpc>
              <a:spcBef>
                <a:spcPts val="1000"/>
              </a:spcBef>
              <a:spcAft>
                <a:spcPts val="0"/>
              </a:spcAft>
              <a:buSzPts val="1300"/>
              <a:buChar char="➢"/>
            </a:pPr>
            <a:r>
              <a:rPr lang="en-US">
                <a:solidFill>
                  <a:srgbClr val="404040"/>
                </a:solidFill>
                <a:highlight>
                  <a:srgbClr val="FFFFFF"/>
                </a:highlight>
              </a:rPr>
              <a:t>The </a:t>
            </a:r>
            <a:r>
              <a:rPr b="1" lang="en-US">
                <a:solidFill>
                  <a:srgbClr val="404040"/>
                </a:solidFill>
                <a:highlight>
                  <a:srgbClr val="FFFFFF"/>
                </a:highlight>
              </a:rPr>
              <a:t>remote</a:t>
            </a:r>
            <a:r>
              <a:rPr lang="en-US">
                <a:solidFill>
                  <a:srgbClr val="404040"/>
                </a:solidFill>
                <a:highlight>
                  <a:srgbClr val="FFFFFF"/>
                </a:highlight>
              </a:rPr>
              <a:t> repositories refer to any other type of repository, accessed by a variety of protocols such as</a:t>
            </a:r>
            <a:r>
              <a:rPr lang="en-US" sz="1450">
                <a:solidFill>
                  <a:srgbClr val="404040"/>
                </a:solidFill>
                <a:highlight>
                  <a:srgbClr val="FFFFFF"/>
                </a:highlight>
              </a:rPr>
              <a:t> </a:t>
            </a:r>
            <a:r>
              <a:rPr lang="en-US" sz="1300">
                <a:solidFill>
                  <a:srgbClr val="DD1144"/>
                </a:solidFill>
                <a:highlight>
                  <a:srgbClr val="F7F7F9"/>
                </a:highlight>
                <a:latin typeface="Consolas"/>
                <a:ea typeface="Consolas"/>
                <a:cs typeface="Consolas"/>
                <a:sym typeface="Consolas"/>
              </a:rPr>
              <a:t>file://</a:t>
            </a:r>
            <a:r>
              <a:rPr lang="en-US" sz="1450">
                <a:solidFill>
                  <a:srgbClr val="404040"/>
                </a:solidFill>
                <a:highlight>
                  <a:srgbClr val="FFFFFF"/>
                </a:highlight>
              </a:rPr>
              <a:t> and </a:t>
            </a:r>
            <a:r>
              <a:rPr lang="en-US" sz="1300">
                <a:solidFill>
                  <a:srgbClr val="DD1144"/>
                </a:solidFill>
                <a:highlight>
                  <a:srgbClr val="F7F7F9"/>
                </a:highlight>
                <a:latin typeface="Consolas"/>
                <a:ea typeface="Consolas"/>
                <a:cs typeface="Consolas"/>
                <a:sym typeface="Consolas"/>
              </a:rPr>
              <a:t>https://.</a:t>
            </a:r>
            <a:endParaRPr sz="1300">
              <a:solidFill>
                <a:srgbClr val="DD1144"/>
              </a:solidFill>
              <a:highlight>
                <a:srgbClr val="F7F7F9"/>
              </a:highlight>
              <a:latin typeface="Consolas"/>
              <a:ea typeface="Consolas"/>
              <a:cs typeface="Consolas"/>
              <a:sym typeface="Consolas"/>
            </a:endParaRPr>
          </a:p>
          <a:p>
            <a:pPr indent="0" lvl="0" marL="0" rtl="0" algn="l">
              <a:spcBef>
                <a:spcPts val="1000"/>
              </a:spcBef>
              <a:spcAft>
                <a:spcPts val="0"/>
              </a:spcAft>
              <a:buNone/>
            </a:pPr>
            <a:r>
              <a:t/>
            </a:r>
            <a:endParaRPr/>
          </a:p>
        </p:txBody>
      </p:sp>
      <p:sp>
        <p:nvSpPr>
          <p:cNvPr id="552" name="Google Shape;552;p6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2"/>
          <p:cNvSpPr txBox="1"/>
          <p:nvPr>
            <p:ph type="title"/>
          </p:nvPr>
        </p:nvSpPr>
        <p:spPr>
          <a:xfrm>
            <a:off x="568017" y="882888"/>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References</a:t>
            </a:r>
            <a:endParaRPr sz="3200"/>
          </a:p>
        </p:txBody>
      </p:sp>
      <p:sp>
        <p:nvSpPr>
          <p:cNvPr id="559" name="Google Shape;559;p62"/>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23850" lvl="0" marL="457200" rtl="0" algn="l">
              <a:spcBef>
                <a:spcPts val="1000"/>
              </a:spcBef>
              <a:spcAft>
                <a:spcPts val="0"/>
              </a:spcAft>
              <a:buSzPts val="1500"/>
              <a:buChar char="❑"/>
            </a:pPr>
            <a:r>
              <a:rPr lang="en-US" u="sng">
                <a:solidFill>
                  <a:schemeClr val="hlink"/>
                </a:solidFill>
                <a:hlinkClick r:id="rId3"/>
              </a:rPr>
              <a:t>Apache Maven Project - Introduction</a:t>
            </a:r>
            <a:r>
              <a:rPr lang="en-US"/>
              <a:t>.</a:t>
            </a:r>
            <a:endParaRPr/>
          </a:p>
          <a:p>
            <a:pPr indent="-323850" lvl="0" marL="457200" rtl="0" algn="l">
              <a:spcBef>
                <a:spcPts val="0"/>
              </a:spcBef>
              <a:spcAft>
                <a:spcPts val="0"/>
              </a:spcAft>
              <a:buSzPts val="1500"/>
              <a:buChar char="❑"/>
            </a:pPr>
            <a:r>
              <a:rPr lang="en-US" u="sng">
                <a:solidFill>
                  <a:schemeClr val="hlink"/>
                </a:solidFill>
                <a:hlinkClick r:id="rId4"/>
              </a:rPr>
              <a:t>Introducing Maven</a:t>
            </a:r>
            <a:r>
              <a:rPr lang="en-US"/>
              <a:t>.</a:t>
            </a:r>
            <a:endParaRPr/>
          </a:p>
          <a:p>
            <a:pPr indent="-323850" lvl="0" marL="457200" rtl="0" algn="l">
              <a:spcBef>
                <a:spcPts val="0"/>
              </a:spcBef>
              <a:spcAft>
                <a:spcPts val="0"/>
              </a:spcAft>
              <a:buSzPts val="1500"/>
              <a:buChar char="❑"/>
            </a:pPr>
            <a:r>
              <a:rPr lang="en-US" u="sng">
                <a:solidFill>
                  <a:schemeClr val="hlink"/>
                </a:solidFill>
                <a:hlinkClick r:id="rId5"/>
              </a:rPr>
              <a:t>https://www.simplilearn.com/tutorials/maven-tutorial/maven-interview-questions</a:t>
            </a:r>
            <a:r>
              <a:rPr lang="en-US"/>
              <a:t>.</a:t>
            </a:r>
            <a:endParaRPr/>
          </a:p>
          <a:p>
            <a:pPr indent="-323850" lvl="0" marL="457200" rtl="0" algn="l">
              <a:spcBef>
                <a:spcPts val="0"/>
              </a:spcBef>
              <a:spcAft>
                <a:spcPts val="0"/>
              </a:spcAft>
              <a:buSzPts val="1500"/>
              <a:buChar char="❑"/>
            </a:pPr>
            <a:r>
              <a:rPr lang="en-US" u="sng">
                <a:solidFill>
                  <a:schemeClr val="hlink"/>
                </a:solidFill>
                <a:hlinkClick r:id="rId6"/>
              </a:rPr>
              <a:t>https://www.javawebtutor.com/articles/maven/maven_repositories.php</a:t>
            </a:r>
            <a:r>
              <a:rPr lang="en-US"/>
              <a:t>.</a:t>
            </a:r>
            <a:endParaRPr/>
          </a:p>
          <a:p>
            <a:pPr indent="-323850" lvl="0" marL="457200" rtl="0" algn="l">
              <a:spcBef>
                <a:spcPts val="0"/>
              </a:spcBef>
              <a:spcAft>
                <a:spcPts val="0"/>
              </a:spcAft>
              <a:buSzPts val="1500"/>
              <a:buChar char="❑"/>
            </a:pPr>
            <a:r>
              <a:rPr lang="en-US" u="sng">
                <a:solidFill>
                  <a:schemeClr val="hlink"/>
                </a:solidFill>
                <a:hlinkClick r:id="rId7"/>
              </a:rPr>
              <a:t>https://blogs.oracle.com/developers/post/mastering-maven-dependency-basics</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460142" y="850388"/>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Table of Contents</a:t>
            </a:r>
            <a:endParaRPr sz="3200"/>
          </a:p>
        </p:txBody>
      </p:sp>
      <p:sp>
        <p:nvSpPr>
          <p:cNvPr id="400" name="Google Shape;400;p41"/>
          <p:cNvSpPr txBox="1"/>
          <p:nvPr>
            <p:ph idx="1" type="body"/>
          </p:nvPr>
        </p:nvSpPr>
        <p:spPr>
          <a:xfrm>
            <a:off x="648175" y="1622600"/>
            <a:ext cx="11058000" cy="4634400"/>
          </a:xfrm>
          <a:prstGeom prst="rect">
            <a:avLst/>
          </a:prstGeom>
        </p:spPr>
        <p:txBody>
          <a:bodyPr anchorCtr="0" anchor="t" bIns="91425" lIns="91425" spcFirstLastPara="1" rIns="91425" wrap="square" tIns="91425">
            <a:normAutofit/>
          </a:bodyPr>
          <a:lstStyle/>
          <a:p>
            <a:pPr indent="-323850" lvl="0" marL="457200" rtl="0" algn="l">
              <a:spcBef>
                <a:spcPts val="1000"/>
              </a:spcBef>
              <a:spcAft>
                <a:spcPts val="0"/>
              </a:spcAft>
              <a:buSzPts val="1500"/>
              <a:buChar char="❑"/>
            </a:pPr>
            <a:r>
              <a:rPr lang="en-US" sz="1800"/>
              <a:t>Introduction to Maven.</a:t>
            </a:r>
            <a:endParaRPr sz="1800"/>
          </a:p>
          <a:p>
            <a:pPr indent="-323850" lvl="0" marL="457200" rtl="0" algn="l">
              <a:spcBef>
                <a:spcPts val="0"/>
              </a:spcBef>
              <a:spcAft>
                <a:spcPts val="0"/>
              </a:spcAft>
              <a:buSzPts val="1500"/>
              <a:buChar char="❑"/>
            </a:pPr>
            <a:r>
              <a:rPr lang="en-US" sz="1800"/>
              <a:t>Advantages of Using Maven.</a:t>
            </a:r>
            <a:endParaRPr sz="1800"/>
          </a:p>
          <a:p>
            <a:pPr indent="-323850" lvl="0" marL="457200" rtl="0" algn="l">
              <a:spcBef>
                <a:spcPts val="0"/>
              </a:spcBef>
              <a:spcAft>
                <a:spcPts val="0"/>
              </a:spcAft>
              <a:buSzPts val="1500"/>
              <a:buChar char="❑"/>
            </a:pPr>
            <a:r>
              <a:rPr lang="en-US" sz="1800"/>
              <a:t>Core Concepts of Maven.</a:t>
            </a:r>
            <a:endParaRPr sz="1800"/>
          </a:p>
          <a:p>
            <a:pPr indent="-323850" lvl="0" marL="457200" rtl="0" algn="l">
              <a:spcBef>
                <a:spcPts val="0"/>
              </a:spcBef>
              <a:spcAft>
                <a:spcPts val="0"/>
              </a:spcAft>
              <a:buSzPts val="1500"/>
              <a:buChar char="❑"/>
            </a:pPr>
            <a:r>
              <a:rPr lang="en-US" sz="1800"/>
              <a:t>Installation of Maven.</a:t>
            </a:r>
            <a:endParaRPr sz="1800"/>
          </a:p>
          <a:p>
            <a:pPr indent="-323850" lvl="0" marL="457200" rtl="0" algn="l">
              <a:spcBef>
                <a:spcPts val="0"/>
              </a:spcBef>
              <a:spcAft>
                <a:spcPts val="0"/>
              </a:spcAft>
              <a:buSzPts val="1500"/>
              <a:buChar char="❑"/>
            </a:pPr>
            <a:r>
              <a:rPr lang="en-US" sz="1800"/>
              <a:t>Overview of Project Object Model.</a:t>
            </a:r>
            <a:endParaRPr sz="1800"/>
          </a:p>
          <a:p>
            <a:pPr indent="-323850" lvl="0" marL="457200" rtl="0" algn="l">
              <a:spcBef>
                <a:spcPts val="0"/>
              </a:spcBef>
              <a:spcAft>
                <a:spcPts val="0"/>
              </a:spcAft>
              <a:buSzPts val="1500"/>
              <a:buChar char="❑"/>
            </a:pPr>
            <a:r>
              <a:rPr lang="en-US" sz="1800"/>
              <a:t>Sample for </a:t>
            </a:r>
            <a:r>
              <a:rPr lang="en-US"/>
              <a:t>p</a:t>
            </a:r>
            <a:r>
              <a:rPr lang="en-US" sz="1800"/>
              <a:t>om.xml File.</a:t>
            </a:r>
            <a:endParaRPr sz="1800"/>
          </a:p>
          <a:p>
            <a:pPr indent="-323850" lvl="0" marL="457200" rtl="0" algn="l">
              <a:spcBef>
                <a:spcPts val="0"/>
              </a:spcBef>
              <a:spcAft>
                <a:spcPts val="0"/>
              </a:spcAft>
              <a:buSzPts val="1500"/>
              <a:buChar char="❑"/>
            </a:pPr>
            <a:r>
              <a:rPr lang="en-US" sz="1800"/>
              <a:t>Maven Build Lifecycle.</a:t>
            </a:r>
            <a:endParaRPr sz="1800"/>
          </a:p>
          <a:p>
            <a:pPr indent="-323850" lvl="0" marL="457200" rtl="0" algn="l">
              <a:spcBef>
                <a:spcPts val="0"/>
              </a:spcBef>
              <a:spcAft>
                <a:spcPts val="0"/>
              </a:spcAft>
              <a:buSzPts val="1500"/>
              <a:buChar char="❑"/>
            </a:pPr>
            <a:r>
              <a:rPr lang="en-US" sz="1800"/>
              <a:t>Overview of Dependencies and Repositories.</a:t>
            </a:r>
            <a:endParaRPr sz="1800"/>
          </a:p>
          <a:p>
            <a:pPr indent="-323850" lvl="0" marL="457200" rtl="0" algn="l">
              <a:spcBef>
                <a:spcPts val="0"/>
              </a:spcBef>
              <a:spcAft>
                <a:spcPts val="0"/>
              </a:spcAft>
              <a:buSzPts val="1500"/>
              <a:buChar char="❑"/>
            </a:pPr>
            <a:r>
              <a:rPr lang="en-US" sz="1800"/>
              <a:t>Search for Dependencies.</a:t>
            </a:r>
            <a:endParaRPr sz="1800"/>
          </a:p>
          <a:p>
            <a:pPr indent="-323850" lvl="0" marL="457200" rtl="0" algn="l">
              <a:spcBef>
                <a:spcPts val="0"/>
              </a:spcBef>
              <a:spcAft>
                <a:spcPts val="0"/>
              </a:spcAft>
              <a:buSzPts val="1500"/>
              <a:buChar char="❑"/>
            </a:pPr>
            <a:r>
              <a:rPr lang="en-US" sz="1800"/>
              <a:t>Maven Plugins.</a:t>
            </a:r>
            <a:endParaRPr sz="1800"/>
          </a:p>
          <a:p>
            <a:pPr indent="-323850" lvl="0" marL="457200" rtl="0" algn="l">
              <a:spcBef>
                <a:spcPts val="0"/>
              </a:spcBef>
              <a:spcAft>
                <a:spcPts val="0"/>
              </a:spcAft>
              <a:buSzPts val="1500"/>
              <a:buChar char="❑"/>
            </a:pPr>
            <a:r>
              <a:rPr lang="en-US" sz="1800"/>
              <a:t>How Maven Works.</a:t>
            </a:r>
            <a:endParaRPr sz="1800"/>
          </a:p>
        </p:txBody>
      </p:sp>
      <p:sp>
        <p:nvSpPr>
          <p:cNvPr id="401" name="Google Shape;401;p4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2"/>
          <p:cNvSpPr txBox="1"/>
          <p:nvPr>
            <p:ph type="title"/>
          </p:nvPr>
        </p:nvSpPr>
        <p:spPr>
          <a:xfrm>
            <a:off x="517467" y="750188"/>
            <a:ext cx="10822500" cy="70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200"/>
              <a:t>Introduction to Maven</a:t>
            </a:r>
            <a:endParaRPr sz="3200"/>
          </a:p>
        </p:txBody>
      </p:sp>
      <p:sp>
        <p:nvSpPr>
          <p:cNvPr id="407" name="Google Shape;407;p42"/>
          <p:cNvSpPr txBox="1"/>
          <p:nvPr>
            <p:ph idx="1" type="body"/>
          </p:nvPr>
        </p:nvSpPr>
        <p:spPr>
          <a:xfrm>
            <a:off x="684750" y="1565175"/>
            <a:ext cx="10822500" cy="48351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800"/>
              </a:spcBef>
              <a:spcAft>
                <a:spcPts val="0"/>
              </a:spcAft>
              <a:buSzPts val="1500"/>
              <a:buChar char="❑"/>
            </a:pPr>
            <a:r>
              <a:rPr lang="en-US" sz="2000">
                <a:solidFill>
                  <a:srgbClr val="000000"/>
                </a:solidFill>
              </a:rPr>
              <a:t>Maven is a </a:t>
            </a:r>
            <a:r>
              <a:rPr b="1" lang="en-US" sz="2000">
                <a:solidFill>
                  <a:srgbClr val="000000"/>
                </a:solidFill>
              </a:rPr>
              <a:t>Java-based</a:t>
            </a:r>
            <a:r>
              <a:rPr lang="en-US" sz="2000">
                <a:solidFill>
                  <a:srgbClr val="000000"/>
                </a:solidFill>
              </a:rPr>
              <a:t> tool. The Apache Group developed Maven to support the development and building of multiple projects together for publishing and deploying multiple projects and generating the reports. </a:t>
            </a:r>
            <a:endParaRPr sz="2000">
              <a:solidFill>
                <a:srgbClr val="000000"/>
              </a:solidFill>
            </a:endParaRPr>
          </a:p>
          <a:p>
            <a:pPr indent="-323850" lvl="0" marL="457200" marR="0" rtl="0" algn="l">
              <a:lnSpc>
                <a:spcPct val="100000"/>
              </a:lnSpc>
              <a:spcBef>
                <a:spcPts val="800"/>
              </a:spcBef>
              <a:spcAft>
                <a:spcPts val="0"/>
              </a:spcAft>
              <a:buSzPts val="1500"/>
              <a:buChar char="❑"/>
            </a:pPr>
            <a:r>
              <a:rPr b="1" lang="en-US" sz="2000">
                <a:solidFill>
                  <a:srgbClr val="000000"/>
                </a:solidFill>
              </a:rPr>
              <a:t>Maven aims to describe two important things:</a:t>
            </a:r>
            <a:endParaRPr sz="2000">
              <a:solidFill>
                <a:srgbClr val="000000"/>
              </a:solidFill>
            </a:endParaRPr>
          </a:p>
          <a:p>
            <a:pPr indent="-425450" lvl="1" marL="1016000" rtl="0" algn="l">
              <a:lnSpc>
                <a:spcPct val="100000"/>
              </a:lnSpc>
              <a:spcBef>
                <a:spcPts val="800"/>
              </a:spcBef>
              <a:spcAft>
                <a:spcPts val="0"/>
              </a:spcAft>
              <a:buSzPts val="1300"/>
              <a:buAutoNum type="arabicPeriod"/>
            </a:pPr>
            <a:r>
              <a:rPr lang="en-US" sz="1900">
                <a:solidFill>
                  <a:srgbClr val="000000"/>
                </a:solidFill>
              </a:rPr>
              <a:t>How a software is built.</a:t>
            </a:r>
            <a:endParaRPr sz="1900">
              <a:solidFill>
                <a:srgbClr val="000000"/>
              </a:solidFill>
            </a:endParaRPr>
          </a:p>
          <a:p>
            <a:pPr indent="-425450" lvl="1" marL="1016000" rtl="0" algn="l">
              <a:lnSpc>
                <a:spcPct val="100000"/>
              </a:lnSpc>
              <a:spcBef>
                <a:spcPts val="800"/>
              </a:spcBef>
              <a:spcAft>
                <a:spcPts val="0"/>
              </a:spcAft>
              <a:buSzPts val="1300"/>
              <a:buAutoNum type="arabicPeriod"/>
            </a:pPr>
            <a:r>
              <a:rPr lang="en-US" sz="1900">
                <a:solidFill>
                  <a:srgbClr val="000000"/>
                </a:solidFill>
              </a:rPr>
              <a:t>The dependencies (jar files), plug-ins, and profiles that the project is associated with in a standalone or distributed environment.</a:t>
            </a:r>
            <a:endParaRPr sz="1900">
              <a:solidFill>
                <a:srgbClr val="000000"/>
              </a:solidFill>
            </a:endParaRPr>
          </a:p>
          <a:p>
            <a:pPr indent="-323850" lvl="0" marL="457200" marR="0" rtl="0" algn="l">
              <a:lnSpc>
                <a:spcPct val="100000"/>
              </a:lnSpc>
              <a:spcBef>
                <a:spcPts val="800"/>
              </a:spcBef>
              <a:spcAft>
                <a:spcPts val="0"/>
              </a:spcAft>
              <a:buSzPts val="1500"/>
              <a:buChar char="❑"/>
            </a:pPr>
            <a:r>
              <a:rPr lang="en-US" sz="2000">
                <a:solidFill>
                  <a:srgbClr val="000000"/>
                </a:solidFill>
              </a:rPr>
              <a:t>A more formal definition of Apache Maven is </a:t>
            </a:r>
            <a:r>
              <a:rPr lang="en-US" sz="2000">
                <a:solidFill>
                  <a:srgbClr val="000000"/>
                </a:solidFill>
                <a:highlight>
                  <a:srgbClr val="CFE2F3"/>
                </a:highlight>
              </a:rPr>
              <a:t>“</a:t>
            </a:r>
            <a:r>
              <a:rPr i="1" lang="en-US" sz="2000">
                <a:solidFill>
                  <a:srgbClr val="000000"/>
                </a:solidFill>
                <a:highlight>
                  <a:srgbClr val="CFE2F3"/>
                </a:highlight>
              </a:rPr>
              <a:t>a project management tool, which encompasses a project object model, a set of standards, a project lifecycle, a dependency management system, and the logic for executing plugin goals at defined phases in a lifecycle</a:t>
            </a:r>
            <a:r>
              <a:rPr lang="en-US" sz="2000">
                <a:solidFill>
                  <a:srgbClr val="000000"/>
                </a:solidFill>
                <a:highlight>
                  <a:srgbClr val="CFE2F3"/>
                </a:highlight>
              </a:rPr>
              <a:t>.”</a:t>
            </a:r>
            <a:endParaRPr sz="2000">
              <a:solidFill>
                <a:srgbClr val="000000"/>
              </a:solidFill>
              <a:highlight>
                <a:srgbClr val="CFE2F3"/>
              </a:highlight>
            </a:endParaRPr>
          </a:p>
          <a:p>
            <a:pPr indent="-323850" lvl="0" marL="457200" marR="0" rtl="0" algn="l">
              <a:lnSpc>
                <a:spcPct val="100000"/>
              </a:lnSpc>
              <a:spcBef>
                <a:spcPts val="800"/>
              </a:spcBef>
              <a:spcAft>
                <a:spcPts val="800"/>
              </a:spcAft>
              <a:buSzPts val="1500"/>
              <a:buChar char="❑"/>
            </a:pPr>
            <a:r>
              <a:rPr lang="en-US" sz="2000">
                <a:solidFill>
                  <a:srgbClr val="000000"/>
                </a:solidFill>
              </a:rPr>
              <a:t>When you use Maven, you describe your project using a well-defined project object model (POM). Maven can apply cross-cutting logic from a set of shared (or custom) plugins.</a:t>
            </a:r>
            <a:endParaRPr sz="2100">
              <a:solidFill>
                <a:srgbClr val="000000"/>
              </a:solidFill>
            </a:endParaRPr>
          </a:p>
        </p:txBody>
      </p:sp>
      <p:sp>
        <p:nvSpPr>
          <p:cNvPr id="408" name="Google Shape;408;p42"/>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3"/>
          <p:cNvSpPr txBox="1"/>
          <p:nvPr>
            <p:ph type="title"/>
          </p:nvPr>
        </p:nvSpPr>
        <p:spPr>
          <a:xfrm>
            <a:off x="517467" y="842663"/>
            <a:ext cx="10822500" cy="70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200"/>
              <a:t>Advantages of Using Maven</a:t>
            </a:r>
            <a:endParaRPr sz="3200"/>
          </a:p>
        </p:txBody>
      </p:sp>
      <p:sp>
        <p:nvSpPr>
          <p:cNvPr id="414" name="Google Shape;414;p43"/>
          <p:cNvSpPr txBox="1"/>
          <p:nvPr>
            <p:ph idx="1" type="body"/>
          </p:nvPr>
        </p:nvSpPr>
        <p:spPr>
          <a:xfrm>
            <a:off x="793225" y="1635325"/>
            <a:ext cx="10760400" cy="4527300"/>
          </a:xfrm>
          <a:prstGeom prst="rect">
            <a:avLst/>
          </a:prstGeom>
          <a:noFill/>
          <a:ln>
            <a:noFill/>
          </a:ln>
        </p:spPr>
        <p:txBody>
          <a:bodyPr anchorCtr="0" anchor="t" bIns="91425" lIns="91425" spcFirstLastPara="1" rIns="91425" wrap="square" tIns="91425">
            <a:normAutofit/>
          </a:bodyPr>
          <a:lstStyle/>
          <a:p>
            <a:pPr indent="-323850" lvl="0" marL="457200" rtl="0" algn="l">
              <a:spcBef>
                <a:spcPts val="1000"/>
              </a:spcBef>
              <a:spcAft>
                <a:spcPts val="0"/>
              </a:spcAft>
              <a:buSzPts val="1500"/>
              <a:buChar char="❑"/>
            </a:pPr>
            <a:r>
              <a:rPr lang="en-US"/>
              <a:t>Dependencies.</a:t>
            </a:r>
            <a:endParaRPr/>
          </a:p>
          <a:p>
            <a:pPr indent="-323850" lvl="0" marL="457200" rtl="0" algn="l">
              <a:spcBef>
                <a:spcPts val="1000"/>
              </a:spcBef>
              <a:spcAft>
                <a:spcPts val="0"/>
              </a:spcAft>
              <a:buSzPts val="1500"/>
              <a:buChar char="❑"/>
            </a:pPr>
            <a:r>
              <a:rPr lang="en-US"/>
              <a:t>Convention over configuration.</a:t>
            </a:r>
            <a:endParaRPr/>
          </a:p>
          <a:p>
            <a:pPr indent="-323850" lvl="0" marL="457200" rtl="0" algn="l">
              <a:spcBef>
                <a:spcPts val="1000"/>
              </a:spcBef>
              <a:spcAft>
                <a:spcPts val="0"/>
              </a:spcAft>
              <a:buSzPts val="1500"/>
              <a:buChar char="❑"/>
            </a:pPr>
            <a:r>
              <a:rPr lang="en-US"/>
              <a:t>Multiple/repeated builds.</a:t>
            </a:r>
            <a:endParaRPr/>
          </a:p>
          <a:p>
            <a:pPr indent="-323850" lvl="0" marL="457200" rtl="0" algn="l">
              <a:spcBef>
                <a:spcPts val="1000"/>
              </a:spcBef>
              <a:spcAft>
                <a:spcPts val="0"/>
              </a:spcAft>
              <a:buSzPts val="1500"/>
              <a:buChar char="❑"/>
            </a:pPr>
            <a:r>
              <a:rPr lang="en-US"/>
              <a:t>Automation</a:t>
            </a:r>
            <a:r>
              <a:rPr lang="en-US"/>
              <a:t>.</a:t>
            </a:r>
            <a:endParaRPr/>
          </a:p>
          <a:p>
            <a:pPr indent="-323850" lvl="0" marL="457200" rtl="0" algn="l">
              <a:spcBef>
                <a:spcPts val="1000"/>
              </a:spcBef>
              <a:spcAft>
                <a:spcPts val="0"/>
              </a:spcAft>
              <a:buSzPts val="1500"/>
              <a:buChar char="❑"/>
            </a:pPr>
            <a:r>
              <a:rPr lang="en-US"/>
              <a:t>Plugin management.</a:t>
            </a:r>
            <a:endParaRPr/>
          </a:p>
          <a:p>
            <a:pPr indent="-323850" lvl="0" marL="457200" rtl="0" algn="l">
              <a:spcBef>
                <a:spcPts val="1000"/>
              </a:spcBef>
              <a:spcAft>
                <a:spcPts val="0"/>
              </a:spcAft>
              <a:buSzPts val="1500"/>
              <a:buChar char="❑"/>
            </a:pPr>
            <a:r>
              <a:rPr lang="en-US"/>
              <a:t>Testing.</a:t>
            </a:r>
            <a:endParaRPr/>
          </a:p>
          <a:p>
            <a:pPr indent="-323850" lvl="0" marL="457200" rtl="0" algn="l">
              <a:spcBef>
                <a:spcPts val="1000"/>
              </a:spcBef>
              <a:spcAft>
                <a:spcPts val="0"/>
              </a:spcAft>
              <a:buSzPts val="1500"/>
              <a:buChar char="❑"/>
            </a:pPr>
            <a:r>
              <a:rPr lang="en-US"/>
              <a:t>Development process.</a:t>
            </a:r>
            <a:endParaRPr/>
          </a:p>
          <a:p>
            <a:pPr indent="-323850" lvl="0" marL="457200" rtl="0" algn="l">
              <a:spcBef>
                <a:spcPts val="1000"/>
              </a:spcBef>
              <a:spcAft>
                <a:spcPts val="0"/>
              </a:spcAft>
              <a:buSzPts val="1500"/>
              <a:buChar char="❑"/>
            </a:pPr>
            <a:r>
              <a:rPr lang="en-US"/>
              <a:t>Build status.</a:t>
            </a:r>
            <a:endParaRPr/>
          </a:p>
          <a:p>
            <a:pPr indent="-323850" lvl="0" marL="457200" rtl="0" algn="l">
              <a:spcBef>
                <a:spcPts val="1000"/>
              </a:spcBef>
              <a:spcAft>
                <a:spcPts val="0"/>
              </a:spcAft>
              <a:buSzPts val="1500"/>
              <a:buChar char="❑"/>
            </a:pPr>
            <a:r>
              <a:rPr lang="en-US"/>
              <a:t>Consistent setups.</a:t>
            </a:r>
            <a:endParaRPr/>
          </a:p>
          <a:p>
            <a:pPr indent="-323850" lvl="0" marL="457200" rtl="0" algn="l">
              <a:spcBef>
                <a:spcPts val="1000"/>
              </a:spcBef>
              <a:spcAft>
                <a:spcPts val="0"/>
              </a:spcAft>
              <a:buSzPts val="1500"/>
              <a:buChar char="❑"/>
            </a:pPr>
            <a:r>
              <a:rPr lang="en-US"/>
              <a:t>Standard and uniformed directory structure.</a:t>
            </a:r>
            <a:endParaRPr/>
          </a:p>
        </p:txBody>
      </p:sp>
      <p:sp>
        <p:nvSpPr>
          <p:cNvPr id="415" name="Google Shape;415;p43"/>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4"/>
          <p:cNvSpPr txBox="1"/>
          <p:nvPr>
            <p:ph type="title"/>
          </p:nvPr>
        </p:nvSpPr>
        <p:spPr>
          <a:xfrm>
            <a:off x="517467" y="819538"/>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sz="3200"/>
              <a:t>Core Concepts of Maven</a:t>
            </a:r>
            <a:endParaRPr sz="3200"/>
          </a:p>
        </p:txBody>
      </p:sp>
      <p:sp>
        <p:nvSpPr>
          <p:cNvPr id="421" name="Google Shape;421;p44"/>
          <p:cNvSpPr txBox="1"/>
          <p:nvPr>
            <p:ph idx="1" type="body"/>
          </p:nvPr>
        </p:nvSpPr>
        <p:spPr>
          <a:xfrm>
            <a:off x="819375" y="1592075"/>
            <a:ext cx="10708500" cy="46560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800"/>
              </a:spcBef>
              <a:spcAft>
                <a:spcPts val="0"/>
              </a:spcAft>
              <a:buSzPts val="1500"/>
              <a:buChar char="❑"/>
            </a:pPr>
            <a:r>
              <a:rPr b="1" lang="en-US" sz="1700"/>
              <a:t>Project Object Model (POM) Files: </a:t>
            </a:r>
            <a:r>
              <a:rPr lang="en-US" sz="1700">
                <a:highlight>
                  <a:srgbClr val="FFFFFF"/>
                </a:highlight>
              </a:rPr>
              <a:t>When you execute a Maven command, you give Maven a POM file to execute the commands on.</a:t>
            </a:r>
            <a:endParaRPr sz="1700"/>
          </a:p>
          <a:p>
            <a:pPr indent="-323850" lvl="0" marL="457200" marR="0" rtl="0" algn="l">
              <a:lnSpc>
                <a:spcPct val="100000"/>
              </a:lnSpc>
              <a:spcBef>
                <a:spcPts val="800"/>
              </a:spcBef>
              <a:spcAft>
                <a:spcPts val="0"/>
              </a:spcAft>
              <a:buSzPts val="1500"/>
              <a:buChar char="❑"/>
            </a:pPr>
            <a:r>
              <a:rPr b="1" lang="en-US" sz="1700"/>
              <a:t>Dependencies and Repositories: </a:t>
            </a:r>
            <a:r>
              <a:rPr lang="en-US" sz="1700">
                <a:highlight>
                  <a:srgbClr val="FFFFFF"/>
                </a:highlight>
              </a:rPr>
              <a:t>Dependencies are external JAR files (Java libraries) that your project uses.</a:t>
            </a:r>
            <a:endParaRPr sz="1700"/>
          </a:p>
          <a:p>
            <a:pPr indent="-323850" lvl="0" marL="457200" rtl="0" algn="l">
              <a:lnSpc>
                <a:spcPct val="100000"/>
              </a:lnSpc>
              <a:spcBef>
                <a:spcPts val="800"/>
              </a:spcBef>
              <a:spcAft>
                <a:spcPts val="0"/>
              </a:spcAft>
              <a:buSzPts val="1500"/>
              <a:buChar char="❑"/>
            </a:pPr>
            <a:r>
              <a:rPr b="1" lang="en-US" sz="1700"/>
              <a:t>Build LifeCycles, Phases, and Goals:</a:t>
            </a:r>
            <a:r>
              <a:rPr lang="en-US" sz="1700"/>
              <a:t> </a:t>
            </a:r>
            <a:r>
              <a:rPr lang="en-US" sz="1700">
                <a:highlight>
                  <a:srgbClr val="FFFFFF"/>
                </a:highlight>
              </a:rPr>
              <a:t>A build lifecycle consists of a sequence of build phases, and each build phase consists of a sequence of goals. </a:t>
            </a:r>
            <a:endParaRPr sz="1700"/>
          </a:p>
          <a:p>
            <a:pPr indent="-323850" lvl="0" marL="457200" marR="0" rtl="0" algn="l">
              <a:lnSpc>
                <a:spcPct val="100000"/>
              </a:lnSpc>
              <a:spcBef>
                <a:spcPts val="800"/>
              </a:spcBef>
              <a:spcAft>
                <a:spcPts val="0"/>
              </a:spcAft>
              <a:buSzPts val="1500"/>
              <a:buChar char="❑"/>
            </a:pPr>
            <a:r>
              <a:rPr b="1" lang="en-US" sz="1700"/>
              <a:t>Profiles:</a:t>
            </a:r>
            <a:r>
              <a:rPr lang="en-US" sz="1700"/>
              <a:t> </a:t>
            </a:r>
            <a:r>
              <a:rPr lang="en-US" sz="1700">
                <a:highlight>
                  <a:srgbClr val="FFFFFF"/>
                </a:highlight>
              </a:rPr>
              <a:t>Build profiles are used if you need to build your project in different ways. For instance, you may need to build your project for your local computer for development and testing. You may also need to build it for deployment on your production environment. These two builds may be different. To enable different builds, you can add different build profiles to your POM files. When executing Maven, you can tell which build profile to use.</a:t>
            </a:r>
            <a:endParaRPr sz="1700"/>
          </a:p>
          <a:p>
            <a:pPr indent="-323850" lvl="0" marL="457200" marR="0" rtl="0" algn="l">
              <a:lnSpc>
                <a:spcPct val="100000"/>
              </a:lnSpc>
              <a:spcBef>
                <a:spcPts val="800"/>
              </a:spcBef>
              <a:spcAft>
                <a:spcPts val="800"/>
              </a:spcAft>
              <a:buSzPts val="1500"/>
              <a:buChar char="❑"/>
            </a:pPr>
            <a:r>
              <a:rPr b="1" lang="en-US" sz="1700"/>
              <a:t>Plugins:</a:t>
            </a:r>
            <a:r>
              <a:rPr lang="en-US" sz="1700"/>
              <a:t> </a:t>
            </a:r>
            <a:r>
              <a:rPr lang="en-US" sz="1700">
                <a:highlight>
                  <a:srgbClr val="FFFFFF"/>
                </a:highlight>
              </a:rPr>
              <a:t>Build plugins are used to insert extra goals into a build phase. If you need to perform a set of actions for your project, which are not covered by the standard Maven build phases and goals, you can add a plugin to the POM file. Maven has some standard plugins you can use, and you can also implement your own in Java.</a:t>
            </a:r>
            <a:endParaRPr sz="1700"/>
          </a:p>
        </p:txBody>
      </p:sp>
      <p:sp>
        <p:nvSpPr>
          <p:cNvPr id="422" name="Google Shape;422;p4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5"/>
          <p:cNvSpPr txBox="1"/>
          <p:nvPr>
            <p:ph type="title"/>
          </p:nvPr>
        </p:nvSpPr>
        <p:spPr>
          <a:xfrm>
            <a:off x="552592" y="873488"/>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Installation of Maven</a:t>
            </a:r>
            <a:endParaRPr/>
          </a:p>
        </p:txBody>
      </p:sp>
      <p:sp>
        <p:nvSpPr>
          <p:cNvPr id="428" name="Google Shape;428;p45"/>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349250" lvl="0" marL="457200" rtl="0" algn="l">
              <a:lnSpc>
                <a:spcPct val="100000"/>
              </a:lnSpc>
              <a:spcBef>
                <a:spcPts val="1000"/>
              </a:spcBef>
              <a:spcAft>
                <a:spcPts val="0"/>
              </a:spcAft>
              <a:buSzPts val="1900"/>
              <a:buChar char="❑"/>
            </a:pPr>
            <a:r>
              <a:rPr lang="en-US" sz="1900"/>
              <a:t>Verify that your system has JDK installed. If it does not, install Java. </a:t>
            </a:r>
            <a:endParaRPr sz="1900"/>
          </a:p>
          <a:p>
            <a:pPr indent="-349250" lvl="0" marL="457200" rtl="0" algn="l">
              <a:lnSpc>
                <a:spcPct val="100000"/>
              </a:lnSpc>
              <a:spcBef>
                <a:spcPts val="1000"/>
              </a:spcBef>
              <a:spcAft>
                <a:spcPts val="0"/>
              </a:spcAft>
              <a:buSzPts val="1900"/>
              <a:buChar char="❑"/>
            </a:pPr>
            <a:r>
              <a:rPr lang="en-US" sz="1900"/>
              <a:t>Check that the Java Environment variable is set. If it is not, set the Java Environment variable using this link: </a:t>
            </a:r>
            <a:r>
              <a:rPr lang="en-US" sz="1900" u="sng">
                <a:solidFill>
                  <a:schemeClr val="hlink"/>
                </a:solidFill>
                <a:hlinkClick r:id="rId3"/>
              </a:rPr>
              <a:t>install java and setting environment variable</a:t>
            </a:r>
            <a:r>
              <a:rPr lang="en-US" sz="1900"/>
              <a:t>.</a:t>
            </a:r>
            <a:endParaRPr sz="1900"/>
          </a:p>
          <a:p>
            <a:pPr indent="-349250" lvl="0" marL="457200" rtl="0" algn="l">
              <a:lnSpc>
                <a:spcPct val="100000"/>
              </a:lnSpc>
              <a:spcBef>
                <a:spcPts val="1000"/>
              </a:spcBef>
              <a:spcAft>
                <a:spcPts val="0"/>
              </a:spcAft>
              <a:buSzPts val="1900"/>
              <a:buChar char="❑"/>
            </a:pPr>
            <a:r>
              <a:rPr lang="en-US" sz="1900"/>
              <a:t>Download Maven. Click here → (</a:t>
            </a:r>
            <a:r>
              <a:rPr lang="en-US" sz="1900" u="sng">
                <a:solidFill>
                  <a:schemeClr val="hlink"/>
                </a:solidFill>
                <a:hlinkClick r:id="rId4"/>
              </a:rPr>
              <a:t>Link</a:t>
            </a:r>
            <a:r>
              <a:rPr lang="en-US" sz="1900"/>
              <a:t>).</a:t>
            </a:r>
            <a:endParaRPr sz="1900"/>
          </a:p>
          <a:p>
            <a:pPr indent="-349250" lvl="0" marL="457200" rtl="0" algn="l">
              <a:lnSpc>
                <a:spcPct val="100000"/>
              </a:lnSpc>
              <a:spcBef>
                <a:spcPts val="1000"/>
              </a:spcBef>
              <a:spcAft>
                <a:spcPts val="0"/>
              </a:spcAft>
              <a:buSzPts val="1900"/>
              <a:buChar char="❑"/>
            </a:pPr>
            <a:r>
              <a:rPr lang="en-US" sz="1900"/>
              <a:t>Unpack your Maven zip at any place in your system (folder).</a:t>
            </a:r>
            <a:endParaRPr sz="1900"/>
          </a:p>
          <a:p>
            <a:pPr indent="-349250" lvl="0" marL="457200" rtl="0" algn="l">
              <a:lnSpc>
                <a:spcPct val="110000"/>
              </a:lnSpc>
              <a:spcBef>
                <a:spcPts val="1000"/>
              </a:spcBef>
              <a:spcAft>
                <a:spcPts val="0"/>
              </a:spcAft>
              <a:buSzPts val="1900"/>
              <a:buChar char="❑"/>
            </a:pPr>
            <a:r>
              <a:rPr lang="en-US" sz="1900"/>
              <a:t>Adding Maven to the Environment variable (system variable environment and PATH environment variable).</a:t>
            </a:r>
            <a:endParaRPr sz="1900"/>
          </a:p>
          <a:p>
            <a:pPr indent="-330200" lvl="1" marL="914400" rtl="0" algn="l">
              <a:lnSpc>
                <a:spcPct val="110000"/>
              </a:lnSpc>
              <a:spcBef>
                <a:spcPts val="0"/>
              </a:spcBef>
              <a:spcAft>
                <a:spcPts val="0"/>
              </a:spcAft>
              <a:buSzPts val="1600"/>
              <a:buChar char="➢"/>
            </a:pPr>
            <a:r>
              <a:rPr lang="en-US" sz="1900">
                <a:solidFill>
                  <a:srgbClr val="000000"/>
                </a:solidFill>
              </a:rPr>
              <a:t>We add both </a:t>
            </a:r>
            <a:r>
              <a:rPr b="1" lang="en-US" sz="1900">
                <a:solidFill>
                  <a:srgbClr val="000000"/>
                </a:solidFill>
              </a:rPr>
              <a:t>M2_HOME</a:t>
            </a:r>
            <a:r>
              <a:rPr lang="en-US" sz="1900">
                <a:solidFill>
                  <a:srgbClr val="000000"/>
                </a:solidFill>
              </a:rPr>
              <a:t> and </a:t>
            </a:r>
            <a:r>
              <a:rPr b="1" lang="en-US" sz="1900">
                <a:solidFill>
                  <a:srgbClr val="000000"/>
                </a:solidFill>
              </a:rPr>
              <a:t>MAVEN_HOME</a:t>
            </a:r>
            <a:r>
              <a:rPr lang="en-US" sz="1900">
                <a:solidFill>
                  <a:srgbClr val="000000"/>
                </a:solidFill>
              </a:rPr>
              <a:t> variables to the Windows environment.</a:t>
            </a:r>
            <a:endParaRPr sz="1900">
              <a:solidFill>
                <a:srgbClr val="000000"/>
              </a:solidFill>
            </a:endParaRPr>
          </a:p>
          <a:p>
            <a:pPr indent="-349250" lvl="0" marL="457200" rtl="0" algn="l">
              <a:lnSpc>
                <a:spcPct val="100000"/>
              </a:lnSpc>
              <a:spcBef>
                <a:spcPts val="1000"/>
              </a:spcBef>
              <a:spcAft>
                <a:spcPts val="0"/>
              </a:spcAft>
              <a:buSzPts val="1900"/>
              <a:buChar char="❑"/>
            </a:pPr>
            <a:r>
              <a:rPr lang="en-US" sz="1900"/>
              <a:t>Open cmd and run </a:t>
            </a:r>
            <a:r>
              <a:rPr b="1" lang="en-US" sz="1900"/>
              <a:t>mvn -v</a:t>
            </a:r>
            <a:r>
              <a:rPr lang="en-US" sz="1900"/>
              <a:t> command.</a:t>
            </a:r>
            <a:endParaRPr sz="1900"/>
          </a:p>
        </p:txBody>
      </p:sp>
      <p:sp>
        <p:nvSpPr>
          <p:cNvPr id="429" name="Google Shape;429;p4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6"/>
          <p:cNvSpPr txBox="1"/>
          <p:nvPr>
            <p:ph type="title"/>
          </p:nvPr>
        </p:nvSpPr>
        <p:spPr>
          <a:xfrm>
            <a:off x="568017" y="842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2"/>
              </a:buClr>
              <a:buSzPts val="1400"/>
              <a:buFont typeface="Century Gothic"/>
              <a:buNone/>
            </a:pPr>
            <a:r>
              <a:rPr lang="en-US"/>
              <a:t>Guided Lab - </a:t>
            </a:r>
            <a:r>
              <a:rPr lang="en-US"/>
              <a:t>Installation of Maven</a:t>
            </a:r>
            <a:endParaRPr/>
          </a:p>
        </p:txBody>
      </p:sp>
      <p:sp>
        <p:nvSpPr>
          <p:cNvPr id="435" name="Google Shape;435;p4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349250" lvl="0" marL="457200" marR="0" rtl="0" algn="l">
              <a:lnSpc>
                <a:spcPct val="100000"/>
              </a:lnSpc>
              <a:spcBef>
                <a:spcPts val="1000"/>
              </a:spcBef>
              <a:spcAft>
                <a:spcPts val="0"/>
              </a:spcAft>
              <a:buClr>
                <a:schemeClr val="accent1"/>
              </a:buClr>
              <a:buSzPts val="1900"/>
              <a:buFont typeface="Noto Sans Symbols"/>
              <a:buChar char="❑"/>
            </a:pPr>
            <a:r>
              <a:rPr lang="en-US" sz="2200"/>
              <a:t>Find the</a:t>
            </a:r>
            <a:r>
              <a:rPr lang="en-US" sz="2200"/>
              <a:t> </a:t>
            </a:r>
            <a:r>
              <a:rPr b="1" lang="en-US" sz="2200" u="sng">
                <a:solidFill>
                  <a:schemeClr val="hlink"/>
                </a:solidFill>
                <a:hlinkClick r:id="rId3"/>
              </a:rPr>
              <a:t>GLAB - 305.1.1 - Installing Maven on Windows</a:t>
            </a:r>
            <a:r>
              <a:rPr b="1" lang="en-US" sz="2200"/>
              <a:t> </a:t>
            </a:r>
            <a:r>
              <a:rPr lang="en-US" sz="2200"/>
              <a:t>on Canvas under the Assignments section.</a:t>
            </a:r>
            <a:endParaRPr sz="2200"/>
          </a:p>
        </p:txBody>
      </p:sp>
      <p:sp>
        <p:nvSpPr>
          <p:cNvPr id="436" name="Google Shape;436;p4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7"/>
          <p:cNvSpPr txBox="1"/>
          <p:nvPr>
            <p:ph type="title"/>
          </p:nvPr>
        </p:nvSpPr>
        <p:spPr>
          <a:xfrm>
            <a:off x="445725" y="703975"/>
            <a:ext cx="10948200" cy="70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200"/>
              <a:t>Overview of </a:t>
            </a:r>
            <a:r>
              <a:rPr lang="en-US" sz="3200"/>
              <a:t>Project Object Model</a:t>
            </a:r>
            <a:endParaRPr sz="3200"/>
          </a:p>
        </p:txBody>
      </p:sp>
      <p:sp>
        <p:nvSpPr>
          <p:cNvPr id="442" name="Google Shape;442;p47"/>
          <p:cNvSpPr txBox="1"/>
          <p:nvPr>
            <p:ph idx="1" type="body"/>
          </p:nvPr>
        </p:nvSpPr>
        <p:spPr>
          <a:xfrm>
            <a:off x="795575" y="1672100"/>
            <a:ext cx="10544400" cy="4751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1000"/>
              </a:spcBef>
              <a:spcAft>
                <a:spcPts val="0"/>
              </a:spcAft>
              <a:buSzPts val="2200"/>
              <a:buChar char="❑"/>
            </a:pPr>
            <a:r>
              <a:rPr b="1" lang="en-US" sz="2200">
                <a:solidFill>
                  <a:srgbClr val="000000"/>
                </a:solidFill>
              </a:rPr>
              <a:t>Project Object Model (POM) </a:t>
            </a:r>
            <a:r>
              <a:rPr lang="en-US" sz="2200">
                <a:solidFill>
                  <a:srgbClr val="000000"/>
                </a:solidFill>
              </a:rPr>
              <a:t>in Maven is a core element. Maven projects consist of one configurable file called </a:t>
            </a:r>
            <a:r>
              <a:rPr b="1" i="1" lang="en-US" sz="2200">
                <a:solidFill>
                  <a:srgbClr val="000000"/>
                </a:solidFill>
              </a:rPr>
              <a:t>pom.xml</a:t>
            </a:r>
            <a:r>
              <a:rPr lang="en-US" sz="2200">
                <a:solidFill>
                  <a:srgbClr val="000000"/>
                </a:solidFill>
              </a:rPr>
              <a:t>. The </a:t>
            </a:r>
            <a:r>
              <a:rPr b="1" lang="en-US" sz="2200">
                <a:solidFill>
                  <a:srgbClr val="000000"/>
                </a:solidFill>
              </a:rPr>
              <a:t>pom.xml </a:t>
            </a:r>
            <a:r>
              <a:rPr lang="en-US" sz="2200">
                <a:solidFill>
                  <a:srgbClr val="000000"/>
                </a:solidFill>
              </a:rPr>
              <a:t>will always be located in the </a:t>
            </a:r>
            <a:r>
              <a:rPr b="1" lang="en-US" sz="2200">
                <a:solidFill>
                  <a:srgbClr val="000000"/>
                </a:solidFill>
              </a:rPr>
              <a:t>root directory</a:t>
            </a:r>
            <a:r>
              <a:rPr lang="en-US" sz="2200">
                <a:solidFill>
                  <a:srgbClr val="000000"/>
                </a:solidFill>
              </a:rPr>
              <a:t> of any Maven project, and the file represents the very basic and fundamental unit in Maven.</a:t>
            </a:r>
            <a:endParaRPr sz="2200">
              <a:solidFill>
                <a:srgbClr val="000000"/>
              </a:solidFill>
            </a:endParaRPr>
          </a:p>
          <a:p>
            <a:pPr indent="-368300" lvl="0" marL="457200" marR="0" rtl="0" algn="l">
              <a:lnSpc>
                <a:spcPct val="100000"/>
              </a:lnSpc>
              <a:spcBef>
                <a:spcPts val="1000"/>
              </a:spcBef>
              <a:spcAft>
                <a:spcPts val="0"/>
              </a:spcAft>
              <a:buSzPts val="2200"/>
              <a:buChar char="❑"/>
            </a:pPr>
            <a:r>
              <a:rPr lang="en-US" sz="2200">
                <a:solidFill>
                  <a:srgbClr val="000000"/>
                </a:solidFill>
              </a:rPr>
              <a:t>The </a:t>
            </a:r>
            <a:r>
              <a:rPr b="1" lang="en-US" sz="2200">
                <a:solidFill>
                  <a:srgbClr val="000000"/>
                </a:solidFill>
              </a:rPr>
              <a:t>pom.xml</a:t>
            </a:r>
            <a:r>
              <a:rPr lang="en-US" sz="2200">
                <a:solidFill>
                  <a:srgbClr val="000000"/>
                </a:solidFill>
              </a:rPr>
              <a:t> contains the information related to the project, which is built in. It contains all of the necessary information about the configuration details and the dependencies and plugins included in the project. In simple words, it contains the details of the build lifecycle of a project.</a:t>
            </a:r>
            <a:endParaRPr sz="2200">
              <a:solidFill>
                <a:srgbClr val="000000"/>
              </a:solidFill>
            </a:endParaRPr>
          </a:p>
          <a:p>
            <a:pPr indent="-368300" lvl="0" marL="457200" rtl="0" algn="l">
              <a:spcBef>
                <a:spcPts val="1000"/>
              </a:spcBef>
              <a:spcAft>
                <a:spcPts val="1000"/>
              </a:spcAft>
              <a:buSzPts val="2200"/>
              <a:buChar char="❑"/>
            </a:pPr>
            <a:r>
              <a:rPr lang="en-US" sz="2200">
                <a:solidFill>
                  <a:srgbClr val="000000"/>
                </a:solidFill>
              </a:rPr>
              <a:t>Maven provides six scopes: compile, provide, runtime, test, system, and import.</a:t>
            </a:r>
            <a:endParaRPr sz="2200">
              <a:solidFill>
                <a:srgbClr val="000000"/>
              </a:solidFill>
            </a:endParaRPr>
          </a:p>
        </p:txBody>
      </p:sp>
      <p:sp>
        <p:nvSpPr>
          <p:cNvPr id="443" name="Google Shape;443;p4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