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4F20A2-CFBF-486B-97F1-C2011E70E56A}">
  <a:tblStyle styleId="{EC4F20A2-CFBF-486B-97F1-C2011E70E5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7.xml"/><Relationship Id="rId44" Type="http://schemas.openxmlformats.org/officeDocument/2006/relationships/font" Target="fonts/CenturyGothic-boldItalic.fntdata"/><Relationship Id="rId21" Type="http://schemas.openxmlformats.org/officeDocument/2006/relationships/slide" Target="slides/slide16.xml"/><Relationship Id="rId43" Type="http://schemas.openxmlformats.org/officeDocument/2006/relationships/font" Target="fonts/CenturyGothic-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a2f2b8fa0_0_3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85" name="Google Shape;385;g15a2f2b8fa0_0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1b13bdcd7_1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1b13bdcd7_1_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181b13bdcd7_1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81b13bdcd7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g181b13bdcd7_1_8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Elaborate on a few points such as:</a:t>
            </a:r>
            <a:endParaRPr/>
          </a:p>
          <a:p>
            <a:pPr indent="0" lvl="0" marL="0" rtl="0" algn="l">
              <a:lnSpc>
                <a:spcPct val="100000"/>
              </a:lnSpc>
              <a:spcBef>
                <a:spcPts val="0"/>
              </a:spcBef>
              <a:spcAft>
                <a:spcPts val="0"/>
              </a:spcAft>
              <a:buSzPts val="1400"/>
              <a:buNone/>
            </a:pPr>
            <a:r>
              <a:rPr lang="en-US"/>
              <a:t>-Why do you need to include the URL, username, and password</a:t>
            </a:r>
            <a:endParaRPr/>
          </a:p>
          <a:p>
            <a:pPr indent="0" lvl="0" marL="0" rtl="0" algn="l">
              <a:lnSpc>
                <a:spcPct val="100000"/>
              </a:lnSpc>
              <a:spcBef>
                <a:spcPts val="0"/>
              </a:spcBef>
              <a:spcAft>
                <a:spcPts val="0"/>
              </a:spcAft>
              <a:buSzPts val="1400"/>
              <a:buNone/>
            </a:pPr>
            <a:r>
              <a:rPr lang="en-US"/>
              <a:t>-What is a statement?</a:t>
            </a:r>
            <a:endParaRPr/>
          </a:p>
        </p:txBody>
      </p:sp>
      <p:sp>
        <p:nvSpPr>
          <p:cNvPr id="473" name="Google Shape;473;g181b13bdcd7_1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81b13bdcd7_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81b13bdcd7_1_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9900"/>
              </a:buClr>
              <a:buSzPts val="1200"/>
              <a:buFont typeface="Noto Sans Symbols"/>
              <a:buChar char="❑"/>
            </a:pPr>
            <a:r>
              <a:t/>
            </a:r>
            <a:endParaRPr/>
          </a:p>
        </p:txBody>
      </p:sp>
      <p:sp>
        <p:nvSpPr>
          <p:cNvPr id="481" name="Google Shape;481;g181b13bdcd7_1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81b13bdcd7_1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g181b13bdcd7_1_10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9900"/>
              </a:buClr>
              <a:buSzPts val="1200"/>
              <a:buFont typeface="Noto Sans Symbols"/>
              <a:buChar char="❑"/>
            </a:pPr>
            <a:r>
              <a:rPr lang="en-US">
                <a:solidFill>
                  <a:srgbClr val="3F3F3F"/>
                </a:solidFill>
                <a:latin typeface="Century Gothic"/>
                <a:ea typeface="Century Gothic"/>
                <a:cs typeface="Century Gothic"/>
                <a:sym typeface="Century Gothic"/>
              </a:rPr>
              <a:t>JDBC driver classes  includes a </a:t>
            </a:r>
            <a:r>
              <a:rPr b="1" i="1" lang="en-US">
                <a:solidFill>
                  <a:srgbClr val="0B5394"/>
                </a:solidFill>
                <a:latin typeface="Century Gothic"/>
                <a:ea typeface="Century Gothic"/>
                <a:cs typeface="Century Gothic"/>
                <a:sym typeface="Century Gothic"/>
              </a:rPr>
              <a:t>DriverManager </a:t>
            </a:r>
            <a:r>
              <a:rPr lang="en-US">
                <a:solidFill>
                  <a:srgbClr val="3F3F3F"/>
                </a:solidFill>
                <a:latin typeface="Century Gothic"/>
                <a:ea typeface="Century Gothic"/>
                <a:cs typeface="Century Gothic"/>
                <a:sym typeface="Century Gothic"/>
              </a:rPr>
              <a:t>class: </a:t>
            </a:r>
            <a:r>
              <a:rPr b="1" lang="en-US">
                <a:solidFill>
                  <a:srgbClr val="3F3F3F"/>
                </a:solidFill>
                <a:latin typeface="Century Gothic"/>
                <a:ea typeface="Century Gothic"/>
                <a:cs typeface="Century Gothic"/>
                <a:sym typeface="Century Gothic"/>
              </a:rPr>
              <a:t>A software component that is required by the JDBC API to interact with the database that is supplied by the database vendor, along with the database. </a:t>
            </a:r>
            <a:r>
              <a:rPr lang="en-US">
                <a:solidFill>
                  <a:srgbClr val="3F3F3F"/>
                </a:solidFill>
                <a:latin typeface="Century Gothic"/>
                <a:ea typeface="Century Gothic"/>
                <a:cs typeface="Century Gothic"/>
                <a:sym typeface="Century Gothic"/>
              </a:rPr>
              <a:t>This is often unique for each database:</a:t>
            </a:r>
            <a:endParaRPr>
              <a:solidFill>
                <a:srgbClr val="3F3F3F"/>
              </a:solidFill>
              <a:latin typeface="Century Gothic"/>
              <a:ea typeface="Century Gothic"/>
              <a:cs typeface="Century Gothic"/>
              <a:sym typeface="Century Gothic"/>
            </a:endParaRPr>
          </a:p>
          <a:p>
            <a:pPr indent="-304800" lvl="1" marL="914400" rtl="0" algn="l">
              <a:spcBef>
                <a:spcPts val="0"/>
              </a:spcBef>
              <a:spcAft>
                <a:spcPts val="0"/>
              </a:spcAft>
              <a:buClr>
                <a:srgbClr val="FF9900"/>
              </a:buClr>
              <a:buSzPts val="1200"/>
              <a:buFont typeface="Noto Sans Symbols"/>
              <a:buChar char="➢"/>
            </a:pPr>
            <a:r>
              <a:rPr lang="en-US">
                <a:solidFill>
                  <a:srgbClr val="3F3F3F"/>
                </a:solidFill>
                <a:latin typeface="Century Gothic"/>
                <a:ea typeface="Century Gothic"/>
                <a:cs typeface="Century Gothic"/>
                <a:sym typeface="Century Gothic"/>
              </a:rPr>
              <a:t>Allows you to set up a driver.</a:t>
            </a:r>
            <a:endParaRPr>
              <a:solidFill>
                <a:srgbClr val="3F3F3F"/>
              </a:solidFill>
              <a:latin typeface="Century Gothic"/>
              <a:ea typeface="Century Gothic"/>
              <a:cs typeface="Century Gothic"/>
              <a:sym typeface="Century Gothic"/>
            </a:endParaRPr>
          </a:p>
          <a:p>
            <a:pPr indent="-304800" lvl="1" marL="914400" rtl="0" algn="l">
              <a:spcBef>
                <a:spcPts val="0"/>
              </a:spcBef>
              <a:spcAft>
                <a:spcPts val="0"/>
              </a:spcAft>
              <a:buClr>
                <a:srgbClr val="FF9900"/>
              </a:buClr>
              <a:buSzPts val="1200"/>
              <a:buFont typeface="Noto Sans Symbols"/>
              <a:buChar char="➢"/>
            </a:pPr>
            <a:r>
              <a:rPr lang="en-US">
                <a:solidFill>
                  <a:srgbClr val="3F3F3F"/>
                </a:solidFill>
                <a:latin typeface="Century Gothic"/>
                <a:ea typeface="Century Gothic"/>
                <a:cs typeface="Century Gothic"/>
                <a:sym typeface="Century Gothic"/>
              </a:rPr>
              <a:t>Driver allows you to connect.</a:t>
            </a:r>
            <a:endParaRPr>
              <a:solidFill>
                <a:srgbClr val="3F3F3F"/>
              </a:solidFill>
              <a:latin typeface="Century Gothic"/>
              <a:ea typeface="Century Gothic"/>
              <a:cs typeface="Century Gothic"/>
              <a:sym typeface="Century Gothic"/>
            </a:endParaRPr>
          </a:p>
          <a:p>
            <a:pPr indent="-304800" lvl="1" marL="914400" rtl="0" algn="l">
              <a:spcBef>
                <a:spcPts val="0"/>
              </a:spcBef>
              <a:spcAft>
                <a:spcPts val="0"/>
              </a:spcAft>
              <a:buClr>
                <a:srgbClr val="FF9900"/>
              </a:buClr>
              <a:buSzPts val="1200"/>
              <a:buFont typeface="Noto Sans Symbols"/>
              <a:buChar char="➢"/>
            </a:pPr>
            <a:r>
              <a:rPr lang="en-US">
                <a:solidFill>
                  <a:srgbClr val="3F3F3F"/>
                </a:solidFill>
                <a:latin typeface="Century Gothic"/>
                <a:ea typeface="Century Gothic"/>
                <a:cs typeface="Century Gothic"/>
                <a:sym typeface="Century Gothic"/>
              </a:rPr>
              <a:t>All other JDBC objects use this driver.</a:t>
            </a:r>
            <a:endParaRPr/>
          </a:p>
        </p:txBody>
      </p:sp>
      <p:sp>
        <p:nvSpPr>
          <p:cNvPr id="489" name="Google Shape;489;g181b13bdcd7_1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81b13bdcd7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181b13bdcd7_1_10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Talk about what makes up a URL.</a:t>
            </a:r>
            <a:endParaRPr/>
          </a:p>
          <a:p>
            <a:pPr indent="0" lvl="0" marL="0" rtl="0" algn="l">
              <a:lnSpc>
                <a:spcPct val="100000"/>
              </a:lnSpc>
              <a:spcBef>
                <a:spcPts val="0"/>
              </a:spcBef>
              <a:spcAft>
                <a:spcPts val="0"/>
              </a:spcAft>
              <a:buSzPts val="1400"/>
              <a:buNone/>
            </a:pPr>
            <a:r>
              <a:rPr lang="en-US"/>
              <a:t>-Driver</a:t>
            </a:r>
            <a:endParaRPr/>
          </a:p>
          <a:p>
            <a:pPr indent="0" lvl="0" marL="0" rtl="0" algn="l">
              <a:lnSpc>
                <a:spcPct val="100000"/>
              </a:lnSpc>
              <a:spcBef>
                <a:spcPts val="0"/>
              </a:spcBef>
              <a:spcAft>
                <a:spcPts val="0"/>
              </a:spcAft>
              <a:buSzPts val="1400"/>
              <a:buNone/>
            </a:pPr>
            <a:r>
              <a:rPr lang="en-US"/>
              <a:t>-Hostname/IP</a:t>
            </a:r>
            <a:endParaRPr/>
          </a:p>
          <a:p>
            <a:pPr indent="0" lvl="0" marL="0" rtl="0" algn="l">
              <a:lnSpc>
                <a:spcPct val="100000"/>
              </a:lnSpc>
              <a:spcBef>
                <a:spcPts val="0"/>
              </a:spcBef>
              <a:spcAft>
                <a:spcPts val="0"/>
              </a:spcAft>
              <a:buSzPts val="1400"/>
              <a:buNone/>
            </a:pPr>
            <a:r>
              <a:rPr lang="en-US"/>
              <a:t>-Port</a:t>
            </a:r>
            <a:endParaRPr/>
          </a:p>
          <a:p>
            <a:pPr indent="0" lvl="0" marL="0" rtl="0" algn="l">
              <a:lnSpc>
                <a:spcPct val="100000"/>
              </a:lnSpc>
              <a:spcBef>
                <a:spcPts val="0"/>
              </a:spcBef>
              <a:spcAft>
                <a:spcPts val="0"/>
              </a:spcAft>
              <a:buSzPts val="1400"/>
              <a:buNone/>
            </a:pPr>
            <a:r>
              <a:rPr lang="en-US"/>
              <a:t>-Database name</a:t>
            </a:r>
            <a:endParaRPr/>
          </a:p>
        </p:txBody>
      </p:sp>
      <p:sp>
        <p:nvSpPr>
          <p:cNvPr id="498" name="Google Shape;498;g181b13bdcd7_1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81b13bdcd7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g181b13bdcd7_1_1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9" name="Google Shape;509;g181b13bdcd7_1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81b13bdcd7_1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81b13bdcd7_1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181b13bdcd7_1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81b13bdcd7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81b13bdcd7_1_1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181b13bdcd7_1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81b13bdcd7_1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81b13bdcd7_1_1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81b13bdcd7_1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81b13bdcd7_1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81b13bdcd7_1_1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181b13bdcd7_1_1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81b13bdcd7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81b13bdcd7_1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181b13bdcd7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81b13bdcd7_1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81b13bdcd7_1_1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181b13bdcd7_1_1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81b13bdcd7_1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81b13bdcd7_1_1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181b13bdcd7_1_1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81b13bdcd7_1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81b13bdcd7_1_1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181b13bdcd7_1_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81b13bdcd7_1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g181b13bdcd7_1_18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Write some code in class to show how PreparedStatement works</a:t>
            </a:r>
            <a:endParaRPr/>
          </a:p>
        </p:txBody>
      </p:sp>
      <p:sp>
        <p:nvSpPr>
          <p:cNvPr id="581" name="Google Shape;581;g181b13bdcd7_1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81b13bdcd7_1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81b13bdcd7_1_1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181b13bdcd7_1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81b13bdcd7_1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81b13bdcd7_1_1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181b13bdcd7_1_1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81b13bdcd7_1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81b13bdcd7_1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181b13bdcd7_1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81b13bdcd7_1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81b13bdcd7_1_2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181b13bdcd7_1_2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81b13bdcd7_1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81b13bdcd7_1_4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81b13bdcd7_1_4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81b13bdcd7_1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81b13bdcd7_1_2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181b13bdcd7_1_2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81b13bdcd7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181b13bdcd7_1_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g181b13bdcd7_1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81b13bdcd7_1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81b13bdcd7_1_2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181b13bdcd7_1_2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81b13bdcd7_1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81b13bdcd7_1_2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181b13bdcd7_1_2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f9a8fd176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f9a8fd1766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1f9a8fd1766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81b13bdcd7_1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81b13bdcd7_1_2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181b13bdcd7_1_2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81b13bdcd7_1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81b13bdcd7_1_2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81b13bdcd7_1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81b13bdcd7_1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g181b13bdcd7_1_26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7" name="Google Shape;687;g181b13bdcd7_1_2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81b13bdcd7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181b13bdcd7_1_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8" name="Google Shape;408;g181b13bdcd7_1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81b13bdcd7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81b13bdcd7_1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181b13bdcd7_1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81b13bdcd7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81b13bdcd7_1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181b13bdcd7_1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1b13bdcd7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1b13bdcd7_1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181b13bdcd7_1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81b13bdcd7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81b13bdcd7_1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181b13bdcd7_1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81b13bdcd7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81b13bdcd7_1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181b13bdcd7_1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2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2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2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2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2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0" y="2800533"/>
            <a:ext cx="121920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5300"/>
              <a:buFont typeface="Avenir"/>
              <a:buNone/>
              <a:defRPr sz="5300">
                <a:solidFill>
                  <a:srgbClr val="FEC14F"/>
                </a:solidFill>
                <a:latin typeface="Avenir"/>
                <a:ea typeface="Avenir"/>
                <a:cs typeface="Avenir"/>
                <a:sym typeface="Avenir"/>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7" name="Google Shape;97;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nvSpPr>
        <p:spPr>
          <a:xfrm>
            <a:off x="4125567" y="1970433"/>
            <a:ext cx="73890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1149400" y="2421967"/>
            <a:ext cx="2257800" cy="2853300"/>
          </a:xfrm>
          <a:prstGeom prst="roundRect">
            <a:avLst>
              <a:gd fmla="val 16667" name="adj"/>
            </a:avLst>
          </a:prstGeom>
          <a:noFill/>
          <a:ln>
            <a:noFill/>
          </a:ln>
        </p:spPr>
      </p:sp>
      <p:sp>
        <p:nvSpPr>
          <p:cNvPr id="100" name="Google Shape;100;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1" name="Google Shape;101;p11"/>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653667" y="600200"/>
            <a:ext cx="112209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5" name="Google Shape;105;p12"/>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2187843" cy="6855719"/>
          </a:xfrm>
          <a:prstGeom prst="rect">
            <a:avLst/>
          </a:prstGeom>
          <a:noFill/>
          <a:ln>
            <a:noFill/>
          </a:ln>
        </p:spPr>
      </p:pic>
      <p:sp>
        <p:nvSpPr>
          <p:cNvPr id="112" name="Google Shape;112;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9pPr>
          </a:lstStyle>
          <a:p/>
        </p:txBody>
      </p:sp>
      <p:sp>
        <p:nvSpPr>
          <p:cNvPr id="113" name="Google Shape;113;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2373"/>
            <a:ext cx="12192000" cy="6867714"/>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30" name="Google Shape;130;p1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000"/>
              <a:buNone/>
              <a:defRPr b="1" i="0" sz="3000" u="none" cap="none" strike="noStrike"/>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37" name="Google Shape;137;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3850" lvl="0" marL="457200" marR="0" rtl="0" algn="l">
              <a:lnSpc>
                <a:spcPct val="100000"/>
              </a:lnSpc>
              <a:spcBef>
                <a:spcPts val="1000"/>
              </a:spcBef>
              <a:spcAft>
                <a:spcPts val="0"/>
              </a:spcAft>
              <a:buClr>
                <a:srgbClr val="FF9900"/>
              </a:buClr>
              <a:buSzPts val="1500"/>
              <a:buChar char="❑"/>
              <a:defRPr i="0" sz="1800" u="none" cap="none" strike="noStrike">
                <a:solidFill>
                  <a:srgbClr val="222222"/>
                </a:solidFill>
              </a:defRPr>
            </a:lvl1pPr>
            <a:lvl2pPr indent="-311150" lvl="1" marL="914400" marR="0" rtl="0" algn="l">
              <a:lnSpc>
                <a:spcPct val="100000"/>
              </a:lnSpc>
              <a:spcBef>
                <a:spcPts val="1000"/>
              </a:spcBef>
              <a:spcAft>
                <a:spcPts val="0"/>
              </a:spcAft>
              <a:buClr>
                <a:srgbClr val="E69138"/>
              </a:buClr>
              <a:buSzPts val="1300"/>
              <a:buChar char="➢"/>
              <a:defRPr i="0" sz="1600" u="none" cap="none" strike="noStrike">
                <a:solidFill>
                  <a:srgbClr val="222222"/>
                </a:solidFill>
              </a:defRPr>
            </a:lvl2pPr>
            <a:lvl3pPr indent="-298450" lvl="2" marL="1371600" marR="0" rtl="0" algn="l">
              <a:lnSpc>
                <a:spcPct val="100000"/>
              </a:lnSpc>
              <a:spcBef>
                <a:spcPts val="1000"/>
              </a:spcBef>
              <a:spcAft>
                <a:spcPts val="0"/>
              </a:spcAft>
              <a:buClr>
                <a:srgbClr val="E69138"/>
              </a:buClr>
              <a:buSzPts val="1100"/>
              <a:buChar char="▶"/>
              <a:defRPr i="0" sz="1500" u="none" cap="none" strike="noStrike">
                <a:solidFill>
                  <a:srgbClr val="222222"/>
                </a:solidFill>
              </a:defRPr>
            </a:lvl3pPr>
            <a:lvl4pPr indent="-292100" lvl="3" marL="1828800" marR="0" rtl="0" algn="l">
              <a:lnSpc>
                <a:spcPct val="100000"/>
              </a:lnSpc>
              <a:spcBef>
                <a:spcPts val="1000"/>
              </a:spcBef>
              <a:spcAft>
                <a:spcPts val="0"/>
              </a:spcAft>
              <a:buClr>
                <a:srgbClr val="B45F06"/>
              </a:buClr>
              <a:buSzPts val="1000"/>
              <a:buChar char="▶"/>
              <a:defRPr i="0" sz="1200" u="none" cap="none" strike="noStrike">
                <a:solidFill>
                  <a:srgbClr val="222222"/>
                </a:solidFill>
              </a:defRPr>
            </a:lvl4pPr>
            <a:lvl5pPr indent="-292100" lvl="4" marL="2286000" marR="0" rtl="0" algn="l">
              <a:lnSpc>
                <a:spcPct val="100000"/>
              </a:lnSpc>
              <a:spcBef>
                <a:spcPts val="1000"/>
              </a:spcBef>
              <a:spcAft>
                <a:spcPts val="0"/>
              </a:spcAft>
              <a:buClr>
                <a:srgbClr val="222222"/>
              </a:buClr>
              <a:buSzPts val="1000"/>
              <a:buChar char="▶"/>
              <a:defRPr i="0" sz="1200" u="none" cap="none" strike="noStrike">
                <a:solidFill>
                  <a:srgbClr val="222222"/>
                </a:solidFill>
              </a:defRPr>
            </a:lvl5pPr>
            <a:lvl6pPr indent="-292100" lvl="5" marL="2743200" marR="0" rtl="0" algn="l">
              <a:lnSpc>
                <a:spcPct val="100000"/>
              </a:lnSpc>
              <a:spcBef>
                <a:spcPts val="1000"/>
              </a:spcBef>
              <a:spcAft>
                <a:spcPts val="0"/>
              </a:spcAft>
              <a:buClr>
                <a:srgbClr val="222222"/>
              </a:buClr>
              <a:buSzPts val="1000"/>
              <a:buChar char="▶"/>
              <a:defRPr i="0" sz="1200" u="none" cap="none" strike="noStrike">
                <a:solidFill>
                  <a:srgbClr val="222222"/>
                </a:solidFill>
              </a:defRPr>
            </a:lvl6pPr>
            <a:lvl7pPr indent="-292100" lvl="6" marL="3200400" marR="0" rtl="0" algn="l">
              <a:lnSpc>
                <a:spcPct val="100000"/>
              </a:lnSpc>
              <a:spcBef>
                <a:spcPts val="1000"/>
              </a:spcBef>
              <a:spcAft>
                <a:spcPts val="0"/>
              </a:spcAft>
              <a:buClr>
                <a:srgbClr val="222222"/>
              </a:buClr>
              <a:buSzPts val="1000"/>
              <a:buChar char="▶"/>
              <a:defRPr i="0" sz="1200" u="none" cap="none" strike="noStrike">
                <a:solidFill>
                  <a:srgbClr val="222222"/>
                </a:solidFill>
              </a:defRPr>
            </a:lvl7pPr>
            <a:lvl8pPr indent="-292100" lvl="7" marL="3657600" marR="0" rtl="0" algn="l">
              <a:lnSpc>
                <a:spcPct val="100000"/>
              </a:lnSpc>
              <a:spcBef>
                <a:spcPts val="1000"/>
              </a:spcBef>
              <a:spcAft>
                <a:spcPts val="0"/>
              </a:spcAft>
              <a:buClr>
                <a:srgbClr val="222222"/>
              </a:buClr>
              <a:buSzPts val="1000"/>
              <a:buChar char="▶"/>
              <a:defRPr i="0" sz="1200" u="none" cap="none" strike="noStrike">
                <a:solidFill>
                  <a:srgbClr val="222222"/>
                </a:solidFill>
              </a:defRPr>
            </a:lvl8pPr>
            <a:lvl9pPr indent="-292100" lvl="8" marL="4114800" marR="0" rtl="0" algn="l">
              <a:lnSpc>
                <a:spcPct val="100000"/>
              </a:lnSpc>
              <a:spcBef>
                <a:spcPts val="1000"/>
              </a:spcBef>
              <a:spcAft>
                <a:spcPts val="0"/>
              </a:spcAft>
              <a:buClr>
                <a:srgbClr val="222222"/>
              </a:buClr>
              <a:buSzPts val="1000"/>
              <a:buChar char="▶"/>
              <a:defRPr i="0" sz="1200" u="none" cap="none" strike="noStrike">
                <a:solidFill>
                  <a:srgbClr val="222222"/>
                </a:solidFill>
              </a:defRPr>
            </a:lvl9pPr>
          </a:lstStyle>
          <a:p/>
        </p:txBody>
      </p:sp>
      <p:sp>
        <p:nvSpPr>
          <p:cNvPr id="138" name="Google Shape;138;p1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11339974" y="6248151"/>
            <a:ext cx="777600" cy="5409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524000" y="1122363"/>
            <a:ext cx="91443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500"/>
              <a:buChar char="●"/>
              <a:defRPr sz="6000"/>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142" name="Google Shape;142;p17"/>
          <p:cNvSpPr txBox="1"/>
          <p:nvPr>
            <p:ph idx="1" type="subTitle"/>
          </p:nvPr>
        </p:nvSpPr>
        <p:spPr>
          <a:xfrm>
            <a:off x="1524000" y="3602038"/>
            <a:ext cx="91443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400"/>
            </a:lvl1pPr>
            <a:lvl2pPr lvl="1" rtl="0" algn="ctr">
              <a:lnSpc>
                <a:spcPct val="100000"/>
              </a:lnSpc>
              <a:spcBef>
                <a:spcPts val="1000"/>
              </a:spcBef>
              <a:spcAft>
                <a:spcPts val="0"/>
              </a:spcAft>
              <a:buSzPts val="1600"/>
              <a:buNone/>
              <a:defRPr sz="2100"/>
            </a:lvl2pPr>
            <a:lvl3pPr lvl="2" rtl="0" algn="ctr">
              <a:lnSpc>
                <a:spcPct val="100000"/>
              </a:lnSpc>
              <a:spcBef>
                <a:spcPts val="1000"/>
              </a:spcBef>
              <a:spcAft>
                <a:spcPts val="0"/>
              </a:spcAft>
              <a:buSzPts val="1500"/>
              <a:buNone/>
              <a:defRPr sz="1800"/>
            </a:lvl3pPr>
            <a:lvl4pPr lvl="3" rtl="0" algn="ctr">
              <a:lnSpc>
                <a:spcPct val="100000"/>
              </a:lnSpc>
              <a:spcBef>
                <a:spcPts val="1000"/>
              </a:spcBef>
              <a:spcAft>
                <a:spcPts val="0"/>
              </a:spcAft>
              <a:buSzPts val="1200"/>
              <a:buNone/>
              <a:defRPr sz="1600"/>
            </a:lvl4pPr>
            <a:lvl5pPr lvl="4" rtl="0" algn="ctr">
              <a:lnSpc>
                <a:spcPct val="100000"/>
              </a:lnSpc>
              <a:spcBef>
                <a:spcPts val="1000"/>
              </a:spcBef>
              <a:spcAft>
                <a:spcPts val="0"/>
              </a:spcAft>
              <a:buSzPts val="1200"/>
              <a:buNone/>
              <a:defRPr sz="1600"/>
            </a:lvl5pPr>
            <a:lvl6pPr lvl="5" rtl="0" algn="ctr">
              <a:lnSpc>
                <a:spcPct val="100000"/>
              </a:lnSpc>
              <a:spcBef>
                <a:spcPts val="1000"/>
              </a:spcBef>
              <a:spcAft>
                <a:spcPts val="0"/>
              </a:spcAft>
              <a:buSzPts val="1200"/>
              <a:buNone/>
              <a:defRPr sz="1600"/>
            </a:lvl6pPr>
            <a:lvl7pPr lvl="6" rtl="0" algn="ctr">
              <a:lnSpc>
                <a:spcPct val="100000"/>
              </a:lnSpc>
              <a:spcBef>
                <a:spcPts val="1000"/>
              </a:spcBef>
              <a:spcAft>
                <a:spcPts val="0"/>
              </a:spcAft>
              <a:buSzPts val="1200"/>
              <a:buNone/>
              <a:defRPr sz="1600"/>
            </a:lvl7pPr>
            <a:lvl8pPr lvl="7" rtl="0" algn="ctr">
              <a:lnSpc>
                <a:spcPct val="100000"/>
              </a:lnSpc>
              <a:spcBef>
                <a:spcPts val="1000"/>
              </a:spcBef>
              <a:spcAft>
                <a:spcPts val="0"/>
              </a:spcAft>
              <a:buSzPts val="1200"/>
              <a:buNone/>
              <a:defRPr sz="1600"/>
            </a:lvl8pPr>
            <a:lvl9pPr lvl="8" rtl="0" algn="ctr">
              <a:lnSpc>
                <a:spcPct val="100000"/>
              </a:lnSpc>
              <a:spcBef>
                <a:spcPts val="1000"/>
              </a:spcBef>
              <a:spcAft>
                <a:spcPts val="1000"/>
              </a:spcAft>
              <a:buSzPts val="1200"/>
              <a:buNone/>
              <a:defRPr sz="1600"/>
            </a:lvl9pPr>
          </a:lstStyle>
          <a:p/>
        </p:txBody>
      </p:sp>
      <p:sp>
        <p:nvSpPr>
          <p:cNvPr id="143" name="Google Shape;143;p17"/>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4" name="Google Shape;144;p17"/>
          <p:cNvSpPr txBox="1"/>
          <p:nvPr>
            <p:ph idx="11" type="ftr"/>
          </p:nvPr>
        </p:nvSpPr>
        <p:spPr>
          <a:xfrm>
            <a:off x="685800" y="5870575"/>
            <a:ext cx="78273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5" name="Google Shape;145;p17"/>
          <p:cNvSpPr txBox="1"/>
          <p:nvPr>
            <p:ph idx="12" type="sldNum"/>
          </p:nvPr>
        </p:nvSpPr>
        <p:spPr>
          <a:xfrm>
            <a:off x="10266061"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a:lvl1pPr>
            <a:lvl2pPr indent="0" lvl="1" marL="0" marR="0" rtl="0" algn="r">
              <a:lnSpc>
                <a:spcPct val="100000"/>
              </a:lnSpc>
              <a:spcBef>
                <a:spcPts val="0"/>
              </a:spcBef>
              <a:spcAft>
                <a:spcPts val="0"/>
              </a:spcAft>
              <a:buClr>
                <a:srgbClr val="000000"/>
              </a:buClr>
              <a:buSzPts val="1000"/>
              <a:buFont typeface="Arial"/>
              <a:buNone/>
              <a:defRPr/>
            </a:lvl2pPr>
            <a:lvl3pPr indent="0" lvl="2" marL="0" marR="0" rtl="0" algn="r">
              <a:lnSpc>
                <a:spcPct val="100000"/>
              </a:lnSpc>
              <a:spcBef>
                <a:spcPts val="0"/>
              </a:spcBef>
              <a:spcAft>
                <a:spcPts val="0"/>
              </a:spcAft>
              <a:buClr>
                <a:srgbClr val="000000"/>
              </a:buClr>
              <a:buSzPts val="1000"/>
              <a:buFont typeface="Arial"/>
              <a:buNone/>
              <a:defRPr/>
            </a:lvl3pPr>
            <a:lvl4pPr indent="0" lvl="3" marL="0" marR="0" rtl="0" algn="r">
              <a:lnSpc>
                <a:spcPct val="100000"/>
              </a:lnSpc>
              <a:spcBef>
                <a:spcPts val="0"/>
              </a:spcBef>
              <a:spcAft>
                <a:spcPts val="0"/>
              </a:spcAft>
              <a:buClr>
                <a:srgbClr val="000000"/>
              </a:buClr>
              <a:buSzPts val="1000"/>
              <a:buFont typeface="Arial"/>
              <a:buNone/>
              <a:defRPr/>
            </a:lvl4pPr>
            <a:lvl5pPr indent="0" lvl="4" marL="0" marR="0" rtl="0" algn="r">
              <a:lnSpc>
                <a:spcPct val="100000"/>
              </a:lnSpc>
              <a:spcBef>
                <a:spcPts val="0"/>
              </a:spcBef>
              <a:spcAft>
                <a:spcPts val="0"/>
              </a:spcAft>
              <a:buClr>
                <a:srgbClr val="000000"/>
              </a:buClr>
              <a:buSzPts val="1000"/>
              <a:buFont typeface="Arial"/>
              <a:buNone/>
              <a:defRPr/>
            </a:lvl5pPr>
            <a:lvl6pPr indent="0" lvl="5" marL="0" marR="0" rtl="0" algn="r">
              <a:lnSpc>
                <a:spcPct val="100000"/>
              </a:lnSpc>
              <a:spcBef>
                <a:spcPts val="0"/>
              </a:spcBef>
              <a:spcAft>
                <a:spcPts val="0"/>
              </a:spcAft>
              <a:buClr>
                <a:srgbClr val="000000"/>
              </a:buClr>
              <a:buSzPts val="1000"/>
              <a:buFont typeface="Arial"/>
              <a:buNone/>
              <a:defRPr/>
            </a:lvl6pPr>
            <a:lvl7pPr indent="0" lvl="6" marL="0" marR="0" rtl="0" algn="r">
              <a:lnSpc>
                <a:spcPct val="100000"/>
              </a:lnSpc>
              <a:spcBef>
                <a:spcPts val="0"/>
              </a:spcBef>
              <a:spcAft>
                <a:spcPts val="0"/>
              </a:spcAft>
              <a:buClr>
                <a:srgbClr val="000000"/>
              </a:buClr>
              <a:buSzPts val="1000"/>
              <a:buFont typeface="Arial"/>
              <a:buNone/>
              <a:defRPr/>
            </a:lvl7pPr>
            <a:lvl8pPr indent="0" lvl="7" marL="0" marR="0" rtl="0" algn="r">
              <a:lnSpc>
                <a:spcPct val="100000"/>
              </a:lnSpc>
              <a:spcBef>
                <a:spcPts val="0"/>
              </a:spcBef>
              <a:spcAft>
                <a:spcPts val="0"/>
              </a:spcAft>
              <a:buClr>
                <a:srgbClr val="000000"/>
              </a:buClr>
              <a:buSzPts val="1000"/>
              <a:buFont typeface="Arial"/>
              <a:buNone/>
              <a:defRPr/>
            </a:lvl8pPr>
            <a:lvl9pPr indent="0" lvl="8" marL="0" marR="0" rtl="0" algn="r">
              <a:lnSpc>
                <a:spcPct val="100000"/>
              </a:lnSpc>
              <a:spcBef>
                <a:spcPts val="0"/>
              </a:spcBef>
              <a:spcAft>
                <a:spcPts val="0"/>
              </a:spcAft>
              <a:buClr>
                <a:srgbClr val="000000"/>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2373"/>
            <a:ext cx="12192000" cy="6867714"/>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59" name="Google Shape;159;p18"/>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000">
                <a:solidFill>
                  <a:schemeClr val="dk1"/>
                </a:solidFill>
              </a:rPr>
              <a:t>Questions?</a:t>
            </a:r>
            <a:endParaRPr sz="30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690860" y="2228809"/>
            <a:ext cx="3537027" cy="35370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2187843" cy="6855719"/>
          </a:xfrm>
          <a:prstGeom prst="rect">
            <a:avLst/>
          </a:prstGeom>
          <a:noFill/>
          <a:ln>
            <a:noFill/>
          </a:ln>
        </p:spPr>
      </p:pic>
      <p:sp>
        <p:nvSpPr>
          <p:cNvPr id="170" name="Google Shape;170;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8" name="Google Shape;48;p3"/>
          <p:cNvGrpSpPr/>
          <p:nvPr/>
        </p:nvGrpSpPr>
        <p:grpSpPr>
          <a:xfrm>
            <a:off x="122817" y="2363843"/>
            <a:ext cx="10656633" cy="2129806"/>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4" name="Google Shape;54;p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2373"/>
            <a:ext cx="12192000" cy="6867714"/>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88" name="Google Shape;188;p2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195" name="Google Shape;195;p22"/>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2373"/>
            <a:ext cx="12192000" cy="6867714"/>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09" name="Google Shape;209;p23"/>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16" name="Google Shape;216;p24"/>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pic>
        <p:nvPicPr>
          <p:cNvPr id="217" name="Google Shape;217;p24"/>
          <p:cNvPicPr preferRelativeResize="0"/>
          <p:nvPr/>
        </p:nvPicPr>
        <p:blipFill>
          <a:blip r:embed="rId2">
            <a:alphaModFix/>
          </a:blip>
          <a:stretch>
            <a:fillRect/>
          </a:stretch>
        </p:blipFill>
        <p:spPr>
          <a:xfrm>
            <a:off x="146494" y="137358"/>
            <a:ext cx="2920736" cy="421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2373"/>
            <a:ext cx="12192000" cy="6867714"/>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31" name="Google Shape;231;p2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38" name="Google Shape;238;p26"/>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2373"/>
            <a:ext cx="12192000" cy="6867714"/>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52" name="Google Shape;252;p27"/>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259" name="Google Shape;259;p28"/>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2373"/>
            <a:ext cx="12192000" cy="6867714"/>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77" name="Google Shape;277;p29"/>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84" name="Google Shape;284;p30"/>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872800"/>
            <a:ext cx="5821200" cy="598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8" name="Google Shape;58;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60" name="Google Shape;60;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1" name="Google Shape;61;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2373"/>
            <a:ext cx="12192000" cy="6867714"/>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98" name="Google Shape;298;p3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05" name="Google Shape;305;p3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2373"/>
            <a:ext cx="12192000" cy="6867714"/>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23" name="Google Shape;323;p33"/>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30" name="Google Shape;330;p3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2373"/>
            <a:ext cx="12192000" cy="6867714"/>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48" name="Google Shape;348;p3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486739" y="484550"/>
            <a:ext cx="8761500" cy="707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15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500"/>
              <a:buNone/>
              <a:defRPr b="0" i="0" sz="1300" u="none" cap="none" strike="noStrike">
                <a:solidFill>
                  <a:schemeClr val="dk2"/>
                </a:solidFill>
              </a:defRPr>
            </a:lvl2pPr>
            <a:lvl3pPr lvl="2" marR="0" rtl="0" algn="l">
              <a:spcBef>
                <a:spcPts val="0"/>
              </a:spcBef>
              <a:spcAft>
                <a:spcPts val="0"/>
              </a:spcAft>
              <a:buSzPts val="1500"/>
              <a:buNone/>
              <a:defRPr b="0" i="0" sz="1300" u="none" cap="none" strike="noStrike">
                <a:solidFill>
                  <a:schemeClr val="dk2"/>
                </a:solidFill>
              </a:defRPr>
            </a:lvl3pPr>
            <a:lvl4pPr lvl="3" marR="0" rtl="0" algn="l">
              <a:spcBef>
                <a:spcPts val="0"/>
              </a:spcBef>
              <a:spcAft>
                <a:spcPts val="0"/>
              </a:spcAft>
              <a:buSzPts val="1500"/>
              <a:buNone/>
              <a:defRPr b="0" i="0" sz="1300" u="none" cap="none" strike="noStrike">
                <a:solidFill>
                  <a:schemeClr val="dk2"/>
                </a:solidFill>
              </a:defRPr>
            </a:lvl4pPr>
            <a:lvl5pPr lvl="4" marR="0" rtl="0" algn="l">
              <a:spcBef>
                <a:spcPts val="0"/>
              </a:spcBef>
              <a:spcAft>
                <a:spcPts val="0"/>
              </a:spcAft>
              <a:buSzPts val="1500"/>
              <a:buNone/>
              <a:defRPr b="0" i="0" sz="1300" u="none" cap="none" strike="noStrike">
                <a:solidFill>
                  <a:schemeClr val="dk2"/>
                </a:solidFill>
              </a:defRPr>
            </a:lvl5pPr>
            <a:lvl6pPr lvl="5" marR="0" rtl="0" algn="l">
              <a:lnSpc>
                <a:spcPct val="100000"/>
              </a:lnSpc>
              <a:spcBef>
                <a:spcPts val="0"/>
              </a:spcBef>
              <a:spcAft>
                <a:spcPts val="0"/>
              </a:spcAft>
              <a:buSzPts val="1500"/>
              <a:buNone/>
              <a:defRPr b="0" i="0" sz="1300" u="none" cap="none" strike="noStrike">
                <a:solidFill>
                  <a:schemeClr val="dk2"/>
                </a:solidFill>
              </a:defRPr>
            </a:lvl6pPr>
            <a:lvl7pPr lvl="6" marR="0" rtl="0" algn="l">
              <a:lnSpc>
                <a:spcPct val="100000"/>
              </a:lnSpc>
              <a:spcBef>
                <a:spcPts val="0"/>
              </a:spcBef>
              <a:spcAft>
                <a:spcPts val="0"/>
              </a:spcAft>
              <a:buSzPts val="1500"/>
              <a:buNone/>
              <a:defRPr b="0" i="0" sz="1300" u="none" cap="none" strike="noStrike">
                <a:solidFill>
                  <a:schemeClr val="dk2"/>
                </a:solidFill>
              </a:defRPr>
            </a:lvl7pPr>
            <a:lvl8pPr lvl="7" marR="0" rtl="0" algn="l">
              <a:lnSpc>
                <a:spcPct val="100000"/>
              </a:lnSpc>
              <a:spcBef>
                <a:spcPts val="0"/>
              </a:spcBef>
              <a:spcAft>
                <a:spcPts val="0"/>
              </a:spcAft>
              <a:buSzPts val="1500"/>
              <a:buNone/>
              <a:defRPr b="0" i="0" sz="1300" u="none" cap="none" strike="noStrike">
                <a:solidFill>
                  <a:schemeClr val="dk2"/>
                </a:solidFill>
              </a:defRPr>
            </a:lvl8pPr>
            <a:lvl9pPr lvl="8" marR="0" rtl="0" algn="l">
              <a:lnSpc>
                <a:spcPct val="100000"/>
              </a:lnSpc>
              <a:spcBef>
                <a:spcPts val="0"/>
              </a:spcBef>
              <a:spcAft>
                <a:spcPts val="0"/>
              </a:spcAft>
              <a:buSzPts val="1500"/>
              <a:buNone/>
              <a:defRPr b="0" i="0" sz="1300" u="none" cap="none" strike="noStrike">
                <a:solidFill>
                  <a:schemeClr val="dk2"/>
                </a:solidFill>
              </a:defRPr>
            </a:lvl9pPr>
          </a:lstStyle>
          <a:p/>
        </p:txBody>
      </p:sp>
      <p:sp>
        <p:nvSpPr>
          <p:cNvPr id="355" name="Google Shape;355;p36"/>
          <p:cNvSpPr txBox="1"/>
          <p:nvPr>
            <p:ph idx="1" type="body"/>
          </p:nvPr>
        </p:nvSpPr>
        <p:spPr>
          <a:xfrm>
            <a:off x="1154955"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2100" lvl="3" marL="18288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2100" lvl="4" marL="22860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2100" lvl="5" marL="27432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2100" lvl="6" marL="32004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2100" lvl="7" marL="36576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2100" lvl="8" marL="41148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6208712"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2100" lvl="3" marL="18288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2100" lvl="4" marL="22860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2100" lvl="5" marL="27432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2100" lvl="6" marL="32004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2100" lvl="7" marL="36576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2100" lvl="8" marL="41148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10352088" y="295275"/>
            <a:ext cx="838200" cy="768600"/>
          </a:xfrm>
          <a:prstGeom prst="rect">
            <a:avLst/>
          </a:prstGeom>
          <a:noFill/>
          <a:ln>
            <a:noFill/>
          </a:ln>
        </p:spPr>
        <p:txBody>
          <a:bodyPr anchorCtr="0" anchor="b" bIns="45675" lIns="91425" spcFirstLastPara="1" rIns="91425" wrap="square" tIns="45675">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_7">
    <p:bg>
      <p:bgPr>
        <a:blipFill>
          <a:blip r:embed="rId2">
            <a:alphaModFix/>
          </a:blip>
          <a:stretch>
            <a:fillRect/>
          </a:stretch>
        </a:blipFill>
      </p:bgPr>
    </p:bg>
    <p:spTree>
      <p:nvGrpSpPr>
        <p:cNvPr id="358" name="Shape 358"/>
        <p:cNvGrpSpPr/>
        <p:nvPr/>
      </p:nvGrpSpPr>
      <p:grpSpPr>
        <a:xfrm>
          <a:off x="0" y="0"/>
          <a:ext cx="0" cy="0"/>
          <a:chOff x="0" y="0"/>
          <a:chExt cx="0" cy="0"/>
        </a:xfrm>
      </p:grpSpPr>
      <p:pic>
        <p:nvPicPr>
          <p:cNvPr descr="Celestia-R1---OverlayTitleHD.png" id="359" name="Google Shape;359;p37"/>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60" name="Google Shape;360;p37"/>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361" name="Google Shape;361;p37"/>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62" name="Google Shape;362;p37"/>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63" name="Google Shape;363;p37"/>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64" name="Google Shape;364;p37"/>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5" name="Shape 365"/>
        <p:cNvGrpSpPr/>
        <p:nvPr/>
      </p:nvGrpSpPr>
      <p:grpSpPr>
        <a:xfrm>
          <a:off x="0" y="0"/>
          <a:ext cx="0" cy="0"/>
          <a:chOff x="0" y="0"/>
          <a:chExt cx="0" cy="0"/>
        </a:xfrm>
      </p:grpSpPr>
      <p:grpSp>
        <p:nvGrpSpPr>
          <p:cNvPr id="366" name="Google Shape;366;p38"/>
          <p:cNvGrpSpPr/>
          <p:nvPr/>
        </p:nvGrpSpPr>
        <p:grpSpPr>
          <a:xfrm>
            <a:off x="0" y="-2373"/>
            <a:ext cx="12192000" cy="6867027"/>
            <a:chOff x="0" y="-2373"/>
            <a:chExt cx="12192000" cy="6867027"/>
          </a:xfrm>
        </p:grpSpPr>
        <p:sp>
          <p:nvSpPr>
            <p:cNvPr id="367" name="Google Shape;367;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8" name="Google Shape;368;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9" name="Google Shape;369;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0" name="Google Shape;370;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1" name="Google Shape;371;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2" name="Google Shape;372;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3" name="Google Shape;373;p3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4" name="Google Shape;374;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5" name="Google Shape;375;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6" name="Google Shape;376;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7" name="Google Shape;377;p3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78" name="Google Shape;378;p3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79" name="Google Shape;379;p3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80" name="Google Shape;380;p3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81" name="Google Shape;381;p3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82" name="Google Shape;382;p3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4" name="Google Shape;64;p5"/>
          <p:cNvSpPr/>
          <p:nvPr>
            <p:ph idx="2" type="pic"/>
          </p:nvPr>
        </p:nvSpPr>
        <p:spPr>
          <a:xfrm>
            <a:off x="7614667" y="1663033"/>
            <a:ext cx="3873600" cy="4286400"/>
          </a:xfrm>
          <a:prstGeom prst="rect">
            <a:avLst/>
          </a:prstGeom>
          <a:noFill/>
          <a:ln>
            <a:noFill/>
          </a:ln>
        </p:spPr>
      </p:sp>
      <p:sp>
        <p:nvSpPr>
          <p:cNvPr id="65" name="Google Shape;65;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6" name="Google Shape;66;p5"/>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0" name="Google Shape;70;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1" name="Google Shape;71;p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5" name="Google Shape;75;p7"/>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7" name="Google Shape;77;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9" name="Google Shape;79;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2" name="Google Shape;82;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3" name="Google Shape;83;p8"/>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415600"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Clr>
                <a:srgbClr val="FF9900"/>
              </a:buClr>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idx="2" type="body"/>
          </p:nvPr>
        </p:nvSpPr>
        <p:spPr>
          <a:xfrm>
            <a:off x="6512267"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8" name="Google Shape;88;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9"/>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3" name="Google Shape;93;p10"/>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theme" Target="../theme/theme2.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179" cy="524764"/>
          </a:xfrm>
          <a:prstGeom prst="rect">
            <a:avLst/>
          </a:prstGeom>
          <a:noFill/>
          <a:ln>
            <a:noFill/>
          </a:ln>
        </p:spPr>
      </p:pic>
      <p:grpSp>
        <p:nvGrpSpPr>
          <p:cNvPr id="13" name="Google Shape;13;p1"/>
          <p:cNvGrpSpPr/>
          <p:nvPr/>
        </p:nvGrpSpPr>
        <p:grpSpPr>
          <a:xfrm rot="5400000">
            <a:off x="680399" y="5765331"/>
            <a:ext cx="303670" cy="166314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65" y="-1794016"/>
            <a:ext cx="582933"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ocs.oracle.com/javase/6/docs/api/java/sql/Driv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34.jpg"/><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docs.google.com/document/d/1L-mvUCjWXR-i8VeUZ0GX2k5oPrAmTkeRQybKo3WOd4g/edit?usp=share_lin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s://docs.oracle.com/javase/6/docs/api/java/sql/Driver.html" TargetMode="External"/><Relationship Id="rId4" Type="http://schemas.openxmlformats.org/officeDocument/2006/relationships/hyperlink" Target="https://docs.oracle.com/javase/8/docs/api/java/sql/package-summary.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mvnrepository.com/artifact/mysql/mysql-connector-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ev.mysql.com/downloads/connector/j/8.0.html" TargetMode="External"/><Relationship Id="rId4" Type="http://schemas.openxmlformats.org/officeDocument/2006/relationships/hyperlink" Target="https://dev.mysql.com/downloads/connector/j/8.0.html" TargetMode="External"/><Relationship Id="rId5"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0" y="2624649"/>
            <a:ext cx="12192000" cy="2093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1400"/>
              <a:buFont typeface="Calibri"/>
              <a:buNone/>
            </a:pPr>
            <a:r>
              <a:rPr b="1" lang="en-US" sz="4800">
                <a:latin typeface="Century Gothic"/>
                <a:ea typeface="Century Gothic"/>
                <a:cs typeface="Century Gothic"/>
                <a:sym typeface="Century Gothic"/>
              </a:rPr>
              <a:t>305.2 - Introduction to</a:t>
            </a:r>
            <a:endParaRPr b="1" sz="4800">
              <a:latin typeface="Century Gothic"/>
              <a:ea typeface="Century Gothic"/>
              <a:cs typeface="Century Gothic"/>
              <a:sym typeface="Century Gothic"/>
            </a:endParaRPr>
          </a:p>
          <a:p>
            <a:pPr indent="0" lvl="0" marL="0" rtl="0" algn="ctr">
              <a:spcBef>
                <a:spcPts val="0"/>
              </a:spcBef>
              <a:spcAft>
                <a:spcPts val="0"/>
              </a:spcAft>
              <a:buClr>
                <a:schemeClr val="lt2"/>
              </a:buClr>
              <a:buSzPts val="1400"/>
              <a:buFont typeface="Calibri"/>
              <a:buNone/>
            </a:pPr>
            <a:r>
              <a:rPr b="1" lang="en-US" sz="4800">
                <a:latin typeface="Century Gothic"/>
                <a:ea typeface="Century Gothic"/>
                <a:cs typeface="Century Gothic"/>
                <a:sym typeface="Century Gothic"/>
              </a:rPr>
              <a:t>Java DataBase Connectivity</a:t>
            </a:r>
            <a:endParaRPr b="1" sz="48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8"/>
          <p:cNvSpPr txBox="1"/>
          <p:nvPr>
            <p:ph type="title"/>
          </p:nvPr>
        </p:nvSpPr>
        <p:spPr>
          <a:xfrm>
            <a:off x="606542" y="6808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Prerequisites</a:t>
            </a:r>
            <a:endParaRPr/>
          </a:p>
        </p:txBody>
      </p:sp>
      <p:sp>
        <p:nvSpPr>
          <p:cNvPr id="466" name="Google Shape;466;p4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id="467" name="Google Shape;467;p48"/>
          <p:cNvPicPr preferRelativeResize="0"/>
          <p:nvPr/>
        </p:nvPicPr>
        <p:blipFill rotWithShape="1">
          <a:blip r:embed="rId3">
            <a:alphaModFix/>
          </a:blip>
          <a:srcRect b="0" l="0" r="0" t="0"/>
          <a:stretch/>
        </p:blipFill>
        <p:spPr>
          <a:xfrm>
            <a:off x="1044300" y="1551675"/>
            <a:ext cx="5976624" cy="4774426"/>
          </a:xfrm>
          <a:prstGeom prst="rect">
            <a:avLst/>
          </a:prstGeom>
          <a:noFill/>
          <a:ln cap="flat" cmpd="sng" w="9525">
            <a:solidFill>
              <a:srgbClr val="000000"/>
            </a:solidFill>
            <a:prstDash val="dash"/>
            <a:round/>
            <a:headEnd len="sm" w="sm" type="none"/>
            <a:tailEnd len="sm" w="sm" type="none"/>
          </a:ln>
        </p:spPr>
      </p:pic>
      <p:sp>
        <p:nvSpPr>
          <p:cNvPr id="468" name="Google Shape;468;p48"/>
          <p:cNvSpPr txBox="1"/>
          <p:nvPr/>
        </p:nvSpPr>
        <p:spPr>
          <a:xfrm>
            <a:off x="7194550" y="1387975"/>
            <a:ext cx="4364400" cy="283320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rgbClr val="000000"/>
                </a:solidFill>
                <a:highlight>
                  <a:srgbClr val="FFFFFF"/>
                </a:highlight>
              </a:rPr>
              <a:t>We will use the </a:t>
            </a:r>
            <a:r>
              <a:rPr b="1" i="0" lang="en-US" sz="1600" u="none" cap="none" strike="noStrike">
                <a:solidFill>
                  <a:srgbClr val="F58220"/>
                </a:solidFill>
              </a:rPr>
              <a:t>classicmodels</a:t>
            </a:r>
            <a:r>
              <a:rPr b="1" i="0" lang="en-US" sz="1600" u="none" cap="none" strike="noStrike">
                <a:solidFill>
                  <a:srgbClr val="F58220"/>
                </a:solidFill>
                <a:highlight>
                  <a:srgbClr val="FFFFFF"/>
                </a:highlight>
              </a:rPr>
              <a:t> </a:t>
            </a:r>
            <a:r>
              <a:rPr i="0" lang="en-US" sz="1600" u="none" cap="none" strike="noStrike">
                <a:solidFill>
                  <a:srgbClr val="000000"/>
                </a:solidFill>
                <a:highlight>
                  <a:srgbClr val="FFFFFF"/>
                </a:highlight>
              </a:rPr>
              <a:t>database as an SQL sample database for the J</a:t>
            </a:r>
            <a:r>
              <a:rPr b="1" i="0" lang="en-US" sz="1600" u="none" cap="none" strike="noStrike">
                <a:solidFill>
                  <a:srgbClr val="000000"/>
                </a:solidFill>
                <a:highlight>
                  <a:srgbClr val="FFFFFF"/>
                </a:highlight>
              </a:rPr>
              <a:t>DBC  demonstration</a:t>
            </a:r>
            <a:r>
              <a:rPr i="0" lang="en-US" sz="1600" u="none" cap="none" strike="noStrike">
                <a:solidFill>
                  <a:srgbClr val="000000"/>
                </a:solidFill>
                <a:highlight>
                  <a:srgbClr val="FFFFFF"/>
                </a:highlight>
              </a:rPr>
              <a:t> to help work with JDBC - SQL effectively.</a:t>
            </a:r>
            <a:endParaRPr i="0" sz="1600" u="none" cap="none" strike="noStrike">
              <a:solidFill>
                <a:srgbClr val="000000"/>
              </a:solidFill>
              <a:highlight>
                <a:srgbClr val="FFFFFF"/>
              </a:highlight>
            </a:endParaRPr>
          </a:p>
          <a:p>
            <a:pPr indent="0" lvl="0" marL="0" marR="0" rtl="0" algn="l">
              <a:lnSpc>
                <a:spcPct val="100000"/>
              </a:lnSpc>
              <a:spcBef>
                <a:spcPts val="0"/>
              </a:spcBef>
              <a:spcAft>
                <a:spcPts val="0"/>
              </a:spcAft>
              <a:buClr>
                <a:srgbClr val="000000"/>
              </a:buClr>
              <a:buSzPts val="1600"/>
              <a:buFont typeface="Arial"/>
              <a:buNone/>
            </a:pPr>
            <a:r>
              <a:t/>
            </a:r>
            <a:endParaRPr sz="1600">
              <a:highlight>
                <a:srgbClr val="FFFFFF"/>
              </a:highlight>
            </a:endParaRPr>
          </a:p>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rgbClr val="000000"/>
                </a:solidFill>
                <a:highlight>
                  <a:srgbClr val="FFFFFF"/>
                </a:highlight>
              </a:rPr>
              <a:t>The </a:t>
            </a:r>
            <a:r>
              <a:rPr b="1" i="0" lang="en-US" sz="1600" u="none" cap="none" strike="noStrike">
                <a:solidFill>
                  <a:srgbClr val="F58220"/>
                </a:solidFill>
              </a:rPr>
              <a:t>classicmodels</a:t>
            </a:r>
            <a:r>
              <a:rPr b="1" i="0" lang="en-US" sz="1600" u="none" cap="none" strike="noStrike">
                <a:solidFill>
                  <a:srgbClr val="F58220"/>
                </a:solidFill>
                <a:highlight>
                  <a:srgbClr val="FFFFFF"/>
                </a:highlight>
              </a:rPr>
              <a:t> </a:t>
            </a:r>
            <a:r>
              <a:rPr i="0" lang="en-US" sz="1600" u="none" cap="none" strike="noStrike">
                <a:solidFill>
                  <a:srgbClr val="000000"/>
                </a:solidFill>
                <a:highlight>
                  <a:srgbClr val="FFFFFF"/>
                </a:highlight>
              </a:rPr>
              <a:t>database is a retailer of scale models of classic cars. It contains typical business data such as customers, products, sales orders, and sales order line items, etc. See the schema diagram to the left.</a:t>
            </a:r>
            <a:endParaRPr i="0" sz="1600" u="none" cap="none" strike="noStrike">
              <a:solidFill>
                <a:srgbClr val="000000"/>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t/>
            </a:r>
            <a:endParaRPr i="0" sz="1000" u="none" cap="none" strike="noStrike">
              <a:solidFill>
                <a:srgbClr val="000000"/>
              </a:solidFill>
              <a:highlight>
                <a:srgbClr val="FFFFFF"/>
              </a:highlight>
            </a:endParaRPr>
          </a:p>
          <a:p>
            <a:pPr indent="0" lvl="0" marL="0" marR="0" rtl="0" algn="l">
              <a:lnSpc>
                <a:spcPct val="100000"/>
              </a:lnSpc>
              <a:spcBef>
                <a:spcPts val="0"/>
              </a:spcBef>
              <a:spcAft>
                <a:spcPts val="0"/>
              </a:spcAft>
              <a:buClr>
                <a:srgbClr val="000000"/>
              </a:buClr>
              <a:buSzPts val="1100"/>
              <a:buFont typeface="Arial"/>
              <a:buNone/>
            </a:pPr>
            <a:r>
              <a:t/>
            </a:r>
            <a:endParaRPr b="1" i="0" sz="16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2D3B45"/>
                </a:solidFill>
                <a:highlight>
                  <a:srgbClr val="FFFFFF"/>
                </a:highlight>
              </a:rPr>
              <a:t> </a:t>
            </a:r>
            <a:endParaRPr b="1" i="0" sz="1400" u="none" cap="none" strike="noStrike">
              <a:solidFill>
                <a:srgbClr val="2D3B45"/>
              </a:solidFill>
              <a:highlight>
                <a:srgbClr val="FFFFFF"/>
              </a:highlight>
            </a:endParaRPr>
          </a:p>
        </p:txBody>
      </p:sp>
      <p:sp>
        <p:nvSpPr>
          <p:cNvPr id="469" name="Google Shape;469;p48"/>
          <p:cNvSpPr txBox="1"/>
          <p:nvPr/>
        </p:nvSpPr>
        <p:spPr>
          <a:xfrm>
            <a:off x="7463100" y="4451363"/>
            <a:ext cx="4151700" cy="1416000"/>
          </a:xfrm>
          <a:prstGeom prst="rect">
            <a:avLst/>
          </a:prstGeom>
          <a:solidFill>
            <a:srgbClr val="FFCC9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US" sz="1600">
                <a:latin typeface="Century Gothic"/>
                <a:ea typeface="Century Gothic"/>
                <a:cs typeface="Century Gothic"/>
                <a:sym typeface="Century Gothic"/>
              </a:rPr>
              <a:t>If you do not have the classicmodels database, y</a:t>
            </a:r>
            <a:r>
              <a:rPr b="1" i="0" lang="en-US" sz="1600" u="none" cap="none" strike="noStrike">
                <a:solidFill>
                  <a:srgbClr val="000000"/>
                </a:solidFill>
                <a:latin typeface="Century Gothic"/>
                <a:ea typeface="Century Gothic"/>
                <a:cs typeface="Century Gothic"/>
                <a:sym typeface="Century Gothic"/>
              </a:rPr>
              <a:t>ou can find </a:t>
            </a:r>
            <a:r>
              <a:rPr b="1" lang="en-US" sz="1600">
                <a:solidFill>
                  <a:srgbClr val="1155CC"/>
                </a:solidFill>
                <a:latin typeface="Century Gothic"/>
                <a:ea typeface="Century Gothic"/>
                <a:cs typeface="Century Gothic"/>
                <a:sym typeface="Century Gothic"/>
              </a:rPr>
              <a:t>GLAB</a:t>
            </a:r>
            <a:r>
              <a:rPr b="1" i="0" lang="en-US" sz="1600" u="none" cap="none" strike="noStrike">
                <a:solidFill>
                  <a:srgbClr val="1155CC"/>
                </a:solidFill>
                <a:latin typeface="Century Gothic"/>
                <a:ea typeface="Century Gothic"/>
                <a:cs typeface="Century Gothic"/>
                <a:sym typeface="Century Gothic"/>
              </a:rPr>
              <a:t> - 304.1.2 - Download Classicmodels”</a:t>
            </a:r>
            <a:r>
              <a:rPr b="1" i="0" lang="en-US" sz="1600" u="none" cap="none" strike="noStrike">
                <a:solidFill>
                  <a:srgbClr val="000000"/>
                </a:solidFill>
                <a:latin typeface="Century Gothic"/>
                <a:ea typeface="Century Gothic"/>
                <a:cs typeface="Century Gothic"/>
                <a:sym typeface="Century Gothic"/>
              </a:rPr>
              <a:t> </a:t>
            </a:r>
            <a:r>
              <a:rPr b="1" lang="en-US" sz="1600">
                <a:solidFill>
                  <a:srgbClr val="1155CC"/>
                </a:solidFill>
                <a:latin typeface="Century Gothic"/>
                <a:ea typeface="Century Gothic"/>
                <a:cs typeface="Century Gothic"/>
                <a:sym typeface="Century Gothic"/>
              </a:rPr>
              <a:t>Database”</a:t>
            </a:r>
            <a:r>
              <a:rPr b="1" i="0" lang="en-US" sz="1600" u="none" cap="none" strike="noStrike">
                <a:solidFill>
                  <a:srgbClr val="000000"/>
                </a:solidFill>
                <a:latin typeface="Century Gothic"/>
                <a:ea typeface="Century Gothic"/>
                <a:cs typeface="Century Gothic"/>
                <a:sym typeface="Century Gothic"/>
              </a:rPr>
              <a:t> on Canvas under the Guided Lab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Java Database Connectivity Steps</a:t>
            </a:r>
            <a:endParaRPr/>
          </a:p>
        </p:txBody>
      </p:sp>
      <p:sp>
        <p:nvSpPr>
          <p:cNvPr id="476" name="Google Shape;476;p49"/>
          <p:cNvSpPr txBox="1"/>
          <p:nvPr>
            <p:ph idx="1" type="body"/>
          </p:nvPr>
        </p:nvSpPr>
        <p:spPr>
          <a:xfrm>
            <a:off x="788950" y="1726575"/>
            <a:ext cx="10401900" cy="3824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1000"/>
              </a:spcBef>
              <a:spcAft>
                <a:spcPts val="0"/>
              </a:spcAft>
              <a:buSzPts val="2000"/>
              <a:buAutoNum type="arabicPeriod"/>
            </a:pPr>
            <a:r>
              <a:rPr lang="en-US" sz="2200"/>
              <a:t>Load database driver.</a:t>
            </a:r>
            <a:endParaRPr sz="2200"/>
          </a:p>
          <a:p>
            <a:pPr indent="-355600" lvl="0" marL="457200" rtl="0" algn="l">
              <a:lnSpc>
                <a:spcPct val="100000"/>
              </a:lnSpc>
              <a:spcBef>
                <a:spcPts val="1000"/>
              </a:spcBef>
              <a:spcAft>
                <a:spcPts val="0"/>
              </a:spcAft>
              <a:buSzPts val="2000"/>
              <a:buAutoNum type="arabicPeriod"/>
            </a:pPr>
            <a:r>
              <a:rPr lang="en-US" sz="2200"/>
              <a:t>Open the database connection.</a:t>
            </a:r>
            <a:endParaRPr sz="2200"/>
          </a:p>
          <a:p>
            <a:pPr indent="-342900" lvl="1" marL="914400" rtl="0" algn="l">
              <a:lnSpc>
                <a:spcPct val="100000"/>
              </a:lnSpc>
              <a:spcBef>
                <a:spcPts val="0"/>
              </a:spcBef>
              <a:spcAft>
                <a:spcPts val="0"/>
              </a:spcAft>
              <a:buSzPts val="1800"/>
              <a:buAutoNum type="alphaLcPeriod"/>
            </a:pPr>
            <a:r>
              <a:rPr lang="en-US" sz="2000"/>
              <a:t>Database URL.</a:t>
            </a:r>
            <a:endParaRPr sz="2000"/>
          </a:p>
          <a:p>
            <a:pPr indent="-342900" lvl="1" marL="914400" rtl="0" algn="l">
              <a:lnSpc>
                <a:spcPct val="100000"/>
              </a:lnSpc>
              <a:spcBef>
                <a:spcPts val="0"/>
              </a:spcBef>
              <a:spcAft>
                <a:spcPts val="0"/>
              </a:spcAft>
              <a:buSzPts val="1800"/>
              <a:buAutoNum type="alphaLcPeriod"/>
            </a:pPr>
            <a:r>
              <a:rPr lang="en-US" sz="2000"/>
              <a:t>Username.</a:t>
            </a:r>
            <a:endParaRPr sz="2000"/>
          </a:p>
          <a:p>
            <a:pPr indent="-342900" lvl="1" marL="914400" rtl="0" algn="l">
              <a:lnSpc>
                <a:spcPct val="100000"/>
              </a:lnSpc>
              <a:spcBef>
                <a:spcPts val="0"/>
              </a:spcBef>
              <a:spcAft>
                <a:spcPts val="0"/>
              </a:spcAft>
              <a:buSzPts val="1800"/>
              <a:buAutoNum type="alphaLcPeriod"/>
            </a:pPr>
            <a:r>
              <a:rPr lang="en-US" sz="2000"/>
              <a:t>Password.</a:t>
            </a:r>
            <a:endParaRPr sz="2000"/>
          </a:p>
          <a:p>
            <a:pPr indent="-355600" lvl="0" marL="457200" rtl="0" algn="l">
              <a:lnSpc>
                <a:spcPct val="100000"/>
              </a:lnSpc>
              <a:spcBef>
                <a:spcPts val="1000"/>
              </a:spcBef>
              <a:spcAft>
                <a:spcPts val="0"/>
              </a:spcAft>
              <a:buSzPts val="2000"/>
              <a:buAutoNum type="arabicPeriod"/>
            </a:pPr>
            <a:r>
              <a:rPr lang="en-US" sz="2200"/>
              <a:t>Send the Statement to the database.</a:t>
            </a:r>
            <a:endParaRPr sz="2200"/>
          </a:p>
          <a:p>
            <a:pPr indent="-355600" lvl="1" marL="914400" rtl="0" algn="l">
              <a:lnSpc>
                <a:spcPct val="100000"/>
              </a:lnSpc>
              <a:spcBef>
                <a:spcPts val="0"/>
              </a:spcBef>
              <a:spcAft>
                <a:spcPts val="0"/>
              </a:spcAft>
              <a:buSzPts val="2000"/>
              <a:buAutoNum type="alphaLcPeriod"/>
            </a:pPr>
            <a:r>
              <a:rPr lang="en-US" sz="2200"/>
              <a:t>Use </a:t>
            </a:r>
            <a:r>
              <a:rPr b="1" lang="en-US" sz="2200"/>
              <a:t>Statement </a:t>
            </a:r>
            <a:r>
              <a:rPr lang="en-US" sz="2200"/>
              <a:t>Class or </a:t>
            </a:r>
            <a:r>
              <a:rPr b="1" lang="en-US" sz="2200"/>
              <a:t>Preparedstatement </a:t>
            </a:r>
            <a:r>
              <a:rPr lang="en-US" sz="2200"/>
              <a:t>class.</a:t>
            </a:r>
            <a:endParaRPr sz="2200"/>
          </a:p>
          <a:p>
            <a:pPr indent="-355600" lvl="0" marL="457200" rtl="0" algn="l">
              <a:lnSpc>
                <a:spcPct val="100000"/>
              </a:lnSpc>
              <a:spcBef>
                <a:spcPts val="0"/>
              </a:spcBef>
              <a:spcAft>
                <a:spcPts val="0"/>
              </a:spcAft>
              <a:buSzPts val="2000"/>
              <a:buAutoNum type="arabicPeriod"/>
            </a:pPr>
            <a:r>
              <a:rPr lang="en-US" sz="2200"/>
              <a:t>Get the results from the database.</a:t>
            </a:r>
            <a:endParaRPr sz="2200"/>
          </a:p>
          <a:p>
            <a:pPr indent="-355600" lvl="0" marL="457200" rtl="0" algn="l">
              <a:lnSpc>
                <a:spcPct val="100000"/>
              </a:lnSpc>
              <a:spcBef>
                <a:spcPts val="0"/>
              </a:spcBef>
              <a:spcAft>
                <a:spcPts val="0"/>
              </a:spcAft>
              <a:buSzPts val="2000"/>
              <a:buAutoNum type="arabicPeriod"/>
            </a:pPr>
            <a:r>
              <a:rPr lang="en-US" sz="2200"/>
              <a:t>Close the database connection.</a:t>
            </a:r>
            <a:endParaRPr sz="2200"/>
          </a:p>
        </p:txBody>
      </p:sp>
      <p:sp>
        <p:nvSpPr>
          <p:cNvPr id="477" name="Google Shape;477;p4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Load Database Driver</a:t>
            </a:r>
            <a:endParaRPr/>
          </a:p>
        </p:txBody>
      </p:sp>
      <p:sp>
        <p:nvSpPr>
          <p:cNvPr id="484" name="Google Shape;484;p50"/>
          <p:cNvSpPr txBox="1"/>
          <p:nvPr>
            <p:ph idx="1" type="body"/>
          </p:nvPr>
        </p:nvSpPr>
        <p:spPr>
          <a:xfrm>
            <a:off x="825925" y="1665775"/>
            <a:ext cx="10728300" cy="45759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b="1" lang="en-US">
                <a:solidFill>
                  <a:schemeClr val="accent2"/>
                </a:solidFill>
                <a:highlight>
                  <a:srgbClr val="FBFBFB"/>
                </a:highlight>
              </a:rPr>
              <a:t>Step 1-</a:t>
            </a:r>
            <a:endParaRPr b="1">
              <a:solidFill>
                <a:schemeClr val="accent2"/>
              </a:solidFill>
              <a:highlight>
                <a:srgbClr val="FBFBFB"/>
              </a:highlight>
            </a:endParaRPr>
          </a:p>
          <a:p>
            <a:pPr indent="0" lvl="0" marL="0" rtl="0" algn="l">
              <a:spcBef>
                <a:spcPts val="1000"/>
              </a:spcBef>
              <a:spcAft>
                <a:spcPts val="0"/>
              </a:spcAft>
              <a:buNone/>
            </a:pPr>
            <a:r>
              <a:rPr lang="en-US" sz="1800">
                <a:solidFill>
                  <a:schemeClr val="accent2"/>
                </a:solidFill>
                <a:highlight>
                  <a:srgbClr val="FBFBFB"/>
                </a:highlight>
              </a:rPr>
              <a:t>The easiest way to load the database driver is to use </a:t>
            </a:r>
            <a:r>
              <a:rPr b="1" i="1" lang="en-US" sz="1800">
                <a:solidFill>
                  <a:schemeClr val="accent2"/>
                </a:solidFill>
                <a:highlight>
                  <a:srgbClr val="F8F8F8"/>
                </a:highlight>
              </a:rPr>
              <a:t>Class.forName ("com.mysql.jdbc.Driver")</a:t>
            </a:r>
            <a:r>
              <a:rPr lang="en-US" sz="1800">
                <a:solidFill>
                  <a:schemeClr val="accent2"/>
                </a:solidFill>
                <a:highlight>
                  <a:srgbClr val="FBFBFB"/>
                </a:highlight>
              </a:rPr>
              <a:t> on the class that implements the </a:t>
            </a:r>
            <a:r>
              <a:rPr lang="en-US" sz="1800">
                <a:solidFill>
                  <a:schemeClr val="accent2"/>
                </a:solidFill>
                <a:highlight>
                  <a:srgbClr val="FBFBFB"/>
                </a:highlight>
                <a:uFill>
                  <a:noFill/>
                </a:uFill>
                <a:hlinkClick r:id="rId3">
                  <a:extLst>
                    <a:ext uri="{A12FA001-AC4F-418D-AE19-62706E023703}">
                      <ahyp:hlinkClr val="tx"/>
                    </a:ext>
                  </a:extLst>
                </a:hlinkClick>
              </a:rPr>
              <a:t>java.sql.Driver</a:t>
            </a:r>
            <a:r>
              <a:rPr lang="en-US" sz="1800">
                <a:solidFill>
                  <a:schemeClr val="accent2"/>
                </a:solidFill>
                <a:highlight>
                  <a:srgbClr val="FBFBFB"/>
                </a:highlight>
              </a:rPr>
              <a:t> interface.</a:t>
            </a:r>
            <a:r>
              <a:rPr lang="en-US" sz="1800">
                <a:solidFill>
                  <a:schemeClr val="accent2"/>
                </a:solidFill>
                <a:highlight>
                  <a:srgbClr val="FBFBFB"/>
                </a:highlight>
                <a:latin typeface="Arial"/>
                <a:ea typeface="Arial"/>
                <a:cs typeface="Arial"/>
                <a:sym typeface="Arial"/>
              </a:rPr>
              <a:t> </a:t>
            </a:r>
            <a:r>
              <a:rPr lang="en-US" sz="1800">
                <a:solidFill>
                  <a:schemeClr val="accent2"/>
                </a:solidFill>
              </a:rPr>
              <a:t>But </a:t>
            </a:r>
            <a:r>
              <a:rPr lang="en-US">
                <a:solidFill>
                  <a:schemeClr val="accent2"/>
                </a:solidFill>
              </a:rPr>
              <a:t>before</a:t>
            </a:r>
            <a:r>
              <a:rPr lang="en-US" sz="1800">
                <a:solidFill>
                  <a:schemeClr val="accent2"/>
                </a:solidFill>
              </a:rPr>
              <a:t> Java 6, we had to load the driver explicitly by this statement:</a:t>
            </a:r>
            <a:endParaRPr sz="1800">
              <a:solidFill>
                <a:schemeClr val="accent2"/>
              </a:solidFill>
            </a:endParaRPr>
          </a:p>
          <a:p>
            <a:pPr indent="0" lvl="0" marL="0" rtl="0" algn="l">
              <a:spcBef>
                <a:spcPts val="1000"/>
              </a:spcBef>
              <a:spcAft>
                <a:spcPts val="0"/>
              </a:spcAft>
              <a:buNone/>
            </a:pPr>
            <a:r>
              <a:t/>
            </a:r>
            <a:endParaRPr sz="1800">
              <a:solidFill>
                <a:srgbClr val="0C0C0C"/>
              </a:solidFill>
            </a:endParaRPr>
          </a:p>
          <a:p>
            <a:pPr indent="0" lvl="0" marL="0" rtl="0" algn="ctr">
              <a:lnSpc>
                <a:spcPct val="115000"/>
              </a:lnSpc>
              <a:spcBef>
                <a:spcPts val="0"/>
              </a:spcBef>
              <a:spcAft>
                <a:spcPts val="0"/>
              </a:spcAft>
              <a:buClr>
                <a:schemeClr val="dk1"/>
              </a:buClr>
              <a:buSzPts val="1100"/>
              <a:buFont typeface="Arial"/>
              <a:buNone/>
            </a:pPr>
            <a:r>
              <a:rPr b="1" lang="en-US" sz="1800">
                <a:solidFill>
                  <a:srgbClr val="800000"/>
                </a:solidFill>
                <a:highlight>
                  <a:srgbClr val="FFFFFF"/>
                </a:highlight>
                <a:latin typeface="Consolas"/>
                <a:ea typeface="Consolas"/>
                <a:cs typeface="Consolas"/>
                <a:sym typeface="Consolas"/>
              </a:rPr>
              <a:t>Class.forName("com.mysql.jdbc.Driver");</a:t>
            </a:r>
            <a:endParaRPr b="1" sz="1800">
              <a:solidFill>
                <a:srgbClr val="800000"/>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US"/>
              <a:t>That statement is no longer needed, thanks to the new update in JDBC 4.0, which is included in Java 6. As long as you put the MySQL JDBC driver JAR file into your program’s classpath, the driver manager can find and load the database driver. </a:t>
            </a:r>
            <a:endParaRPr sz="1800">
              <a:solidFill>
                <a:schemeClr val="dk1"/>
              </a:solidFill>
            </a:endParaRPr>
          </a:p>
          <a:p>
            <a:pPr indent="0" lvl="0" marL="0" rtl="0" algn="l">
              <a:spcBef>
                <a:spcPts val="1000"/>
              </a:spcBef>
              <a:spcAft>
                <a:spcPts val="0"/>
              </a:spcAft>
              <a:buNone/>
            </a:pPr>
            <a:r>
              <a:t/>
            </a:r>
            <a:endParaRPr sz="1800">
              <a:solidFill>
                <a:schemeClr val="dk1"/>
              </a:solidFill>
            </a:endParaRPr>
          </a:p>
        </p:txBody>
      </p:sp>
      <p:sp>
        <p:nvSpPr>
          <p:cNvPr id="485" name="Google Shape;485;p5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1"/>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US"/>
              <a:t>Open Database Connection</a:t>
            </a:r>
            <a:endParaRPr>
              <a:solidFill>
                <a:srgbClr val="FFF9EE"/>
              </a:solidFill>
            </a:endParaRPr>
          </a:p>
        </p:txBody>
      </p:sp>
      <p:sp>
        <p:nvSpPr>
          <p:cNvPr id="492" name="Google Shape;492;p51"/>
          <p:cNvSpPr txBox="1"/>
          <p:nvPr>
            <p:ph idx="1" type="body"/>
          </p:nvPr>
        </p:nvSpPr>
        <p:spPr>
          <a:xfrm>
            <a:off x="799950" y="1663750"/>
            <a:ext cx="10636800" cy="4694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a:t>Step 2-</a:t>
            </a:r>
            <a:endParaRPr/>
          </a:p>
          <a:p>
            <a:pPr indent="-342900" lvl="0" marL="457200" rtl="0" algn="l">
              <a:spcBef>
                <a:spcPts val="1000"/>
              </a:spcBef>
              <a:spcAft>
                <a:spcPts val="0"/>
              </a:spcAft>
              <a:buSzPts val="1800"/>
              <a:buChar char="❑"/>
            </a:pPr>
            <a:r>
              <a:rPr lang="en-US" sz="1800"/>
              <a:t>JDBC driver classes include the </a:t>
            </a:r>
            <a:r>
              <a:rPr b="1" i="1" lang="en-US" sz="1800">
                <a:solidFill>
                  <a:srgbClr val="0B5394"/>
                </a:solidFill>
              </a:rPr>
              <a:t>DriverManager</a:t>
            </a:r>
            <a:r>
              <a:rPr lang="en-US" sz="1800"/>
              <a:t> class, this class provides </a:t>
            </a:r>
            <a:r>
              <a:rPr b="1" i="1" lang="en-US" sz="1800"/>
              <a:t>getConnection() method </a:t>
            </a:r>
            <a:r>
              <a:rPr lang="en-US" sz="1800"/>
              <a:t>for obtaining a connection instance. </a:t>
            </a:r>
            <a:endParaRPr sz="1800"/>
          </a:p>
          <a:p>
            <a:pPr indent="-342900" lvl="0" marL="457200" rtl="0" algn="l">
              <a:lnSpc>
                <a:spcPct val="100000"/>
              </a:lnSpc>
              <a:spcBef>
                <a:spcPts val="1000"/>
              </a:spcBef>
              <a:spcAft>
                <a:spcPts val="0"/>
              </a:spcAft>
              <a:buSzPts val="1800"/>
              <a:buChar char="❑"/>
            </a:pPr>
            <a:r>
              <a:rPr lang="en-US" sz="1800">
                <a:solidFill>
                  <a:srgbClr val="333333"/>
                </a:solidFill>
                <a:highlight>
                  <a:srgbClr val="FFFFFF"/>
                </a:highlight>
              </a:rPr>
              <a:t>There are three different signatures of the method </a:t>
            </a:r>
            <a:r>
              <a:rPr b="1" i="1" lang="en-US"/>
              <a:t>getConnection()</a:t>
            </a:r>
            <a:r>
              <a:rPr lang="en-US" sz="1800">
                <a:solidFill>
                  <a:srgbClr val="800000"/>
                </a:solidFill>
                <a:highlight>
                  <a:srgbClr val="FFFFFF"/>
                </a:highlight>
              </a:rPr>
              <a:t> </a:t>
            </a:r>
            <a:r>
              <a:rPr lang="en-US">
                <a:solidFill>
                  <a:srgbClr val="333333"/>
                </a:solidFill>
                <a:highlight>
                  <a:srgbClr val="FFFFFF"/>
                </a:highlight>
              </a:rPr>
              <a:t>that w</a:t>
            </a:r>
            <a:r>
              <a:rPr lang="en-US" sz="1800">
                <a:solidFill>
                  <a:srgbClr val="333333"/>
                </a:solidFill>
                <a:highlight>
                  <a:srgbClr val="FFFFFF"/>
                </a:highlight>
              </a:rPr>
              <a:t>e can use:</a:t>
            </a:r>
            <a:endParaRPr sz="1800">
              <a:solidFill>
                <a:srgbClr val="333333"/>
              </a:solidFill>
              <a:highlight>
                <a:srgbClr val="FFFFFF"/>
              </a:highlight>
            </a:endParaRPr>
          </a:p>
          <a:p>
            <a:pPr indent="-342900" lvl="1" marL="1028700" rtl="0" algn="l">
              <a:lnSpc>
                <a:spcPct val="128571"/>
              </a:lnSpc>
              <a:spcBef>
                <a:spcPts val="1000"/>
              </a:spcBef>
              <a:spcAft>
                <a:spcPts val="0"/>
              </a:spcAft>
              <a:buClr>
                <a:srgbClr val="333333"/>
              </a:buClr>
              <a:buSzPts val="1800"/>
              <a:buFont typeface="Arial"/>
              <a:buChar char="○"/>
            </a:pPr>
            <a:r>
              <a:rPr lang="en-US">
                <a:solidFill>
                  <a:srgbClr val="800000"/>
                </a:solidFill>
                <a:highlight>
                  <a:srgbClr val="D0E0E3"/>
                </a:highlight>
                <a:latin typeface="Consolas"/>
                <a:ea typeface="Consolas"/>
                <a:cs typeface="Consolas"/>
                <a:sym typeface="Consolas"/>
              </a:rPr>
              <a:t>static Connection </a:t>
            </a:r>
            <a:r>
              <a:rPr b="1" lang="en-US">
                <a:solidFill>
                  <a:srgbClr val="800000"/>
                </a:solidFill>
                <a:highlight>
                  <a:srgbClr val="D0E0E3"/>
                </a:highlight>
                <a:latin typeface="Consolas"/>
                <a:ea typeface="Consolas"/>
                <a:cs typeface="Consolas"/>
                <a:sym typeface="Consolas"/>
              </a:rPr>
              <a:t>getConnection</a:t>
            </a:r>
            <a:r>
              <a:rPr lang="en-US">
                <a:solidFill>
                  <a:srgbClr val="800000"/>
                </a:solidFill>
                <a:highlight>
                  <a:srgbClr val="D0E0E3"/>
                </a:highlight>
                <a:latin typeface="Consolas"/>
                <a:ea typeface="Consolas"/>
                <a:cs typeface="Consolas"/>
                <a:sym typeface="Consolas"/>
              </a:rPr>
              <a:t>(String </a:t>
            </a:r>
            <a:r>
              <a:rPr b="1" lang="en-US">
                <a:solidFill>
                  <a:srgbClr val="800000"/>
                </a:solidFill>
                <a:highlight>
                  <a:srgbClr val="D0E0E3"/>
                </a:highlight>
                <a:latin typeface="Consolas"/>
                <a:ea typeface="Consolas"/>
                <a:cs typeface="Consolas"/>
                <a:sym typeface="Consolas"/>
              </a:rPr>
              <a:t>url</a:t>
            </a:r>
            <a:r>
              <a:rPr lang="en-US">
                <a:solidFill>
                  <a:srgbClr val="800000"/>
                </a:solidFill>
                <a:highlight>
                  <a:srgbClr val="D0E0E3"/>
                </a:highlight>
                <a:latin typeface="Consolas"/>
                <a:ea typeface="Consolas"/>
                <a:cs typeface="Consolas"/>
                <a:sym typeface="Consolas"/>
              </a:rPr>
              <a:t>).</a:t>
            </a:r>
            <a:endParaRPr>
              <a:solidFill>
                <a:srgbClr val="800000"/>
              </a:solidFill>
              <a:highlight>
                <a:srgbClr val="D0E0E3"/>
              </a:highlight>
              <a:latin typeface="Consolas"/>
              <a:ea typeface="Consolas"/>
              <a:cs typeface="Consolas"/>
              <a:sym typeface="Consolas"/>
            </a:endParaRPr>
          </a:p>
          <a:p>
            <a:pPr indent="-342900" lvl="1" marL="1028700" rtl="0" algn="l">
              <a:lnSpc>
                <a:spcPct val="128571"/>
              </a:lnSpc>
              <a:spcBef>
                <a:spcPts val="1000"/>
              </a:spcBef>
              <a:spcAft>
                <a:spcPts val="0"/>
              </a:spcAft>
              <a:buClr>
                <a:srgbClr val="333333"/>
              </a:buClr>
              <a:buSzPts val="1800"/>
              <a:buFont typeface="Arial"/>
              <a:buChar char="○"/>
            </a:pPr>
            <a:r>
              <a:rPr lang="en-US">
                <a:solidFill>
                  <a:srgbClr val="800000"/>
                </a:solidFill>
                <a:highlight>
                  <a:srgbClr val="D0E0E3"/>
                </a:highlight>
                <a:latin typeface="Consolas"/>
                <a:ea typeface="Consolas"/>
                <a:cs typeface="Consolas"/>
                <a:sym typeface="Consolas"/>
              </a:rPr>
              <a:t>static Connection </a:t>
            </a:r>
            <a:r>
              <a:rPr b="1" lang="en-US">
                <a:solidFill>
                  <a:srgbClr val="800000"/>
                </a:solidFill>
                <a:highlight>
                  <a:srgbClr val="D0E0E3"/>
                </a:highlight>
                <a:latin typeface="Consolas"/>
                <a:ea typeface="Consolas"/>
                <a:cs typeface="Consolas"/>
                <a:sym typeface="Consolas"/>
              </a:rPr>
              <a:t>getConnection</a:t>
            </a:r>
            <a:r>
              <a:rPr lang="en-US">
                <a:solidFill>
                  <a:srgbClr val="800000"/>
                </a:solidFill>
                <a:highlight>
                  <a:srgbClr val="D0E0E3"/>
                </a:highlight>
                <a:latin typeface="Consolas"/>
                <a:ea typeface="Consolas"/>
                <a:cs typeface="Consolas"/>
                <a:sym typeface="Consolas"/>
              </a:rPr>
              <a:t>(String </a:t>
            </a:r>
            <a:r>
              <a:rPr b="1" lang="en-US">
                <a:solidFill>
                  <a:srgbClr val="800000"/>
                </a:solidFill>
                <a:highlight>
                  <a:srgbClr val="D0E0E3"/>
                </a:highlight>
                <a:latin typeface="Consolas"/>
                <a:ea typeface="Consolas"/>
                <a:cs typeface="Consolas"/>
                <a:sym typeface="Consolas"/>
              </a:rPr>
              <a:t>url</a:t>
            </a:r>
            <a:r>
              <a:rPr lang="en-US">
                <a:solidFill>
                  <a:srgbClr val="800000"/>
                </a:solidFill>
                <a:highlight>
                  <a:srgbClr val="D0E0E3"/>
                </a:highlight>
                <a:latin typeface="Consolas"/>
                <a:ea typeface="Consolas"/>
                <a:cs typeface="Consolas"/>
                <a:sym typeface="Consolas"/>
              </a:rPr>
              <a:t>, Properties </a:t>
            </a:r>
            <a:r>
              <a:rPr b="1" lang="en-US">
                <a:solidFill>
                  <a:srgbClr val="800000"/>
                </a:solidFill>
                <a:highlight>
                  <a:srgbClr val="D0E0E3"/>
                </a:highlight>
                <a:latin typeface="Consolas"/>
                <a:ea typeface="Consolas"/>
                <a:cs typeface="Consolas"/>
                <a:sym typeface="Consolas"/>
              </a:rPr>
              <a:t>info</a:t>
            </a:r>
            <a:r>
              <a:rPr lang="en-US">
                <a:solidFill>
                  <a:srgbClr val="800000"/>
                </a:solidFill>
                <a:highlight>
                  <a:srgbClr val="D0E0E3"/>
                </a:highlight>
                <a:latin typeface="Consolas"/>
                <a:ea typeface="Consolas"/>
                <a:cs typeface="Consolas"/>
                <a:sym typeface="Consolas"/>
              </a:rPr>
              <a:t>).</a:t>
            </a:r>
            <a:endParaRPr>
              <a:solidFill>
                <a:srgbClr val="800000"/>
              </a:solidFill>
              <a:highlight>
                <a:srgbClr val="D0E0E3"/>
              </a:highlight>
              <a:latin typeface="Consolas"/>
              <a:ea typeface="Consolas"/>
              <a:cs typeface="Consolas"/>
              <a:sym typeface="Consolas"/>
            </a:endParaRPr>
          </a:p>
          <a:p>
            <a:pPr indent="-342900" lvl="1" marL="1028700" rtl="0" algn="l">
              <a:lnSpc>
                <a:spcPct val="128571"/>
              </a:lnSpc>
              <a:spcBef>
                <a:spcPts val="1000"/>
              </a:spcBef>
              <a:spcAft>
                <a:spcPts val="0"/>
              </a:spcAft>
              <a:buClr>
                <a:srgbClr val="333333"/>
              </a:buClr>
              <a:buSzPts val="1800"/>
              <a:buFont typeface="Arial"/>
              <a:buChar char="○"/>
            </a:pPr>
            <a:r>
              <a:rPr lang="en-US">
                <a:solidFill>
                  <a:srgbClr val="800000"/>
                </a:solidFill>
                <a:highlight>
                  <a:srgbClr val="D0E0E3"/>
                </a:highlight>
                <a:latin typeface="Consolas"/>
                <a:ea typeface="Consolas"/>
                <a:cs typeface="Consolas"/>
                <a:sym typeface="Consolas"/>
              </a:rPr>
              <a:t>static Connection </a:t>
            </a:r>
            <a:r>
              <a:rPr b="1" lang="en-US">
                <a:solidFill>
                  <a:srgbClr val="800000"/>
                </a:solidFill>
                <a:highlight>
                  <a:srgbClr val="D0E0E3"/>
                </a:highlight>
                <a:latin typeface="Consolas"/>
                <a:ea typeface="Consolas"/>
                <a:cs typeface="Consolas"/>
                <a:sym typeface="Consolas"/>
              </a:rPr>
              <a:t>getConnection</a:t>
            </a:r>
            <a:r>
              <a:rPr lang="en-US">
                <a:solidFill>
                  <a:srgbClr val="800000"/>
                </a:solidFill>
                <a:highlight>
                  <a:srgbClr val="D0E0E3"/>
                </a:highlight>
                <a:latin typeface="Consolas"/>
                <a:ea typeface="Consolas"/>
                <a:cs typeface="Consolas"/>
                <a:sym typeface="Consolas"/>
              </a:rPr>
              <a:t>(String </a:t>
            </a:r>
            <a:r>
              <a:rPr b="1" lang="en-US">
                <a:solidFill>
                  <a:srgbClr val="800000"/>
                </a:solidFill>
                <a:highlight>
                  <a:srgbClr val="D0E0E3"/>
                </a:highlight>
                <a:latin typeface="Consolas"/>
                <a:ea typeface="Consolas"/>
                <a:cs typeface="Consolas"/>
                <a:sym typeface="Consolas"/>
              </a:rPr>
              <a:t>url</a:t>
            </a:r>
            <a:r>
              <a:rPr lang="en-US">
                <a:solidFill>
                  <a:srgbClr val="800000"/>
                </a:solidFill>
                <a:highlight>
                  <a:srgbClr val="D0E0E3"/>
                </a:highlight>
                <a:latin typeface="Consolas"/>
                <a:ea typeface="Consolas"/>
                <a:cs typeface="Consolas"/>
                <a:sym typeface="Consolas"/>
              </a:rPr>
              <a:t>, String </a:t>
            </a:r>
            <a:r>
              <a:rPr b="1" lang="en-US">
                <a:solidFill>
                  <a:srgbClr val="800000"/>
                </a:solidFill>
                <a:highlight>
                  <a:srgbClr val="D0E0E3"/>
                </a:highlight>
                <a:latin typeface="Consolas"/>
                <a:ea typeface="Consolas"/>
                <a:cs typeface="Consolas"/>
                <a:sym typeface="Consolas"/>
              </a:rPr>
              <a:t>dbuser</a:t>
            </a:r>
            <a:r>
              <a:rPr lang="en-US">
                <a:solidFill>
                  <a:srgbClr val="800000"/>
                </a:solidFill>
                <a:highlight>
                  <a:srgbClr val="D0E0E3"/>
                </a:highlight>
                <a:latin typeface="Consolas"/>
                <a:ea typeface="Consolas"/>
                <a:cs typeface="Consolas"/>
                <a:sym typeface="Consolas"/>
              </a:rPr>
              <a:t>, String </a:t>
            </a:r>
            <a:r>
              <a:rPr b="1" lang="en-US">
                <a:solidFill>
                  <a:srgbClr val="800000"/>
                </a:solidFill>
                <a:highlight>
                  <a:srgbClr val="D0E0E3"/>
                </a:highlight>
                <a:latin typeface="Consolas"/>
                <a:ea typeface="Consolas"/>
                <a:cs typeface="Consolas"/>
                <a:sym typeface="Consolas"/>
              </a:rPr>
              <a:t>dbpassword</a:t>
            </a:r>
            <a:r>
              <a:rPr lang="en-US">
                <a:solidFill>
                  <a:srgbClr val="800000"/>
                </a:solidFill>
                <a:highlight>
                  <a:srgbClr val="D0E0E3"/>
                </a:highlight>
                <a:latin typeface="Consolas"/>
                <a:ea typeface="Consolas"/>
                <a:cs typeface="Consolas"/>
                <a:sym typeface="Consolas"/>
              </a:rPr>
              <a:t>).</a:t>
            </a:r>
            <a:endParaRPr>
              <a:highlight>
                <a:srgbClr val="D0E0E3"/>
              </a:highlight>
            </a:endParaRPr>
          </a:p>
          <a:p>
            <a:pPr indent="-342900" lvl="0" marL="457200" rtl="0" algn="l">
              <a:spcBef>
                <a:spcPts val="1000"/>
              </a:spcBef>
              <a:spcAft>
                <a:spcPts val="0"/>
              </a:spcAft>
              <a:buSzPts val="1800"/>
              <a:buChar char="❏"/>
            </a:pPr>
            <a:r>
              <a:rPr lang="en-US">
                <a:solidFill>
                  <a:srgbClr val="0C0C0C"/>
                </a:solidFill>
              </a:rPr>
              <a:t>Note that all </a:t>
            </a:r>
            <a:r>
              <a:rPr lang="en-US" sz="1800">
                <a:solidFill>
                  <a:srgbClr val="0C0C0C"/>
                </a:solidFill>
              </a:rPr>
              <a:t>three versions have a parameter called </a:t>
            </a:r>
            <a:r>
              <a:rPr i="1" lang="en-US" sz="1800">
                <a:solidFill>
                  <a:srgbClr val="0C0C0C"/>
                </a:solidFill>
              </a:rPr>
              <a:t>url</a:t>
            </a:r>
            <a:r>
              <a:rPr lang="en-US" sz="1800">
                <a:solidFill>
                  <a:srgbClr val="0C0C0C"/>
                </a:solidFill>
              </a:rPr>
              <a:t>, which is the database URL.</a:t>
            </a:r>
            <a:endParaRPr sz="1800">
              <a:solidFill>
                <a:srgbClr val="0C0C0C"/>
              </a:solidFill>
            </a:endParaRPr>
          </a:p>
          <a:p>
            <a:pPr indent="-342900" lvl="0" marL="457200" rtl="0" algn="l">
              <a:spcBef>
                <a:spcPts val="1000"/>
              </a:spcBef>
              <a:spcAft>
                <a:spcPts val="1000"/>
              </a:spcAft>
              <a:buSzPts val="1800"/>
              <a:buChar char="❏"/>
            </a:pPr>
            <a:r>
              <a:rPr lang="en-US" sz="1800">
                <a:solidFill>
                  <a:srgbClr val="0C0C0C"/>
                </a:solidFill>
              </a:rPr>
              <a:t>If a connection was made successfully with the database, the </a:t>
            </a:r>
            <a:r>
              <a:rPr b="1" i="1" lang="en-US"/>
              <a:t>getConnection()</a:t>
            </a:r>
            <a:r>
              <a:rPr lang="en-US" sz="1800">
                <a:solidFill>
                  <a:srgbClr val="0C0C0C"/>
                </a:solidFill>
              </a:rPr>
              <a:t> method returns an instance of </a:t>
            </a:r>
            <a:r>
              <a:rPr b="1" lang="en-US" sz="1800">
                <a:solidFill>
                  <a:srgbClr val="0C0C0C"/>
                </a:solidFill>
              </a:rPr>
              <a:t>Connection class,</a:t>
            </a:r>
            <a:r>
              <a:rPr lang="en-US" sz="1800">
                <a:solidFill>
                  <a:srgbClr val="0C0C0C"/>
                </a:solidFill>
              </a:rPr>
              <a:t> which will be used to make queries and perform other database operations.</a:t>
            </a:r>
            <a:endParaRPr sz="1400">
              <a:solidFill>
                <a:srgbClr val="0C0C0C"/>
              </a:solidFill>
            </a:endParaRPr>
          </a:p>
        </p:txBody>
      </p:sp>
      <p:sp>
        <p:nvSpPr>
          <p:cNvPr id="493" name="Google Shape;493;p5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494" name="Google Shape;494;p51"/>
          <p:cNvSpPr txBox="1"/>
          <p:nvPr/>
        </p:nvSpPr>
        <p:spPr>
          <a:xfrm>
            <a:off x="8436825" y="6280100"/>
            <a:ext cx="300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accent2"/>
                </a:solidFill>
              </a:rPr>
              <a:t>Step 2 </a:t>
            </a:r>
            <a:r>
              <a:rPr lang="en-US">
                <a:solidFill>
                  <a:schemeClr val="accent2"/>
                </a:solidFill>
              </a:rPr>
              <a:t>continue…</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2"/>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Open Database Connection (continued)</a:t>
            </a:r>
            <a:endParaRPr>
              <a:solidFill>
                <a:srgbClr val="FFF9EE"/>
              </a:solidFill>
            </a:endParaRPr>
          </a:p>
          <a:p>
            <a:pPr indent="0" lvl="0" marL="0" rtl="0" algn="r">
              <a:lnSpc>
                <a:spcPct val="100000"/>
              </a:lnSpc>
              <a:spcBef>
                <a:spcPts val="0"/>
              </a:spcBef>
              <a:spcAft>
                <a:spcPts val="0"/>
              </a:spcAft>
              <a:buSzPts val="1400"/>
              <a:buNone/>
            </a:pPr>
            <a:r>
              <a:rPr lang="en-US" sz="1900">
                <a:solidFill>
                  <a:srgbClr val="FFF9EE"/>
                </a:solidFill>
              </a:rPr>
              <a:t>continued</a:t>
            </a:r>
            <a:endParaRPr sz="1900">
              <a:solidFill>
                <a:srgbClr val="FFF9EE"/>
              </a:solidFill>
            </a:endParaRPr>
          </a:p>
        </p:txBody>
      </p:sp>
      <p:sp>
        <p:nvSpPr>
          <p:cNvPr id="501" name="Google Shape;501;p52"/>
          <p:cNvSpPr txBox="1"/>
          <p:nvPr>
            <p:ph idx="1" type="body"/>
          </p:nvPr>
        </p:nvSpPr>
        <p:spPr>
          <a:xfrm>
            <a:off x="786550" y="1580650"/>
            <a:ext cx="10689600" cy="211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US">
                <a:solidFill>
                  <a:schemeClr val="accent2"/>
                </a:solidFill>
              </a:rPr>
              <a:t>Step 2</a:t>
            </a:r>
            <a:r>
              <a:rPr b="1" lang="en-US" sz="1900">
                <a:solidFill>
                  <a:schemeClr val="accent2"/>
                </a:solidFill>
              </a:rPr>
              <a:t> </a:t>
            </a:r>
            <a:r>
              <a:rPr lang="en-US" sz="1900">
                <a:solidFill>
                  <a:schemeClr val="accent2"/>
                </a:solidFill>
              </a:rPr>
              <a:t>(continued) -</a:t>
            </a:r>
            <a:endParaRPr sz="1900">
              <a:solidFill>
                <a:schemeClr val="accent2"/>
              </a:solidFill>
            </a:endParaRPr>
          </a:p>
          <a:p>
            <a:pPr indent="0" lvl="0" marL="0" rtl="0" algn="l">
              <a:lnSpc>
                <a:spcPct val="100000"/>
              </a:lnSpc>
              <a:spcBef>
                <a:spcPts val="1000"/>
              </a:spcBef>
              <a:spcAft>
                <a:spcPts val="0"/>
              </a:spcAft>
              <a:buNone/>
            </a:pPr>
            <a:r>
              <a:rPr lang="en-US">
                <a:solidFill>
                  <a:schemeClr val="accent2"/>
                </a:solidFill>
              </a:rPr>
              <a:t>JDBC includes a Connection Class: </a:t>
            </a:r>
            <a:r>
              <a:rPr b="1" lang="en-US">
                <a:solidFill>
                  <a:schemeClr val="accent2"/>
                </a:solidFill>
              </a:rPr>
              <a:t>A Java object that represents a unique connection to a database; often opened by using the methods of the DriverManager class before you can read/write data from/to a database using JDBC.</a:t>
            </a:r>
            <a:endParaRPr b="1">
              <a:solidFill>
                <a:schemeClr val="accent2"/>
              </a:solidFill>
            </a:endParaRPr>
          </a:p>
          <a:p>
            <a:pPr indent="-317500" lvl="0" marL="457200" rtl="0" algn="l">
              <a:lnSpc>
                <a:spcPct val="100000"/>
              </a:lnSpc>
              <a:spcBef>
                <a:spcPts val="0"/>
              </a:spcBef>
              <a:spcAft>
                <a:spcPts val="0"/>
              </a:spcAft>
              <a:buSzPts val="1400"/>
              <a:buChar char="❑"/>
            </a:pPr>
            <a:r>
              <a:rPr lang="en-US">
                <a:solidFill>
                  <a:schemeClr val="accent2"/>
                </a:solidFill>
              </a:rPr>
              <a:t>Allows for storing Database Connection as a variable.</a:t>
            </a:r>
            <a:endParaRPr>
              <a:solidFill>
                <a:schemeClr val="accent2"/>
              </a:solidFill>
            </a:endParaRPr>
          </a:p>
          <a:p>
            <a:pPr indent="-317500" lvl="0" marL="457200" rtl="0" algn="l">
              <a:lnSpc>
                <a:spcPct val="100000"/>
              </a:lnSpc>
              <a:spcBef>
                <a:spcPts val="0"/>
              </a:spcBef>
              <a:spcAft>
                <a:spcPts val="0"/>
              </a:spcAft>
              <a:buSzPts val="1400"/>
              <a:buChar char="❑"/>
            </a:pPr>
            <a:r>
              <a:rPr lang="en-US">
                <a:solidFill>
                  <a:schemeClr val="accent2"/>
                </a:solidFill>
              </a:rPr>
              <a:t>Connection created via </a:t>
            </a:r>
            <a:r>
              <a:rPr i="1" lang="en-US">
                <a:solidFill>
                  <a:schemeClr val="accent2"/>
                </a:solidFill>
              </a:rPr>
              <a:t>DriverManager.</a:t>
            </a:r>
            <a:endParaRPr>
              <a:solidFill>
                <a:schemeClr val="dk1"/>
              </a:solidFill>
            </a:endParaRPr>
          </a:p>
        </p:txBody>
      </p:sp>
      <p:sp>
        <p:nvSpPr>
          <p:cNvPr id="502" name="Google Shape;502;p5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03" name="Google Shape;503;p52"/>
          <p:cNvSpPr txBox="1"/>
          <p:nvPr/>
        </p:nvSpPr>
        <p:spPr>
          <a:xfrm>
            <a:off x="2294100" y="3940475"/>
            <a:ext cx="7603800" cy="25860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000080"/>
                </a:solidFill>
                <a:highlight>
                  <a:srgbClr val="FFFFFF"/>
                </a:highlight>
                <a:latin typeface="Consolas"/>
                <a:ea typeface="Consolas"/>
                <a:cs typeface="Consolas"/>
                <a:sym typeface="Consolas"/>
              </a:rPr>
              <a:t>public static void </a:t>
            </a:r>
            <a:r>
              <a:rPr lang="en-US" sz="1300">
                <a:solidFill>
                  <a:schemeClr val="dk1"/>
                </a:solidFill>
                <a:highlight>
                  <a:srgbClr val="FFFFFF"/>
                </a:highlight>
                <a:latin typeface="Consolas"/>
                <a:ea typeface="Consolas"/>
                <a:cs typeface="Consolas"/>
                <a:sym typeface="Consolas"/>
              </a:rPr>
              <a:t>main(String[] args) </a:t>
            </a:r>
            <a:r>
              <a:rPr b="1" lang="en-US" sz="1300">
                <a:solidFill>
                  <a:srgbClr val="000080"/>
                </a:solidFill>
                <a:highlight>
                  <a:srgbClr val="FFFFFF"/>
                </a:highlight>
                <a:latin typeface="Consolas"/>
                <a:ea typeface="Consolas"/>
                <a:cs typeface="Consolas"/>
                <a:sym typeface="Consolas"/>
              </a:rPr>
              <a:t>throws </a:t>
            </a:r>
            <a:r>
              <a:rPr lang="en-US" sz="1300">
                <a:solidFill>
                  <a:schemeClr val="dk1"/>
                </a:solidFill>
                <a:highlight>
                  <a:srgbClr val="FFFFFF"/>
                </a:highlight>
                <a:latin typeface="Consolas"/>
                <a:ea typeface="Consolas"/>
                <a:cs typeface="Consolas"/>
                <a:sym typeface="Consolas"/>
              </a:rPr>
              <a:t>SQLException {</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String dburl = </a:t>
            </a:r>
            <a:r>
              <a:rPr b="1" lang="en-US" sz="1300">
                <a:solidFill>
                  <a:srgbClr val="008000"/>
                </a:solidFill>
                <a:highlight>
                  <a:srgbClr val="FFFFFF"/>
                </a:highlight>
                <a:latin typeface="Consolas"/>
                <a:ea typeface="Consolas"/>
                <a:cs typeface="Consolas"/>
                <a:sym typeface="Consolas"/>
              </a:rPr>
              <a:t>"jdbc:mysql://localhost:3306/classicmodels"</a:t>
            </a:r>
            <a:r>
              <a:rPr lang="en-US" sz="1300">
                <a:solidFill>
                  <a:schemeClr val="dk1"/>
                </a:solidFill>
                <a:highlight>
                  <a:srgbClr val="FFFFFF"/>
                </a:highlight>
                <a:latin typeface="Consolas"/>
                <a:ea typeface="Consolas"/>
                <a:cs typeface="Consolas"/>
                <a:sym typeface="Consolas"/>
              </a:rPr>
              <a:t>;</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String user = </a:t>
            </a:r>
            <a:r>
              <a:rPr b="1" lang="en-US" sz="1300">
                <a:solidFill>
                  <a:srgbClr val="008000"/>
                </a:solidFill>
                <a:highlight>
                  <a:srgbClr val="FFFFFF"/>
                </a:highlight>
                <a:latin typeface="Consolas"/>
                <a:ea typeface="Consolas"/>
                <a:cs typeface="Consolas"/>
                <a:sym typeface="Consolas"/>
              </a:rPr>
              <a:t>"root"</a:t>
            </a:r>
            <a:r>
              <a:rPr lang="en-US" sz="1300">
                <a:solidFill>
                  <a:schemeClr val="dk1"/>
                </a:solidFill>
                <a:highlight>
                  <a:srgbClr val="FFFFFF"/>
                </a:highlight>
                <a:latin typeface="Consolas"/>
                <a:ea typeface="Consolas"/>
                <a:cs typeface="Consolas"/>
                <a:sym typeface="Consolas"/>
              </a:rPr>
              <a:t>;</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String password = </a:t>
            </a:r>
            <a:r>
              <a:rPr b="1" lang="en-US" sz="1300">
                <a:solidFill>
                  <a:srgbClr val="008000"/>
                </a:solidFill>
                <a:highlight>
                  <a:srgbClr val="FFFFFF"/>
                </a:highlight>
                <a:latin typeface="Consolas"/>
                <a:ea typeface="Consolas"/>
                <a:cs typeface="Consolas"/>
                <a:sym typeface="Consolas"/>
              </a:rPr>
              <a:t>"password"</a:t>
            </a:r>
            <a:r>
              <a:rPr lang="en-US" sz="1300">
                <a:solidFill>
                  <a:schemeClr val="dk1"/>
                </a:solidFill>
                <a:highlight>
                  <a:srgbClr val="FFFFFF"/>
                </a:highlight>
                <a:latin typeface="Consolas"/>
                <a:ea typeface="Consolas"/>
                <a:cs typeface="Consolas"/>
                <a:sym typeface="Consolas"/>
              </a:rPr>
              <a:t>;</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000080"/>
                </a:solidFill>
                <a:highlight>
                  <a:srgbClr val="FFFFFF"/>
                </a:highlight>
                <a:latin typeface="Consolas"/>
                <a:ea typeface="Consolas"/>
                <a:cs typeface="Consolas"/>
                <a:sym typeface="Consolas"/>
              </a:rPr>
              <a:t>try </a:t>
            </a:r>
            <a:r>
              <a:rPr lang="en-US" sz="1300">
                <a:solidFill>
                  <a:schemeClr val="dk1"/>
                </a:solidFill>
                <a:highlight>
                  <a:srgbClr val="FFFFFF"/>
                </a:highlight>
                <a:latin typeface="Consolas"/>
                <a:ea typeface="Consolas"/>
                <a:cs typeface="Consolas"/>
                <a:sym typeface="Consolas"/>
              </a:rPr>
              <a:t>{</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lang="en-US" sz="1300">
                <a:solidFill>
                  <a:schemeClr val="dk1"/>
                </a:solidFill>
                <a:highlight>
                  <a:srgbClr val="FFFFFF"/>
                </a:highlight>
                <a:latin typeface="Consolas"/>
                <a:ea typeface="Consolas"/>
                <a:cs typeface="Consolas"/>
                <a:sym typeface="Consolas"/>
              </a:rPr>
              <a:t>Class.forName("com.mysql.cj.jdbc.Driver"); </a:t>
            </a:r>
            <a:r>
              <a:rPr lang="en-US" sz="1300">
                <a:solidFill>
                  <a:schemeClr val="dk1"/>
                </a:solidFill>
                <a:highlight>
                  <a:srgbClr val="FFFFFF"/>
                </a:highlight>
                <a:latin typeface="Consolas"/>
                <a:ea typeface="Consolas"/>
                <a:cs typeface="Consolas"/>
                <a:sym typeface="Consolas"/>
              </a:rPr>
              <a:t>// optional</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chemeClr val="dk1"/>
                </a:solidFill>
                <a:highlight>
                  <a:srgbClr val="CFE2F3"/>
                </a:highlight>
                <a:latin typeface="Consolas"/>
                <a:ea typeface="Consolas"/>
                <a:cs typeface="Consolas"/>
                <a:sym typeface="Consolas"/>
              </a:rPr>
              <a:t>Connection connection = DriverManager.</a:t>
            </a:r>
            <a:r>
              <a:rPr b="1" i="1" lang="en-US" sz="1300">
                <a:solidFill>
                  <a:schemeClr val="dk1"/>
                </a:solidFill>
                <a:highlight>
                  <a:srgbClr val="CFE2F3"/>
                </a:highlight>
                <a:latin typeface="Consolas"/>
                <a:ea typeface="Consolas"/>
                <a:cs typeface="Consolas"/>
                <a:sym typeface="Consolas"/>
              </a:rPr>
              <a:t>getConnection</a:t>
            </a:r>
            <a:r>
              <a:rPr b="1" lang="en-US" sz="1300">
                <a:solidFill>
                  <a:schemeClr val="dk1"/>
                </a:solidFill>
                <a:highlight>
                  <a:srgbClr val="CFE2F3"/>
                </a:highlight>
                <a:latin typeface="Consolas"/>
                <a:ea typeface="Consolas"/>
                <a:cs typeface="Consolas"/>
                <a:sym typeface="Consolas"/>
              </a:rPr>
              <a:t>(dburl, user, password);</a:t>
            </a:r>
            <a:endParaRPr b="1" sz="1300">
              <a:solidFill>
                <a:schemeClr val="dk1"/>
              </a:solidFill>
              <a:highlight>
                <a:srgbClr val="CFE2F3"/>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000080"/>
                </a:solidFill>
                <a:highlight>
                  <a:srgbClr val="FFFFFF"/>
                </a:highlight>
                <a:latin typeface="Consolas"/>
                <a:ea typeface="Consolas"/>
                <a:cs typeface="Consolas"/>
                <a:sym typeface="Consolas"/>
              </a:rPr>
              <a:t>catch</a:t>
            </a:r>
            <a:r>
              <a:rPr lang="en-US" sz="1300">
                <a:solidFill>
                  <a:schemeClr val="dk1"/>
                </a:solidFill>
                <a:highlight>
                  <a:srgbClr val="FFFFFF"/>
                </a:highlight>
                <a:latin typeface="Consolas"/>
                <a:ea typeface="Consolas"/>
                <a:cs typeface="Consolas"/>
                <a:sym typeface="Consolas"/>
              </a:rPr>
              <a:t>(SQLException e) {</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e.printStackTrace();</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a:t>
            </a:r>
            <a:endParaRPr sz="1300">
              <a:solidFill>
                <a:schemeClr val="dk1"/>
              </a:solidFill>
              <a:highlight>
                <a:srgbClr val="FFFFFF"/>
              </a:highlight>
              <a:latin typeface="Consolas"/>
              <a:ea typeface="Consolas"/>
              <a:cs typeface="Consolas"/>
              <a:sym typeface="Consolas"/>
            </a:endParaRPr>
          </a:p>
        </p:txBody>
      </p:sp>
      <p:sp>
        <p:nvSpPr>
          <p:cNvPr id="504" name="Google Shape;504;p52"/>
          <p:cNvSpPr txBox="1"/>
          <p:nvPr/>
        </p:nvSpPr>
        <p:spPr>
          <a:xfrm>
            <a:off x="897800" y="4906100"/>
            <a:ext cx="1305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entury Gothic"/>
                <a:ea typeface="Century Gothic"/>
                <a:cs typeface="Century Gothic"/>
                <a:sym typeface="Century Gothic"/>
              </a:rPr>
              <a:t>Example:</a:t>
            </a:r>
            <a:endParaRPr b="1" sz="1600">
              <a:latin typeface="Century Gothic"/>
              <a:ea typeface="Century Gothic"/>
              <a:cs typeface="Century Gothic"/>
              <a:sym typeface="Century Gothic"/>
            </a:endParaRPr>
          </a:p>
        </p:txBody>
      </p:sp>
      <p:sp>
        <p:nvSpPr>
          <p:cNvPr id="505" name="Google Shape;505;p52"/>
          <p:cNvSpPr txBox="1"/>
          <p:nvPr/>
        </p:nvSpPr>
        <p:spPr>
          <a:xfrm>
            <a:off x="10352500" y="3700350"/>
            <a:ext cx="15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3"/>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Send Statements to the Database</a:t>
            </a:r>
            <a:endParaRPr/>
          </a:p>
        </p:txBody>
      </p:sp>
      <p:sp>
        <p:nvSpPr>
          <p:cNvPr id="512" name="Google Shape;512;p53"/>
          <p:cNvSpPr txBox="1"/>
          <p:nvPr>
            <p:ph idx="1" type="body"/>
          </p:nvPr>
        </p:nvSpPr>
        <p:spPr>
          <a:xfrm>
            <a:off x="765175" y="1614375"/>
            <a:ext cx="10425600" cy="2845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US"/>
              <a:t>Step 3 -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700"/>
              <a:t>J</a:t>
            </a:r>
            <a:r>
              <a:rPr lang="en-US"/>
              <a:t>DBC Statement:</a:t>
            </a:r>
            <a:endParaRPr/>
          </a:p>
          <a:p>
            <a:pPr indent="-342900" lvl="0" marL="457200" rtl="0" algn="l">
              <a:spcBef>
                <a:spcPts val="1000"/>
              </a:spcBef>
              <a:spcAft>
                <a:spcPts val="0"/>
              </a:spcAft>
              <a:buSzPts val="1800"/>
              <a:buChar char="❑"/>
            </a:pPr>
            <a:r>
              <a:rPr lang="en-US"/>
              <a:t>The JDBC Statement is an interface used to execute an SQL query within the database.</a:t>
            </a:r>
            <a:endParaRPr/>
          </a:p>
          <a:p>
            <a:pPr indent="-342900" lvl="0" marL="457200" rtl="0" algn="l">
              <a:lnSpc>
                <a:spcPct val="100000"/>
              </a:lnSpc>
              <a:spcBef>
                <a:spcPts val="600"/>
              </a:spcBef>
              <a:spcAft>
                <a:spcPts val="0"/>
              </a:spcAft>
              <a:buSzPts val="1800"/>
              <a:buChar char="❑"/>
            </a:pPr>
            <a:r>
              <a:rPr b="1" lang="en-US"/>
              <a:t>A Java object that can be used to execute either database queries or database updates when using JDBC.</a:t>
            </a:r>
            <a:endParaRPr b="1">
              <a:solidFill>
                <a:srgbClr val="39424E"/>
              </a:solidFill>
              <a:highlight>
                <a:srgbClr val="FFFFFF"/>
              </a:highlight>
              <a:latin typeface="Arial"/>
              <a:ea typeface="Arial"/>
              <a:cs typeface="Arial"/>
              <a:sym typeface="Arial"/>
            </a:endParaRPr>
          </a:p>
          <a:p>
            <a:pPr indent="-342900" lvl="2" marL="1371600" rtl="0" algn="l">
              <a:lnSpc>
                <a:spcPct val="100000"/>
              </a:lnSpc>
              <a:spcBef>
                <a:spcPts val="600"/>
              </a:spcBef>
              <a:spcAft>
                <a:spcPts val="0"/>
              </a:spcAft>
              <a:buSzPts val="1800"/>
              <a:buChar char="▶"/>
            </a:pPr>
            <a:r>
              <a:rPr lang="en-US" sz="1800"/>
              <a:t>DriverManager -&gt; Connection -&gt; Statement</a:t>
            </a:r>
            <a:br>
              <a:rPr lang="en-US" sz="1800"/>
            </a:br>
            <a:endParaRPr sz="1800"/>
          </a:p>
          <a:p>
            <a:pPr indent="-342900" lvl="0" marL="457200" rtl="0" algn="l">
              <a:lnSpc>
                <a:spcPct val="100000"/>
              </a:lnSpc>
              <a:spcBef>
                <a:spcPts val="600"/>
              </a:spcBef>
              <a:spcAft>
                <a:spcPts val="0"/>
              </a:spcAft>
              <a:buSzPts val="1800"/>
              <a:buChar char="❑"/>
            </a:pPr>
            <a:r>
              <a:rPr lang="en-US"/>
              <a:t>Example - Creating a </a:t>
            </a:r>
            <a:r>
              <a:rPr lang="en-US"/>
              <a:t>S</a:t>
            </a:r>
            <a:r>
              <a:rPr lang="en-US"/>
              <a:t>tatement and executing a Query:</a:t>
            </a:r>
            <a:endParaRPr sz="1900"/>
          </a:p>
        </p:txBody>
      </p:sp>
      <p:sp>
        <p:nvSpPr>
          <p:cNvPr id="513" name="Google Shape;513;p5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14" name="Google Shape;514;p53"/>
          <p:cNvSpPr txBox="1"/>
          <p:nvPr/>
        </p:nvSpPr>
        <p:spPr>
          <a:xfrm>
            <a:off x="1804050" y="4624125"/>
            <a:ext cx="8583900" cy="1015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1800">
                <a:solidFill>
                  <a:srgbClr val="3F3F3F"/>
                </a:solidFill>
                <a:latin typeface="Consolas"/>
                <a:ea typeface="Consolas"/>
                <a:cs typeface="Consolas"/>
                <a:sym typeface="Consolas"/>
              </a:rPr>
              <a:t>String SelectSQL = </a:t>
            </a:r>
            <a:r>
              <a:rPr b="1" lang="en-US" sz="1800">
                <a:solidFill>
                  <a:srgbClr val="38761D"/>
                </a:solidFill>
                <a:latin typeface="Consolas"/>
                <a:ea typeface="Consolas"/>
                <a:cs typeface="Consolas"/>
                <a:sym typeface="Consolas"/>
              </a:rPr>
              <a:t>"Select * FROM employees";</a:t>
            </a:r>
            <a:endParaRPr b="1" sz="1800">
              <a:solidFill>
                <a:srgbClr val="38761D"/>
              </a:solidFill>
              <a:latin typeface="Consolas"/>
              <a:ea typeface="Consolas"/>
              <a:cs typeface="Consolas"/>
              <a:sym typeface="Consolas"/>
            </a:endParaRPr>
          </a:p>
          <a:p>
            <a:pPr indent="0" lvl="0" marL="457200" rtl="0" algn="l">
              <a:spcBef>
                <a:spcPts val="0"/>
              </a:spcBef>
              <a:spcAft>
                <a:spcPts val="0"/>
              </a:spcAft>
              <a:buNone/>
            </a:pPr>
            <a:r>
              <a:rPr b="1" lang="en-US" sz="1800">
                <a:solidFill>
                  <a:srgbClr val="3F3F3F"/>
                </a:solidFill>
                <a:latin typeface="Consolas"/>
                <a:ea typeface="Consolas"/>
                <a:cs typeface="Consolas"/>
                <a:sym typeface="Consolas"/>
              </a:rPr>
              <a:t>Statement stmt = </a:t>
            </a:r>
            <a:r>
              <a:rPr b="1" lang="en-US" sz="1800">
                <a:solidFill>
                  <a:srgbClr val="9900FF"/>
                </a:solidFill>
                <a:latin typeface="Consolas"/>
                <a:ea typeface="Consolas"/>
                <a:cs typeface="Consolas"/>
                <a:sym typeface="Consolas"/>
              </a:rPr>
              <a:t>conn</a:t>
            </a:r>
            <a:r>
              <a:rPr b="1" lang="en-US" sz="1800">
                <a:solidFill>
                  <a:srgbClr val="3F3F3F"/>
                </a:solidFill>
                <a:latin typeface="Consolas"/>
                <a:ea typeface="Consolas"/>
                <a:cs typeface="Consolas"/>
                <a:sym typeface="Consolas"/>
              </a:rPr>
              <a:t>.createStatement();</a:t>
            </a:r>
            <a:endParaRPr b="1" sz="1800">
              <a:solidFill>
                <a:srgbClr val="3F3F3F"/>
              </a:solidFill>
              <a:latin typeface="Consolas"/>
              <a:ea typeface="Consolas"/>
              <a:cs typeface="Consolas"/>
              <a:sym typeface="Consolas"/>
            </a:endParaRPr>
          </a:p>
          <a:p>
            <a:pPr indent="0" lvl="0" marL="457200" rtl="0" algn="l">
              <a:spcBef>
                <a:spcPts val="0"/>
              </a:spcBef>
              <a:spcAft>
                <a:spcPts val="0"/>
              </a:spcAft>
              <a:buNone/>
            </a:pPr>
            <a:r>
              <a:rPr b="1" lang="en-US" sz="1800">
                <a:solidFill>
                  <a:srgbClr val="3F3F3F"/>
                </a:solidFill>
                <a:latin typeface="Consolas"/>
                <a:ea typeface="Consolas"/>
                <a:cs typeface="Consolas"/>
                <a:sym typeface="Consolas"/>
              </a:rPr>
              <a:t>ResultSet result =  stmt.executeQuery(SelectSQL);</a:t>
            </a:r>
            <a:endParaRPr/>
          </a:p>
        </p:txBody>
      </p:sp>
      <p:sp>
        <p:nvSpPr>
          <p:cNvPr id="515" name="Google Shape;515;p53"/>
          <p:cNvSpPr txBox="1"/>
          <p:nvPr/>
        </p:nvSpPr>
        <p:spPr>
          <a:xfrm>
            <a:off x="1976250" y="5718875"/>
            <a:ext cx="823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Note: You can use DML (</a:t>
            </a:r>
            <a:r>
              <a:rPr lang="en-US" sz="1800">
                <a:solidFill>
                  <a:schemeClr val="dk1"/>
                </a:solidFill>
              </a:rPr>
              <a:t>INSERT, UPDATE, DELETE</a:t>
            </a:r>
            <a:r>
              <a:rPr lang="en-US" sz="1500"/>
              <a:t>) queries as well.</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Common Methods of </a:t>
            </a:r>
            <a:r>
              <a:rPr lang="en-US"/>
              <a:t>Statement Interface</a:t>
            </a:r>
            <a:endParaRPr/>
          </a:p>
        </p:txBody>
      </p:sp>
      <p:sp>
        <p:nvSpPr>
          <p:cNvPr id="522" name="Google Shape;522;p54"/>
          <p:cNvSpPr txBox="1"/>
          <p:nvPr>
            <p:ph idx="1" type="body"/>
          </p:nvPr>
        </p:nvSpPr>
        <p:spPr>
          <a:xfrm>
            <a:off x="793675" y="1685000"/>
            <a:ext cx="10739100" cy="4498200"/>
          </a:xfrm>
          <a:prstGeom prst="rect">
            <a:avLst/>
          </a:prstGeom>
        </p:spPr>
        <p:txBody>
          <a:bodyPr anchorCtr="0" anchor="t" bIns="91425" lIns="91425" spcFirstLastPara="1" rIns="91425" wrap="square" tIns="91425">
            <a:normAutofit/>
          </a:bodyPr>
          <a:lstStyle/>
          <a:p>
            <a:pPr indent="0" lvl="0" marL="0" rtl="0" algn="l">
              <a:lnSpc>
                <a:spcPct val="110000"/>
              </a:lnSpc>
              <a:spcBef>
                <a:spcPts val="0"/>
              </a:spcBef>
              <a:spcAft>
                <a:spcPts val="0"/>
              </a:spcAft>
              <a:buNone/>
            </a:pPr>
            <a:r>
              <a:rPr b="1" lang="en-US" sz="1900">
                <a:solidFill>
                  <a:srgbClr val="333333"/>
                </a:solidFill>
                <a:highlight>
                  <a:srgbClr val="FFFFFF"/>
                </a:highlight>
              </a:rPr>
              <a:t>Commonly Used Methods:</a:t>
            </a:r>
            <a:endParaRPr b="1" sz="1900">
              <a:solidFill>
                <a:srgbClr val="333333"/>
              </a:solidFill>
              <a:highlight>
                <a:srgbClr val="FFFFFF"/>
              </a:highlight>
            </a:endParaRPr>
          </a:p>
          <a:p>
            <a:pPr indent="0" lvl="0" marL="0" rtl="0" algn="l">
              <a:lnSpc>
                <a:spcPct val="110000"/>
              </a:lnSpc>
              <a:spcBef>
                <a:spcPts val="0"/>
              </a:spcBef>
              <a:spcAft>
                <a:spcPts val="0"/>
              </a:spcAft>
              <a:buNone/>
            </a:pPr>
            <a:r>
              <a:t/>
            </a:r>
            <a:endParaRPr sz="1900">
              <a:solidFill>
                <a:srgbClr val="333333"/>
              </a:solidFill>
              <a:highlight>
                <a:srgbClr val="FFFFFF"/>
              </a:highlight>
            </a:endParaRPr>
          </a:p>
          <a:p>
            <a:pPr indent="-260350" lvl="2" marL="571500" rtl="0" algn="l">
              <a:lnSpc>
                <a:spcPct val="115000"/>
              </a:lnSpc>
              <a:spcBef>
                <a:spcPts val="600"/>
              </a:spcBef>
              <a:spcAft>
                <a:spcPts val="0"/>
              </a:spcAft>
              <a:buSzPts val="1400"/>
              <a:buChar char="❏"/>
            </a:pPr>
            <a:r>
              <a:rPr b="1" lang="en-US" sz="1900">
                <a:solidFill>
                  <a:srgbClr val="800000"/>
                </a:solidFill>
                <a:highlight>
                  <a:srgbClr val="FFFFFF"/>
                </a:highlight>
              </a:rPr>
              <a:t>boolean execute (String sql)</a:t>
            </a:r>
            <a:r>
              <a:rPr lang="en-US" sz="1900">
                <a:solidFill>
                  <a:srgbClr val="333333"/>
                </a:solidFill>
                <a:highlight>
                  <a:srgbClr val="FFFFFF"/>
                </a:highlight>
              </a:rPr>
              <a:t>: Executes a general SQL statement. It returns </a:t>
            </a:r>
            <a:r>
              <a:rPr lang="en-US" sz="1900">
                <a:solidFill>
                  <a:srgbClr val="800000"/>
                </a:solidFill>
                <a:highlight>
                  <a:srgbClr val="FFFFFF"/>
                </a:highlight>
              </a:rPr>
              <a:t>true</a:t>
            </a:r>
            <a:r>
              <a:rPr lang="en-US" sz="1900">
                <a:solidFill>
                  <a:srgbClr val="333333"/>
                </a:solidFill>
                <a:highlight>
                  <a:srgbClr val="FFFFFF"/>
                </a:highlight>
              </a:rPr>
              <a:t> if the query returns a </a:t>
            </a:r>
            <a:r>
              <a:rPr lang="en-US" sz="1900">
                <a:solidFill>
                  <a:srgbClr val="800000"/>
                </a:solidFill>
                <a:highlight>
                  <a:srgbClr val="FFFFFF"/>
                </a:highlight>
              </a:rPr>
              <a:t>ResultSet</a:t>
            </a:r>
            <a:r>
              <a:rPr lang="en-US" sz="1900">
                <a:solidFill>
                  <a:srgbClr val="333333"/>
                </a:solidFill>
                <a:highlight>
                  <a:srgbClr val="FFFFFF"/>
                </a:highlight>
              </a:rPr>
              <a:t>, and returns </a:t>
            </a:r>
            <a:r>
              <a:rPr lang="en-US" sz="1900">
                <a:solidFill>
                  <a:srgbClr val="800000"/>
                </a:solidFill>
                <a:highlight>
                  <a:srgbClr val="FFFFFF"/>
                </a:highlight>
              </a:rPr>
              <a:t>false</a:t>
            </a:r>
            <a:r>
              <a:rPr lang="en-US" sz="1900">
                <a:solidFill>
                  <a:srgbClr val="333333"/>
                </a:solidFill>
                <a:highlight>
                  <a:srgbClr val="FFFFFF"/>
                </a:highlight>
              </a:rPr>
              <a:t> if the query returns an update count or nothing. This method can be used with a </a:t>
            </a:r>
            <a:r>
              <a:rPr lang="en-US" sz="1900">
                <a:solidFill>
                  <a:srgbClr val="800000"/>
                </a:solidFill>
                <a:highlight>
                  <a:srgbClr val="FFFFFF"/>
                </a:highlight>
              </a:rPr>
              <a:t>Statement</a:t>
            </a:r>
            <a:r>
              <a:rPr lang="en-US" sz="1900">
                <a:solidFill>
                  <a:srgbClr val="333333"/>
                </a:solidFill>
                <a:highlight>
                  <a:srgbClr val="FFFFFF"/>
                </a:highlight>
              </a:rPr>
              <a:t> only.</a:t>
            </a:r>
            <a:endParaRPr sz="1900">
              <a:solidFill>
                <a:srgbClr val="333333"/>
              </a:solidFill>
              <a:highlight>
                <a:srgbClr val="FFFFFF"/>
              </a:highlight>
            </a:endParaRPr>
          </a:p>
          <a:p>
            <a:pPr indent="-260350" lvl="2" marL="571500" rtl="0" algn="l">
              <a:lnSpc>
                <a:spcPct val="115000"/>
              </a:lnSpc>
              <a:spcBef>
                <a:spcPts val="600"/>
              </a:spcBef>
              <a:spcAft>
                <a:spcPts val="0"/>
              </a:spcAft>
              <a:buSzPts val="1400"/>
              <a:buChar char="❏"/>
            </a:pPr>
            <a:r>
              <a:rPr b="1" lang="en-US" sz="1900">
                <a:solidFill>
                  <a:srgbClr val="800000"/>
                </a:solidFill>
                <a:highlight>
                  <a:srgbClr val="FFFFFF"/>
                </a:highlight>
              </a:rPr>
              <a:t>int executeUpdate (String sql)</a:t>
            </a:r>
            <a:r>
              <a:rPr lang="en-US" sz="1900">
                <a:solidFill>
                  <a:srgbClr val="333333"/>
                </a:solidFill>
                <a:highlight>
                  <a:srgbClr val="FFFFFF"/>
                </a:highlight>
              </a:rPr>
              <a:t>: Executes an INSERT, UPDATE, or DELETE statement and returns an update account indicating the number of rows affected (e.g., 1 row inserted, 2 rows updated, or 0 rows affected).</a:t>
            </a:r>
            <a:endParaRPr sz="1900">
              <a:solidFill>
                <a:srgbClr val="333333"/>
              </a:solidFill>
              <a:highlight>
                <a:srgbClr val="FFFFFF"/>
              </a:highlight>
            </a:endParaRPr>
          </a:p>
          <a:p>
            <a:pPr indent="-260350" lvl="2" marL="571500" rtl="0" algn="l">
              <a:lnSpc>
                <a:spcPct val="115000"/>
              </a:lnSpc>
              <a:spcBef>
                <a:spcPts val="600"/>
              </a:spcBef>
              <a:spcAft>
                <a:spcPts val="600"/>
              </a:spcAft>
              <a:buSzPts val="1400"/>
              <a:buChar char="❏"/>
            </a:pPr>
            <a:r>
              <a:rPr b="1" lang="en-US" sz="1900">
                <a:solidFill>
                  <a:srgbClr val="800000"/>
                </a:solidFill>
                <a:highlight>
                  <a:srgbClr val="FFFFFF"/>
                </a:highlight>
              </a:rPr>
              <a:t>ResultSet executeQuery (String sql)</a:t>
            </a:r>
            <a:r>
              <a:rPr lang="en-US" sz="1900">
                <a:solidFill>
                  <a:srgbClr val="333333"/>
                </a:solidFill>
                <a:highlight>
                  <a:srgbClr val="FFFFFF"/>
                </a:highlight>
              </a:rPr>
              <a:t>: Executes a SELECT statement and returns a </a:t>
            </a:r>
            <a:r>
              <a:rPr lang="en-US" sz="1900">
                <a:solidFill>
                  <a:srgbClr val="800000"/>
                </a:solidFill>
                <a:highlight>
                  <a:srgbClr val="FFFFFF"/>
                </a:highlight>
              </a:rPr>
              <a:t>ResultSet</a:t>
            </a:r>
            <a:r>
              <a:rPr lang="en-US" sz="1900">
                <a:solidFill>
                  <a:srgbClr val="333333"/>
                </a:solidFill>
                <a:highlight>
                  <a:srgbClr val="FFFFFF"/>
                </a:highlight>
              </a:rPr>
              <a:t> object, which contains results returned by the query.</a:t>
            </a:r>
            <a:endParaRPr sz="1900"/>
          </a:p>
        </p:txBody>
      </p:sp>
      <p:sp>
        <p:nvSpPr>
          <p:cNvPr id="523" name="Google Shape;523;p5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Response From Database</a:t>
            </a:r>
            <a:endParaRPr sz="3200"/>
          </a:p>
        </p:txBody>
      </p:sp>
      <p:sp>
        <p:nvSpPr>
          <p:cNvPr id="530" name="Google Shape;530;p55"/>
          <p:cNvSpPr txBox="1"/>
          <p:nvPr>
            <p:ph idx="1" type="body"/>
          </p:nvPr>
        </p:nvSpPr>
        <p:spPr>
          <a:xfrm>
            <a:off x="729525" y="1664225"/>
            <a:ext cx="10757400" cy="47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US">
                <a:solidFill>
                  <a:srgbClr val="0C0C0C"/>
                </a:solidFill>
                <a:highlight>
                  <a:srgbClr val="FFFFFF"/>
                </a:highlight>
              </a:rPr>
              <a:t>Step 4 -</a:t>
            </a:r>
            <a:endParaRPr b="1">
              <a:solidFill>
                <a:srgbClr val="0C0C0C"/>
              </a:solidFill>
              <a:highlight>
                <a:srgbClr val="FFFFFF"/>
              </a:highlight>
            </a:endParaRPr>
          </a:p>
          <a:p>
            <a:pPr indent="0" lvl="0" marL="0" rtl="0" algn="l">
              <a:spcBef>
                <a:spcPts val="0"/>
              </a:spcBef>
              <a:spcAft>
                <a:spcPts val="0"/>
              </a:spcAft>
              <a:buNone/>
            </a:pPr>
            <a:r>
              <a:t/>
            </a:r>
            <a:endParaRPr>
              <a:solidFill>
                <a:srgbClr val="0C0C0C"/>
              </a:solidFill>
              <a:highlight>
                <a:srgbClr val="FFFFFF"/>
              </a:highlight>
            </a:endParaRPr>
          </a:p>
          <a:p>
            <a:pPr indent="0" lvl="0" marL="0" rtl="0" algn="l">
              <a:spcBef>
                <a:spcPts val="0"/>
              </a:spcBef>
              <a:spcAft>
                <a:spcPts val="0"/>
              </a:spcAft>
              <a:buNone/>
            </a:pPr>
            <a:r>
              <a:rPr lang="en-US">
                <a:solidFill>
                  <a:srgbClr val="0C0C0C"/>
                </a:solidFill>
                <a:highlight>
                  <a:srgbClr val="FFFFFF"/>
                </a:highlight>
              </a:rPr>
              <a:t>A </a:t>
            </a:r>
            <a:r>
              <a:rPr b="1" lang="en-US">
                <a:solidFill>
                  <a:srgbClr val="0C0C0C"/>
                </a:solidFill>
                <a:highlight>
                  <a:srgbClr val="FFFFFF"/>
                </a:highlight>
              </a:rPr>
              <a:t>JDBC </a:t>
            </a:r>
            <a:r>
              <a:rPr b="1" lang="en-US">
                <a:solidFill>
                  <a:srgbClr val="0C0C0C"/>
                </a:solidFill>
                <a:highlight>
                  <a:srgbClr val="FFFFFF"/>
                </a:highlight>
              </a:rPr>
              <a:t>ResultSet </a:t>
            </a:r>
            <a:r>
              <a:rPr lang="en-US">
                <a:solidFill>
                  <a:srgbClr val="0C0C0C"/>
                </a:solidFill>
                <a:highlight>
                  <a:srgbClr val="FFFFFF"/>
                </a:highlight>
              </a:rPr>
              <a:t>is a </a:t>
            </a:r>
            <a:r>
              <a:rPr lang="en-US">
                <a:solidFill>
                  <a:srgbClr val="333333"/>
                </a:solidFill>
                <a:highlight>
                  <a:srgbClr val="FFFFFF"/>
                </a:highlight>
              </a:rPr>
              <a:t>J</a:t>
            </a:r>
            <a:r>
              <a:rPr lang="en-US" sz="1800">
                <a:solidFill>
                  <a:srgbClr val="333333"/>
                </a:solidFill>
                <a:highlight>
                  <a:srgbClr val="FFFFFF"/>
                </a:highlight>
              </a:rPr>
              <a:t>ava object that can be created by executing a database query using JDBC that contains records returned by the execution of that query.</a:t>
            </a:r>
            <a:endParaRPr sz="1800">
              <a:solidFill>
                <a:srgbClr val="333333"/>
              </a:solidFill>
              <a:highlight>
                <a:srgbClr val="FFFFFF"/>
              </a:highlight>
            </a:endParaRPr>
          </a:p>
          <a:p>
            <a:pPr indent="0" lvl="0" marL="0" rtl="0" algn="l">
              <a:lnSpc>
                <a:spcPct val="110000"/>
              </a:lnSpc>
              <a:spcBef>
                <a:spcPts val="0"/>
              </a:spcBef>
              <a:spcAft>
                <a:spcPts val="0"/>
              </a:spcAft>
              <a:buNone/>
            </a:pPr>
            <a:r>
              <a:t/>
            </a:r>
            <a:endParaRPr>
              <a:solidFill>
                <a:schemeClr val="dk1"/>
              </a:solidFill>
              <a:highlight>
                <a:srgbClr val="FFFFFF"/>
              </a:highlight>
            </a:endParaRPr>
          </a:p>
          <a:p>
            <a:pPr indent="0" lvl="0" marL="0" rtl="0" algn="l">
              <a:lnSpc>
                <a:spcPct val="110000"/>
              </a:lnSpc>
              <a:spcBef>
                <a:spcPts val="400"/>
              </a:spcBef>
              <a:spcAft>
                <a:spcPts val="0"/>
              </a:spcAft>
              <a:buNone/>
            </a:pPr>
            <a:r>
              <a:rPr lang="en-US">
                <a:solidFill>
                  <a:srgbClr val="0C0C0C"/>
                </a:solidFill>
                <a:highlight>
                  <a:srgbClr val="FFFFFF"/>
                </a:highlight>
              </a:rPr>
              <a:t>Use this object to iterate over rows in the result</a:t>
            </a:r>
            <a:r>
              <a:rPr lang="en-US">
                <a:solidFill>
                  <a:srgbClr val="0C0C0C"/>
                </a:solidFill>
                <a:highlight>
                  <a:srgbClr val="FFFFFF"/>
                </a:highlight>
              </a:rPr>
              <a:t> set</a:t>
            </a:r>
            <a:r>
              <a:rPr lang="en-US">
                <a:solidFill>
                  <a:srgbClr val="0C0C0C"/>
                </a:solidFill>
                <a:highlight>
                  <a:srgbClr val="FFFFFF"/>
                </a:highlight>
              </a:rPr>
              <a:t> using the </a:t>
            </a:r>
            <a:r>
              <a:rPr b="1" lang="en-US">
                <a:solidFill>
                  <a:srgbClr val="0C0C0C"/>
                </a:solidFill>
                <a:highlight>
                  <a:srgbClr val="FFFFFF"/>
                </a:highlight>
              </a:rPr>
              <a:t>next() </a:t>
            </a:r>
            <a:r>
              <a:rPr lang="en-US">
                <a:solidFill>
                  <a:srgbClr val="0C0C0C"/>
                </a:solidFill>
                <a:highlight>
                  <a:srgbClr val="FFFFFF"/>
                </a:highlight>
              </a:rPr>
              <a:t>method and get the value of a column in the current row using </a:t>
            </a:r>
            <a:r>
              <a:rPr b="1" lang="en-US">
                <a:solidFill>
                  <a:srgbClr val="0C0C0C"/>
                </a:solidFill>
                <a:highlight>
                  <a:srgbClr val="FFFFFF"/>
                </a:highlight>
              </a:rPr>
              <a:t>getXXX()</a:t>
            </a:r>
            <a:r>
              <a:rPr lang="en-US">
                <a:solidFill>
                  <a:srgbClr val="0C0C0C"/>
                </a:solidFill>
                <a:highlight>
                  <a:srgbClr val="FFFFFF"/>
                </a:highlight>
              </a:rPr>
              <a:t> methods (e.g. </a:t>
            </a:r>
            <a:r>
              <a:rPr b="1" lang="en-US">
                <a:solidFill>
                  <a:srgbClr val="0C0C0C"/>
                </a:solidFill>
                <a:highlight>
                  <a:srgbClr val="FFFFFF"/>
                </a:highlight>
              </a:rPr>
              <a:t>getString()</a:t>
            </a:r>
            <a:r>
              <a:rPr lang="en-US">
                <a:solidFill>
                  <a:srgbClr val="0C0C0C"/>
                </a:solidFill>
                <a:highlight>
                  <a:srgbClr val="FFFFFF"/>
                </a:highlight>
              </a:rPr>
              <a:t>, </a:t>
            </a:r>
            <a:r>
              <a:rPr b="1" lang="en-US">
                <a:solidFill>
                  <a:srgbClr val="0C0C0C"/>
                </a:solidFill>
                <a:highlight>
                  <a:srgbClr val="FFFFFF"/>
                </a:highlight>
              </a:rPr>
              <a:t>getInt()</a:t>
            </a:r>
            <a:r>
              <a:rPr lang="en-US">
                <a:solidFill>
                  <a:srgbClr val="0C0C0C"/>
                </a:solidFill>
                <a:highlight>
                  <a:srgbClr val="FFFFFF"/>
                </a:highlight>
              </a:rPr>
              <a:t>, </a:t>
            </a:r>
            <a:r>
              <a:rPr b="1" lang="en-US">
                <a:solidFill>
                  <a:srgbClr val="0C0C0C"/>
                </a:solidFill>
                <a:highlight>
                  <a:srgbClr val="FFFFFF"/>
                </a:highlight>
              </a:rPr>
              <a:t>getFloat(),</a:t>
            </a:r>
            <a:r>
              <a:rPr lang="en-US">
                <a:solidFill>
                  <a:srgbClr val="0C0C0C"/>
                </a:solidFill>
                <a:highlight>
                  <a:srgbClr val="FFFFFF"/>
                </a:highlight>
              </a:rPr>
              <a:t> and so on). The column value can be retrieved either by index number (1-based) or by c</a:t>
            </a:r>
            <a:r>
              <a:rPr lang="en-US">
                <a:solidFill>
                  <a:srgbClr val="0C0C0C"/>
                </a:solidFill>
                <a:highlight>
                  <a:srgbClr val="FFFFFF"/>
                </a:highlight>
              </a:rPr>
              <a:t>olumn name.</a:t>
            </a:r>
            <a:endParaRPr>
              <a:solidFill>
                <a:srgbClr val="0C0C0C"/>
              </a:solidFill>
              <a:highlight>
                <a:srgbClr val="FFFFFF"/>
              </a:highlight>
            </a:endParaRPr>
          </a:p>
          <a:p>
            <a:pPr indent="0" lvl="0" marL="0" rtl="0" algn="l">
              <a:spcBef>
                <a:spcPts val="1000"/>
              </a:spcBef>
              <a:spcAft>
                <a:spcPts val="0"/>
              </a:spcAft>
              <a:buNone/>
            </a:pPr>
            <a:r>
              <a:t/>
            </a:r>
            <a:endParaRPr sz="1300">
              <a:solidFill>
                <a:schemeClr val="dk1"/>
              </a:solidFill>
              <a:highlight>
                <a:srgbClr val="FFFFFF"/>
              </a:highlight>
            </a:endParaRPr>
          </a:p>
          <a:p>
            <a:pPr indent="0" lvl="0" marL="0" rtl="0" algn="l">
              <a:spcBef>
                <a:spcPts val="1000"/>
              </a:spcBef>
              <a:spcAft>
                <a:spcPts val="0"/>
              </a:spcAft>
              <a:buNone/>
            </a:pPr>
            <a:r>
              <a:t/>
            </a:r>
            <a:endParaRPr>
              <a:latin typeface="Consolas"/>
              <a:ea typeface="Consolas"/>
              <a:cs typeface="Consolas"/>
              <a:sym typeface="Consolas"/>
            </a:endParaRPr>
          </a:p>
        </p:txBody>
      </p:sp>
      <p:sp>
        <p:nvSpPr>
          <p:cNvPr id="531" name="Google Shape;531;p5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Response From Database (continued)</a:t>
            </a:r>
            <a:endParaRPr/>
          </a:p>
        </p:txBody>
      </p:sp>
      <p:sp>
        <p:nvSpPr>
          <p:cNvPr id="538" name="Google Shape;538;p56"/>
          <p:cNvSpPr txBox="1"/>
          <p:nvPr>
            <p:ph idx="1" type="body"/>
          </p:nvPr>
        </p:nvSpPr>
        <p:spPr>
          <a:xfrm>
            <a:off x="818400" y="3075975"/>
            <a:ext cx="5610900" cy="27399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b="1" lang="en-US" sz="1600">
                <a:solidFill>
                  <a:srgbClr val="000000"/>
                </a:solidFill>
                <a:highlight>
                  <a:schemeClr val="lt1"/>
                </a:highlight>
                <a:latin typeface="Consolas"/>
                <a:ea typeface="Consolas"/>
                <a:cs typeface="Consolas"/>
                <a:sym typeface="Consolas"/>
              </a:rPr>
              <a:t>ResultSet result = stmt.executeQuery(SelectSQL);</a:t>
            </a:r>
            <a:endParaRPr b="1" sz="1600">
              <a:solidFill>
                <a:srgbClr val="000000"/>
              </a:solidFill>
              <a:highlight>
                <a:schemeClr val="lt1"/>
              </a:highlight>
              <a:latin typeface="Consolas"/>
              <a:ea typeface="Consolas"/>
              <a:cs typeface="Consolas"/>
              <a:sym typeface="Consolas"/>
            </a:endParaRPr>
          </a:p>
          <a:p>
            <a:pPr indent="0" lvl="0" marL="0" rtl="0" algn="l">
              <a:spcBef>
                <a:spcPts val="1000"/>
              </a:spcBef>
              <a:spcAft>
                <a:spcPts val="0"/>
              </a:spcAft>
              <a:buNone/>
            </a:pPr>
            <a:r>
              <a:rPr b="1" lang="en-US" sz="1600">
                <a:solidFill>
                  <a:srgbClr val="000000"/>
                </a:solidFill>
                <a:latin typeface="Consolas"/>
                <a:ea typeface="Consolas"/>
                <a:cs typeface="Consolas"/>
                <a:sym typeface="Consolas"/>
              </a:rPr>
              <a:t>while(result.next())</a:t>
            </a:r>
            <a:endParaRPr b="1" sz="1600">
              <a:solidFill>
                <a:srgbClr val="000000"/>
              </a:solidFill>
              <a:latin typeface="Consolas"/>
              <a:ea typeface="Consolas"/>
              <a:cs typeface="Consolas"/>
              <a:sym typeface="Consolas"/>
            </a:endParaRPr>
          </a:p>
          <a:p>
            <a:pPr indent="0" lvl="0" marL="0" rtl="0" algn="l">
              <a:spcBef>
                <a:spcPts val="1000"/>
              </a:spcBef>
              <a:spcAft>
                <a:spcPts val="0"/>
              </a:spcAft>
              <a:buNone/>
            </a:pPr>
            <a:r>
              <a:rPr b="1" lang="en-US" sz="1600">
                <a:solidFill>
                  <a:srgbClr val="000000"/>
                </a:solidFill>
                <a:latin typeface="Consolas"/>
                <a:ea typeface="Consolas"/>
                <a:cs typeface="Consolas"/>
                <a:sym typeface="Consolas"/>
              </a:rPr>
              <a:t>	 {</a:t>
            </a:r>
            <a:endParaRPr b="1" sz="1600">
              <a:solidFill>
                <a:srgbClr val="000000"/>
              </a:solidFill>
              <a:latin typeface="Consolas"/>
              <a:ea typeface="Consolas"/>
              <a:cs typeface="Consolas"/>
              <a:sym typeface="Consolas"/>
            </a:endParaRPr>
          </a:p>
          <a:p>
            <a:pPr indent="0" lvl="0" marL="0" rtl="0" algn="l">
              <a:spcBef>
                <a:spcPts val="1000"/>
              </a:spcBef>
              <a:spcAft>
                <a:spcPts val="0"/>
              </a:spcAft>
              <a:buNone/>
            </a:pPr>
            <a:r>
              <a:rPr b="1" lang="en-US" sz="1600">
                <a:solidFill>
                  <a:srgbClr val="000000"/>
                </a:solidFill>
                <a:latin typeface="Consolas"/>
                <a:ea typeface="Consolas"/>
                <a:cs typeface="Consolas"/>
                <a:sym typeface="Consolas"/>
              </a:rPr>
              <a:t>	 String name = result.getString("firstName");</a:t>
            </a:r>
            <a:endParaRPr b="1" sz="1600">
              <a:solidFill>
                <a:srgbClr val="000000"/>
              </a:solidFill>
              <a:latin typeface="Consolas"/>
              <a:ea typeface="Consolas"/>
              <a:cs typeface="Consolas"/>
              <a:sym typeface="Consolas"/>
            </a:endParaRPr>
          </a:p>
          <a:p>
            <a:pPr indent="0" lvl="0" marL="0" rtl="0" algn="l">
              <a:spcBef>
                <a:spcPts val="1000"/>
              </a:spcBef>
              <a:spcAft>
                <a:spcPts val="0"/>
              </a:spcAft>
              <a:buNone/>
            </a:pPr>
            <a:r>
              <a:rPr b="1" lang="en-US" sz="1600">
                <a:solidFill>
                  <a:srgbClr val="000000"/>
                </a:solidFill>
                <a:latin typeface="Consolas"/>
                <a:ea typeface="Consolas"/>
                <a:cs typeface="Consolas"/>
                <a:sym typeface="Consolas"/>
              </a:rPr>
              <a:t>	 String email = result.getString("email");</a:t>
            </a:r>
            <a:endParaRPr b="1" sz="1600">
              <a:solidFill>
                <a:srgbClr val="000000"/>
              </a:solidFill>
              <a:latin typeface="Consolas"/>
              <a:ea typeface="Consolas"/>
              <a:cs typeface="Consolas"/>
              <a:sym typeface="Consolas"/>
            </a:endParaRPr>
          </a:p>
          <a:p>
            <a:pPr indent="0" lvl="0" marL="0" rtl="0" algn="l">
              <a:spcBef>
                <a:spcPts val="1000"/>
              </a:spcBef>
              <a:spcAft>
                <a:spcPts val="0"/>
              </a:spcAft>
              <a:buNone/>
            </a:pPr>
            <a:r>
              <a:rPr b="1" lang="en-US" sz="1600">
                <a:solidFill>
                  <a:srgbClr val="000000"/>
                </a:solidFill>
                <a:latin typeface="Consolas"/>
                <a:ea typeface="Consolas"/>
                <a:cs typeface="Consolas"/>
                <a:sym typeface="Consolas"/>
              </a:rPr>
              <a:t>	 System.out.println(name +" | " + email);   </a:t>
            </a:r>
            <a:endParaRPr b="1" sz="1600">
              <a:solidFill>
                <a:srgbClr val="000000"/>
              </a:solidFill>
              <a:latin typeface="Consolas"/>
              <a:ea typeface="Consolas"/>
              <a:cs typeface="Consolas"/>
              <a:sym typeface="Consolas"/>
            </a:endParaRPr>
          </a:p>
          <a:p>
            <a:pPr indent="0" lvl="0" marL="0" rtl="0" algn="l">
              <a:spcBef>
                <a:spcPts val="1000"/>
              </a:spcBef>
              <a:spcAft>
                <a:spcPts val="0"/>
              </a:spcAft>
              <a:buNone/>
            </a:pPr>
            <a:r>
              <a:rPr b="1" lang="en-US" sz="1600">
                <a:solidFill>
                  <a:srgbClr val="000000"/>
                </a:solidFill>
                <a:latin typeface="Consolas"/>
                <a:ea typeface="Consolas"/>
                <a:cs typeface="Consolas"/>
                <a:sym typeface="Consolas"/>
              </a:rPr>
              <a:t> }</a:t>
            </a:r>
            <a:endParaRPr b="1" sz="1600">
              <a:solidFill>
                <a:schemeClr val="dk1"/>
              </a:solidFill>
              <a:highlight>
                <a:schemeClr val="lt1"/>
              </a:highlight>
              <a:latin typeface="Consolas"/>
              <a:ea typeface="Consolas"/>
              <a:cs typeface="Consolas"/>
              <a:sym typeface="Consolas"/>
            </a:endParaRPr>
          </a:p>
        </p:txBody>
      </p:sp>
      <p:sp>
        <p:nvSpPr>
          <p:cNvPr id="539" name="Google Shape;539;p5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40" name="Google Shape;540;p56"/>
          <p:cNvSpPr txBox="1"/>
          <p:nvPr/>
        </p:nvSpPr>
        <p:spPr>
          <a:xfrm>
            <a:off x="6753775" y="1680775"/>
            <a:ext cx="4958100" cy="4607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F98C61"/>
              </a:buClr>
              <a:buSzPts val="1300"/>
              <a:buChar char="❑"/>
            </a:pPr>
            <a:r>
              <a:rPr lang="en-US" sz="1700"/>
              <a:t>JDBC ResultSet Class object.</a:t>
            </a:r>
            <a:endParaRPr sz="1700"/>
          </a:p>
          <a:p>
            <a:pPr indent="-317500" lvl="1" marL="914400" rtl="0" algn="l">
              <a:spcBef>
                <a:spcPts val="1000"/>
              </a:spcBef>
              <a:spcAft>
                <a:spcPts val="0"/>
              </a:spcAft>
              <a:buClr>
                <a:srgbClr val="FF9900"/>
              </a:buClr>
              <a:buSzPts val="1400"/>
              <a:buChar char="➢"/>
            </a:pPr>
            <a:r>
              <a:rPr lang="en-US" sz="1700"/>
              <a:t>Returned from Statement.executeQuery().</a:t>
            </a:r>
            <a:endParaRPr sz="1700"/>
          </a:p>
          <a:p>
            <a:pPr indent="-317500" lvl="1" marL="914400" rtl="0" algn="l">
              <a:spcBef>
                <a:spcPts val="1000"/>
              </a:spcBef>
              <a:spcAft>
                <a:spcPts val="0"/>
              </a:spcAft>
              <a:buClr>
                <a:srgbClr val="FF9900"/>
              </a:buClr>
              <a:buSzPts val="1400"/>
              <a:buChar char="➢"/>
            </a:pPr>
            <a:r>
              <a:rPr lang="en-US" sz="1700"/>
              <a:t>List of output data.</a:t>
            </a:r>
            <a:endParaRPr sz="1700"/>
          </a:p>
          <a:p>
            <a:pPr indent="-317500" lvl="1" marL="914400" rtl="0" algn="l">
              <a:spcBef>
                <a:spcPts val="1000"/>
              </a:spcBef>
              <a:spcAft>
                <a:spcPts val="0"/>
              </a:spcAft>
              <a:buClr>
                <a:srgbClr val="FF9900"/>
              </a:buClr>
              <a:buSzPts val="1400"/>
              <a:buChar char="➢"/>
            </a:pPr>
            <a:r>
              <a:rPr lang="en-US" sz="1700"/>
              <a:t>Separated into columns.</a:t>
            </a:r>
            <a:endParaRPr sz="1700"/>
          </a:p>
          <a:p>
            <a:pPr indent="-317500" lvl="0" marL="457200" rtl="0" algn="l">
              <a:spcBef>
                <a:spcPts val="1000"/>
              </a:spcBef>
              <a:spcAft>
                <a:spcPts val="0"/>
              </a:spcAft>
              <a:buClr>
                <a:srgbClr val="F98C61"/>
              </a:buClr>
              <a:buSzPts val="1400"/>
              <a:buChar char="❑"/>
            </a:pPr>
            <a:r>
              <a:rPr lang="en-US" sz="1700"/>
              <a:t>Looping through data.</a:t>
            </a:r>
            <a:endParaRPr sz="1700"/>
          </a:p>
          <a:p>
            <a:pPr indent="-317500" lvl="1" marL="914400" rtl="0" algn="l">
              <a:spcBef>
                <a:spcPts val="1000"/>
              </a:spcBef>
              <a:spcAft>
                <a:spcPts val="0"/>
              </a:spcAft>
              <a:buClr>
                <a:srgbClr val="FF9900"/>
              </a:buClr>
              <a:buSzPts val="1400"/>
              <a:buChar char="➢"/>
            </a:pPr>
            <a:r>
              <a:rPr lang="en-US" sz="1700"/>
              <a:t>ResultSet.next().</a:t>
            </a:r>
            <a:endParaRPr sz="1700"/>
          </a:p>
          <a:p>
            <a:pPr indent="-317500" lvl="0" marL="457200" rtl="0" algn="l">
              <a:spcBef>
                <a:spcPts val="1000"/>
              </a:spcBef>
              <a:spcAft>
                <a:spcPts val="0"/>
              </a:spcAft>
              <a:buClr>
                <a:srgbClr val="F98C61"/>
              </a:buClr>
              <a:buSzPts val="1400"/>
              <a:buChar char="❑"/>
            </a:pPr>
            <a:r>
              <a:rPr lang="en-US" sz="1700"/>
              <a:t>ResultSet.get[Type]().</a:t>
            </a:r>
            <a:endParaRPr sz="1700"/>
          </a:p>
          <a:p>
            <a:pPr indent="-317500" lvl="1" marL="914400" rtl="0" algn="l">
              <a:spcBef>
                <a:spcPts val="1000"/>
              </a:spcBef>
              <a:spcAft>
                <a:spcPts val="0"/>
              </a:spcAft>
              <a:buClr>
                <a:srgbClr val="FF9900"/>
              </a:buClr>
              <a:buSzPts val="1400"/>
              <a:buChar char="➢"/>
            </a:pPr>
            <a:r>
              <a:rPr lang="en-US" sz="1700"/>
              <a:t>Use column number (starts at 1).</a:t>
            </a:r>
            <a:endParaRPr sz="1700"/>
          </a:p>
          <a:p>
            <a:pPr indent="-317500" lvl="1" marL="914400" rtl="0" algn="l">
              <a:spcBef>
                <a:spcPts val="1000"/>
              </a:spcBef>
              <a:spcAft>
                <a:spcPts val="0"/>
              </a:spcAft>
              <a:buClr>
                <a:srgbClr val="FF9900"/>
              </a:buClr>
              <a:buSzPts val="1400"/>
              <a:buChar char="➢"/>
            </a:pPr>
            <a:r>
              <a:rPr lang="en-US" sz="1700"/>
              <a:t>Use column header (i.e.,: “student_id”).</a:t>
            </a:r>
            <a:endParaRPr sz="1700"/>
          </a:p>
          <a:p>
            <a:pPr indent="-317500" lvl="1" marL="914400" rtl="0" algn="l">
              <a:spcBef>
                <a:spcPts val="1000"/>
              </a:spcBef>
              <a:spcAft>
                <a:spcPts val="0"/>
              </a:spcAft>
              <a:buClr>
                <a:srgbClr val="FF9900"/>
              </a:buClr>
              <a:buSzPts val="1400"/>
              <a:buChar char="➢"/>
            </a:pPr>
            <a:r>
              <a:rPr lang="en-US" sz="1700"/>
              <a:t>Replace [Type] with actual type.</a:t>
            </a:r>
            <a:endParaRPr sz="1700"/>
          </a:p>
          <a:p>
            <a:pPr indent="-336550" lvl="2" marL="1371600" rtl="0" algn="l">
              <a:spcBef>
                <a:spcPts val="1000"/>
              </a:spcBef>
              <a:spcAft>
                <a:spcPts val="1000"/>
              </a:spcAft>
              <a:buSzPts val="1700"/>
              <a:buChar char="▶"/>
            </a:pPr>
            <a:r>
              <a:rPr lang="en-US" sz="1700"/>
              <a:t>getString(), getInt(), etc.</a:t>
            </a:r>
            <a:endParaRPr sz="1700"/>
          </a:p>
        </p:txBody>
      </p:sp>
      <p:sp>
        <p:nvSpPr>
          <p:cNvPr id="541" name="Google Shape;541;p56"/>
          <p:cNvSpPr txBox="1"/>
          <p:nvPr/>
        </p:nvSpPr>
        <p:spPr>
          <a:xfrm>
            <a:off x="736650" y="1678625"/>
            <a:ext cx="5774400" cy="11505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b="1" lang="en-US" sz="1800">
                <a:solidFill>
                  <a:srgbClr val="0C0C0C"/>
                </a:solidFill>
                <a:highlight>
                  <a:schemeClr val="lt1"/>
                </a:highlight>
              </a:rPr>
              <a:t>Step 4 </a:t>
            </a:r>
            <a:r>
              <a:rPr lang="en-US" sz="1800">
                <a:solidFill>
                  <a:srgbClr val="0C0C0C"/>
                </a:solidFill>
                <a:highlight>
                  <a:schemeClr val="lt1"/>
                </a:highlight>
              </a:rPr>
              <a:t>(continued)-</a:t>
            </a:r>
            <a:endParaRPr sz="1800">
              <a:solidFill>
                <a:srgbClr val="0C0C0C"/>
              </a:solidFill>
              <a:highlight>
                <a:schemeClr val="lt1"/>
              </a:highlight>
            </a:endParaRPr>
          </a:p>
          <a:p>
            <a:pPr indent="0" lvl="0" marL="0" rtl="0" algn="l">
              <a:lnSpc>
                <a:spcPct val="120000"/>
              </a:lnSpc>
              <a:spcBef>
                <a:spcPts val="0"/>
              </a:spcBef>
              <a:spcAft>
                <a:spcPts val="0"/>
              </a:spcAft>
              <a:buNone/>
            </a:pPr>
            <a:r>
              <a:rPr lang="en-US" sz="1800">
                <a:solidFill>
                  <a:srgbClr val="0C0C0C"/>
                </a:solidFill>
                <a:highlight>
                  <a:schemeClr val="lt1"/>
                </a:highlight>
              </a:rPr>
              <a:t>Example: executing a Query against a database via JDBC:</a:t>
            </a:r>
            <a:endParaRPr sz="1800">
              <a:solidFill>
                <a:srgbClr val="0C0C0C"/>
              </a:solidFill>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Close Database Connection</a:t>
            </a:r>
            <a:endParaRPr/>
          </a:p>
        </p:txBody>
      </p:sp>
      <p:sp>
        <p:nvSpPr>
          <p:cNvPr id="548" name="Google Shape;548;p57"/>
          <p:cNvSpPr txBox="1"/>
          <p:nvPr>
            <p:ph idx="1" type="body"/>
          </p:nvPr>
        </p:nvSpPr>
        <p:spPr>
          <a:xfrm>
            <a:off x="850725" y="1659775"/>
            <a:ext cx="10614900" cy="4696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US"/>
              <a:t>Step 5-</a:t>
            </a:r>
            <a:endParaRPr b="1"/>
          </a:p>
          <a:p>
            <a:pPr indent="0" lvl="0" marL="0" rtl="0" algn="l">
              <a:spcBef>
                <a:spcPts val="1000"/>
              </a:spcBef>
              <a:spcAft>
                <a:spcPts val="0"/>
              </a:spcAft>
              <a:buNone/>
            </a:pPr>
            <a:r>
              <a:rPr lang="en-US"/>
              <a:t>When you have completed the JDBC database connection, close the connection again. A JDBC connection can use a lot of sources inside your application and inside the database server. Therefore, it is important to close the database connection after use. Close the JDBC connection via its </a:t>
            </a:r>
            <a:r>
              <a:rPr b="1" i="1" lang="en-US">
                <a:solidFill>
                  <a:srgbClr val="783F04"/>
                </a:solidFill>
              </a:rPr>
              <a:t>close()</a:t>
            </a:r>
            <a:r>
              <a:rPr lang="en-US"/>
              <a:t> method:</a:t>
            </a:r>
            <a:endParaRPr/>
          </a:p>
          <a:p>
            <a:pPr indent="0" lvl="0" marL="4114800" rtl="0" algn="l">
              <a:spcBef>
                <a:spcPts val="1000"/>
              </a:spcBef>
              <a:spcAft>
                <a:spcPts val="0"/>
              </a:spcAft>
              <a:buClr>
                <a:schemeClr val="dk1"/>
              </a:buClr>
              <a:buSzPts val="1100"/>
              <a:buFont typeface="Arial"/>
              <a:buNone/>
            </a:pPr>
            <a:r>
              <a:rPr b="1" lang="en-US" sz="2100">
                <a:latin typeface="Consolas"/>
                <a:ea typeface="Consolas"/>
                <a:cs typeface="Consolas"/>
                <a:sym typeface="Consolas"/>
              </a:rPr>
              <a:t>connection.close();</a:t>
            </a:r>
            <a:endParaRPr b="1" sz="2100">
              <a:latin typeface="Consolas"/>
              <a:ea typeface="Consolas"/>
              <a:cs typeface="Consolas"/>
              <a:sym typeface="Consolas"/>
            </a:endParaRPr>
          </a:p>
          <a:p>
            <a:pPr indent="0" lvl="0" marL="0" rtl="0" algn="l">
              <a:spcBef>
                <a:spcPts val="1000"/>
              </a:spcBef>
              <a:spcAft>
                <a:spcPts val="0"/>
              </a:spcAft>
              <a:buNone/>
            </a:pPr>
            <a:r>
              <a:rPr lang="en-US"/>
              <a:t>Why close a JDBC connection?</a:t>
            </a:r>
            <a:endParaRPr/>
          </a:p>
          <a:p>
            <a:pPr indent="-342900" lvl="0" marL="457200" rtl="0" algn="l">
              <a:spcBef>
                <a:spcPts val="1000"/>
              </a:spcBef>
              <a:spcAft>
                <a:spcPts val="0"/>
              </a:spcAft>
              <a:buSzPts val="1800"/>
              <a:buChar char="❑"/>
            </a:pPr>
            <a:r>
              <a:rPr lang="en-US"/>
              <a:t>If not closed, it would lead to memory leaks.</a:t>
            </a:r>
            <a:endParaRPr/>
          </a:p>
          <a:p>
            <a:pPr indent="-342900" lvl="0" marL="457200" rtl="0" algn="l">
              <a:spcBef>
                <a:spcPts val="1000"/>
              </a:spcBef>
              <a:spcAft>
                <a:spcPts val="0"/>
              </a:spcAft>
              <a:buSzPts val="1800"/>
              <a:buChar char="❑"/>
            </a:pPr>
            <a:r>
              <a:rPr lang="en-US"/>
              <a:t>The connection may remain active even after the user logs out.</a:t>
            </a:r>
            <a:endParaRPr/>
          </a:p>
          <a:p>
            <a:pPr indent="-342900" lvl="0" marL="457200" rtl="0" algn="l">
              <a:spcBef>
                <a:spcPts val="1000"/>
              </a:spcBef>
              <a:spcAft>
                <a:spcPts val="0"/>
              </a:spcAft>
              <a:buSzPts val="1800"/>
              <a:buChar char="❑"/>
            </a:pPr>
            <a:r>
              <a:rPr lang="en-US"/>
              <a:t>The database server would not be able to provide connections for new requests after it reaches its maximum number of simultaneous connections.</a:t>
            </a:r>
            <a:endParaRPr/>
          </a:p>
          <a:p>
            <a:pPr indent="-342900" lvl="0" marL="457200" rtl="0" algn="l">
              <a:spcBef>
                <a:spcPts val="1000"/>
              </a:spcBef>
              <a:spcAft>
                <a:spcPts val="0"/>
              </a:spcAft>
              <a:buSzPts val="1800"/>
              <a:buChar char="❑"/>
            </a:pPr>
            <a:r>
              <a:rPr lang="en-US"/>
              <a:t>It would lead to slow performance.</a:t>
            </a:r>
            <a:endParaRPr/>
          </a:p>
          <a:p>
            <a:pPr indent="-342900" lvl="0" marL="457200" rtl="0" algn="l">
              <a:spcBef>
                <a:spcPts val="1000"/>
              </a:spcBef>
              <a:spcAft>
                <a:spcPts val="0"/>
              </a:spcAft>
              <a:buSzPts val="1800"/>
              <a:buChar char="❑"/>
            </a:pPr>
            <a:r>
              <a:rPr lang="en-US"/>
              <a:t>Eventually, the database server will crash.</a:t>
            </a:r>
            <a:endParaRPr/>
          </a:p>
          <a:p>
            <a:pPr indent="0" lvl="0" marL="0" rtl="0" algn="l">
              <a:spcBef>
                <a:spcPts val="1000"/>
              </a:spcBef>
              <a:spcAft>
                <a:spcPts val="0"/>
              </a:spcAft>
              <a:buNone/>
            </a:pPr>
            <a:r>
              <a:t/>
            </a:r>
            <a:endParaRPr sz="1500">
              <a:solidFill>
                <a:srgbClr val="0E141E"/>
              </a:solidFill>
              <a:highlight>
                <a:srgbClr val="FFFFFF"/>
              </a:highlight>
              <a:latin typeface="Arial"/>
              <a:ea typeface="Arial"/>
              <a:cs typeface="Arial"/>
              <a:sym typeface="Arial"/>
            </a:endParaRPr>
          </a:p>
        </p:txBody>
      </p:sp>
      <p:sp>
        <p:nvSpPr>
          <p:cNvPr id="549" name="Google Shape;549;p5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idx="1" type="body"/>
          </p:nvPr>
        </p:nvSpPr>
        <p:spPr>
          <a:xfrm>
            <a:off x="5965725" y="1499625"/>
            <a:ext cx="5470800" cy="4916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sz="2400">
                <a:solidFill>
                  <a:srgbClr val="134F5C"/>
                </a:solidFill>
              </a:rPr>
              <a:t>Learning Objectives:</a:t>
            </a:r>
            <a:r>
              <a:rPr b="1" lang="en-US" sz="2200">
                <a:solidFill>
                  <a:srgbClr val="134F5C"/>
                </a:solidFill>
              </a:rPr>
              <a:t> </a:t>
            </a:r>
            <a:endParaRPr b="1" sz="2200">
              <a:solidFill>
                <a:srgbClr val="134F5C"/>
              </a:solidFill>
            </a:endParaRPr>
          </a:p>
          <a:p>
            <a:pPr indent="0" lvl="0" marL="0" rtl="0" algn="l">
              <a:spcBef>
                <a:spcPts val="1600"/>
              </a:spcBef>
              <a:spcAft>
                <a:spcPts val="0"/>
              </a:spcAft>
              <a:buClr>
                <a:schemeClr val="dk1"/>
              </a:buClr>
              <a:buSzPts val="1500"/>
              <a:buFont typeface="Arial"/>
              <a:buNone/>
            </a:pPr>
            <a:r>
              <a:rPr lang="en-US" sz="1800"/>
              <a:t>In this presentation, we will explore how to connect MySql Database through a Java Class. </a:t>
            </a:r>
            <a:endParaRPr sz="1800"/>
          </a:p>
          <a:p>
            <a:pPr indent="0" lvl="0" marL="0" rtl="0" algn="l">
              <a:spcBef>
                <a:spcPts val="1600"/>
              </a:spcBef>
              <a:spcAft>
                <a:spcPts val="0"/>
              </a:spcAft>
              <a:buClr>
                <a:schemeClr val="dk1"/>
              </a:buClr>
              <a:buSzPts val="1100"/>
              <a:buFont typeface="Arial"/>
              <a:buNone/>
            </a:pPr>
            <a:r>
              <a:rPr lang="en-US" sz="1800"/>
              <a:t>By the end of this session, learners will be able to:</a:t>
            </a:r>
            <a:endParaRPr sz="1800"/>
          </a:p>
          <a:p>
            <a:pPr indent="-177800" lvl="0" marL="241300" rtl="0" algn="l">
              <a:spcBef>
                <a:spcPts val="1600"/>
              </a:spcBef>
              <a:spcAft>
                <a:spcPts val="0"/>
              </a:spcAft>
              <a:buSzPts val="1800"/>
              <a:buChar char="●"/>
            </a:pPr>
            <a:r>
              <a:rPr lang="en-US" sz="1800"/>
              <a:t>Explain the </a:t>
            </a:r>
            <a:r>
              <a:rPr lang="en-US" sz="1800">
                <a:solidFill>
                  <a:srgbClr val="222222"/>
                </a:solidFill>
              </a:rPr>
              <a:t>Java Database Connectivity Driver/API.</a:t>
            </a:r>
            <a:endParaRPr sz="1800"/>
          </a:p>
          <a:p>
            <a:pPr indent="-177800" lvl="0" marL="241300" rtl="0" algn="l">
              <a:spcBef>
                <a:spcPts val="0"/>
              </a:spcBef>
              <a:spcAft>
                <a:spcPts val="0"/>
              </a:spcAft>
              <a:buSzPts val="1800"/>
              <a:buChar char="●"/>
            </a:pPr>
            <a:r>
              <a:rPr lang="en-US" sz="1800"/>
              <a:t>Create a MySqL Database connection through a Java Class.</a:t>
            </a:r>
            <a:endParaRPr sz="1800"/>
          </a:p>
          <a:p>
            <a:pPr indent="-177800" lvl="0" marL="241300" rtl="0" algn="l">
              <a:spcBef>
                <a:spcPts val="0"/>
              </a:spcBef>
              <a:spcAft>
                <a:spcPts val="0"/>
              </a:spcAft>
              <a:buSzPts val="1800"/>
              <a:buChar char="●"/>
            </a:pPr>
            <a:r>
              <a:rPr lang="en-US" sz="1800"/>
              <a:t>Write an SQL query from within a Java class.</a:t>
            </a:r>
            <a:endParaRPr sz="1800"/>
          </a:p>
          <a:p>
            <a:pPr indent="-177800" lvl="0" marL="241300" rtl="0" algn="l">
              <a:spcBef>
                <a:spcPts val="0"/>
              </a:spcBef>
              <a:spcAft>
                <a:spcPts val="0"/>
              </a:spcAft>
              <a:buSzPts val="1800"/>
              <a:buChar char="●"/>
            </a:pPr>
            <a:r>
              <a:rPr lang="en-US" sz="1800"/>
              <a:t>Access records from the Database Table through Java Class with user input values.</a:t>
            </a:r>
            <a:endParaRPr sz="1800"/>
          </a:p>
        </p:txBody>
      </p:sp>
      <p:sp>
        <p:nvSpPr>
          <p:cNvPr id="394" name="Google Shape;394;p4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2"/>
                </a:solidFill>
                <a:latin typeface="Arial"/>
                <a:ea typeface="Arial"/>
                <a:cs typeface="Arial"/>
                <a:sym typeface="Arial"/>
              </a:rPr>
              <a:t>‹#›</a:t>
            </a:fld>
            <a:endParaRPr sz="1700">
              <a:solidFill>
                <a:schemeClr val="dk2"/>
              </a:solidFill>
              <a:latin typeface="Arial"/>
              <a:ea typeface="Arial"/>
              <a:cs typeface="Arial"/>
              <a:sym typeface="Arial"/>
            </a:endParaRPr>
          </a:p>
        </p:txBody>
      </p:sp>
      <p:sp>
        <p:nvSpPr>
          <p:cNvPr id="395" name="Google Shape;395;p40"/>
          <p:cNvSpPr txBox="1"/>
          <p:nvPr/>
        </p:nvSpPr>
        <p:spPr>
          <a:xfrm>
            <a:off x="1200150" y="2089150"/>
            <a:ext cx="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96" name="Google Shape;396;p40"/>
          <p:cNvSpPr txBox="1"/>
          <p:nvPr/>
        </p:nvSpPr>
        <p:spPr>
          <a:xfrm>
            <a:off x="642675" y="2123475"/>
            <a:ext cx="4383000" cy="24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500">
                <a:solidFill>
                  <a:schemeClr val="lt1"/>
                </a:solidFill>
                <a:latin typeface="Century Gothic"/>
                <a:ea typeface="Century Gothic"/>
                <a:cs typeface="Century Gothic"/>
                <a:sym typeface="Century Gothic"/>
              </a:rPr>
              <a:t>Introduction to Java DataBase Connectivity</a:t>
            </a:r>
            <a:endParaRPr sz="3300">
              <a:solidFill>
                <a:schemeClr val="lt1"/>
              </a:solidFill>
              <a:highlight>
                <a:schemeClr val="dk1"/>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1: Java Connection With MySQL</a:t>
            </a:r>
            <a:endParaRPr/>
          </a:p>
        </p:txBody>
      </p:sp>
      <p:sp>
        <p:nvSpPr>
          <p:cNvPr id="556" name="Google Shape;556;p58"/>
          <p:cNvSpPr txBox="1"/>
          <p:nvPr>
            <p:ph idx="1" type="body"/>
          </p:nvPr>
        </p:nvSpPr>
        <p:spPr>
          <a:xfrm>
            <a:off x="4322375" y="1720850"/>
            <a:ext cx="7476900" cy="45273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US" sz="1200">
                <a:solidFill>
                  <a:srgbClr val="000080"/>
                </a:solidFill>
                <a:highlight>
                  <a:schemeClr val="lt1"/>
                </a:highlight>
                <a:latin typeface="Consolas"/>
                <a:ea typeface="Consolas"/>
                <a:cs typeface="Consolas"/>
                <a:sym typeface="Consolas"/>
              </a:rPr>
              <a:t>import </a:t>
            </a:r>
            <a:r>
              <a:rPr lang="en-US" sz="1200">
                <a:solidFill>
                  <a:srgbClr val="000000"/>
                </a:solidFill>
                <a:highlight>
                  <a:schemeClr val="lt1"/>
                </a:highlight>
                <a:latin typeface="Consolas"/>
                <a:ea typeface="Consolas"/>
                <a:cs typeface="Consolas"/>
                <a:sym typeface="Consolas"/>
              </a:rPr>
              <a:t>java.sql.*;</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US" sz="1200">
                <a:solidFill>
                  <a:srgbClr val="000080"/>
                </a:solidFill>
                <a:highlight>
                  <a:schemeClr val="lt1"/>
                </a:highlight>
                <a:latin typeface="Consolas"/>
                <a:ea typeface="Consolas"/>
                <a:cs typeface="Consolas"/>
                <a:sym typeface="Consolas"/>
              </a:rPr>
              <a:t>public class </a:t>
            </a:r>
            <a:r>
              <a:rPr lang="en-US" sz="1400">
                <a:solidFill>
                  <a:srgbClr val="000000"/>
                </a:solidFill>
                <a:latin typeface="Consolas"/>
                <a:ea typeface="Consolas"/>
                <a:cs typeface="Consolas"/>
                <a:sym typeface="Consolas"/>
              </a:rPr>
              <a:t>DemoJDBC </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r>
              <a:rPr b="1" lang="en-US" sz="1200">
                <a:solidFill>
                  <a:srgbClr val="000080"/>
                </a:solidFill>
                <a:highlight>
                  <a:schemeClr val="lt1"/>
                </a:highlight>
                <a:latin typeface="Consolas"/>
                <a:ea typeface="Consolas"/>
                <a:cs typeface="Consolas"/>
                <a:sym typeface="Consolas"/>
              </a:rPr>
              <a:t>public static void </a:t>
            </a:r>
            <a:r>
              <a:rPr lang="en-US" sz="1200">
                <a:solidFill>
                  <a:srgbClr val="000000"/>
                </a:solidFill>
                <a:highlight>
                  <a:schemeClr val="lt1"/>
                </a:highlight>
                <a:latin typeface="Consolas"/>
                <a:ea typeface="Consolas"/>
                <a:cs typeface="Consolas"/>
                <a:sym typeface="Consolas"/>
              </a:rPr>
              <a:t>main(String[] args) </a:t>
            </a:r>
            <a:r>
              <a:rPr b="1" lang="en-US" sz="1200">
                <a:solidFill>
                  <a:srgbClr val="000080"/>
                </a:solidFill>
                <a:highlight>
                  <a:schemeClr val="lt1"/>
                </a:highlight>
                <a:latin typeface="Consolas"/>
                <a:ea typeface="Consolas"/>
                <a:cs typeface="Consolas"/>
                <a:sym typeface="Consolas"/>
              </a:rPr>
              <a:t>throws </a:t>
            </a:r>
            <a:r>
              <a:rPr lang="en-US" sz="1200">
                <a:solidFill>
                  <a:srgbClr val="000000"/>
                </a:solidFill>
                <a:highlight>
                  <a:schemeClr val="lt1"/>
                </a:highlight>
                <a:latin typeface="Consolas"/>
                <a:ea typeface="Consolas"/>
                <a:cs typeface="Consolas"/>
                <a:sym typeface="Consolas"/>
              </a:rPr>
              <a:t>ClassNotFoundException {</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String dburl = </a:t>
            </a:r>
            <a:r>
              <a:rPr b="1" lang="en-US" sz="1200">
                <a:solidFill>
                  <a:srgbClr val="008000"/>
                </a:solidFill>
                <a:highlight>
                  <a:schemeClr val="lt1"/>
                </a:highlight>
                <a:latin typeface="Consolas"/>
                <a:ea typeface="Consolas"/>
                <a:cs typeface="Consolas"/>
                <a:sym typeface="Consolas"/>
              </a:rPr>
              <a:t>"jdbc:mysql://localhost:3306/classicmodels"</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String user = </a:t>
            </a:r>
            <a:r>
              <a:rPr b="1" lang="en-US" sz="1200">
                <a:solidFill>
                  <a:srgbClr val="008000"/>
                </a:solidFill>
                <a:highlight>
                  <a:schemeClr val="lt1"/>
                </a:highlight>
                <a:latin typeface="Consolas"/>
                <a:ea typeface="Consolas"/>
                <a:cs typeface="Consolas"/>
                <a:sym typeface="Consolas"/>
              </a:rPr>
              <a:t>"root"</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String password = </a:t>
            </a:r>
            <a:r>
              <a:rPr b="1" lang="en-US" sz="1200">
                <a:solidFill>
                  <a:srgbClr val="008000"/>
                </a:solidFill>
                <a:highlight>
                  <a:schemeClr val="lt1"/>
                </a:highlight>
                <a:latin typeface="Consolas"/>
                <a:ea typeface="Consolas"/>
                <a:cs typeface="Consolas"/>
                <a:sym typeface="Consolas"/>
              </a:rPr>
              <a:t>"password"</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System.</a:t>
            </a:r>
            <a:r>
              <a:rPr b="1" i="1" lang="en-US" sz="1200">
                <a:solidFill>
                  <a:srgbClr val="660E7A"/>
                </a:solidFill>
                <a:highlight>
                  <a:schemeClr val="lt1"/>
                </a:highlight>
                <a:latin typeface="Consolas"/>
                <a:ea typeface="Consolas"/>
                <a:cs typeface="Consolas"/>
                <a:sym typeface="Consolas"/>
              </a:rPr>
              <a:t>out</a:t>
            </a:r>
            <a:r>
              <a:rPr lang="en-US" sz="1200">
                <a:solidFill>
                  <a:srgbClr val="000000"/>
                </a:solidFill>
                <a:highlight>
                  <a:schemeClr val="lt1"/>
                </a:highlight>
                <a:latin typeface="Consolas"/>
                <a:ea typeface="Consolas"/>
                <a:cs typeface="Consolas"/>
                <a:sym typeface="Consolas"/>
              </a:rPr>
              <a:t>.println(</a:t>
            </a:r>
            <a:r>
              <a:rPr b="1" lang="en-US" sz="1200">
                <a:solidFill>
                  <a:srgbClr val="000000"/>
                </a:solidFill>
                <a:highlight>
                  <a:schemeClr val="lt1"/>
                </a:highlight>
                <a:latin typeface="Consolas"/>
                <a:ea typeface="Consolas"/>
                <a:cs typeface="Consolas"/>
                <a:sym typeface="Consolas"/>
              </a:rPr>
              <a:t>"-------- MySQL JDBC Connection Demo ------------"</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r>
              <a:rPr b="1" lang="en-US" sz="1200">
                <a:solidFill>
                  <a:srgbClr val="000080"/>
                </a:solidFill>
                <a:highlight>
                  <a:schemeClr val="lt1"/>
                </a:highlight>
                <a:latin typeface="Consolas"/>
                <a:ea typeface="Consolas"/>
                <a:cs typeface="Consolas"/>
                <a:sym typeface="Consolas"/>
              </a:rPr>
              <a:t>try </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Class.</a:t>
            </a:r>
            <a:r>
              <a:rPr i="1" lang="en-US" sz="1200">
                <a:solidFill>
                  <a:srgbClr val="000000"/>
                </a:solidFill>
                <a:highlight>
                  <a:schemeClr val="lt1"/>
                </a:highlight>
                <a:latin typeface="Consolas"/>
                <a:ea typeface="Consolas"/>
                <a:cs typeface="Consolas"/>
                <a:sym typeface="Consolas"/>
              </a:rPr>
              <a:t>forName</a:t>
            </a:r>
            <a:r>
              <a:rPr b="1" lang="en-US" sz="1200">
                <a:solidFill>
                  <a:srgbClr val="008000"/>
                </a:solidFill>
                <a:highlight>
                  <a:schemeClr val="lt1"/>
                </a:highlight>
                <a:latin typeface="Consolas"/>
                <a:ea typeface="Consolas"/>
                <a:cs typeface="Consolas"/>
                <a:sym typeface="Consolas"/>
              </a:rPr>
              <a:t>("com.mysql.cj.jdbc.Driver");</a:t>
            </a:r>
            <a:endParaRPr b="1" sz="1200">
              <a:solidFill>
                <a:srgbClr val="008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Connection connection = DriverManager.</a:t>
            </a:r>
            <a:r>
              <a:rPr i="1" lang="en-US" sz="1200">
                <a:solidFill>
                  <a:srgbClr val="000000"/>
                </a:solidFill>
                <a:highlight>
                  <a:schemeClr val="lt1"/>
                </a:highlight>
                <a:latin typeface="Consolas"/>
                <a:ea typeface="Consolas"/>
                <a:cs typeface="Consolas"/>
                <a:sym typeface="Consolas"/>
              </a:rPr>
              <a:t>getConnection</a:t>
            </a:r>
            <a:r>
              <a:rPr lang="en-US" sz="1200">
                <a:solidFill>
                  <a:srgbClr val="000000"/>
                </a:solidFill>
                <a:highlight>
                  <a:schemeClr val="lt1"/>
                </a:highlight>
                <a:latin typeface="Consolas"/>
                <a:ea typeface="Consolas"/>
                <a:cs typeface="Consolas"/>
                <a:sym typeface="Consolas"/>
              </a:rPr>
              <a:t>(dburl, user, password);</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String SelectSQL = </a:t>
            </a:r>
            <a:r>
              <a:rPr b="1" lang="en-US" sz="1200">
                <a:solidFill>
                  <a:srgbClr val="008000"/>
                </a:solidFill>
                <a:highlight>
                  <a:schemeClr val="lt1"/>
                </a:highlight>
                <a:latin typeface="Consolas"/>
                <a:ea typeface="Consolas"/>
                <a:cs typeface="Consolas"/>
                <a:sym typeface="Consolas"/>
              </a:rPr>
              <a:t>"Select * FROM employees"</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Statement stmt = connection.createStatement();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ResultSet result =  stmt.executeQuery(SelectSQL);</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r>
              <a:rPr b="1" lang="en-US" sz="1200">
                <a:solidFill>
                  <a:srgbClr val="000080"/>
                </a:solidFill>
                <a:highlight>
                  <a:schemeClr val="lt1"/>
                </a:highlight>
                <a:latin typeface="Consolas"/>
                <a:ea typeface="Consolas"/>
                <a:cs typeface="Consolas"/>
                <a:sym typeface="Consolas"/>
              </a:rPr>
              <a:t>while</a:t>
            </a:r>
            <a:r>
              <a:rPr lang="en-US" sz="1200">
                <a:solidFill>
                  <a:srgbClr val="000000"/>
                </a:solidFill>
                <a:highlight>
                  <a:schemeClr val="lt1"/>
                </a:highlight>
                <a:latin typeface="Consolas"/>
                <a:ea typeface="Consolas"/>
                <a:cs typeface="Consolas"/>
                <a:sym typeface="Consolas"/>
              </a:rPr>
              <a:t>(result.next())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String EmployeeID  = result.getString(</a:t>
            </a:r>
            <a:r>
              <a:rPr b="1" lang="en-US" sz="1200">
                <a:solidFill>
                  <a:srgbClr val="008000"/>
                </a:solidFill>
                <a:highlight>
                  <a:schemeClr val="lt1"/>
                </a:highlight>
                <a:latin typeface="Consolas"/>
                <a:ea typeface="Consolas"/>
                <a:cs typeface="Consolas"/>
                <a:sym typeface="Consolas"/>
              </a:rPr>
              <a:t>"employeeNumber"</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String fname = result.getString(</a:t>
            </a:r>
            <a:r>
              <a:rPr b="1" lang="en-US" sz="1200">
                <a:solidFill>
                  <a:srgbClr val="008000"/>
                </a:solidFill>
                <a:highlight>
                  <a:schemeClr val="lt1"/>
                </a:highlight>
                <a:latin typeface="Consolas"/>
                <a:ea typeface="Consolas"/>
                <a:cs typeface="Consolas"/>
                <a:sym typeface="Consolas"/>
              </a:rPr>
              <a:t>"firstName"</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String lname  = result.getString(</a:t>
            </a:r>
            <a:r>
              <a:rPr b="1" lang="en-US" sz="1200">
                <a:solidFill>
                  <a:srgbClr val="008000"/>
                </a:solidFill>
                <a:highlight>
                  <a:schemeClr val="lt1"/>
                </a:highlight>
                <a:latin typeface="Consolas"/>
                <a:ea typeface="Consolas"/>
                <a:cs typeface="Consolas"/>
                <a:sym typeface="Consolas"/>
              </a:rPr>
              <a:t>"lastName"</a:t>
            </a: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System.</a:t>
            </a:r>
            <a:r>
              <a:rPr b="1" i="1" lang="en-US" sz="1200">
                <a:solidFill>
                  <a:srgbClr val="660E7A"/>
                </a:solidFill>
                <a:highlight>
                  <a:schemeClr val="lt1"/>
                </a:highlight>
                <a:latin typeface="Consolas"/>
                <a:ea typeface="Consolas"/>
                <a:cs typeface="Consolas"/>
                <a:sym typeface="Consolas"/>
              </a:rPr>
              <a:t>out</a:t>
            </a:r>
            <a:r>
              <a:rPr lang="en-US" sz="1200">
                <a:solidFill>
                  <a:srgbClr val="000000"/>
                </a:solidFill>
                <a:highlight>
                  <a:schemeClr val="lt1"/>
                </a:highlight>
                <a:latin typeface="Consolas"/>
                <a:ea typeface="Consolas"/>
                <a:cs typeface="Consolas"/>
                <a:sym typeface="Consolas"/>
              </a:rPr>
              <a:t>.println(EmployeeID +</a:t>
            </a:r>
            <a:r>
              <a:rPr b="1" lang="en-US" sz="1200">
                <a:solidFill>
                  <a:srgbClr val="008000"/>
                </a:solidFill>
                <a:highlight>
                  <a:schemeClr val="lt1"/>
                </a:highlight>
                <a:latin typeface="Consolas"/>
                <a:ea typeface="Consolas"/>
                <a:cs typeface="Consolas"/>
                <a:sym typeface="Consolas"/>
              </a:rPr>
              <a:t>" | " </a:t>
            </a:r>
            <a:r>
              <a:rPr lang="en-US" sz="1200">
                <a:solidFill>
                  <a:srgbClr val="000000"/>
                </a:solidFill>
                <a:highlight>
                  <a:schemeClr val="lt1"/>
                </a:highlight>
                <a:latin typeface="Consolas"/>
                <a:ea typeface="Consolas"/>
                <a:cs typeface="Consolas"/>
                <a:sym typeface="Consolas"/>
              </a:rPr>
              <a:t>+ fname + </a:t>
            </a:r>
            <a:r>
              <a:rPr b="1" lang="en-US" sz="1200">
                <a:solidFill>
                  <a:srgbClr val="008000"/>
                </a:solidFill>
                <a:highlight>
                  <a:schemeClr val="lt1"/>
                </a:highlight>
                <a:latin typeface="Consolas"/>
                <a:ea typeface="Consolas"/>
                <a:cs typeface="Consolas"/>
                <a:sym typeface="Consolas"/>
              </a:rPr>
              <a:t>"|"</a:t>
            </a:r>
            <a:r>
              <a:rPr lang="en-US" sz="1200">
                <a:solidFill>
                  <a:srgbClr val="000000"/>
                </a:solidFill>
                <a:highlight>
                  <a:schemeClr val="lt1"/>
                </a:highlight>
                <a:latin typeface="Consolas"/>
                <a:ea typeface="Consolas"/>
                <a:cs typeface="Consolas"/>
                <a:sym typeface="Consolas"/>
              </a:rPr>
              <a:t>+ lname );</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endParaRPr sz="1200">
              <a:solidFill>
                <a:srgbClr val="000000"/>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connection.close();</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r>
              <a:rPr b="1" lang="en-US" sz="1200">
                <a:solidFill>
                  <a:srgbClr val="000080"/>
                </a:solidFill>
                <a:highlight>
                  <a:schemeClr val="lt1"/>
                </a:highlight>
                <a:latin typeface="Consolas"/>
                <a:ea typeface="Consolas"/>
                <a:cs typeface="Consolas"/>
                <a:sym typeface="Consolas"/>
              </a:rPr>
              <a:t>catch</a:t>
            </a:r>
            <a:r>
              <a:rPr lang="en-US" sz="1200">
                <a:solidFill>
                  <a:srgbClr val="000000"/>
                </a:solidFill>
                <a:highlight>
                  <a:schemeClr val="lt1"/>
                </a:highlight>
                <a:latin typeface="Consolas"/>
                <a:ea typeface="Consolas"/>
                <a:cs typeface="Consolas"/>
                <a:sym typeface="Consolas"/>
              </a:rPr>
              <a:t>(SQLException e) {</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e.printStackTrace();</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   }</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a:t>
            </a:r>
            <a:endParaRPr sz="1200">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solidFill>
                <a:srgbClr val="000080"/>
              </a:solidFill>
              <a:highlight>
                <a:srgbClr val="FFFFFF"/>
              </a:highlight>
              <a:latin typeface="Consolas"/>
              <a:ea typeface="Consolas"/>
              <a:cs typeface="Consolas"/>
              <a:sym typeface="Consolas"/>
            </a:endParaRPr>
          </a:p>
        </p:txBody>
      </p:sp>
      <p:sp>
        <p:nvSpPr>
          <p:cNvPr id="557" name="Google Shape;557;p5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58" name="Google Shape;558;p58"/>
          <p:cNvSpPr txBox="1"/>
          <p:nvPr/>
        </p:nvSpPr>
        <p:spPr>
          <a:xfrm>
            <a:off x="568025" y="1778863"/>
            <a:ext cx="3590400" cy="114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800"/>
              <a:t>Create a class named </a:t>
            </a:r>
            <a:r>
              <a:rPr b="1" i="1" lang="en-US" sz="1800"/>
              <a:t>DemoJDBC, </a:t>
            </a:r>
            <a:r>
              <a:rPr lang="en-US" sz="1800"/>
              <a:t>and write the code in the class </a:t>
            </a:r>
            <a:r>
              <a:rPr b="1" lang="en-US" sz="1800"/>
              <a:t>→</a:t>
            </a:r>
            <a:endParaRPr b="1" sz="1800"/>
          </a:p>
        </p:txBody>
      </p:sp>
      <p:pic>
        <p:nvPicPr>
          <p:cNvPr id="559" name="Google Shape;559;p58"/>
          <p:cNvPicPr preferRelativeResize="0"/>
          <p:nvPr/>
        </p:nvPicPr>
        <p:blipFill rotWithShape="1">
          <a:blip r:embed="rId3">
            <a:alphaModFix/>
          </a:blip>
          <a:srcRect b="8175" l="0" r="83217" t="64445"/>
          <a:stretch/>
        </p:blipFill>
        <p:spPr>
          <a:xfrm>
            <a:off x="880025" y="3339775"/>
            <a:ext cx="3208800" cy="2866150"/>
          </a:xfrm>
          <a:prstGeom prst="rect">
            <a:avLst/>
          </a:prstGeom>
          <a:noFill/>
          <a:ln cap="flat" cmpd="sng" w="9525">
            <a:solidFill>
              <a:schemeClr val="dk2"/>
            </a:solidFill>
            <a:prstDash val="solid"/>
            <a:round/>
            <a:headEnd len="sm" w="sm" type="none"/>
            <a:tailEnd len="sm" w="sm" type="none"/>
          </a:ln>
        </p:spPr>
      </p:pic>
      <p:sp>
        <p:nvSpPr>
          <p:cNvPr id="560" name="Google Shape;560;p58"/>
          <p:cNvSpPr txBox="1"/>
          <p:nvPr/>
        </p:nvSpPr>
        <p:spPr>
          <a:xfrm>
            <a:off x="737425" y="2865875"/>
            <a:ext cx="201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entury Gothic"/>
                <a:ea typeface="Century Gothic"/>
                <a:cs typeface="Century Gothic"/>
                <a:sym typeface="Century Gothic"/>
              </a:rPr>
              <a:t>Result:</a:t>
            </a:r>
            <a:endParaRPr b="1" sz="1600">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Overview of Prepared Statements</a:t>
            </a:r>
            <a:endParaRPr/>
          </a:p>
        </p:txBody>
      </p:sp>
      <p:sp>
        <p:nvSpPr>
          <p:cNvPr id="567" name="Google Shape;567;p59"/>
          <p:cNvSpPr txBox="1"/>
          <p:nvPr>
            <p:ph idx="1" type="body"/>
          </p:nvPr>
        </p:nvSpPr>
        <p:spPr>
          <a:xfrm>
            <a:off x="886350" y="1720800"/>
            <a:ext cx="106149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US" sz="2000"/>
              <a:t>A JDBC PreparedStatement is a special kind of </a:t>
            </a:r>
            <a:r>
              <a:rPr b="1" i="1" lang="en-US" sz="2000">
                <a:solidFill>
                  <a:srgbClr val="38761D"/>
                </a:solidFill>
              </a:rPr>
              <a:t>Java JDBC Statement</a:t>
            </a:r>
            <a:r>
              <a:rPr b="1" i="1" lang="en-US" sz="2000"/>
              <a:t> </a:t>
            </a:r>
            <a:r>
              <a:rPr lang="en-US" sz="2000"/>
              <a:t>object with some useful added features. Remember, you need a statement in order to execute either a </a:t>
            </a:r>
            <a:r>
              <a:rPr b="1" lang="en-US" sz="2000">
                <a:solidFill>
                  <a:srgbClr val="F98C61"/>
                </a:solidFill>
              </a:rPr>
              <a:t>query </a:t>
            </a:r>
            <a:r>
              <a:rPr lang="en-US" sz="2000"/>
              <a:t>or an </a:t>
            </a:r>
            <a:r>
              <a:rPr b="1" lang="en-US" sz="2000">
                <a:solidFill>
                  <a:srgbClr val="F98C61"/>
                </a:solidFill>
              </a:rPr>
              <a:t>update</a:t>
            </a:r>
            <a:r>
              <a:rPr lang="en-US" sz="2000"/>
              <a:t>.</a:t>
            </a:r>
            <a:r>
              <a:rPr lang="en-US" sz="2000">
                <a:solidFill>
                  <a:srgbClr val="0C0C0C"/>
                </a:solidFill>
              </a:rPr>
              <a:t> You can use a Java JDBC PreparedStatement instead of a statement, and benefit from its added features:</a:t>
            </a:r>
            <a:endParaRPr sz="2000">
              <a:solidFill>
                <a:srgbClr val="0C0C0C"/>
              </a:solidFill>
            </a:endParaRPr>
          </a:p>
          <a:p>
            <a:pPr indent="-330200" lvl="0" marL="628650" rtl="0" algn="l">
              <a:spcBef>
                <a:spcPts val="1000"/>
              </a:spcBef>
              <a:spcAft>
                <a:spcPts val="0"/>
              </a:spcAft>
              <a:buSzPts val="1600"/>
              <a:buChar char="❖"/>
            </a:pPr>
            <a:r>
              <a:rPr lang="en-US" sz="1900">
                <a:solidFill>
                  <a:srgbClr val="0C0C0C"/>
                </a:solidFill>
              </a:rPr>
              <a:t>Makes it easier to set SQL parameter values.</a:t>
            </a:r>
            <a:endParaRPr sz="1900">
              <a:solidFill>
                <a:srgbClr val="0C0C0C"/>
              </a:solidFill>
            </a:endParaRPr>
          </a:p>
          <a:p>
            <a:pPr indent="-330200" lvl="0" marL="628650" rtl="0" algn="l">
              <a:spcBef>
                <a:spcPts val="1000"/>
              </a:spcBef>
              <a:spcAft>
                <a:spcPts val="0"/>
              </a:spcAft>
              <a:buSzPts val="1600"/>
              <a:buChar char="❖"/>
            </a:pPr>
            <a:r>
              <a:rPr lang="en-US" sz="1900">
                <a:solidFill>
                  <a:srgbClr val="0C0C0C"/>
                </a:solidFill>
              </a:rPr>
              <a:t>Accepts a query in constructor.</a:t>
            </a:r>
            <a:endParaRPr sz="1900">
              <a:solidFill>
                <a:srgbClr val="0C0C0C"/>
              </a:solidFill>
            </a:endParaRPr>
          </a:p>
          <a:p>
            <a:pPr indent="-330200" lvl="0" marL="628650" rtl="0" algn="l">
              <a:spcBef>
                <a:spcPts val="1000"/>
              </a:spcBef>
              <a:spcAft>
                <a:spcPts val="0"/>
              </a:spcAft>
              <a:buSzPts val="1600"/>
              <a:buChar char="❖"/>
            </a:pPr>
            <a:r>
              <a:rPr lang="en-US" sz="1900">
                <a:solidFill>
                  <a:srgbClr val="0C0C0C"/>
                </a:solidFill>
              </a:rPr>
              <a:t>Prevents SQL dependency injection attacks (can safely insert variables into SQL).</a:t>
            </a:r>
            <a:endParaRPr sz="1900">
              <a:solidFill>
                <a:srgbClr val="0C0C0C"/>
              </a:solidFill>
            </a:endParaRPr>
          </a:p>
          <a:p>
            <a:pPr indent="-330200" lvl="0" marL="628650" rtl="0" algn="l">
              <a:spcBef>
                <a:spcPts val="1000"/>
              </a:spcBef>
              <a:spcAft>
                <a:spcPts val="0"/>
              </a:spcAft>
              <a:buSzPts val="1600"/>
              <a:buChar char="❖"/>
            </a:pPr>
            <a:r>
              <a:rPr lang="en-US" sz="1900">
                <a:solidFill>
                  <a:srgbClr val="0C0C0C"/>
                </a:solidFill>
              </a:rPr>
              <a:t>Improves application performance. (When used for multiple executions of the same query, the performance of the PreparedStatement interface is better than the Statement interface.)</a:t>
            </a:r>
            <a:endParaRPr sz="1900">
              <a:solidFill>
                <a:srgbClr val="0C0C0C"/>
              </a:solidFill>
            </a:endParaRPr>
          </a:p>
          <a:p>
            <a:pPr indent="-330200" lvl="0" marL="628650" rtl="0" algn="l">
              <a:spcBef>
                <a:spcPts val="1000"/>
              </a:spcBef>
              <a:spcAft>
                <a:spcPts val="0"/>
              </a:spcAft>
              <a:buSzPts val="1600"/>
              <a:buChar char="❖"/>
            </a:pPr>
            <a:r>
              <a:rPr lang="en-US" sz="1900">
                <a:solidFill>
                  <a:srgbClr val="0C0C0C"/>
                </a:solidFill>
              </a:rPr>
              <a:t>Includes precompiled SQL statements (you can pass parameters to your SQL query at run-time).</a:t>
            </a:r>
            <a:endParaRPr sz="1900">
              <a:solidFill>
                <a:srgbClr val="0C0C0C"/>
              </a:solidFill>
            </a:endParaRPr>
          </a:p>
        </p:txBody>
      </p:sp>
      <p:sp>
        <p:nvSpPr>
          <p:cNvPr id="568" name="Google Shape;568;p5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Using Prepared Statements</a:t>
            </a:r>
            <a:endParaRPr/>
          </a:p>
        </p:txBody>
      </p:sp>
      <p:sp>
        <p:nvSpPr>
          <p:cNvPr id="575" name="Google Shape;575;p6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76" name="Google Shape;576;p60"/>
          <p:cNvSpPr/>
          <p:nvPr/>
        </p:nvSpPr>
        <p:spPr>
          <a:xfrm>
            <a:off x="2362900" y="3714675"/>
            <a:ext cx="7269600" cy="2325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60"/>
          <p:cNvSpPr/>
          <p:nvPr/>
        </p:nvSpPr>
        <p:spPr>
          <a:xfrm>
            <a:off x="2362900" y="2041271"/>
            <a:ext cx="7269600" cy="1673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1"/>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Adding Placeholders to the Statement</a:t>
            </a:r>
            <a:endParaRPr/>
          </a:p>
        </p:txBody>
      </p:sp>
      <p:sp>
        <p:nvSpPr>
          <p:cNvPr id="584" name="Google Shape;584;p61"/>
          <p:cNvSpPr txBox="1"/>
          <p:nvPr>
            <p:ph idx="1" type="body"/>
          </p:nvPr>
        </p:nvSpPr>
        <p:spPr>
          <a:xfrm>
            <a:off x="791500" y="1720800"/>
            <a:ext cx="10822500" cy="1959600"/>
          </a:xfrm>
          <a:prstGeom prst="rect">
            <a:avLst/>
          </a:prstGeom>
          <a:noFill/>
          <a:ln>
            <a:noFill/>
          </a:ln>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SzPts val="1700"/>
              <a:buChar char="❑"/>
            </a:pPr>
            <a:r>
              <a:rPr b="1" lang="en-US" sz="1900"/>
              <a:t>PreparedStatement</a:t>
            </a:r>
            <a:r>
              <a:rPr lang="en-US" sz="1900"/>
              <a:t> set variables:</a:t>
            </a:r>
            <a:endParaRPr sz="1900"/>
          </a:p>
          <a:p>
            <a:pPr indent="-349250" lvl="1" marL="914400" rtl="0" algn="l">
              <a:lnSpc>
                <a:spcPct val="100000"/>
              </a:lnSpc>
              <a:spcBef>
                <a:spcPts val="0"/>
              </a:spcBef>
              <a:spcAft>
                <a:spcPts val="0"/>
              </a:spcAft>
              <a:buSzPts val="1900"/>
              <a:buChar char="➢"/>
            </a:pPr>
            <a:r>
              <a:rPr lang="en-US" sz="1900"/>
              <a:t>Use PreparedStatement.set [Type].</a:t>
            </a:r>
            <a:endParaRPr sz="1900"/>
          </a:p>
          <a:p>
            <a:pPr indent="-349250" lvl="1" marL="914400" rtl="0" algn="l">
              <a:lnSpc>
                <a:spcPct val="100000"/>
              </a:lnSpc>
              <a:spcBef>
                <a:spcPts val="0"/>
              </a:spcBef>
              <a:spcAft>
                <a:spcPts val="0"/>
              </a:spcAft>
              <a:buSzPts val="1900"/>
              <a:buChar char="➢"/>
            </a:pPr>
            <a:r>
              <a:rPr lang="en-US" sz="1900"/>
              <a:t>Replaces </a:t>
            </a:r>
            <a:r>
              <a:rPr b="1" lang="en-US" sz="1900">
                <a:solidFill>
                  <a:srgbClr val="38761D"/>
                </a:solidFill>
                <a:latin typeface="Consolas"/>
                <a:ea typeface="Consolas"/>
                <a:cs typeface="Consolas"/>
                <a:sym typeface="Consolas"/>
              </a:rPr>
              <a:t>?</a:t>
            </a:r>
            <a:r>
              <a:rPr lang="en-US" sz="1900"/>
              <a:t> with data.</a:t>
            </a:r>
            <a:endParaRPr sz="1900"/>
          </a:p>
          <a:p>
            <a:pPr indent="-349250" lvl="1" marL="914400" rtl="0" algn="l">
              <a:lnSpc>
                <a:spcPct val="100000"/>
              </a:lnSpc>
              <a:spcBef>
                <a:spcPts val="0"/>
              </a:spcBef>
              <a:spcAft>
                <a:spcPts val="0"/>
              </a:spcAft>
              <a:buSzPts val="1900"/>
              <a:buChar char="➢"/>
            </a:pPr>
            <a:r>
              <a:rPr lang="en-US" sz="1900"/>
              <a:t>Accepts position and data.</a:t>
            </a:r>
            <a:endParaRPr sz="1900"/>
          </a:p>
          <a:p>
            <a:pPr indent="0" lvl="0" marL="914400" rtl="0" algn="l">
              <a:lnSpc>
                <a:spcPct val="100000"/>
              </a:lnSpc>
              <a:spcBef>
                <a:spcPts val="0"/>
              </a:spcBef>
              <a:spcAft>
                <a:spcPts val="0"/>
              </a:spcAft>
              <a:buNone/>
            </a:pPr>
            <a:r>
              <a:t/>
            </a:r>
            <a:endParaRPr sz="2100"/>
          </a:p>
          <a:p>
            <a:pPr indent="-336550" lvl="0" marL="457200" rtl="0" algn="l">
              <a:lnSpc>
                <a:spcPct val="100000"/>
              </a:lnSpc>
              <a:spcBef>
                <a:spcPts val="0"/>
              </a:spcBef>
              <a:spcAft>
                <a:spcPts val="0"/>
              </a:spcAft>
              <a:buSzPts val="1700"/>
              <a:buChar char="❑"/>
            </a:pPr>
            <a:r>
              <a:rPr b="1" lang="en-US" sz="1900"/>
              <a:t>Creating PreparedStatement</a:t>
            </a:r>
            <a:endParaRPr b="1" sz="1900"/>
          </a:p>
        </p:txBody>
      </p:sp>
      <p:sp>
        <p:nvSpPr>
          <p:cNvPr id="585" name="Google Shape;585;p6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586" name="Google Shape;586;p61"/>
          <p:cNvPicPr preferRelativeResize="0"/>
          <p:nvPr/>
        </p:nvPicPr>
        <p:blipFill rotWithShape="1">
          <a:blip r:embed="rId3">
            <a:alphaModFix/>
          </a:blip>
          <a:srcRect b="0" l="0" r="0" t="0"/>
          <a:stretch/>
        </p:blipFill>
        <p:spPr>
          <a:xfrm>
            <a:off x="2378275" y="4164875"/>
            <a:ext cx="7435449" cy="1530225"/>
          </a:xfrm>
          <a:prstGeom prst="rect">
            <a:avLst/>
          </a:prstGeom>
          <a:noFill/>
          <a:ln cap="flat" cmpd="sng" w="9525">
            <a:solidFill>
              <a:srgbClr val="000000"/>
            </a:solidFill>
            <a:prstDash val="dash"/>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2"/>
          <p:cNvSpPr txBox="1"/>
          <p:nvPr>
            <p:ph type="title"/>
          </p:nvPr>
        </p:nvSpPr>
        <p:spPr>
          <a:xfrm>
            <a:off x="560317" y="77481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Methods of PreparedStatement Interface</a:t>
            </a:r>
            <a:endParaRPr/>
          </a:p>
        </p:txBody>
      </p:sp>
      <p:sp>
        <p:nvSpPr>
          <p:cNvPr id="593" name="Google Shape;593;p62"/>
          <p:cNvSpPr txBox="1"/>
          <p:nvPr>
            <p:ph idx="1" type="body"/>
          </p:nvPr>
        </p:nvSpPr>
        <p:spPr>
          <a:xfrm>
            <a:off x="731250" y="1427975"/>
            <a:ext cx="10822500" cy="410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US">
                <a:solidFill>
                  <a:srgbClr val="0C0C0C"/>
                </a:solidFill>
                <a:highlight>
                  <a:schemeClr val="lt1"/>
                </a:highlight>
              </a:rPr>
              <a:t>The Important Methods of PreparedStatement Interfaces:</a:t>
            </a:r>
            <a:endParaRPr>
              <a:solidFill>
                <a:srgbClr val="0C0C0C"/>
              </a:solidFill>
            </a:endParaRPr>
          </a:p>
        </p:txBody>
      </p:sp>
      <p:sp>
        <p:nvSpPr>
          <p:cNvPr id="594" name="Google Shape;594;p6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graphicFrame>
        <p:nvGraphicFramePr>
          <p:cNvPr id="595" name="Google Shape;595;p62"/>
          <p:cNvGraphicFramePr/>
          <p:nvPr/>
        </p:nvGraphicFramePr>
        <p:xfrm>
          <a:off x="767838" y="1889875"/>
          <a:ext cx="3000000" cy="3000000"/>
        </p:xfrm>
        <a:graphic>
          <a:graphicData uri="http://schemas.openxmlformats.org/drawingml/2006/table">
            <a:tbl>
              <a:tblPr>
                <a:solidFill>
                  <a:srgbClr val="FFFFFF"/>
                </a:solidFill>
                <a:tableStyleId>{EC4F20A2-CFBF-486B-97F1-C2011E70E56A}</a:tableStyleId>
              </a:tblPr>
              <a:tblGrid>
                <a:gridCol w="4084075"/>
                <a:gridCol w="6845550"/>
              </a:tblGrid>
              <a:tr h="421100">
                <a:tc>
                  <a:txBody>
                    <a:bodyPr/>
                    <a:lstStyle/>
                    <a:p>
                      <a:pPr indent="0" lvl="0" marL="0" rtl="0" algn="l">
                        <a:spcBef>
                          <a:spcPts val="0"/>
                        </a:spcBef>
                        <a:spcAft>
                          <a:spcPts val="0"/>
                        </a:spcAft>
                        <a:buNone/>
                      </a:pPr>
                      <a:r>
                        <a:rPr b="1" lang="en-US"/>
                        <a:t>Method</a:t>
                      </a:r>
                      <a:endParaRPr b="1"/>
                    </a:p>
                  </a:txBody>
                  <a:tcPr marT="114300" marB="114300" marR="114300" marL="114300">
                    <a:lnB cap="flat" cmpd="sng" w="9475">
                      <a:solidFill>
                        <a:srgbClr val="C7CCBE"/>
                      </a:solidFill>
                      <a:prstDash val="solid"/>
                      <a:round/>
                      <a:headEnd len="sm" w="sm" type="none"/>
                      <a:tailEnd len="sm" w="sm" type="none"/>
                    </a:lnB>
                    <a:solidFill>
                      <a:srgbClr val="C7CCBE"/>
                    </a:solidFill>
                  </a:tcPr>
                </a:tc>
                <a:tc>
                  <a:txBody>
                    <a:bodyPr/>
                    <a:lstStyle/>
                    <a:p>
                      <a:pPr indent="0" lvl="0" marL="0" rtl="0" algn="l">
                        <a:spcBef>
                          <a:spcPts val="0"/>
                        </a:spcBef>
                        <a:spcAft>
                          <a:spcPts val="0"/>
                        </a:spcAft>
                        <a:buNone/>
                      </a:pPr>
                      <a:r>
                        <a:rPr b="1" lang="en-US"/>
                        <a:t>Description</a:t>
                      </a:r>
                      <a:endParaRPr b="1"/>
                    </a:p>
                  </a:txBody>
                  <a:tcPr marT="114300" marB="114300" marR="114300" marL="114300">
                    <a:lnB cap="flat" cmpd="sng" w="9475">
                      <a:solidFill>
                        <a:srgbClr val="C7CCBE"/>
                      </a:solidFill>
                      <a:prstDash val="solid"/>
                      <a:round/>
                      <a:headEnd len="sm" w="sm" type="none"/>
                      <a:tailEnd len="sm" w="sm" type="none"/>
                    </a:lnB>
                    <a:solidFill>
                      <a:srgbClr val="C7CCBE"/>
                    </a:solidFill>
                  </a:tcPr>
                </a:tc>
              </a:tr>
              <a:tr h="560900">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public void setInt(int paramIndex, int value)</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Sets the integer value to the given parameter index.</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r>
              <a:tr h="495950">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public void setString(int paramIndex, String value)</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Sets the String value to the given parameter index.</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r>
              <a:tr h="560900">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public void setFloat(int paramIndex, float value)</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Sets the float value to the given parameter index.</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r>
              <a:tr h="469425">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public void setDouble(int paramIndex, double value)</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Sets the double value to the given parameter index.</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r>
              <a:tr h="668275">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public int executeUpdate()</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The executeUpdate(String SQL) method is most often used to execute DML statements (INSERT, UPDATE, and DELETE), and it returns an </a:t>
                      </a:r>
                      <a:r>
                        <a:rPr i="1" lang="en-US" sz="1250">
                          <a:highlight>
                            <a:srgbClr val="FFFFFF"/>
                          </a:highlight>
                          <a:latin typeface="Verdana"/>
                          <a:ea typeface="Verdana"/>
                          <a:cs typeface="Verdana"/>
                          <a:sym typeface="Verdana"/>
                        </a:rPr>
                        <a:t>int</a:t>
                      </a:r>
                      <a:r>
                        <a:rPr lang="en-US" sz="1250">
                          <a:highlight>
                            <a:srgbClr val="FFFFFF"/>
                          </a:highlight>
                          <a:latin typeface="Verdana"/>
                          <a:ea typeface="Verdana"/>
                          <a:cs typeface="Verdana"/>
                          <a:sym typeface="Verdana"/>
                        </a:rPr>
                        <a:t> value, representing the count of the rows aﬀected by its execution. </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r>
              <a:tr h="668275">
                <a:tc>
                  <a:txBody>
                    <a:bodyPr/>
                    <a:lstStyle/>
                    <a:p>
                      <a:pPr indent="0" lvl="0" marL="190500" rtl="0" algn="l">
                        <a:lnSpc>
                          <a:spcPct val="120000"/>
                        </a:lnSpc>
                        <a:spcBef>
                          <a:spcPts val="0"/>
                        </a:spcBef>
                        <a:spcAft>
                          <a:spcPts val="0"/>
                        </a:spcAft>
                        <a:buNone/>
                      </a:pPr>
                      <a:r>
                        <a:rPr lang="en-US" sz="1250">
                          <a:highlight>
                            <a:srgbClr val="FFFFFF"/>
                          </a:highlight>
                          <a:latin typeface="Verdana"/>
                          <a:ea typeface="Verdana"/>
                          <a:cs typeface="Verdana"/>
                          <a:sym typeface="Verdana"/>
                        </a:rPr>
                        <a:t>public ResultSet executeQuery()</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c>
                  <a:txBody>
                    <a:bodyPr/>
                    <a:lstStyle/>
                    <a:p>
                      <a:pPr indent="0" lvl="0" marL="190500" marR="0" rtl="0" algn="l">
                        <a:lnSpc>
                          <a:spcPct val="120000"/>
                        </a:lnSpc>
                        <a:spcBef>
                          <a:spcPts val="0"/>
                        </a:spcBef>
                        <a:spcAft>
                          <a:spcPts val="0"/>
                        </a:spcAft>
                        <a:buNone/>
                      </a:pPr>
                      <a:r>
                        <a:rPr lang="en-US" sz="1250">
                          <a:highlight>
                            <a:srgbClr val="FFFFFF"/>
                          </a:highlight>
                          <a:latin typeface="Verdana"/>
                          <a:ea typeface="Verdana"/>
                          <a:cs typeface="Verdana"/>
                          <a:sym typeface="Verdana"/>
                        </a:rPr>
                        <a:t>The executeQuery(String SQL) method is used to retrieve data from the database by executing a DQL(SELECT ) statement and it returns a ResultSet Object containing data requested by executed SQL statement.</a:t>
                      </a:r>
                      <a:endParaRPr sz="1250">
                        <a:highlight>
                          <a:srgbClr val="FFFFFF"/>
                        </a:highlight>
                        <a:latin typeface="Verdana"/>
                        <a:ea typeface="Verdana"/>
                        <a:cs typeface="Verdana"/>
                        <a:sym typeface="Verdana"/>
                      </a:endParaRPr>
                    </a:p>
                  </a:txBody>
                  <a:tcPr marT="76200" marB="76200" marR="76200" marL="76200">
                    <a:lnL cap="flat" cmpd="sng" w="9475">
                      <a:solidFill>
                        <a:srgbClr val="C7CCBE"/>
                      </a:solidFill>
                      <a:prstDash val="solid"/>
                      <a:round/>
                      <a:headEnd len="sm" w="sm" type="none"/>
                      <a:tailEnd len="sm" w="sm" type="none"/>
                    </a:lnL>
                    <a:lnR cap="flat" cmpd="sng" w="9475">
                      <a:solidFill>
                        <a:srgbClr val="C7CCBE"/>
                      </a:solidFill>
                      <a:prstDash val="solid"/>
                      <a:round/>
                      <a:headEnd len="sm" w="sm" type="none"/>
                      <a:tailEnd len="sm" w="sm" type="none"/>
                    </a:lnR>
                    <a:lnT cap="flat" cmpd="sng" w="9475">
                      <a:solidFill>
                        <a:srgbClr val="C7CCBE"/>
                      </a:solidFill>
                      <a:prstDash val="solid"/>
                      <a:round/>
                      <a:headEnd len="sm" w="sm" type="none"/>
                      <a:tailEnd len="sm" w="sm" type="none"/>
                    </a:lnT>
                    <a:lnB cap="flat" cmpd="sng" w="9475">
                      <a:solidFill>
                        <a:srgbClr val="C7CCBE"/>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500"/>
              <a:t>Example 1: Prepared Statements</a:t>
            </a:r>
            <a:endParaRPr sz="3500"/>
          </a:p>
        </p:txBody>
      </p:sp>
      <p:sp>
        <p:nvSpPr>
          <p:cNvPr id="602" name="Google Shape;602;p63"/>
          <p:cNvSpPr txBox="1"/>
          <p:nvPr>
            <p:ph idx="1" type="body"/>
          </p:nvPr>
        </p:nvSpPr>
        <p:spPr>
          <a:xfrm>
            <a:off x="698500" y="1720800"/>
            <a:ext cx="7610100" cy="4527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US" sz="1400">
                <a:solidFill>
                  <a:srgbClr val="0000FF"/>
                </a:solidFill>
                <a:latin typeface="Consolas"/>
                <a:ea typeface="Consolas"/>
                <a:cs typeface="Consolas"/>
                <a:sym typeface="Consolas"/>
              </a:rPr>
              <a:t>import java.sql.*;</a:t>
            </a:r>
            <a:endParaRPr b="1" sz="1400">
              <a:solidFill>
                <a:srgbClr val="0000FF"/>
              </a:solidFill>
              <a:latin typeface="Consolas"/>
              <a:ea typeface="Consolas"/>
              <a:cs typeface="Consolas"/>
              <a:sym typeface="Consolas"/>
            </a:endParaRPr>
          </a:p>
          <a:p>
            <a:pPr indent="0" lvl="0" marL="0" rtl="0" algn="l">
              <a:spcBef>
                <a:spcPts val="0"/>
              </a:spcBef>
              <a:spcAft>
                <a:spcPts val="0"/>
              </a:spcAft>
              <a:buNone/>
            </a:pPr>
            <a:r>
              <a:rPr b="1" lang="en-US" sz="1400">
                <a:solidFill>
                  <a:srgbClr val="0000FF"/>
                </a:solidFill>
                <a:latin typeface="Consolas"/>
                <a:ea typeface="Consolas"/>
                <a:cs typeface="Consolas"/>
                <a:sym typeface="Consolas"/>
              </a:rPr>
              <a:t>import java.sql.PreparedStatement;</a:t>
            </a:r>
            <a:endParaRPr b="1" sz="1400">
              <a:solidFill>
                <a:srgbClr val="0000FF"/>
              </a:solidFill>
              <a:latin typeface="Consolas"/>
              <a:ea typeface="Consolas"/>
              <a:cs typeface="Consolas"/>
              <a:sym typeface="Consolas"/>
            </a:endParaRPr>
          </a:p>
          <a:p>
            <a:pPr indent="0" lvl="0" marL="0" rtl="0" algn="l">
              <a:spcBef>
                <a:spcPts val="0"/>
              </a:spcBef>
              <a:spcAft>
                <a:spcPts val="0"/>
              </a:spcAft>
              <a:buNone/>
            </a:pPr>
            <a:r>
              <a:rPr b="1" lang="en-US" sz="1400">
                <a:solidFill>
                  <a:srgbClr val="000000"/>
                </a:solidFill>
                <a:latin typeface="Consolas"/>
                <a:ea typeface="Consolas"/>
                <a:cs typeface="Consolas"/>
                <a:sym typeface="Consolas"/>
              </a:rPr>
              <a:t>public class ExamplePrepareStat{</a:t>
            </a:r>
            <a:endParaRPr b="1" sz="1400">
              <a:solidFill>
                <a:srgbClr val="000000"/>
              </a:solidFill>
              <a:latin typeface="Consolas"/>
              <a:ea typeface="Consolas"/>
              <a:cs typeface="Consolas"/>
              <a:sym typeface="Consolas"/>
            </a:endParaRPr>
          </a:p>
          <a:p>
            <a:pPr indent="0" lvl="0" marL="0" rtl="0" algn="l">
              <a:spcBef>
                <a:spcPts val="0"/>
              </a:spcBef>
              <a:spcAft>
                <a:spcPts val="0"/>
              </a:spcAft>
              <a:buNone/>
            </a:pPr>
            <a:r>
              <a:rPr b="1" lang="en-US" sz="1400">
                <a:solidFill>
                  <a:srgbClr val="000000"/>
                </a:solidFill>
                <a:latin typeface="Consolas"/>
                <a:ea typeface="Consolas"/>
                <a:cs typeface="Consolas"/>
                <a:sym typeface="Consolas"/>
              </a:rPr>
              <a:t>   public static void </a:t>
            </a:r>
            <a:r>
              <a:rPr b="1" lang="en-US" sz="1400">
                <a:solidFill>
                  <a:srgbClr val="3F3F3F"/>
                </a:solidFill>
                <a:latin typeface="Consolas"/>
                <a:ea typeface="Consolas"/>
                <a:cs typeface="Consolas"/>
                <a:sym typeface="Consolas"/>
              </a:rPr>
              <a:t>main (String[] args)throw Exception {</a:t>
            </a:r>
            <a:endParaRPr b="1" sz="1400">
              <a:solidFill>
                <a:srgbClr val="3F3F3F"/>
              </a:solidFill>
              <a:latin typeface="Consolas"/>
              <a:ea typeface="Consolas"/>
              <a:cs typeface="Consolas"/>
              <a:sym typeface="Consolas"/>
            </a:endParaRPr>
          </a:p>
          <a:p>
            <a:pPr indent="457200" lvl="0" marL="0" rtl="0" algn="l">
              <a:spcBef>
                <a:spcPts val="0"/>
              </a:spcBef>
              <a:spcAft>
                <a:spcPts val="0"/>
              </a:spcAft>
              <a:buNone/>
            </a:pPr>
            <a:r>
              <a:rPr lang="en-US" sz="1200">
                <a:solidFill>
                  <a:srgbClr val="000000"/>
                </a:solidFill>
                <a:highlight>
                  <a:schemeClr val="lt1"/>
                </a:highlight>
                <a:latin typeface="Consolas"/>
                <a:ea typeface="Consolas"/>
                <a:cs typeface="Consolas"/>
                <a:sym typeface="Consolas"/>
              </a:rPr>
              <a:t>Class.</a:t>
            </a:r>
            <a:r>
              <a:rPr i="1" lang="en-US" sz="1200">
                <a:solidFill>
                  <a:srgbClr val="000000"/>
                </a:solidFill>
                <a:highlight>
                  <a:schemeClr val="lt1"/>
                </a:highlight>
                <a:latin typeface="Consolas"/>
                <a:ea typeface="Consolas"/>
                <a:cs typeface="Consolas"/>
                <a:sym typeface="Consolas"/>
              </a:rPr>
              <a:t>forName</a:t>
            </a:r>
            <a:r>
              <a:rPr b="1" lang="en-US" sz="1200">
                <a:solidFill>
                  <a:srgbClr val="008000"/>
                </a:solidFill>
                <a:highlight>
                  <a:schemeClr val="lt1"/>
                </a:highlight>
                <a:latin typeface="Consolas"/>
                <a:ea typeface="Consolas"/>
                <a:cs typeface="Consolas"/>
                <a:sym typeface="Consolas"/>
              </a:rPr>
              <a:t>("com.mysql.cj.jdbc.Driver");</a:t>
            </a:r>
            <a:endParaRPr sz="1400">
              <a:solidFill>
                <a:srgbClr val="000000"/>
              </a:solidFill>
              <a:highlight>
                <a:schemeClr val="lt1"/>
              </a:highlight>
              <a:latin typeface="Consolas"/>
              <a:ea typeface="Consolas"/>
              <a:cs typeface="Consolas"/>
              <a:sym typeface="Consolas"/>
            </a:endParaRPr>
          </a:p>
          <a:p>
            <a:pPr indent="0" lvl="0" marL="457200" rtl="0" algn="l">
              <a:spcBef>
                <a:spcPts val="0"/>
              </a:spcBef>
              <a:spcAft>
                <a:spcPts val="0"/>
              </a:spcAft>
              <a:buNone/>
            </a:pPr>
            <a:r>
              <a:rPr b="1" lang="en-US" sz="1400">
                <a:solidFill>
                  <a:srgbClr val="3F3F3F"/>
                </a:solidFill>
                <a:latin typeface="Consolas"/>
                <a:ea typeface="Consolas"/>
                <a:cs typeface="Consolas"/>
                <a:sym typeface="Consolas"/>
              </a:rPr>
              <a:t>String url =  "</a:t>
            </a:r>
            <a:r>
              <a:rPr b="1" lang="en-US" sz="1400">
                <a:solidFill>
                  <a:srgbClr val="008000"/>
                </a:solidFill>
                <a:highlight>
                  <a:schemeClr val="lt1"/>
                </a:highlight>
                <a:latin typeface="Consolas"/>
                <a:ea typeface="Consolas"/>
                <a:cs typeface="Consolas"/>
                <a:sym typeface="Consolas"/>
              </a:rPr>
              <a:t>jdbc:mysql://localhost:3306/classicmodels</a:t>
            </a:r>
            <a:r>
              <a:rPr b="1" lang="en-US" sz="1400">
                <a:solidFill>
                  <a:srgbClr val="3F3F3F"/>
                </a:solidFill>
                <a:latin typeface="Consolas"/>
                <a:ea typeface="Consolas"/>
                <a:cs typeface="Consolas"/>
                <a:sym typeface="Consolas"/>
              </a:rPr>
              <a:t>"; </a:t>
            </a:r>
            <a:endParaRPr b="1" sz="1400">
              <a:solidFill>
                <a:srgbClr val="3F3F3F"/>
              </a:solidFill>
              <a:latin typeface="Consolas"/>
              <a:ea typeface="Consolas"/>
              <a:cs typeface="Consolas"/>
              <a:sym typeface="Consolas"/>
            </a:endParaRPr>
          </a:p>
          <a:p>
            <a:pPr indent="0" lvl="0" marL="457200" rtl="0" algn="l">
              <a:spcBef>
                <a:spcPts val="0"/>
              </a:spcBef>
              <a:spcAft>
                <a:spcPts val="0"/>
              </a:spcAft>
              <a:buNone/>
            </a:pPr>
            <a:r>
              <a:rPr b="1" lang="en-US" sz="1400">
                <a:solidFill>
                  <a:srgbClr val="3F3F3F"/>
                </a:solidFill>
                <a:latin typeface="Consolas"/>
                <a:ea typeface="Consolas"/>
                <a:cs typeface="Consolas"/>
                <a:sym typeface="Consolas"/>
              </a:rPr>
              <a:t>final String USER = "root";</a:t>
            </a:r>
            <a:endParaRPr b="1" sz="1400">
              <a:solidFill>
                <a:srgbClr val="3F3F3F"/>
              </a:solidFill>
              <a:latin typeface="Consolas"/>
              <a:ea typeface="Consolas"/>
              <a:cs typeface="Consolas"/>
              <a:sym typeface="Consolas"/>
            </a:endParaRPr>
          </a:p>
          <a:p>
            <a:pPr indent="0" lvl="0" marL="457200" rtl="0" algn="l">
              <a:spcBef>
                <a:spcPts val="0"/>
              </a:spcBef>
              <a:spcAft>
                <a:spcPts val="0"/>
              </a:spcAft>
              <a:buNone/>
            </a:pPr>
            <a:r>
              <a:rPr b="1" lang="en-US" sz="1400">
                <a:solidFill>
                  <a:srgbClr val="3F3F3F"/>
                </a:solidFill>
                <a:latin typeface="Consolas"/>
                <a:ea typeface="Consolas"/>
                <a:cs typeface="Consolas"/>
                <a:sym typeface="Consolas"/>
              </a:rPr>
              <a:t>final String PASS = "password";</a:t>
            </a:r>
            <a:endParaRPr b="1" sz="1400">
              <a:solidFill>
                <a:srgbClr val="3F3F3F"/>
              </a:solidFill>
              <a:latin typeface="Consolas"/>
              <a:ea typeface="Consolas"/>
              <a:cs typeface="Consolas"/>
              <a:sym typeface="Consolas"/>
            </a:endParaRPr>
          </a:p>
          <a:p>
            <a:pPr indent="0" lvl="0" marL="457200" rtl="0" algn="l">
              <a:spcBef>
                <a:spcPts val="0"/>
              </a:spcBef>
              <a:spcAft>
                <a:spcPts val="0"/>
              </a:spcAft>
              <a:buNone/>
            </a:pPr>
            <a:r>
              <a:rPr b="1" lang="en-US" sz="1400">
                <a:solidFill>
                  <a:srgbClr val="3F3F3F"/>
                </a:solidFill>
                <a:latin typeface="Consolas"/>
                <a:ea typeface="Consolas"/>
                <a:cs typeface="Consolas"/>
                <a:sym typeface="Consolas"/>
              </a:rPr>
              <a:t>Connection conn = DriverManager.getConnection(url, </a:t>
            </a:r>
            <a:r>
              <a:rPr b="1" lang="en-US" sz="1400">
                <a:solidFill>
                  <a:srgbClr val="3F3F3F"/>
                </a:solidFill>
                <a:latin typeface="Consolas"/>
                <a:ea typeface="Consolas"/>
                <a:cs typeface="Consolas"/>
                <a:sym typeface="Consolas"/>
              </a:rPr>
              <a:t>USER </a:t>
            </a:r>
            <a:r>
              <a:rPr b="1" lang="en-US" sz="1400">
                <a:solidFill>
                  <a:srgbClr val="3F3F3F"/>
                </a:solidFill>
                <a:latin typeface="Consolas"/>
                <a:ea typeface="Consolas"/>
                <a:cs typeface="Consolas"/>
                <a:sym typeface="Consolas"/>
              </a:rPr>
              <a:t>, </a:t>
            </a:r>
            <a:r>
              <a:rPr b="1" lang="en-US" sz="1400">
                <a:solidFill>
                  <a:srgbClr val="3F3F3F"/>
                </a:solidFill>
                <a:latin typeface="Consolas"/>
                <a:ea typeface="Consolas"/>
                <a:cs typeface="Consolas"/>
                <a:sym typeface="Consolas"/>
              </a:rPr>
              <a:t>PASS </a:t>
            </a:r>
            <a:r>
              <a:rPr b="1" lang="en-US" sz="1400">
                <a:solidFill>
                  <a:srgbClr val="3F3F3F"/>
                </a:solidFill>
                <a:latin typeface="Consolas"/>
                <a:ea typeface="Consolas"/>
                <a:cs typeface="Consolas"/>
                <a:sym typeface="Consolas"/>
              </a:rPr>
              <a:t>);</a:t>
            </a:r>
            <a:endParaRPr b="1" sz="1400">
              <a:solidFill>
                <a:srgbClr val="3F3F3F"/>
              </a:solidFill>
              <a:latin typeface="Consolas"/>
              <a:ea typeface="Consolas"/>
              <a:cs typeface="Consolas"/>
              <a:sym typeface="Consolas"/>
            </a:endParaRPr>
          </a:p>
          <a:p>
            <a:pPr indent="0" lvl="0" marL="457200" rtl="0" algn="l">
              <a:spcBef>
                <a:spcPts val="0"/>
              </a:spcBef>
              <a:spcAft>
                <a:spcPts val="0"/>
              </a:spcAft>
              <a:buNone/>
            </a:pPr>
            <a:r>
              <a:rPr b="1" lang="en-US" sz="1400">
                <a:solidFill>
                  <a:srgbClr val="3F3F3F"/>
                </a:solidFill>
                <a:latin typeface="Consolas"/>
                <a:ea typeface="Consolas"/>
                <a:cs typeface="Consolas"/>
                <a:sym typeface="Consolas"/>
              </a:rPr>
              <a:t>String </a:t>
            </a:r>
            <a:r>
              <a:rPr b="1" lang="en-US" sz="1400">
                <a:solidFill>
                  <a:srgbClr val="FF0000"/>
                </a:solidFill>
                <a:latin typeface="Consolas"/>
                <a:ea typeface="Consolas"/>
                <a:cs typeface="Consolas"/>
                <a:sym typeface="Consolas"/>
              </a:rPr>
              <a:t>SelectSQL </a:t>
            </a:r>
            <a:r>
              <a:rPr b="1" lang="en-US" sz="1400">
                <a:solidFill>
                  <a:srgbClr val="3F3F3F"/>
                </a:solidFill>
                <a:latin typeface="Consolas"/>
                <a:ea typeface="Consolas"/>
                <a:cs typeface="Consolas"/>
                <a:sym typeface="Consolas"/>
              </a:rPr>
              <a:t>= "select * from employees where </a:t>
            </a:r>
            <a:r>
              <a:rPr b="1" lang="en-US" sz="1400">
                <a:solidFill>
                  <a:srgbClr val="0000FF"/>
                </a:solidFill>
                <a:latin typeface="Consolas"/>
                <a:ea typeface="Consolas"/>
                <a:cs typeface="Consolas"/>
                <a:sym typeface="Consolas"/>
              </a:rPr>
              <a:t>employeeNumber = ?</a:t>
            </a:r>
            <a:r>
              <a:rPr b="1" lang="en-US" sz="1400">
                <a:solidFill>
                  <a:srgbClr val="3F3F3F"/>
                </a:solidFill>
                <a:latin typeface="Consolas"/>
                <a:ea typeface="Consolas"/>
                <a:cs typeface="Consolas"/>
                <a:sym typeface="Consolas"/>
              </a:rPr>
              <a:t>";</a:t>
            </a:r>
            <a:endParaRPr b="1" sz="1400">
              <a:solidFill>
                <a:srgbClr val="3F3F3F"/>
              </a:solidFill>
              <a:latin typeface="Consolas"/>
              <a:ea typeface="Consolas"/>
              <a:cs typeface="Consolas"/>
              <a:sym typeface="Consolas"/>
            </a:endParaRPr>
          </a:p>
          <a:p>
            <a:pPr indent="0" lvl="0" marL="457200" rtl="0" algn="l">
              <a:spcBef>
                <a:spcPts val="0"/>
              </a:spcBef>
              <a:spcAft>
                <a:spcPts val="0"/>
              </a:spcAft>
              <a:buNone/>
            </a:pPr>
            <a:r>
              <a:rPr b="1" lang="en-US" sz="1400">
                <a:solidFill>
                  <a:srgbClr val="FF0000"/>
                </a:solidFill>
                <a:latin typeface="Consolas"/>
                <a:ea typeface="Consolas"/>
                <a:cs typeface="Consolas"/>
                <a:sym typeface="Consolas"/>
              </a:rPr>
              <a:t>PreparedStatement mystmt = conn.prepareStatement(SelectSQL);</a:t>
            </a:r>
            <a:endParaRPr b="1" sz="1400">
              <a:solidFill>
                <a:srgbClr val="FF0000"/>
              </a:solidFill>
              <a:latin typeface="Consolas"/>
              <a:ea typeface="Consolas"/>
              <a:cs typeface="Consolas"/>
              <a:sym typeface="Consolas"/>
            </a:endParaRPr>
          </a:p>
          <a:p>
            <a:pPr indent="0" lvl="0" marL="457200" rtl="0" algn="l">
              <a:spcBef>
                <a:spcPts val="0"/>
              </a:spcBef>
              <a:spcAft>
                <a:spcPts val="0"/>
              </a:spcAft>
              <a:buNone/>
            </a:pPr>
            <a:r>
              <a:rPr b="1" lang="en-US" sz="1400">
                <a:solidFill>
                  <a:srgbClr val="0000FF"/>
                </a:solidFill>
                <a:latin typeface="Consolas"/>
                <a:ea typeface="Consolas"/>
                <a:cs typeface="Consolas"/>
                <a:sym typeface="Consolas"/>
              </a:rPr>
              <a:t>mystmt.setInt(1, 1002);</a:t>
            </a:r>
            <a:endParaRPr b="1" sz="1400">
              <a:solidFill>
                <a:srgbClr val="FF0000"/>
              </a:solidFill>
              <a:latin typeface="Consolas"/>
              <a:ea typeface="Consolas"/>
              <a:cs typeface="Consolas"/>
              <a:sym typeface="Consolas"/>
            </a:endParaRPr>
          </a:p>
          <a:p>
            <a:pPr indent="0" lvl="0" marL="0" marR="76200" rtl="0" algn="l">
              <a:lnSpc>
                <a:spcPct val="150001"/>
              </a:lnSpc>
              <a:spcBef>
                <a:spcPts val="300"/>
              </a:spcBef>
              <a:spcAft>
                <a:spcPts val="0"/>
              </a:spcAft>
              <a:buNone/>
            </a:pPr>
            <a:r>
              <a:rPr b="1" lang="en-US" sz="1400">
                <a:solidFill>
                  <a:srgbClr val="000000"/>
                </a:solidFill>
                <a:latin typeface="Consolas"/>
                <a:ea typeface="Consolas"/>
                <a:cs typeface="Consolas"/>
                <a:sym typeface="Consolas"/>
              </a:rPr>
              <a:t>     ResultSet result = mystmt.executeQuery();</a:t>
            </a:r>
            <a:endParaRPr b="1" sz="1400">
              <a:solidFill>
                <a:srgbClr val="000000"/>
              </a:solidFill>
              <a:latin typeface="Consolas"/>
              <a:ea typeface="Consolas"/>
              <a:cs typeface="Consolas"/>
              <a:sym typeface="Consolas"/>
            </a:endParaRPr>
          </a:p>
          <a:p>
            <a:pPr indent="457200" lvl="0" marL="457200" rtl="0" algn="l">
              <a:spcBef>
                <a:spcPts val="0"/>
              </a:spcBef>
              <a:spcAft>
                <a:spcPts val="0"/>
              </a:spcAft>
              <a:buNone/>
            </a:pPr>
            <a:r>
              <a:rPr b="1" lang="en-US" sz="1400">
                <a:solidFill>
                  <a:srgbClr val="3F3F3F"/>
                </a:solidFill>
                <a:latin typeface="Consolas"/>
                <a:ea typeface="Consolas"/>
                <a:cs typeface="Consolas"/>
                <a:sym typeface="Consolas"/>
              </a:rPr>
              <a:t>while(result.next())</a:t>
            </a:r>
            <a:endParaRPr b="1" sz="1400">
              <a:solidFill>
                <a:srgbClr val="3F3F3F"/>
              </a:solidFill>
              <a:latin typeface="Consolas"/>
              <a:ea typeface="Consolas"/>
              <a:cs typeface="Consolas"/>
              <a:sym typeface="Consolas"/>
            </a:endParaRPr>
          </a:p>
          <a:p>
            <a:pPr indent="0" lvl="0" marL="0" rtl="0" algn="l">
              <a:spcBef>
                <a:spcPts val="0"/>
              </a:spcBef>
              <a:spcAft>
                <a:spcPts val="0"/>
              </a:spcAft>
              <a:buNone/>
            </a:pPr>
            <a:r>
              <a:rPr b="1" lang="en-US" sz="1400">
                <a:solidFill>
                  <a:srgbClr val="3F3F3F"/>
                </a:solidFill>
                <a:latin typeface="Consolas"/>
                <a:ea typeface="Consolas"/>
                <a:cs typeface="Consolas"/>
                <a:sym typeface="Consolas"/>
              </a:rPr>
              <a:t>	            {</a:t>
            </a:r>
            <a:endParaRPr b="1" sz="1400">
              <a:solidFill>
                <a:srgbClr val="3F3F3F"/>
              </a:solidFill>
              <a:latin typeface="Consolas"/>
              <a:ea typeface="Consolas"/>
              <a:cs typeface="Consolas"/>
              <a:sym typeface="Consolas"/>
            </a:endParaRPr>
          </a:p>
          <a:p>
            <a:pPr indent="0" lvl="0" marL="0" rtl="0" algn="l">
              <a:spcBef>
                <a:spcPts val="0"/>
              </a:spcBef>
              <a:spcAft>
                <a:spcPts val="0"/>
              </a:spcAft>
              <a:buNone/>
            </a:pPr>
            <a:r>
              <a:rPr b="1" lang="en-US" sz="1400">
                <a:solidFill>
                  <a:srgbClr val="3F3F3F"/>
                </a:solidFill>
                <a:latin typeface="Consolas"/>
                <a:ea typeface="Consolas"/>
                <a:cs typeface="Consolas"/>
                <a:sym typeface="Consolas"/>
              </a:rPr>
              <a:t>	            	String name = result.getString("firstName");</a:t>
            </a:r>
            <a:endParaRPr b="1" sz="1400">
              <a:solidFill>
                <a:srgbClr val="3F3F3F"/>
              </a:solidFill>
              <a:latin typeface="Consolas"/>
              <a:ea typeface="Consolas"/>
              <a:cs typeface="Consolas"/>
              <a:sym typeface="Consolas"/>
            </a:endParaRPr>
          </a:p>
          <a:p>
            <a:pPr indent="0" lvl="0" marL="0" rtl="0" algn="l">
              <a:spcBef>
                <a:spcPts val="0"/>
              </a:spcBef>
              <a:spcAft>
                <a:spcPts val="0"/>
              </a:spcAft>
              <a:buNone/>
            </a:pPr>
            <a:r>
              <a:rPr b="1" lang="en-US" sz="1400">
                <a:solidFill>
                  <a:srgbClr val="3F3F3F"/>
                </a:solidFill>
                <a:latin typeface="Consolas"/>
                <a:ea typeface="Consolas"/>
                <a:cs typeface="Consolas"/>
                <a:sym typeface="Consolas"/>
              </a:rPr>
              <a:t>	            	String email  = result.getString("email");</a:t>
            </a:r>
            <a:endParaRPr b="1" sz="1400">
              <a:solidFill>
                <a:srgbClr val="3F3F3F"/>
              </a:solidFill>
              <a:latin typeface="Consolas"/>
              <a:ea typeface="Consolas"/>
              <a:cs typeface="Consolas"/>
              <a:sym typeface="Consolas"/>
            </a:endParaRPr>
          </a:p>
          <a:p>
            <a:pPr indent="0" lvl="0" marL="0" rtl="0" algn="l">
              <a:spcBef>
                <a:spcPts val="0"/>
              </a:spcBef>
              <a:spcAft>
                <a:spcPts val="0"/>
              </a:spcAft>
              <a:buNone/>
            </a:pPr>
            <a:r>
              <a:rPr b="1" lang="en-US" sz="1400">
                <a:solidFill>
                  <a:srgbClr val="3F3F3F"/>
                </a:solidFill>
                <a:latin typeface="Consolas"/>
                <a:ea typeface="Consolas"/>
                <a:cs typeface="Consolas"/>
                <a:sym typeface="Consolas"/>
              </a:rPr>
              <a:t>	            	System.out.println(name +" | " + email);</a:t>
            </a:r>
            <a:endParaRPr b="1" sz="1400">
              <a:solidFill>
                <a:srgbClr val="3F3F3F"/>
              </a:solidFill>
              <a:latin typeface="Consolas"/>
              <a:ea typeface="Consolas"/>
              <a:cs typeface="Consolas"/>
              <a:sym typeface="Consolas"/>
            </a:endParaRPr>
          </a:p>
          <a:p>
            <a:pPr indent="0" lvl="0" marL="0" rtl="0" algn="l">
              <a:spcBef>
                <a:spcPts val="0"/>
              </a:spcBef>
              <a:spcAft>
                <a:spcPts val="0"/>
              </a:spcAft>
              <a:buNone/>
            </a:pPr>
            <a:r>
              <a:rPr b="1" lang="en-US" sz="1400">
                <a:solidFill>
                  <a:srgbClr val="3F3F3F"/>
                </a:solidFill>
                <a:latin typeface="Consolas"/>
                <a:ea typeface="Consolas"/>
                <a:cs typeface="Consolas"/>
                <a:sym typeface="Consolas"/>
              </a:rPr>
              <a:t>	            }</a:t>
            </a:r>
            <a:endParaRPr b="1" sz="1400">
              <a:solidFill>
                <a:srgbClr val="3F3F3F"/>
              </a:solidFill>
              <a:latin typeface="Consolas"/>
              <a:ea typeface="Consolas"/>
              <a:cs typeface="Consolas"/>
              <a:sym typeface="Consolas"/>
            </a:endParaRPr>
          </a:p>
          <a:p>
            <a:pPr indent="457200" lvl="0" marL="0" rtl="0" algn="l">
              <a:spcBef>
                <a:spcPts val="0"/>
              </a:spcBef>
              <a:spcAft>
                <a:spcPts val="0"/>
              </a:spcAft>
              <a:buNone/>
            </a:pPr>
            <a:r>
              <a:rPr b="1" lang="en-US" sz="1400">
                <a:solidFill>
                  <a:srgbClr val="3F3F3F"/>
                </a:solidFill>
                <a:latin typeface="Consolas"/>
                <a:ea typeface="Consolas"/>
                <a:cs typeface="Consolas"/>
                <a:sym typeface="Consolas"/>
              </a:rPr>
              <a:t>}</a:t>
            </a:r>
            <a:endParaRPr b="1" sz="1400">
              <a:solidFill>
                <a:srgbClr val="3F3F3F"/>
              </a:solidFill>
              <a:latin typeface="Consolas"/>
              <a:ea typeface="Consolas"/>
              <a:cs typeface="Consolas"/>
              <a:sym typeface="Consolas"/>
            </a:endParaRPr>
          </a:p>
          <a:p>
            <a:pPr indent="0" lvl="0" marL="0" rtl="0" algn="l">
              <a:spcBef>
                <a:spcPts val="0"/>
              </a:spcBef>
              <a:spcAft>
                <a:spcPts val="0"/>
              </a:spcAft>
              <a:buNone/>
            </a:pPr>
            <a:r>
              <a:rPr b="1" lang="en-US" sz="1400">
                <a:solidFill>
                  <a:srgbClr val="3F3F3F"/>
                </a:solidFill>
                <a:latin typeface="Consolas"/>
                <a:ea typeface="Consolas"/>
                <a:cs typeface="Consolas"/>
                <a:sym typeface="Consolas"/>
              </a:rPr>
              <a:t>}</a:t>
            </a:r>
            <a:endParaRPr b="1" sz="1400">
              <a:solidFill>
                <a:srgbClr val="0000FF"/>
              </a:solidFill>
              <a:latin typeface="Consolas"/>
              <a:ea typeface="Consolas"/>
              <a:cs typeface="Consolas"/>
              <a:sym typeface="Consolas"/>
            </a:endParaRPr>
          </a:p>
        </p:txBody>
      </p:sp>
      <p:sp>
        <p:nvSpPr>
          <p:cNvPr id="603" name="Google Shape;603;p6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604" name="Google Shape;604;p63"/>
          <p:cNvSpPr txBox="1"/>
          <p:nvPr/>
        </p:nvSpPr>
        <p:spPr>
          <a:xfrm>
            <a:off x="8465850" y="3030675"/>
            <a:ext cx="3554400" cy="184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example, we will demonstrate how to use Prepared Statements to access records and get employee information by using </a:t>
            </a:r>
            <a:r>
              <a:rPr b="1" lang="en-US" sz="1800"/>
              <a:t>employee id.</a:t>
            </a:r>
            <a:endParaRPr b="1" sz="1800"/>
          </a:p>
          <a:p>
            <a:pPr indent="0" lvl="0" marL="0" rtl="0" algn="l">
              <a:spcBef>
                <a:spcPts val="0"/>
              </a:spcBef>
              <a:spcAft>
                <a:spcPts val="0"/>
              </a:spcAft>
              <a:buNone/>
            </a:pPr>
            <a:r>
              <a:t/>
            </a:r>
            <a:endParaRPr b="1" sz="1800"/>
          </a:p>
          <a:p>
            <a:pPr indent="-177800" lvl="0" marL="241300" rtl="0" algn="l">
              <a:lnSpc>
                <a:spcPct val="115000"/>
              </a:lnSpc>
              <a:spcBef>
                <a:spcPts val="0"/>
              </a:spcBef>
              <a:spcAft>
                <a:spcPts val="0"/>
              </a:spcAft>
              <a:buClr>
                <a:srgbClr val="F98C61"/>
              </a:buClr>
              <a:buSzPts val="1800"/>
              <a:buChar char="●"/>
            </a:pPr>
            <a:r>
              <a:t/>
            </a:r>
            <a:endParaRPr b="1"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4"/>
          <p:cNvSpPr txBox="1"/>
          <p:nvPr>
            <p:ph type="title"/>
          </p:nvPr>
        </p:nvSpPr>
        <p:spPr>
          <a:xfrm>
            <a:off x="583442" y="865788"/>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t>Prepared Statement With DML</a:t>
            </a:r>
            <a:endParaRPr sz="3200"/>
          </a:p>
        </p:txBody>
      </p:sp>
      <p:sp>
        <p:nvSpPr>
          <p:cNvPr id="611" name="Google Shape;611;p64"/>
          <p:cNvSpPr txBox="1"/>
          <p:nvPr>
            <p:ph idx="1" type="body"/>
          </p:nvPr>
        </p:nvSpPr>
        <p:spPr>
          <a:xfrm>
            <a:off x="806625" y="1517150"/>
            <a:ext cx="10822500" cy="18939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a:t>We can use Prepared Statement for: </a:t>
            </a:r>
            <a:endParaRPr/>
          </a:p>
          <a:p>
            <a:pPr indent="-323850" lvl="0" marL="457200" rtl="0" algn="l">
              <a:spcBef>
                <a:spcPts val="1000"/>
              </a:spcBef>
              <a:spcAft>
                <a:spcPts val="0"/>
              </a:spcAft>
              <a:buSzPts val="1500"/>
              <a:buChar char="-"/>
            </a:pPr>
            <a:r>
              <a:rPr lang="en-US"/>
              <a:t>Insert statements.</a:t>
            </a:r>
            <a:endParaRPr/>
          </a:p>
          <a:p>
            <a:pPr indent="-323850" lvl="0" marL="457200" rtl="0" algn="l">
              <a:spcBef>
                <a:spcPts val="0"/>
              </a:spcBef>
              <a:spcAft>
                <a:spcPts val="0"/>
              </a:spcAft>
              <a:buSzPts val="1500"/>
              <a:buChar char="-"/>
            </a:pPr>
            <a:r>
              <a:rPr lang="en-US"/>
              <a:t>Update statements.</a:t>
            </a:r>
            <a:endParaRPr/>
          </a:p>
          <a:p>
            <a:pPr indent="-323850" lvl="0" marL="457200" rtl="0" algn="l">
              <a:spcBef>
                <a:spcPts val="0"/>
              </a:spcBef>
              <a:spcAft>
                <a:spcPts val="0"/>
              </a:spcAft>
              <a:buSzPts val="1500"/>
              <a:buChar char="-"/>
            </a:pPr>
            <a:r>
              <a:rPr lang="en-US"/>
              <a:t>Delete statements.</a:t>
            </a:r>
            <a:endParaRPr/>
          </a:p>
        </p:txBody>
      </p:sp>
      <p:sp>
        <p:nvSpPr>
          <p:cNvPr id="612" name="Google Shape;612;p6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613" name="Google Shape;613;p64"/>
          <p:cNvSpPr txBox="1"/>
          <p:nvPr/>
        </p:nvSpPr>
        <p:spPr>
          <a:xfrm>
            <a:off x="3247025" y="3103425"/>
            <a:ext cx="5424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Example 1: </a:t>
            </a:r>
            <a:r>
              <a:rPr b="1" lang="en-US" sz="1600"/>
              <a:t>Prepared Statement with Insert Statement</a:t>
            </a:r>
            <a:endParaRPr b="1" sz="1600"/>
          </a:p>
        </p:txBody>
      </p:sp>
      <p:sp>
        <p:nvSpPr>
          <p:cNvPr id="614" name="Google Shape;614;p64"/>
          <p:cNvSpPr txBox="1"/>
          <p:nvPr/>
        </p:nvSpPr>
        <p:spPr>
          <a:xfrm>
            <a:off x="844725" y="3534525"/>
            <a:ext cx="10746300" cy="2770500"/>
          </a:xfrm>
          <a:prstGeom prst="rect">
            <a:avLst/>
          </a:prstGeom>
          <a:solidFill>
            <a:srgbClr val="333333"/>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String sqlQuery = </a:t>
            </a:r>
            <a:r>
              <a:rPr lang="en-US" sz="1200">
                <a:solidFill>
                  <a:srgbClr val="D9EAD3"/>
                </a:solidFill>
                <a:highlight>
                  <a:srgbClr val="2B2B2B"/>
                </a:highlight>
                <a:latin typeface="Consolas"/>
                <a:ea typeface="Consolas"/>
                <a:cs typeface="Consolas"/>
                <a:sym typeface="Consolas"/>
              </a:rPr>
              <a:t>"</a:t>
            </a:r>
            <a:r>
              <a:rPr lang="en-US" sz="1200">
                <a:solidFill>
                  <a:srgbClr val="D9EAD3"/>
                </a:solidFill>
                <a:highlight>
                  <a:srgbClr val="364135"/>
                </a:highlight>
                <a:latin typeface="Consolas"/>
                <a:ea typeface="Consolas"/>
                <a:cs typeface="Consolas"/>
                <a:sym typeface="Consolas"/>
              </a:rPr>
              <a:t>INSERT INTO EMPLOYEES (officeCode,firstName,lastName,email,extension,reportsTo,VacationHours,employeeNumber,jobTitle) VALUES (?,?,?,?,?,?,?,?,?)</a:t>
            </a:r>
            <a:r>
              <a:rPr lang="en-US" sz="1200">
                <a:solidFill>
                  <a:srgbClr val="D9EAD3"/>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 = con.prepareStatement(sqlQuery)</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prepStmt.setInt(</a:t>
            </a:r>
            <a:r>
              <a:rPr lang="en-US" sz="1200">
                <a:solidFill>
                  <a:srgbClr val="6897BB"/>
                </a:solidFill>
                <a:highlight>
                  <a:srgbClr val="2B2B2B"/>
                </a:highlight>
                <a:latin typeface="Consolas"/>
                <a:ea typeface="Consolas"/>
                <a:cs typeface="Consolas"/>
                <a:sym typeface="Consolas"/>
              </a:rPr>
              <a:t>1</a:t>
            </a:r>
            <a:r>
              <a:rPr lang="en-US" sz="1200">
                <a:solidFill>
                  <a:srgbClr val="CC7832"/>
                </a:solidFill>
                <a:highlight>
                  <a:srgbClr val="2B2B2B"/>
                </a:highlight>
                <a:latin typeface="Consolas"/>
                <a:ea typeface="Consolas"/>
                <a:cs typeface="Consolas"/>
                <a:sym typeface="Consolas"/>
              </a:rPr>
              <a:t>, </a:t>
            </a:r>
            <a:r>
              <a:rPr lang="en-US" sz="1200">
                <a:solidFill>
                  <a:srgbClr val="6897BB"/>
                </a:solidFill>
                <a:highlight>
                  <a:srgbClr val="2B2B2B"/>
                </a:highlight>
                <a:latin typeface="Consolas"/>
                <a:ea typeface="Consolas"/>
                <a:cs typeface="Consolas"/>
                <a:sym typeface="Consolas"/>
              </a:rPr>
              <a:t>6</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prepStmt.setString(</a:t>
            </a:r>
            <a:r>
              <a:rPr lang="en-US" sz="1200">
                <a:solidFill>
                  <a:srgbClr val="6897BB"/>
                </a:solidFill>
                <a:highlight>
                  <a:srgbClr val="2B2B2B"/>
                </a:highlight>
                <a:latin typeface="Consolas"/>
                <a:ea typeface="Consolas"/>
                <a:cs typeface="Consolas"/>
                <a:sym typeface="Consolas"/>
              </a:rPr>
              <a:t>2</a:t>
            </a:r>
            <a:r>
              <a:rPr lang="en-US" sz="1200">
                <a:solidFill>
                  <a:srgbClr val="CC7832"/>
                </a:solidFill>
                <a:highlight>
                  <a:srgbClr val="2B2B2B"/>
                </a:highlight>
                <a:latin typeface="Consolas"/>
                <a:ea typeface="Consolas"/>
                <a:cs typeface="Consolas"/>
                <a:sym typeface="Consolas"/>
              </a:rPr>
              <a:t>, </a:t>
            </a:r>
            <a:r>
              <a:rPr lang="en-US" sz="1200">
                <a:solidFill>
                  <a:srgbClr val="6A8759"/>
                </a:solidFill>
                <a:highlight>
                  <a:srgbClr val="2B2B2B"/>
                </a:highlight>
                <a:latin typeface="Consolas"/>
                <a:ea typeface="Consolas"/>
                <a:cs typeface="Consolas"/>
                <a:sym typeface="Consolas"/>
              </a:rPr>
              <a:t>"Jamil"</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prepStmt.setString(</a:t>
            </a:r>
            <a:r>
              <a:rPr lang="en-US" sz="1200">
                <a:solidFill>
                  <a:srgbClr val="6897BB"/>
                </a:solidFill>
                <a:highlight>
                  <a:srgbClr val="2B2B2B"/>
                </a:highlight>
                <a:latin typeface="Consolas"/>
                <a:ea typeface="Consolas"/>
                <a:cs typeface="Consolas"/>
                <a:sym typeface="Consolas"/>
              </a:rPr>
              <a:t>3</a:t>
            </a:r>
            <a:r>
              <a:rPr lang="en-US" sz="1200">
                <a:solidFill>
                  <a:srgbClr val="CC7832"/>
                </a:solidFill>
                <a:highlight>
                  <a:srgbClr val="2B2B2B"/>
                </a:highlight>
                <a:latin typeface="Consolas"/>
                <a:ea typeface="Consolas"/>
                <a:cs typeface="Consolas"/>
                <a:sym typeface="Consolas"/>
              </a:rPr>
              <a:t>, </a:t>
            </a:r>
            <a:r>
              <a:rPr lang="en-US" sz="1200">
                <a:solidFill>
                  <a:srgbClr val="6A8759"/>
                </a:solidFill>
                <a:highlight>
                  <a:srgbClr val="2B2B2B"/>
                </a:highlight>
                <a:latin typeface="Consolas"/>
                <a:ea typeface="Consolas"/>
                <a:cs typeface="Consolas"/>
                <a:sym typeface="Consolas"/>
              </a:rPr>
              <a:t>"fink"</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prepStmt.setString(</a:t>
            </a:r>
            <a:r>
              <a:rPr lang="en-US" sz="1200">
                <a:solidFill>
                  <a:srgbClr val="6897BB"/>
                </a:solidFill>
                <a:highlight>
                  <a:srgbClr val="2B2B2B"/>
                </a:highlight>
                <a:latin typeface="Consolas"/>
                <a:ea typeface="Consolas"/>
                <a:cs typeface="Consolas"/>
                <a:sym typeface="Consolas"/>
              </a:rPr>
              <a:t>4</a:t>
            </a:r>
            <a:r>
              <a:rPr lang="en-US" sz="1200">
                <a:solidFill>
                  <a:srgbClr val="CC7832"/>
                </a:solidFill>
                <a:highlight>
                  <a:srgbClr val="2B2B2B"/>
                </a:highlight>
                <a:latin typeface="Consolas"/>
                <a:ea typeface="Consolas"/>
                <a:cs typeface="Consolas"/>
                <a:sym typeface="Consolas"/>
              </a:rPr>
              <a:t>, </a:t>
            </a:r>
            <a:r>
              <a:rPr lang="en-US" sz="1200">
                <a:solidFill>
                  <a:srgbClr val="6A8759"/>
                </a:solidFill>
                <a:highlight>
                  <a:srgbClr val="2B2B2B"/>
                </a:highlight>
                <a:latin typeface="Consolas"/>
                <a:ea typeface="Consolas"/>
                <a:cs typeface="Consolas"/>
                <a:sym typeface="Consolas"/>
              </a:rPr>
              <a:t>"JJ@gmail.com"</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prepStmt.setString(</a:t>
            </a:r>
            <a:r>
              <a:rPr lang="en-US" sz="1200">
                <a:solidFill>
                  <a:srgbClr val="6897BB"/>
                </a:solidFill>
                <a:highlight>
                  <a:srgbClr val="2B2B2B"/>
                </a:highlight>
                <a:latin typeface="Consolas"/>
                <a:ea typeface="Consolas"/>
                <a:cs typeface="Consolas"/>
                <a:sym typeface="Consolas"/>
              </a:rPr>
              <a:t>5</a:t>
            </a:r>
            <a:r>
              <a:rPr lang="en-US" sz="1200">
                <a:solidFill>
                  <a:srgbClr val="CC7832"/>
                </a:solidFill>
                <a:highlight>
                  <a:srgbClr val="2B2B2B"/>
                </a:highlight>
                <a:latin typeface="Consolas"/>
                <a:ea typeface="Consolas"/>
                <a:cs typeface="Consolas"/>
                <a:sym typeface="Consolas"/>
              </a:rPr>
              <a:t>, </a:t>
            </a:r>
            <a:r>
              <a:rPr lang="en-US" sz="1200">
                <a:solidFill>
                  <a:srgbClr val="6A8759"/>
                </a:solidFill>
                <a:highlight>
                  <a:srgbClr val="2B2B2B"/>
                </a:highlight>
                <a:latin typeface="Consolas"/>
                <a:ea typeface="Consolas"/>
                <a:cs typeface="Consolas"/>
                <a:sym typeface="Consolas"/>
              </a:rPr>
              <a:t>"2759"</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prepStmt.setInt(</a:t>
            </a:r>
            <a:r>
              <a:rPr lang="en-US" sz="1200">
                <a:solidFill>
                  <a:srgbClr val="6897BB"/>
                </a:solidFill>
                <a:highlight>
                  <a:srgbClr val="2B2B2B"/>
                </a:highlight>
                <a:latin typeface="Consolas"/>
                <a:ea typeface="Consolas"/>
                <a:cs typeface="Consolas"/>
                <a:sym typeface="Consolas"/>
              </a:rPr>
              <a:t>6</a:t>
            </a:r>
            <a:r>
              <a:rPr lang="en-US" sz="1200">
                <a:solidFill>
                  <a:srgbClr val="CC7832"/>
                </a:solidFill>
                <a:highlight>
                  <a:srgbClr val="2B2B2B"/>
                </a:highlight>
                <a:latin typeface="Consolas"/>
                <a:ea typeface="Consolas"/>
                <a:cs typeface="Consolas"/>
                <a:sym typeface="Consolas"/>
              </a:rPr>
              <a:t>, </a:t>
            </a:r>
            <a:r>
              <a:rPr lang="en-US" sz="1200">
                <a:solidFill>
                  <a:srgbClr val="6897BB"/>
                </a:solidFill>
                <a:highlight>
                  <a:srgbClr val="2B2B2B"/>
                </a:highlight>
                <a:latin typeface="Consolas"/>
                <a:ea typeface="Consolas"/>
                <a:cs typeface="Consolas"/>
                <a:sym typeface="Consolas"/>
              </a:rPr>
              <a:t>1143</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prepStmt.setInt(</a:t>
            </a:r>
            <a:r>
              <a:rPr lang="en-US" sz="1200">
                <a:solidFill>
                  <a:srgbClr val="6897BB"/>
                </a:solidFill>
                <a:highlight>
                  <a:srgbClr val="2B2B2B"/>
                </a:highlight>
                <a:latin typeface="Consolas"/>
                <a:ea typeface="Consolas"/>
                <a:cs typeface="Consolas"/>
                <a:sym typeface="Consolas"/>
              </a:rPr>
              <a:t>7</a:t>
            </a:r>
            <a:r>
              <a:rPr lang="en-US" sz="1200">
                <a:solidFill>
                  <a:srgbClr val="CC7832"/>
                </a:solidFill>
                <a:highlight>
                  <a:srgbClr val="2B2B2B"/>
                </a:highlight>
                <a:latin typeface="Consolas"/>
                <a:ea typeface="Consolas"/>
                <a:cs typeface="Consolas"/>
                <a:sym typeface="Consolas"/>
              </a:rPr>
              <a:t>, </a:t>
            </a:r>
            <a:r>
              <a:rPr lang="en-US" sz="1200">
                <a:solidFill>
                  <a:srgbClr val="6897BB"/>
                </a:solidFill>
                <a:highlight>
                  <a:srgbClr val="2B2B2B"/>
                </a:highlight>
                <a:latin typeface="Consolas"/>
                <a:ea typeface="Consolas"/>
                <a:cs typeface="Consolas"/>
                <a:sym typeface="Consolas"/>
              </a:rPr>
              <a:t>9</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prepStmt.setInt(</a:t>
            </a:r>
            <a:r>
              <a:rPr lang="en-US" sz="1200">
                <a:solidFill>
                  <a:srgbClr val="6897BB"/>
                </a:solidFill>
                <a:highlight>
                  <a:srgbClr val="2B2B2B"/>
                </a:highlight>
                <a:latin typeface="Consolas"/>
                <a:ea typeface="Consolas"/>
                <a:cs typeface="Consolas"/>
                <a:sym typeface="Consolas"/>
              </a:rPr>
              <a:t>8</a:t>
            </a:r>
            <a:r>
              <a:rPr lang="en-US" sz="1200">
                <a:solidFill>
                  <a:srgbClr val="CC7832"/>
                </a:solidFill>
                <a:highlight>
                  <a:srgbClr val="2B2B2B"/>
                </a:highlight>
                <a:latin typeface="Consolas"/>
                <a:ea typeface="Consolas"/>
                <a:cs typeface="Consolas"/>
                <a:sym typeface="Consolas"/>
              </a:rPr>
              <a:t>, </a:t>
            </a:r>
            <a:r>
              <a:rPr lang="en-US" sz="1200">
                <a:solidFill>
                  <a:srgbClr val="6897BB"/>
                </a:solidFill>
                <a:highlight>
                  <a:srgbClr val="2B2B2B"/>
                </a:highlight>
                <a:latin typeface="Consolas"/>
                <a:ea typeface="Consolas"/>
                <a:cs typeface="Consolas"/>
                <a:sym typeface="Consolas"/>
              </a:rPr>
              <a:t>0003</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prepStmt.setString(</a:t>
            </a:r>
            <a:r>
              <a:rPr lang="en-US" sz="1200">
                <a:solidFill>
                  <a:srgbClr val="6897BB"/>
                </a:solidFill>
                <a:highlight>
                  <a:srgbClr val="2B2B2B"/>
                </a:highlight>
                <a:latin typeface="Consolas"/>
                <a:ea typeface="Consolas"/>
                <a:cs typeface="Consolas"/>
                <a:sym typeface="Consolas"/>
              </a:rPr>
              <a:t>9</a:t>
            </a:r>
            <a:r>
              <a:rPr lang="en-US" sz="1200">
                <a:solidFill>
                  <a:srgbClr val="CC7832"/>
                </a:solidFill>
                <a:highlight>
                  <a:srgbClr val="2B2B2B"/>
                </a:highlight>
                <a:latin typeface="Consolas"/>
                <a:ea typeface="Consolas"/>
                <a:cs typeface="Consolas"/>
                <a:sym typeface="Consolas"/>
              </a:rPr>
              <a:t>, </a:t>
            </a:r>
            <a:r>
              <a:rPr lang="en-US" sz="1200">
                <a:solidFill>
                  <a:srgbClr val="6A8759"/>
                </a:solidFill>
                <a:highlight>
                  <a:srgbClr val="2B2B2B"/>
                </a:highlight>
                <a:latin typeface="Consolas"/>
                <a:ea typeface="Consolas"/>
                <a:cs typeface="Consolas"/>
                <a:sym typeface="Consolas"/>
              </a:rPr>
              <a:t>"Manager"</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CC7832"/>
                </a:solidFill>
                <a:highlight>
                  <a:srgbClr val="2B2B2B"/>
                </a:highlight>
                <a:latin typeface="Consolas"/>
                <a:ea typeface="Consolas"/>
                <a:cs typeface="Consolas"/>
                <a:sym typeface="Consolas"/>
              </a:rPr>
              <a:t>int </a:t>
            </a:r>
            <a:r>
              <a:rPr lang="en-US" sz="1200">
                <a:solidFill>
                  <a:srgbClr val="A9B7C6"/>
                </a:solidFill>
                <a:highlight>
                  <a:srgbClr val="2B2B2B"/>
                </a:highlight>
                <a:latin typeface="Consolas"/>
                <a:ea typeface="Consolas"/>
                <a:cs typeface="Consolas"/>
                <a:sym typeface="Consolas"/>
              </a:rPr>
              <a:t>affectedRows = prepStmt.executeUpdate()</a:t>
            </a:r>
            <a:r>
              <a:rPr lang="en-US" sz="1200">
                <a:solidFill>
                  <a:srgbClr val="CC7832"/>
                </a:solidFill>
                <a:highlight>
                  <a:srgbClr val="2B2B2B"/>
                </a:highlight>
                <a:latin typeface="Consolas"/>
                <a:ea typeface="Consolas"/>
                <a:cs typeface="Consolas"/>
                <a:sym typeface="Consolas"/>
              </a:rPr>
              <a:t>;</a:t>
            </a:r>
            <a:endParaRPr sz="12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200">
                <a:solidFill>
                  <a:srgbClr val="A9B7C6"/>
                </a:solidFill>
                <a:highlight>
                  <a:srgbClr val="2B2B2B"/>
                </a:highlight>
                <a:latin typeface="Consolas"/>
                <a:ea typeface="Consolas"/>
                <a:cs typeface="Consolas"/>
                <a:sym typeface="Consolas"/>
              </a:rPr>
              <a:t>System.</a:t>
            </a:r>
            <a:r>
              <a:rPr i="1" lang="en-US" sz="1200">
                <a:solidFill>
                  <a:srgbClr val="9876AA"/>
                </a:solidFill>
                <a:highlight>
                  <a:srgbClr val="2B2B2B"/>
                </a:highlight>
                <a:latin typeface="Consolas"/>
                <a:ea typeface="Consolas"/>
                <a:cs typeface="Consolas"/>
                <a:sym typeface="Consolas"/>
              </a:rPr>
              <a:t>out</a:t>
            </a:r>
            <a:r>
              <a:rPr lang="en-US" sz="1200">
                <a:solidFill>
                  <a:srgbClr val="A9B7C6"/>
                </a:solidFill>
                <a:highlight>
                  <a:srgbClr val="2B2B2B"/>
                </a:highlight>
                <a:latin typeface="Consolas"/>
                <a:ea typeface="Consolas"/>
                <a:cs typeface="Consolas"/>
                <a:sym typeface="Consolas"/>
              </a:rPr>
              <a:t>.println(affectedRows + </a:t>
            </a:r>
            <a:r>
              <a:rPr lang="en-US" sz="1200">
                <a:solidFill>
                  <a:srgbClr val="6A8759"/>
                </a:solidFill>
                <a:highlight>
                  <a:srgbClr val="2B2B2B"/>
                </a:highlight>
                <a:latin typeface="Consolas"/>
                <a:ea typeface="Consolas"/>
                <a:cs typeface="Consolas"/>
                <a:sym typeface="Consolas"/>
              </a:rPr>
              <a:t>" row(s) affected !!"</a:t>
            </a:r>
            <a:r>
              <a:rPr lang="en-US" sz="1200">
                <a:solidFill>
                  <a:srgbClr val="A9B7C6"/>
                </a:solidFill>
                <a:highlight>
                  <a:srgbClr val="2B2B2B"/>
                </a:highlight>
                <a:latin typeface="Consolas"/>
                <a:ea typeface="Consolas"/>
                <a:cs typeface="Consolas"/>
                <a:sym typeface="Consolas"/>
              </a:rPr>
              <a:t>)</a:t>
            </a:r>
            <a:r>
              <a:rPr lang="en-US" sz="1200">
                <a:solidFill>
                  <a:srgbClr val="CC7832"/>
                </a:solidFill>
                <a:highlight>
                  <a:srgbClr val="2B2B2B"/>
                </a:highlight>
                <a:latin typeface="Consolas"/>
                <a:ea typeface="Consolas"/>
                <a:cs typeface="Consolas"/>
                <a:sym typeface="Consolas"/>
              </a:rPr>
              <a:t>;</a:t>
            </a:r>
            <a:endParaRPr sz="1200">
              <a:solidFill>
                <a:srgbClr val="A9B7C6"/>
              </a:solidFill>
              <a:highlight>
                <a:srgbClr val="2B2B2B"/>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5"/>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800"/>
              <a:t>Example 2: Prepared Statement With Update Statement</a:t>
            </a:r>
            <a:endParaRPr sz="2800"/>
          </a:p>
        </p:txBody>
      </p:sp>
      <p:sp>
        <p:nvSpPr>
          <p:cNvPr id="621" name="Google Shape;621;p65"/>
          <p:cNvSpPr txBox="1"/>
          <p:nvPr>
            <p:ph idx="1" type="body"/>
          </p:nvPr>
        </p:nvSpPr>
        <p:spPr>
          <a:xfrm>
            <a:off x="1136025" y="1838125"/>
            <a:ext cx="9985500" cy="35031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1000"/>
              </a:spcBef>
              <a:spcAft>
                <a:spcPts val="0"/>
              </a:spcAft>
              <a:buNone/>
            </a:pPr>
            <a:r>
              <a:rPr b="1" lang="en-US">
                <a:latin typeface="Consolas"/>
                <a:ea typeface="Consolas"/>
                <a:cs typeface="Consolas"/>
                <a:sym typeface="Consolas"/>
              </a:rPr>
              <a:t>String SelectSQL = "update employees set </a:t>
            </a:r>
            <a:r>
              <a:rPr b="1" lang="en-US">
                <a:solidFill>
                  <a:srgbClr val="0000FF"/>
                </a:solidFill>
                <a:latin typeface="Consolas"/>
                <a:ea typeface="Consolas"/>
                <a:cs typeface="Consolas"/>
                <a:sym typeface="Consolas"/>
              </a:rPr>
              <a:t>firstName=? , lastName=?</a:t>
            </a:r>
            <a:r>
              <a:rPr b="1" lang="en-US">
                <a:latin typeface="Consolas"/>
                <a:ea typeface="Consolas"/>
                <a:cs typeface="Consolas"/>
                <a:sym typeface="Consolas"/>
              </a:rPr>
              <a:t> where </a:t>
            </a:r>
            <a:r>
              <a:rPr b="1" lang="en-US">
                <a:solidFill>
                  <a:srgbClr val="0000FF"/>
                </a:solidFill>
                <a:latin typeface="Consolas"/>
                <a:ea typeface="Consolas"/>
                <a:cs typeface="Consolas"/>
                <a:sym typeface="Consolas"/>
              </a:rPr>
              <a:t>employeeNumber=?</a:t>
            </a:r>
            <a:r>
              <a:rPr b="1" lang="en-US">
                <a:latin typeface="Consolas"/>
                <a:ea typeface="Consolas"/>
                <a:cs typeface="Consolas"/>
                <a:sym typeface="Consolas"/>
              </a:rPr>
              <a:t>";</a:t>
            </a:r>
            <a:endParaRPr b="1">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b="1" lang="en-US">
                <a:solidFill>
                  <a:srgbClr val="FF0000"/>
                </a:solidFill>
                <a:latin typeface="Consolas"/>
                <a:ea typeface="Consolas"/>
                <a:cs typeface="Consolas"/>
                <a:sym typeface="Consolas"/>
              </a:rPr>
              <a:t>PreparedStatement mystmt = conn.prepareStatement(SelectSQL);</a:t>
            </a:r>
            <a:endParaRPr b="1">
              <a:solidFill>
                <a:srgbClr val="FF0000"/>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b="1" lang="en-US">
                <a:latin typeface="Consolas"/>
                <a:ea typeface="Consolas"/>
                <a:cs typeface="Consolas"/>
                <a:sym typeface="Consolas"/>
              </a:rPr>
              <a:t>mystmt.setString(</a:t>
            </a:r>
            <a:r>
              <a:rPr b="1" lang="en-US">
                <a:solidFill>
                  <a:srgbClr val="0000FF"/>
                </a:solidFill>
                <a:latin typeface="Consolas"/>
                <a:ea typeface="Consolas"/>
                <a:cs typeface="Consolas"/>
                <a:sym typeface="Consolas"/>
              </a:rPr>
              <a:t>1, "Gary"</a:t>
            </a:r>
            <a:r>
              <a:rPr b="1" lang="en-US">
                <a:latin typeface="Consolas"/>
                <a:ea typeface="Consolas"/>
                <a:cs typeface="Consolas"/>
                <a:sym typeface="Consolas"/>
              </a:rPr>
              <a:t>);</a:t>
            </a:r>
            <a:endParaRPr b="1">
              <a:latin typeface="Consolas"/>
              <a:ea typeface="Consolas"/>
              <a:cs typeface="Consolas"/>
              <a:sym typeface="Consolas"/>
            </a:endParaRPr>
          </a:p>
          <a:p>
            <a:pPr indent="0" lvl="0" marL="0" rtl="0" algn="l">
              <a:spcBef>
                <a:spcPts val="1000"/>
              </a:spcBef>
              <a:spcAft>
                <a:spcPts val="0"/>
              </a:spcAft>
              <a:buNone/>
            </a:pPr>
            <a:r>
              <a:rPr b="1" lang="en-US">
                <a:latin typeface="Consolas"/>
                <a:ea typeface="Consolas"/>
                <a:cs typeface="Consolas"/>
                <a:sym typeface="Consolas"/>
              </a:rPr>
              <a:t>mystmt.setString(</a:t>
            </a:r>
            <a:r>
              <a:rPr b="1" lang="en-US">
                <a:solidFill>
                  <a:srgbClr val="0000FF"/>
                </a:solidFill>
                <a:latin typeface="Consolas"/>
                <a:ea typeface="Consolas"/>
                <a:cs typeface="Consolas"/>
                <a:sym typeface="Consolas"/>
              </a:rPr>
              <a:t>2, "Larson"</a:t>
            </a:r>
            <a:r>
              <a:rPr b="1" lang="en-US">
                <a:latin typeface="Consolas"/>
                <a:ea typeface="Consolas"/>
                <a:cs typeface="Consolas"/>
                <a:sym typeface="Consolas"/>
              </a:rPr>
              <a:t>);</a:t>
            </a:r>
            <a:endParaRPr b="1">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b="1" lang="en-US">
                <a:latin typeface="Consolas"/>
                <a:ea typeface="Consolas"/>
                <a:cs typeface="Consolas"/>
                <a:sym typeface="Consolas"/>
              </a:rPr>
              <a:t>mystmt.setLong  (</a:t>
            </a:r>
            <a:r>
              <a:rPr b="1" lang="en-US">
                <a:solidFill>
                  <a:srgbClr val="0000FF"/>
                </a:solidFill>
                <a:latin typeface="Consolas"/>
                <a:ea typeface="Consolas"/>
                <a:cs typeface="Consolas"/>
                <a:sym typeface="Consolas"/>
              </a:rPr>
              <a:t>3, 1002</a:t>
            </a:r>
            <a:r>
              <a:rPr b="1" lang="en-US">
                <a:latin typeface="Consolas"/>
                <a:ea typeface="Consolas"/>
                <a:cs typeface="Consolas"/>
                <a:sym typeface="Consolas"/>
              </a:rPr>
              <a:t>);</a:t>
            </a:r>
            <a:endParaRPr b="1">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b="1" lang="en-US">
                <a:latin typeface="Consolas"/>
                <a:ea typeface="Consolas"/>
                <a:cs typeface="Consolas"/>
                <a:sym typeface="Consolas"/>
              </a:rPr>
              <a:t>mystmt.executeUpdate();</a:t>
            </a:r>
            <a:endParaRPr b="1">
              <a:latin typeface="Consolas"/>
              <a:ea typeface="Consolas"/>
              <a:cs typeface="Consolas"/>
              <a:sym typeface="Consolas"/>
            </a:endParaRPr>
          </a:p>
          <a:p>
            <a:pPr indent="0" lvl="0" marL="0" rtl="0" algn="l">
              <a:spcBef>
                <a:spcPts val="1000"/>
              </a:spcBef>
              <a:spcAft>
                <a:spcPts val="0"/>
              </a:spcAft>
              <a:buNone/>
            </a:pPr>
            <a:r>
              <a:t/>
            </a:r>
            <a:endParaRPr b="1">
              <a:latin typeface="Courier New"/>
              <a:ea typeface="Courier New"/>
              <a:cs typeface="Courier New"/>
              <a:sym typeface="Courier New"/>
            </a:endParaRPr>
          </a:p>
        </p:txBody>
      </p:sp>
      <p:sp>
        <p:nvSpPr>
          <p:cNvPr id="622" name="Google Shape;622;p6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6"/>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Hands-On Lab</a:t>
            </a:r>
            <a:endParaRPr/>
          </a:p>
        </p:txBody>
      </p:sp>
      <p:sp>
        <p:nvSpPr>
          <p:cNvPr id="629" name="Google Shape;629;p66"/>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sz="2200"/>
              <a:t>Find the </a:t>
            </a:r>
            <a:r>
              <a:rPr lang="en-US" sz="2200" u="sng">
                <a:solidFill>
                  <a:schemeClr val="hlink"/>
                </a:solidFill>
                <a:hlinkClick r:id="rId3"/>
              </a:rPr>
              <a:t>GLAB - 305.2.1 - JDBC - PreparedStatement with DML and DDL</a:t>
            </a:r>
            <a:r>
              <a:rPr lang="en-US" sz="2200"/>
              <a:t> on Canvas under the Assignment section.</a:t>
            </a:r>
            <a:endParaRPr sz="2200"/>
          </a:p>
          <a:p>
            <a:pPr indent="0" lvl="0" marL="0" rtl="0" algn="l">
              <a:spcBef>
                <a:spcPts val="1000"/>
              </a:spcBef>
              <a:spcAft>
                <a:spcPts val="0"/>
              </a:spcAft>
              <a:buClr>
                <a:schemeClr val="dk1"/>
              </a:buClr>
              <a:buSzPts val="1100"/>
              <a:buFont typeface="Arial"/>
              <a:buNone/>
            </a:pPr>
            <a:r>
              <a:t/>
            </a:r>
            <a:endParaRPr sz="2200"/>
          </a:p>
          <a:p>
            <a:pPr indent="0" lvl="0" marL="0" rtl="0" algn="l">
              <a:spcBef>
                <a:spcPts val="1000"/>
              </a:spcBef>
              <a:spcAft>
                <a:spcPts val="0"/>
              </a:spcAft>
              <a:buClr>
                <a:schemeClr val="dk1"/>
              </a:buClr>
              <a:buSzPts val="1100"/>
              <a:buFont typeface="Arial"/>
              <a:buNone/>
            </a:pPr>
            <a:r>
              <a:rPr lang="en-US" sz="2200"/>
              <a:t>If you have any technical questions while performing the lab activity, ask your instructors for assistance. </a:t>
            </a:r>
            <a:endParaRPr sz="2200"/>
          </a:p>
        </p:txBody>
      </p:sp>
      <p:sp>
        <p:nvSpPr>
          <p:cNvPr id="630" name="Google Shape;630;p6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7"/>
          <p:cNvSpPr txBox="1"/>
          <p:nvPr>
            <p:ph type="title"/>
          </p:nvPr>
        </p:nvSpPr>
        <p:spPr>
          <a:xfrm>
            <a:off x="560317" y="842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Separate Class for Queries</a:t>
            </a:r>
            <a:endParaRPr/>
          </a:p>
        </p:txBody>
      </p:sp>
      <p:sp>
        <p:nvSpPr>
          <p:cNvPr id="637" name="Google Shape;637;p67"/>
          <p:cNvSpPr txBox="1"/>
          <p:nvPr>
            <p:ph idx="1" type="body"/>
          </p:nvPr>
        </p:nvSpPr>
        <p:spPr>
          <a:xfrm>
            <a:off x="768375" y="1549775"/>
            <a:ext cx="10590000" cy="18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 is a traditional practice to store all of the SQL queries in a separate class. That class usually contains public, static final string fields that store the queries in a variable. That variable is called later in the prepared statement in the class that performs the functionality.</a:t>
            </a:r>
            <a:endParaRPr/>
          </a:p>
          <a:p>
            <a:pPr indent="0" lvl="0" marL="0" rtl="0" algn="l">
              <a:spcBef>
                <a:spcPts val="200"/>
              </a:spcBef>
              <a:spcAft>
                <a:spcPts val="0"/>
              </a:spcAft>
              <a:buNone/>
            </a:pPr>
            <a:r>
              <a:t/>
            </a:r>
            <a:endParaRPr/>
          </a:p>
          <a:p>
            <a:pPr indent="0" lvl="0" marL="0" rtl="0" algn="l">
              <a:spcBef>
                <a:spcPts val="1000"/>
              </a:spcBef>
              <a:spcAft>
                <a:spcPts val="1000"/>
              </a:spcAft>
              <a:buNone/>
            </a:pPr>
            <a:r>
              <a:rPr lang="en-US"/>
              <a:t>Examples:</a:t>
            </a:r>
            <a:endParaRPr/>
          </a:p>
        </p:txBody>
      </p:sp>
      <p:sp>
        <p:nvSpPr>
          <p:cNvPr id="638" name="Google Shape;638;p6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639" name="Google Shape;639;p67"/>
          <p:cNvSpPr txBox="1"/>
          <p:nvPr/>
        </p:nvSpPr>
        <p:spPr>
          <a:xfrm>
            <a:off x="884625" y="3474425"/>
            <a:ext cx="10381500" cy="2139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100584" rtl="0" algn="l">
              <a:spcBef>
                <a:spcPts val="1000"/>
              </a:spcBef>
              <a:spcAft>
                <a:spcPts val="0"/>
              </a:spcAft>
              <a:buNone/>
            </a:pPr>
            <a:r>
              <a:rPr b="1" lang="en-US" sz="1700">
                <a:solidFill>
                  <a:srgbClr val="222222"/>
                </a:solidFill>
                <a:latin typeface="Consolas"/>
                <a:ea typeface="Consolas"/>
                <a:cs typeface="Consolas"/>
                <a:sym typeface="Consolas"/>
              </a:rPr>
              <a:t>pubic class SqlQuries {</a:t>
            </a:r>
            <a:endParaRPr b="1" sz="1700">
              <a:solidFill>
                <a:srgbClr val="222222"/>
              </a:solidFill>
              <a:latin typeface="Consolas"/>
              <a:ea typeface="Consolas"/>
              <a:cs typeface="Consolas"/>
              <a:sym typeface="Consolas"/>
            </a:endParaRPr>
          </a:p>
          <a:p>
            <a:pPr indent="0" lvl="0" marL="557784" rtl="0" algn="l">
              <a:spcBef>
                <a:spcPts val="1000"/>
              </a:spcBef>
              <a:spcAft>
                <a:spcPts val="0"/>
              </a:spcAft>
              <a:buNone/>
            </a:pPr>
            <a:r>
              <a:rPr b="1" lang="en-US" sz="1700">
                <a:solidFill>
                  <a:srgbClr val="A64D79"/>
                </a:solidFill>
                <a:latin typeface="Consolas"/>
                <a:ea typeface="Consolas"/>
                <a:cs typeface="Consolas"/>
                <a:sym typeface="Consolas"/>
              </a:rPr>
              <a:t>public final static </a:t>
            </a:r>
            <a:r>
              <a:rPr b="1" lang="en-US" sz="1700">
                <a:latin typeface="Consolas"/>
                <a:ea typeface="Consolas"/>
                <a:cs typeface="Consolas"/>
                <a:sym typeface="Consolas"/>
              </a:rPr>
              <a:t>String GetEmployeByID</a:t>
            </a:r>
            <a:r>
              <a:rPr b="1" lang="en-US" sz="1700">
                <a:solidFill>
                  <a:srgbClr val="A64D79"/>
                </a:solidFill>
                <a:latin typeface="Consolas"/>
                <a:ea typeface="Consolas"/>
                <a:cs typeface="Consolas"/>
                <a:sym typeface="Consolas"/>
              </a:rPr>
              <a:t>=</a:t>
            </a:r>
            <a:r>
              <a:rPr b="1" lang="en-US" sz="1700">
                <a:solidFill>
                  <a:srgbClr val="0000FF"/>
                </a:solidFill>
                <a:latin typeface="Consolas"/>
                <a:ea typeface="Consolas"/>
                <a:cs typeface="Consolas"/>
                <a:sym typeface="Consolas"/>
              </a:rPr>
              <a:t>"select * from employees where employeeNumber=? ";</a:t>
            </a:r>
            <a:endParaRPr b="1" sz="1700">
              <a:solidFill>
                <a:srgbClr val="0000FF"/>
              </a:solidFill>
              <a:latin typeface="Consolas"/>
              <a:ea typeface="Consolas"/>
              <a:cs typeface="Consolas"/>
              <a:sym typeface="Consolas"/>
            </a:endParaRPr>
          </a:p>
          <a:p>
            <a:pPr indent="0" lvl="0" marL="557784" rtl="0" algn="l">
              <a:spcBef>
                <a:spcPts val="1000"/>
              </a:spcBef>
              <a:spcAft>
                <a:spcPts val="0"/>
              </a:spcAft>
              <a:buNone/>
            </a:pPr>
            <a:r>
              <a:rPr b="1" lang="en-US" sz="1700">
                <a:solidFill>
                  <a:srgbClr val="A64D79"/>
                </a:solidFill>
                <a:latin typeface="Consolas"/>
                <a:ea typeface="Consolas"/>
                <a:cs typeface="Consolas"/>
                <a:sym typeface="Consolas"/>
              </a:rPr>
              <a:t>public final static </a:t>
            </a:r>
            <a:r>
              <a:rPr b="1" lang="en-US" sz="1700">
                <a:latin typeface="Consolas"/>
                <a:ea typeface="Consolas"/>
                <a:cs typeface="Consolas"/>
                <a:sym typeface="Consolas"/>
              </a:rPr>
              <a:t>String GetEmployeBySalalry=</a:t>
            </a:r>
            <a:r>
              <a:rPr b="1" lang="en-US" sz="1700">
                <a:solidFill>
                  <a:srgbClr val="A64D79"/>
                </a:solidFill>
                <a:latin typeface="Consolas"/>
                <a:ea typeface="Consolas"/>
                <a:cs typeface="Consolas"/>
                <a:sym typeface="Consolas"/>
              </a:rPr>
              <a:t> </a:t>
            </a:r>
            <a:r>
              <a:rPr b="1" lang="en-US" sz="1700">
                <a:solidFill>
                  <a:srgbClr val="0000FF"/>
                </a:solidFill>
                <a:latin typeface="Consolas"/>
                <a:ea typeface="Consolas"/>
                <a:cs typeface="Consolas"/>
                <a:sym typeface="Consolas"/>
              </a:rPr>
              <a:t>"select * from employees where salary = ?";</a:t>
            </a:r>
            <a:endParaRPr b="1" sz="1700">
              <a:solidFill>
                <a:srgbClr val="0000FF"/>
              </a:solidFill>
              <a:latin typeface="Consolas"/>
              <a:ea typeface="Consolas"/>
              <a:cs typeface="Consolas"/>
              <a:sym typeface="Consolas"/>
            </a:endParaRPr>
          </a:p>
          <a:p>
            <a:pPr indent="0" lvl="0" marL="557784" rtl="0" algn="l">
              <a:spcBef>
                <a:spcPts val="1000"/>
              </a:spcBef>
              <a:spcAft>
                <a:spcPts val="0"/>
              </a:spcAft>
              <a:buNone/>
            </a:pPr>
            <a:r>
              <a:rPr b="1" lang="en-US" sz="1700">
                <a:solidFill>
                  <a:srgbClr val="222222"/>
                </a:solidFill>
                <a:latin typeface="Consolas"/>
                <a:ea typeface="Consolas"/>
                <a:cs typeface="Consolas"/>
                <a:sym typeface="Consolas"/>
              </a:rPr>
              <a:t>}</a:t>
            </a:r>
            <a:endParaRPr>
              <a:latin typeface="Consolas"/>
              <a:ea typeface="Consolas"/>
              <a:cs typeface="Consolas"/>
              <a:sym typeface="Consolas"/>
            </a:endParaRPr>
          </a:p>
        </p:txBody>
      </p:sp>
      <p:sp>
        <p:nvSpPr>
          <p:cNvPr id="640" name="Google Shape;640;p67"/>
          <p:cNvSpPr txBox="1"/>
          <p:nvPr/>
        </p:nvSpPr>
        <p:spPr>
          <a:xfrm>
            <a:off x="8469450" y="62877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continue…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1"/>
          <p:cNvSpPr txBox="1"/>
          <p:nvPr>
            <p:ph type="title"/>
          </p:nvPr>
        </p:nvSpPr>
        <p:spPr>
          <a:xfrm>
            <a:off x="568017" y="8580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Table of Contents</a:t>
            </a:r>
            <a:endParaRPr/>
          </a:p>
        </p:txBody>
      </p:sp>
      <p:sp>
        <p:nvSpPr>
          <p:cNvPr id="403" name="Google Shape;403;p41"/>
          <p:cNvSpPr txBox="1"/>
          <p:nvPr>
            <p:ph idx="1" type="body"/>
          </p:nvPr>
        </p:nvSpPr>
        <p:spPr>
          <a:xfrm>
            <a:off x="873850" y="1565175"/>
            <a:ext cx="10618200" cy="4683000"/>
          </a:xfrm>
          <a:prstGeom prst="rect">
            <a:avLst/>
          </a:prstGeom>
          <a:noFill/>
          <a:ln>
            <a:noFill/>
          </a:ln>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US"/>
              <a:t>Java Database Connectivity Driver/API.</a:t>
            </a:r>
            <a:endParaRPr/>
          </a:p>
          <a:p>
            <a:pPr indent="-342900" lvl="0" marL="457200" rtl="0" algn="l">
              <a:spcBef>
                <a:spcPts val="1000"/>
              </a:spcBef>
              <a:spcAft>
                <a:spcPts val="0"/>
              </a:spcAft>
              <a:buSzPts val="1800"/>
              <a:buChar char="❑"/>
            </a:pPr>
            <a:r>
              <a:rPr lang="en-US"/>
              <a:t>JDBC Basic Architecture.</a:t>
            </a:r>
            <a:endParaRPr/>
          </a:p>
          <a:p>
            <a:pPr indent="-342900" lvl="0" marL="457200" rtl="0" algn="l">
              <a:spcBef>
                <a:spcPts val="1000"/>
              </a:spcBef>
              <a:spcAft>
                <a:spcPts val="0"/>
              </a:spcAft>
              <a:buSzPts val="1800"/>
              <a:buChar char="❑"/>
            </a:pPr>
            <a:r>
              <a:rPr lang="en-US"/>
              <a:t>Download/Install MySQL JDBC Driver.</a:t>
            </a:r>
            <a:endParaRPr/>
          </a:p>
          <a:p>
            <a:pPr indent="-342900" lvl="0" marL="457200" rtl="0" algn="l">
              <a:spcBef>
                <a:spcPts val="1000"/>
              </a:spcBef>
              <a:spcAft>
                <a:spcPts val="0"/>
              </a:spcAft>
              <a:buSzPts val="1800"/>
              <a:buChar char="❑"/>
            </a:pPr>
            <a:r>
              <a:rPr lang="en-US"/>
              <a:t>Java Database Connectivity Steps:</a:t>
            </a:r>
            <a:endParaRPr/>
          </a:p>
          <a:p>
            <a:pPr indent="-323850" lvl="1" marL="914400" rtl="0" algn="l">
              <a:spcBef>
                <a:spcPts val="0"/>
              </a:spcBef>
              <a:spcAft>
                <a:spcPts val="0"/>
              </a:spcAft>
              <a:buSzPts val="1500"/>
              <a:buChar char="➢"/>
            </a:pPr>
            <a:r>
              <a:rPr lang="en-US" sz="1800"/>
              <a:t>Load database driver.</a:t>
            </a:r>
            <a:endParaRPr sz="1800"/>
          </a:p>
          <a:p>
            <a:pPr indent="-323850" lvl="1" marL="914400" rtl="0" algn="l">
              <a:spcBef>
                <a:spcPts val="0"/>
              </a:spcBef>
              <a:spcAft>
                <a:spcPts val="0"/>
              </a:spcAft>
              <a:buSzPts val="1500"/>
              <a:buChar char="➢"/>
            </a:pPr>
            <a:r>
              <a:rPr lang="en-US" sz="1800"/>
              <a:t>Open database connection.</a:t>
            </a:r>
            <a:endParaRPr sz="1800"/>
          </a:p>
          <a:p>
            <a:pPr indent="-323850" lvl="1" marL="914400" rtl="0" algn="l">
              <a:spcBef>
                <a:spcPts val="0"/>
              </a:spcBef>
              <a:spcAft>
                <a:spcPts val="0"/>
              </a:spcAft>
              <a:buSzPts val="1500"/>
              <a:buChar char="➢"/>
            </a:pPr>
            <a:r>
              <a:rPr lang="en-US" sz="1800"/>
              <a:t>Send statements to the database.</a:t>
            </a:r>
            <a:endParaRPr sz="1800"/>
          </a:p>
          <a:p>
            <a:pPr indent="-323850" lvl="1" marL="927100" rtl="0" algn="l">
              <a:spcBef>
                <a:spcPts val="0"/>
              </a:spcBef>
              <a:spcAft>
                <a:spcPts val="0"/>
              </a:spcAft>
              <a:buSzPts val="1300"/>
              <a:buChar char="➢"/>
            </a:pPr>
            <a:r>
              <a:rPr lang="en-US" sz="1800"/>
              <a:t>Common methods of </a:t>
            </a:r>
            <a:r>
              <a:rPr lang="en-US" sz="1800"/>
              <a:t>Statement Interface</a:t>
            </a:r>
            <a:endParaRPr sz="1800"/>
          </a:p>
          <a:p>
            <a:pPr indent="-323850" lvl="1" marL="914400" rtl="0" algn="l">
              <a:spcBef>
                <a:spcPts val="0"/>
              </a:spcBef>
              <a:spcAft>
                <a:spcPts val="0"/>
              </a:spcAft>
              <a:buSzPts val="1500"/>
              <a:buChar char="➢"/>
            </a:pPr>
            <a:r>
              <a:rPr lang="en-US" sz="1800"/>
              <a:t>Response from database.</a:t>
            </a:r>
            <a:endParaRPr sz="1800"/>
          </a:p>
          <a:p>
            <a:pPr indent="-323850" lvl="1" marL="914400" rtl="0" algn="l">
              <a:spcBef>
                <a:spcPts val="0"/>
              </a:spcBef>
              <a:spcAft>
                <a:spcPts val="0"/>
              </a:spcAft>
              <a:buSzPts val="1500"/>
              <a:buChar char="➢"/>
            </a:pPr>
            <a:r>
              <a:rPr lang="en-US" sz="1800"/>
              <a:t>Close database connection.</a:t>
            </a:r>
            <a:endParaRPr sz="1800"/>
          </a:p>
          <a:p>
            <a:pPr indent="-342900" lvl="0" marL="457200" rtl="0" algn="l">
              <a:spcBef>
                <a:spcPts val="0"/>
              </a:spcBef>
              <a:spcAft>
                <a:spcPts val="0"/>
              </a:spcAft>
              <a:buSzPts val="1800"/>
              <a:buChar char="❏"/>
            </a:pPr>
            <a:r>
              <a:rPr lang="en-US"/>
              <a:t>Overview of Prepared Statements.</a:t>
            </a:r>
            <a:endParaRPr/>
          </a:p>
          <a:p>
            <a:pPr indent="-342900" lvl="0" marL="457200" rtl="0" algn="l">
              <a:spcBef>
                <a:spcPts val="0"/>
              </a:spcBef>
              <a:spcAft>
                <a:spcPts val="0"/>
              </a:spcAft>
              <a:buSzPts val="1800"/>
              <a:buChar char="❏"/>
            </a:pPr>
            <a:r>
              <a:rPr lang="en-US"/>
              <a:t>Adding Placeholders to the Statement.</a:t>
            </a:r>
            <a:endParaRPr/>
          </a:p>
          <a:p>
            <a:pPr indent="-342900" lvl="0" marL="457200" rtl="0" algn="l">
              <a:spcBef>
                <a:spcPts val="0"/>
              </a:spcBef>
              <a:spcAft>
                <a:spcPts val="0"/>
              </a:spcAft>
              <a:buSzPts val="1800"/>
              <a:buChar char="❏"/>
            </a:pPr>
            <a:r>
              <a:rPr lang="en-US"/>
              <a:t>Prepared Statement With DML.</a:t>
            </a:r>
            <a:endParaRPr/>
          </a:p>
          <a:p>
            <a:pPr indent="-342900" lvl="0" marL="457200" rtl="0" algn="l">
              <a:spcBef>
                <a:spcPts val="0"/>
              </a:spcBef>
              <a:spcAft>
                <a:spcPts val="0"/>
              </a:spcAft>
              <a:buSzPts val="1800"/>
              <a:buChar char="❏"/>
            </a:pPr>
            <a:r>
              <a:rPr lang="en-US"/>
              <a:t>Separate class for Queries.</a:t>
            </a:r>
            <a:endParaRPr/>
          </a:p>
          <a:p>
            <a:pPr indent="0" lvl="0" marL="457200" rtl="0" algn="l">
              <a:spcBef>
                <a:spcPts val="0"/>
              </a:spcBef>
              <a:spcAft>
                <a:spcPts val="0"/>
              </a:spcAft>
              <a:buNone/>
            </a:pPr>
            <a:r>
              <a:t/>
            </a:r>
            <a:endParaRPr/>
          </a:p>
        </p:txBody>
      </p:sp>
      <p:sp>
        <p:nvSpPr>
          <p:cNvPr id="404" name="Google Shape;404;p4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8"/>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Separate Class for Queries </a:t>
            </a:r>
            <a:r>
              <a:rPr lang="en-US" sz="3000"/>
              <a:t>(continued)</a:t>
            </a:r>
            <a:endParaRPr sz="3000"/>
          </a:p>
        </p:txBody>
      </p:sp>
      <p:sp>
        <p:nvSpPr>
          <p:cNvPr id="647" name="Google Shape;647;p6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648" name="Google Shape;648;p68"/>
          <p:cNvSpPr txBox="1"/>
          <p:nvPr/>
        </p:nvSpPr>
        <p:spPr>
          <a:xfrm>
            <a:off x="687350" y="4613250"/>
            <a:ext cx="4512600" cy="267300"/>
          </a:xfrm>
          <a:prstGeom prst="rect">
            <a:avLst/>
          </a:prstGeom>
          <a:noFill/>
          <a:ln>
            <a:noFill/>
          </a:ln>
        </p:spPr>
        <p:txBody>
          <a:bodyPr anchorCtr="0" anchor="t" bIns="0" lIns="0" spcFirstLastPara="1" rIns="0" wrap="square" tIns="13325">
            <a:noAutofit/>
          </a:bodyPr>
          <a:lstStyle/>
          <a:p>
            <a:pPr indent="0" lvl="0" marL="469900" marR="0" rtl="0" algn="l">
              <a:lnSpc>
                <a:spcPct val="100000"/>
              </a:lnSpc>
              <a:spcBef>
                <a:spcPts val="0"/>
              </a:spcBef>
              <a:spcAft>
                <a:spcPts val="0"/>
              </a:spcAft>
              <a:buNone/>
            </a:pPr>
            <a:r>
              <a:rPr lang="en-US" sz="1300">
                <a:solidFill>
                  <a:srgbClr val="0C0C0C"/>
                </a:solidFill>
              </a:rPr>
              <a:t>► </a:t>
            </a:r>
            <a:r>
              <a:rPr lang="en-US" sz="2050">
                <a:solidFill>
                  <a:srgbClr val="0C0C0C"/>
                </a:solidFill>
              </a:rPr>
              <a:t>WITH the Separate Class</a:t>
            </a:r>
            <a:endParaRPr sz="1800"/>
          </a:p>
        </p:txBody>
      </p:sp>
      <p:sp>
        <p:nvSpPr>
          <p:cNvPr id="649" name="Google Shape;649;p68"/>
          <p:cNvSpPr txBox="1"/>
          <p:nvPr/>
        </p:nvSpPr>
        <p:spPr>
          <a:xfrm>
            <a:off x="687350" y="1751700"/>
            <a:ext cx="8298000" cy="357300"/>
          </a:xfrm>
          <a:prstGeom prst="rect">
            <a:avLst/>
          </a:prstGeom>
          <a:noFill/>
          <a:ln>
            <a:noFill/>
          </a:ln>
        </p:spPr>
        <p:txBody>
          <a:bodyPr anchorCtr="0" anchor="t" bIns="0" lIns="0" spcFirstLastPara="1" rIns="0" wrap="square" tIns="13325">
            <a:noAutofit/>
          </a:bodyPr>
          <a:lstStyle/>
          <a:p>
            <a:pPr indent="-12700" lvl="0" marL="12700" rtl="0" algn="l">
              <a:spcBef>
                <a:spcPts val="0"/>
              </a:spcBef>
              <a:spcAft>
                <a:spcPts val="0"/>
              </a:spcAft>
              <a:buClr>
                <a:srgbClr val="E48312"/>
              </a:buClr>
              <a:buSzPts val="1300"/>
              <a:buFont typeface="Calibri"/>
              <a:buChar char=" "/>
            </a:pPr>
            <a:r>
              <a:rPr lang="en-US" sz="1300">
                <a:solidFill>
                  <a:srgbClr val="0C0C0C"/>
                </a:solidFill>
              </a:rPr>
              <a:t>► </a:t>
            </a:r>
            <a:r>
              <a:rPr lang="en-US" sz="2050">
                <a:solidFill>
                  <a:srgbClr val="0C0C0C"/>
                </a:solidFill>
              </a:rPr>
              <a:t>WITHOUT the Separate Class</a:t>
            </a:r>
            <a:endParaRPr sz="2600">
              <a:solidFill>
                <a:srgbClr val="3F3F3F"/>
              </a:solidFill>
            </a:endParaRPr>
          </a:p>
        </p:txBody>
      </p:sp>
      <p:pic>
        <p:nvPicPr>
          <p:cNvPr id="650" name="Google Shape;650;p68"/>
          <p:cNvPicPr preferRelativeResize="0"/>
          <p:nvPr/>
        </p:nvPicPr>
        <p:blipFill>
          <a:blip r:embed="rId3">
            <a:alphaModFix/>
          </a:blip>
          <a:stretch>
            <a:fillRect/>
          </a:stretch>
        </p:blipFill>
        <p:spPr>
          <a:xfrm>
            <a:off x="568025" y="5120050"/>
            <a:ext cx="10325099" cy="963825"/>
          </a:xfrm>
          <a:prstGeom prst="rect">
            <a:avLst/>
          </a:prstGeom>
          <a:noFill/>
          <a:ln cap="flat" cmpd="sng" w="9525">
            <a:solidFill>
              <a:schemeClr val="dk2"/>
            </a:solidFill>
            <a:prstDash val="dot"/>
            <a:round/>
            <a:headEnd len="sm" w="sm" type="none"/>
            <a:tailEnd len="sm" w="sm" type="none"/>
          </a:ln>
        </p:spPr>
      </p:pic>
      <p:sp>
        <p:nvSpPr>
          <p:cNvPr id="651" name="Google Shape;651;p68"/>
          <p:cNvSpPr txBox="1"/>
          <p:nvPr/>
        </p:nvSpPr>
        <p:spPr>
          <a:xfrm>
            <a:off x="687350" y="2234250"/>
            <a:ext cx="11017800" cy="14160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US" sz="1600">
                <a:solidFill>
                  <a:schemeClr val="accent5"/>
                </a:solidFill>
                <a:latin typeface="Consolas"/>
                <a:ea typeface="Consolas"/>
                <a:cs typeface="Consolas"/>
                <a:sym typeface="Consolas"/>
              </a:rPr>
              <a:t>// 2. Prepare statement</a:t>
            </a:r>
            <a:endParaRPr i="1" sz="1600">
              <a:solidFill>
                <a:schemeClr val="accent5"/>
              </a:solidFill>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myStmt = </a:t>
            </a:r>
            <a:r>
              <a:rPr lang="en-US" sz="1600">
                <a:solidFill>
                  <a:srgbClr val="741B47"/>
                </a:solidFill>
                <a:latin typeface="Consolas"/>
                <a:ea typeface="Consolas"/>
                <a:cs typeface="Consolas"/>
                <a:sym typeface="Consolas"/>
              </a:rPr>
              <a:t>myConn</a:t>
            </a:r>
            <a:r>
              <a:rPr lang="en-US" sz="1600">
                <a:latin typeface="Consolas"/>
                <a:ea typeface="Consolas"/>
                <a:cs typeface="Consolas"/>
                <a:sym typeface="Consolas"/>
              </a:rPr>
              <a:t>.prepareStatement(</a:t>
            </a:r>
            <a:r>
              <a:rPr lang="en-US" sz="1600">
                <a:solidFill>
                  <a:srgbClr val="990000"/>
                </a:solidFill>
                <a:latin typeface="Consolas"/>
                <a:ea typeface="Consolas"/>
                <a:cs typeface="Consolas"/>
                <a:sym typeface="Consolas"/>
              </a:rPr>
              <a:t>"select * from employees where salary &gt; ? and department = ?"</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i="1" lang="en-US" sz="1600">
                <a:solidFill>
                  <a:schemeClr val="accent5"/>
                </a:solidFill>
                <a:latin typeface="Consolas"/>
                <a:ea typeface="Consolas"/>
                <a:cs typeface="Consolas"/>
                <a:sym typeface="Consolas"/>
              </a:rPr>
              <a:t>// 3. Set the parameters</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myStmt.setDouble(1, 80000);</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myStmt.setString(2, "Legal");</a:t>
            </a:r>
            <a:endParaRPr sz="16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Hands-On Activity </a:t>
            </a:r>
            <a:endParaRPr b="0" sz="2500"/>
          </a:p>
        </p:txBody>
      </p:sp>
      <p:sp>
        <p:nvSpPr>
          <p:cNvPr id="658" name="Google Shape;658;p69"/>
          <p:cNvSpPr txBox="1"/>
          <p:nvPr>
            <p:ph idx="1" type="body"/>
          </p:nvPr>
        </p:nvSpPr>
        <p:spPr>
          <a:xfrm>
            <a:off x="712025" y="1681125"/>
            <a:ext cx="10860600" cy="4560600"/>
          </a:xfrm>
          <a:prstGeom prst="rect">
            <a:avLst/>
          </a:prstGeom>
        </p:spPr>
        <p:txBody>
          <a:bodyPr anchorCtr="0" anchor="t" bIns="91425" lIns="91425" spcFirstLastPara="1" rIns="91425" wrap="square" tIns="91425">
            <a:normAutofit/>
          </a:bodyPr>
          <a:lstStyle/>
          <a:p>
            <a:pPr indent="0" lvl="0" marL="100584" marR="1108710" rtl="0" algn="l">
              <a:lnSpc>
                <a:spcPct val="101299"/>
              </a:lnSpc>
              <a:spcBef>
                <a:spcPts val="0"/>
              </a:spcBef>
              <a:spcAft>
                <a:spcPts val="0"/>
              </a:spcAft>
              <a:buClr>
                <a:schemeClr val="dk1"/>
              </a:buClr>
              <a:buSzPts val="1100"/>
              <a:buFont typeface="Arial"/>
              <a:buNone/>
            </a:pPr>
            <a:r>
              <a:rPr lang="en-US" sz="2000">
                <a:solidFill>
                  <a:srgbClr val="0C0C0C"/>
                </a:solidFill>
              </a:rPr>
              <a:t>Create SQL PreparedStatements that would perform the following functionalities (you can use the </a:t>
            </a:r>
            <a:r>
              <a:rPr lang="en-US" sz="2000">
                <a:solidFill>
                  <a:srgbClr val="0C0C0C"/>
                </a:solidFill>
                <a:latin typeface="Consolas"/>
                <a:ea typeface="Consolas"/>
                <a:cs typeface="Consolas"/>
                <a:sym typeface="Consolas"/>
              </a:rPr>
              <a:t>“classicmodels”</a:t>
            </a:r>
            <a:r>
              <a:rPr lang="en-US" sz="2000">
                <a:solidFill>
                  <a:srgbClr val="0C0C0C"/>
                </a:solidFill>
              </a:rPr>
              <a:t> database):</a:t>
            </a:r>
            <a:endParaRPr sz="2000">
              <a:solidFill>
                <a:srgbClr val="0C0C0C"/>
              </a:solidFill>
            </a:endParaRPr>
          </a:p>
          <a:p>
            <a:pPr indent="-317500" lvl="0" marL="457200" rtl="0" algn="l">
              <a:spcBef>
                <a:spcPts val="1590"/>
              </a:spcBef>
              <a:spcAft>
                <a:spcPts val="0"/>
              </a:spcAft>
              <a:buSzPts val="1400"/>
              <a:buChar char="●"/>
            </a:pPr>
            <a:r>
              <a:rPr lang="en-US" sz="2000">
                <a:solidFill>
                  <a:srgbClr val="0C0C0C"/>
                </a:solidFill>
              </a:rPr>
              <a:t>Select all employees whose </a:t>
            </a:r>
            <a:r>
              <a:rPr b="1" lang="en-US" sz="2000">
                <a:solidFill>
                  <a:srgbClr val="0C0C0C"/>
                </a:solidFill>
              </a:rPr>
              <a:t>officecode</a:t>
            </a:r>
            <a:r>
              <a:rPr lang="en-US" sz="2000">
                <a:solidFill>
                  <a:srgbClr val="0C0C0C"/>
                </a:solidFill>
              </a:rPr>
              <a:t> is 1 and 4.</a:t>
            </a:r>
            <a:endParaRPr sz="2000">
              <a:solidFill>
                <a:srgbClr val="0C0C0C"/>
              </a:solidFill>
            </a:endParaRPr>
          </a:p>
          <a:p>
            <a:pPr indent="-317500" lvl="0" marL="457200" rtl="0" algn="l">
              <a:spcBef>
                <a:spcPts val="0"/>
              </a:spcBef>
              <a:spcAft>
                <a:spcPts val="0"/>
              </a:spcAft>
              <a:buSzPts val="1400"/>
              <a:buChar char="●"/>
            </a:pPr>
            <a:r>
              <a:rPr lang="en-US" sz="2000">
                <a:solidFill>
                  <a:srgbClr val="0C0C0C"/>
                </a:solidFill>
              </a:rPr>
              <a:t>Select all </a:t>
            </a:r>
            <a:r>
              <a:rPr b="1" lang="en-US" sz="2000">
                <a:solidFill>
                  <a:srgbClr val="0C0C0C"/>
                </a:solidFill>
              </a:rPr>
              <a:t>orderdetails</a:t>
            </a:r>
            <a:r>
              <a:rPr lang="en-US" sz="2000">
                <a:solidFill>
                  <a:srgbClr val="0C0C0C"/>
                </a:solidFill>
              </a:rPr>
              <a:t> whose </a:t>
            </a:r>
            <a:r>
              <a:rPr b="1" lang="en-US" sz="2000">
                <a:solidFill>
                  <a:srgbClr val="0C0C0C"/>
                </a:solidFill>
              </a:rPr>
              <a:t>orderNumber</a:t>
            </a:r>
            <a:r>
              <a:rPr lang="en-US" sz="2000">
                <a:solidFill>
                  <a:srgbClr val="0C0C0C"/>
                </a:solidFill>
              </a:rPr>
              <a:t> is 10100 and 10102.</a:t>
            </a:r>
            <a:endParaRPr sz="2000">
              <a:solidFill>
                <a:srgbClr val="0C0C0C"/>
              </a:solidFill>
            </a:endParaRPr>
          </a:p>
          <a:p>
            <a:pPr indent="-317500" lvl="0" marL="457200" marR="144145" rtl="0" algn="l">
              <a:lnSpc>
                <a:spcPct val="100600"/>
              </a:lnSpc>
              <a:spcBef>
                <a:spcPts val="0"/>
              </a:spcBef>
              <a:spcAft>
                <a:spcPts val="0"/>
              </a:spcAft>
              <a:buSzPts val="1400"/>
              <a:buChar char="●"/>
            </a:pPr>
            <a:r>
              <a:rPr lang="en-US" sz="2000">
                <a:solidFill>
                  <a:srgbClr val="0C0C0C"/>
                </a:solidFill>
              </a:rPr>
              <a:t>Update the extension number of employees whose </a:t>
            </a:r>
            <a:r>
              <a:rPr b="1" lang="en-US" sz="2000">
                <a:solidFill>
                  <a:srgbClr val="0C0C0C"/>
                </a:solidFill>
              </a:rPr>
              <a:t>officecode</a:t>
            </a:r>
            <a:r>
              <a:rPr lang="en-US" sz="2000">
                <a:solidFill>
                  <a:srgbClr val="0C0C0C"/>
                </a:solidFill>
              </a:rPr>
              <a:t> is 2, and the new extension number will be “5698.” </a:t>
            </a:r>
            <a:endParaRPr sz="2000">
              <a:solidFill>
                <a:srgbClr val="0C0C0C"/>
              </a:solidFill>
            </a:endParaRPr>
          </a:p>
          <a:p>
            <a:pPr indent="-317500" lvl="0" marL="457200" rtl="0" algn="l">
              <a:spcBef>
                <a:spcPts val="0"/>
              </a:spcBef>
              <a:spcAft>
                <a:spcPts val="0"/>
              </a:spcAft>
              <a:buSzPts val="1400"/>
              <a:buChar char="●"/>
            </a:pPr>
            <a:r>
              <a:rPr lang="en-US" sz="2000">
                <a:solidFill>
                  <a:srgbClr val="0C0C0C"/>
                </a:solidFill>
              </a:rPr>
              <a:t>Select all employees whose last name is less than five characters in length.</a:t>
            </a:r>
            <a:endParaRPr sz="2000">
              <a:solidFill>
                <a:srgbClr val="0C0C0C"/>
              </a:solidFill>
            </a:endParaRPr>
          </a:p>
          <a:p>
            <a:pPr indent="0" lvl="0" marL="0" rtl="0" algn="l">
              <a:spcBef>
                <a:spcPts val="1000"/>
              </a:spcBef>
              <a:spcAft>
                <a:spcPts val="0"/>
              </a:spcAft>
              <a:buClr>
                <a:schemeClr val="dk1"/>
              </a:buClr>
              <a:buSzPts val="1100"/>
              <a:buFont typeface="Arial"/>
              <a:buNone/>
            </a:pPr>
            <a:r>
              <a:t/>
            </a:r>
            <a:endParaRPr sz="2100"/>
          </a:p>
          <a:p>
            <a:pPr indent="0" lvl="0" marL="0" rtl="0" algn="l">
              <a:spcBef>
                <a:spcPts val="1000"/>
              </a:spcBef>
              <a:spcAft>
                <a:spcPts val="0"/>
              </a:spcAft>
              <a:buNone/>
            </a:pPr>
            <a:r>
              <a:t/>
            </a:r>
            <a:endParaRPr sz="2250">
              <a:solidFill>
                <a:srgbClr val="0C0C0C"/>
              </a:solidFill>
            </a:endParaRPr>
          </a:p>
        </p:txBody>
      </p:sp>
      <p:sp>
        <p:nvSpPr>
          <p:cNvPr id="659" name="Google Shape;659;p6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Knowledge Check</a:t>
            </a:r>
            <a:endParaRPr/>
          </a:p>
        </p:txBody>
      </p:sp>
      <p:sp>
        <p:nvSpPr>
          <p:cNvPr id="666" name="Google Shape;666;p70"/>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55600" lvl="0" marL="457200" rtl="0" algn="l">
              <a:spcBef>
                <a:spcPts val="1000"/>
              </a:spcBef>
              <a:spcAft>
                <a:spcPts val="0"/>
              </a:spcAft>
              <a:buSzPts val="2000"/>
              <a:buChar char="●"/>
            </a:pPr>
            <a:r>
              <a:rPr lang="en-US" sz="2300"/>
              <a:t>What is JDBC in Java?</a:t>
            </a:r>
            <a:endParaRPr sz="2300"/>
          </a:p>
          <a:p>
            <a:pPr indent="-355600" lvl="0" marL="457200" rtl="0" algn="l">
              <a:spcBef>
                <a:spcPts val="0"/>
              </a:spcBef>
              <a:spcAft>
                <a:spcPts val="0"/>
              </a:spcAft>
              <a:buSzPts val="2000"/>
              <a:buChar char="●"/>
            </a:pPr>
            <a:r>
              <a:rPr lang="en-US" sz="2300"/>
              <a:t>What is a ResultSet?</a:t>
            </a:r>
            <a:endParaRPr sz="2300"/>
          </a:p>
          <a:p>
            <a:pPr indent="-355600" lvl="0" marL="457200" rtl="0" algn="l">
              <a:spcBef>
                <a:spcPts val="0"/>
              </a:spcBef>
              <a:spcAft>
                <a:spcPts val="0"/>
              </a:spcAft>
              <a:buSzPts val="2000"/>
              <a:buChar char="●"/>
            </a:pPr>
            <a:r>
              <a:rPr lang="en-US" sz="2300"/>
              <a:t>What is a JDBC driver?</a:t>
            </a:r>
            <a:endParaRPr sz="2300"/>
          </a:p>
          <a:p>
            <a:pPr indent="-355600" lvl="0" marL="457200" rtl="0" algn="l">
              <a:spcBef>
                <a:spcPts val="0"/>
              </a:spcBef>
              <a:spcAft>
                <a:spcPts val="0"/>
              </a:spcAft>
              <a:buSzPts val="2000"/>
              <a:buChar char="●"/>
            </a:pPr>
            <a:r>
              <a:rPr lang="en-US" sz="2300"/>
              <a:t>What are the types of JDBC statements?</a:t>
            </a:r>
            <a:endParaRPr sz="2300"/>
          </a:p>
          <a:p>
            <a:pPr indent="-355600" lvl="0" marL="457200" rtl="0" algn="l">
              <a:spcBef>
                <a:spcPts val="0"/>
              </a:spcBef>
              <a:spcAft>
                <a:spcPts val="0"/>
              </a:spcAft>
              <a:buSzPts val="2000"/>
              <a:buChar char="●"/>
            </a:pPr>
            <a:r>
              <a:rPr lang="en-US" sz="2300"/>
              <a:t>What is the difference between Statement and PreparedStatement?</a:t>
            </a:r>
            <a:endParaRPr sz="2300"/>
          </a:p>
        </p:txBody>
      </p:sp>
      <p:sp>
        <p:nvSpPr>
          <p:cNvPr id="667" name="Google Shape;667;p7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1"/>
          <p:cNvSpPr txBox="1"/>
          <p:nvPr>
            <p:ph type="title"/>
          </p:nvPr>
        </p:nvSpPr>
        <p:spPr>
          <a:xfrm>
            <a:off x="517467" y="8580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Summary</a:t>
            </a:r>
            <a:endParaRPr sz="3200"/>
          </a:p>
        </p:txBody>
      </p:sp>
      <p:sp>
        <p:nvSpPr>
          <p:cNvPr id="674" name="Google Shape;674;p71"/>
          <p:cNvSpPr txBox="1"/>
          <p:nvPr>
            <p:ph idx="1" type="body"/>
          </p:nvPr>
        </p:nvSpPr>
        <p:spPr>
          <a:xfrm>
            <a:off x="798950" y="1565175"/>
            <a:ext cx="10822500" cy="47910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lang="en-US"/>
              <a:t>JDBC (Java Database Connectivity) is the Java API that manages connecting to a database, issuing queries and commands, and handling Resultsets obtained from the database.</a:t>
            </a:r>
            <a:endParaRPr/>
          </a:p>
          <a:p>
            <a:pPr indent="0" lvl="0" marL="0" rtl="0" algn="l">
              <a:spcBef>
                <a:spcPts val="1000"/>
              </a:spcBef>
              <a:spcAft>
                <a:spcPts val="0"/>
              </a:spcAft>
              <a:buClr>
                <a:schemeClr val="dk1"/>
              </a:buClr>
              <a:buSzPts val="1100"/>
              <a:buFont typeface="Arial"/>
              <a:buNone/>
            </a:pPr>
            <a:r>
              <a:rPr lang="en-US"/>
              <a:t>The steps for connecting to a database with JDBC include: </a:t>
            </a:r>
            <a:endParaRPr/>
          </a:p>
          <a:p>
            <a:pPr indent="-323850" lvl="0" marL="457200" rtl="0" algn="l">
              <a:spcBef>
                <a:spcPts val="1000"/>
              </a:spcBef>
              <a:spcAft>
                <a:spcPts val="0"/>
              </a:spcAft>
              <a:buSzPts val="1500"/>
              <a:buAutoNum type="arabicPeriod"/>
            </a:pPr>
            <a:r>
              <a:rPr lang="en-US"/>
              <a:t>Installing or locating the database you want to access, including the JDBC library.</a:t>
            </a:r>
            <a:endParaRPr/>
          </a:p>
          <a:p>
            <a:pPr indent="-323850" lvl="0" marL="457200" rtl="0" algn="l">
              <a:spcBef>
                <a:spcPts val="1000"/>
              </a:spcBef>
              <a:spcAft>
                <a:spcPts val="0"/>
              </a:spcAft>
              <a:buSzPts val="1500"/>
              <a:buAutoNum type="arabicPeriod"/>
            </a:pPr>
            <a:r>
              <a:rPr lang="en-US"/>
              <a:t>Ensuring that the JDBC driver you need is on your classpath.</a:t>
            </a:r>
            <a:endParaRPr/>
          </a:p>
          <a:p>
            <a:pPr indent="-323850" lvl="0" marL="457200" rtl="0" algn="l">
              <a:spcBef>
                <a:spcPts val="1000"/>
              </a:spcBef>
              <a:spcAft>
                <a:spcPts val="0"/>
              </a:spcAft>
              <a:buSzPts val="1500"/>
              <a:buAutoNum type="arabicPeriod"/>
            </a:pPr>
            <a:r>
              <a:rPr lang="en-US"/>
              <a:t>Using the JDBC library to obtain a connection to the database.</a:t>
            </a:r>
            <a:endParaRPr/>
          </a:p>
          <a:p>
            <a:pPr indent="-323850" lvl="0" marL="457200" rtl="0" algn="l">
              <a:spcBef>
                <a:spcPts val="1000"/>
              </a:spcBef>
              <a:spcAft>
                <a:spcPts val="0"/>
              </a:spcAft>
              <a:buSzPts val="1500"/>
              <a:buAutoNum type="arabicPeriod"/>
            </a:pPr>
            <a:r>
              <a:rPr lang="en-US"/>
              <a:t>Using the connection to issue SQL commands.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Both Statement and PreparedStatement can be used to execute SQL queries. These interfaces look very similar; however, they differ significantly from one another in features and performance: </a:t>
            </a:r>
            <a:endParaRPr/>
          </a:p>
          <a:p>
            <a:pPr indent="-323850" lvl="0" marL="457200" rtl="0" algn="l">
              <a:spcBef>
                <a:spcPts val="1000"/>
              </a:spcBef>
              <a:spcAft>
                <a:spcPts val="0"/>
              </a:spcAft>
              <a:buSzPts val="1500"/>
              <a:buChar char="●"/>
            </a:pPr>
            <a:r>
              <a:rPr lang="en-US"/>
              <a:t>Statement – Used to execute string-based SQL queries.</a:t>
            </a:r>
            <a:endParaRPr/>
          </a:p>
          <a:p>
            <a:pPr indent="-323850" lvl="0" marL="457200" rtl="0" algn="l">
              <a:spcBef>
                <a:spcPts val="1000"/>
              </a:spcBef>
              <a:spcAft>
                <a:spcPts val="0"/>
              </a:spcAft>
              <a:buSzPts val="1500"/>
              <a:buChar char="●"/>
            </a:pPr>
            <a:r>
              <a:rPr lang="en-US"/>
              <a:t>PreparedStatement – Used to execute parameterized SQL queries.</a:t>
            </a:r>
            <a:endParaRPr/>
          </a:p>
        </p:txBody>
      </p:sp>
      <p:sp>
        <p:nvSpPr>
          <p:cNvPr id="675" name="Google Shape;675;p7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2"/>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References</a:t>
            </a:r>
            <a:endParaRPr/>
          </a:p>
        </p:txBody>
      </p:sp>
      <p:sp>
        <p:nvSpPr>
          <p:cNvPr id="682" name="Google Shape;682;p72"/>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u="sng">
                <a:solidFill>
                  <a:schemeClr val="hlink"/>
                </a:solidFill>
                <a:hlinkClick r:id="rId3"/>
              </a:rPr>
              <a:t>https://docs.oracle.com/javase/6/docs/api/java/sql/Driver.html</a:t>
            </a:r>
            <a:endParaRPr/>
          </a:p>
          <a:p>
            <a:pPr indent="0" lvl="0" marL="0" rtl="0" algn="l">
              <a:spcBef>
                <a:spcPts val="1000"/>
              </a:spcBef>
              <a:spcAft>
                <a:spcPts val="0"/>
              </a:spcAft>
              <a:buNone/>
            </a:pPr>
            <a:r>
              <a:rPr lang="en-US" u="sng">
                <a:solidFill>
                  <a:schemeClr val="hlink"/>
                </a:solidFill>
                <a:hlinkClick r:id="rId4"/>
              </a:rPr>
              <a:t>https://docs.oracle.com/javase/8/docs/api/java/sql/package-summary.html</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683" name="Google Shape;683;p7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3"/>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End of Section</a:t>
            </a:r>
            <a:endParaRPr/>
          </a:p>
        </p:txBody>
      </p:sp>
      <p:sp>
        <p:nvSpPr>
          <p:cNvPr id="690" name="Google Shape;690;p7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id="691" name="Google Shape;691;p73"/>
          <p:cNvPicPr preferRelativeResize="0"/>
          <p:nvPr/>
        </p:nvPicPr>
        <p:blipFill rotWithShape="1">
          <a:blip r:embed="rId3">
            <a:alphaModFix/>
          </a:blip>
          <a:srcRect b="0" l="0" r="0" t="0"/>
          <a:stretch/>
        </p:blipFill>
        <p:spPr>
          <a:xfrm>
            <a:off x="3326313" y="2322477"/>
            <a:ext cx="5539375" cy="279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2"/>
          <p:cNvSpPr txBox="1"/>
          <p:nvPr>
            <p:ph type="title"/>
          </p:nvPr>
        </p:nvSpPr>
        <p:spPr>
          <a:xfrm>
            <a:off x="442325" y="873525"/>
            <a:ext cx="109482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Java Database Connectivity Driver/API</a:t>
            </a:r>
            <a:endParaRPr/>
          </a:p>
        </p:txBody>
      </p:sp>
      <p:sp>
        <p:nvSpPr>
          <p:cNvPr id="411" name="Google Shape;411;p42"/>
          <p:cNvSpPr txBox="1"/>
          <p:nvPr>
            <p:ph idx="1" type="body"/>
          </p:nvPr>
        </p:nvSpPr>
        <p:spPr>
          <a:xfrm>
            <a:off x="737025" y="1580625"/>
            <a:ext cx="10915500" cy="4667400"/>
          </a:xfrm>
          <a:prstGeom prst="rect">
            <a:avLst/>
          </a:prstGeom>
          <a:noFill/>
          <a:ln>
            <a:noFill/>
          </a:ln>
        </p:spPr>
        <p:txBody>
          <a:bodyPr anchorCtr="0" anchor="t" bIns="91425" lIns="91425" spcFirstLastPara="1" rIns="91425" wrap="square" tIns="91425">
            <a:noAutofit/>
          </a:bodyPr>
          <a:lstStyle/>
          <a:p>
            <a:pPr indent="0" lvl="0" marL="0" rtl="0" algn="l">
              <a:spcBef>
                <a:spcPts val="400"/>
              </a:spcBef>
              <a:spcAft>
                <a:spcPts val="0"/>
              </a:spcAft>
              <a:buNone/>
            </a:pPr>
            <a:r>
              <a:rPr lang="en-US" sz="1700"/>
              <a:t>A Java Database Connectivity (</a:t>
            </a:r>
            <a:r>
              <a:rPr b="1" lang="en-US" sz="1700"/>
              <a:t>JDBC) </a:t>
            </a:r>
            <a:r>
              <a:rPr lang="en-US" sz="1700"/>
              <a:t>Driver/Application Programming Interface (API) manages connections to a database issuing queries and commands and handles result sets obtained from the database.</a:t>
            </a:r>
            <a:endParaRPr sz="1700"/>
          </a:p>
          <a:p>
            <a:pPr indent="0" lvl="0" marL="0" rtl="0" algn="l">
              <a:spcBef>
                <a:spcPts val="400"/>
              </a:spcBef>
              <a:spcAft>
                <a:spcPts val="0"/>
              </a:spcAft>
              <a:buNone/>
            </a:pPr>
            <a:r>
              <a:t/>
            </a:r>
            <a:endParaRPr sz="1700"/>
          </a:p>
          <a:p>
            <a:pPr indent="0" lvl="0" marL="0" rtl="0" algn="l">
              <a:spcBef>
                <a:spcPts val="400"/>
              </a:spcBef>
              <a:spcAft>
                <a:spcPts val="0"/>
              </a:spcAft>
              <a:buNone/>
            </a:pPr>
            <a:r>
              <a:rPr lang="en-US" sz="1700"/>
              <a:t>An API is Java’s solution to the problems; it allows for programmatic interaction with a database:</a:t>
            </a:r>
            <a:endParaRPr sz="1700"/>
          </a:p>
          <a:p>
            <a:pPr indent="-323850" lvl="0" marL="457200" rtl="0" algn="l">
              <a:spcBef>
                <a:spcPts val="400"/>
              </a:spcBef>
              <a:spcAft>
                <a:spcPts val="0"/>
              </a:spcAft>
              <a:buSzPts val="1500"/>
              <a:buChar char="❑"/>
            </a:pPr>
            <a:r>
              <a:rPr lang="en-US" sz="1700"/>
              <a:t>Initial connection.</a:t>
            </a:r>
            <a:endParaRPr sz="1700"/>
          </a:p>
          <a:p>
            <a:pPr indent="-323850" lvl="0" marL="457200" rtl="0" algn="l">
              <a:spcBef>
                <a:spcPts val="0"/>
              </a:spcBef>
              <a:spcAft>
                <a:spcPts val="0"/>
              </a:spcAft>
              <a:buSzPts val="1500"/>
              <a:buChar char="❑"/>
            </a:pPr>
            <a:r>
              <a:rPr lang="en-US" sz="1700"/>
              <a:t>Querying (SQL).</a:t>
            </a:r>
            <a:endParaRPr sz="1700"/>
          </a:p>
          <a:p>
            <a:pPr indent="-323850" lvl="0" marL="457200" rtl="0" algn="l">
              <a:spcBef>
                <a:spcPts val="0"/>
              </a:spcBef>
              <a:spcAft>
                <a:spcPts val="0"/>
              </a:spcAft>
              <a:buSzPts val="1500"/>
              <a:buChar char="❑"/>
            </a:pPr>
            <a:r>
              <a:rPr lang="en-US" sz="1700"/>
              <a:t>Inserting, updating, and deleting of data (DML).</a:t>
            </a:r>
            <a:endParaRPr sz="1700"/>
          </a:p>
          <a:p>
            <a:pPr indent="-323850" lvl="0" marL="457200" rtl="0" algn="l">
              <a:spcBef>
                <a:spcPts val="0"/>
              </a:spcBef>
              <a:spcAft>
                <a:spcPts val="0"/>
              </a:spcAft>
              <a:buSzPts val="1500"/>
              <a:buChar char="❑"/>
            </a:pPr>
            <a:r>
              <a:rPr lang="en-US" sz="1700"/>
              <a:t>Creating, updating, and deleting of tables (DDL).</a:t>
            </a:r>
            <a:endParaRPr sz="1700"/>
          </a:p>
          <a:p>
            <a:pPr indent="0" lvl="0" marL="914400" rtl="0" algn="l">
              <a:spcBef>
                <a:spcPts val="0"/>
              </a:spcBef>
              <a:spcAft>
                <a:spcPts val="0"/>
              </a:spcAft>
              <a:buNone/>
            </a:pPr>
            <a:r>
              <a:t/>
            </a:r>
            <a:endParaRPr sz="1700"/>
          </a:p>
          <a:p>
            <a:pPr indent="0" lvl="0" marL="0" rtl="0" algn="l">
              <a:spcBef>
                <a:spcPts val="0"/>
              </a:spcBef>
              <a:spcAft>
                <a:spcPts val="0"/>
              </a:spcAft>
              <a:buNone/>
            </a:pPr>
            <a:r>
              <a:rPr lang="en-US" sz="1700"/>
              <a:t>JDBC Driver classes are available </a:t>
            </a:r>
            <a:r>
              <a:rPr lang="en-US" sz="1700">
                <a:solidFill>
                  <a:schemeClr val="dk1"/>
                </a:solidFill>
              </a:rPr>
              <a:t>in the </a:t>
            </a:r>
            <a:r>
              <a:rPr b="1" lang="en-US" sz="1700">
                <a:solidFill>
                  <a:srgbClr val="0B5394"/>
                </a:solidFill>
              </a:rPr>
              <a:t>java.sql </a:t>
            </a:r>
            <a:r>
              <a:rPr b="1" lang="en-US" sz="1700">
                <a:solidFill>
                  <a:schemeClr val="dk1"/>
                </a:solidFill>
              </a:rPr>
              <a:t>package</a:t>
            </a:r>
            <a:r>
              <a:rPr b="1" lang="en-US" sz="1700">
                <a:solidFill>
                  <a:srgbClr val="0B5394"/>
                </a:solidFill>
              </a:rPr>
              <a:t>.</a:t>
            </a:r>
            <a:endParaRPr b="1" sz="1700">
              <a:solidFill>
                <a:srgbClr val="0B5394"/>
              </a:solidFill>
            </a:endParaRPr>
          </a:p>
          <a:p>
            <a:pPr indent="0" lvl="0" marL="0" rtl="0" algn="l">
              <a:spcBef>
                <a:spcPts val="1000"/>
              </a:spcBef>
              <a:spcAft>
                <a:spcPts val="0"/>
              </a:spcAft>
              <a:buNone/>
            </a:pPr>
            <a:r>
              <a:rPr lang="en-US" sz="1700"/>
              <a:t>JDBC/API:</a:t>
            </a:r>
            <a:endParaRPr sz="1700"/>
          </a:p>
          <a:p>
            <a:pPr indent="-317500" lvl="0" marL="457200" rtl="0" algn="l">
              <a:spcBef>
                <a:spcPts val="1000"/>
              </a:spcBef>
              <a:spcAft>
                <a:spcPts val="0"/>
              </a:spcAft>
              <a:buSzPts val="1400"/>
              <a:buChar char="❑"/>
            </a:pPr>
            <a:r>
              <a:rPr lang="en-US" sz="1700"/>
              <a:t>A software component enabling a Java application to interact with a database.</a:t>
            </a:r>
            <a:endParaRPr sz="1700"/>
          </a:p>
          <a:p>
            <a:pPr indent="-317500" lvl="0" marL="457200" rtl="0" algn="l">
              <a:spcBef>
                <a:spcPts val="1000"/>
              </a:spcBef>
              <a:spcAft>
                <a:spcPts val="0"/>
              </a:spcAft>
              <a:buSzPts val="1400"/>
              <a:buChar char="❑"/>
            </a:pPr>
            <a:r>
              <a:rPr lang="en-US" sz="1700"/>
              <a:t>Implements the protocol for transferring the query and the result between client and database.</a:t>
            </a:r>
            <a:endParaRPr sz="1700"/>
          </a:p>
          <a:p>
            <a:pPr indent="-317500" lvl="0" marL="457200" rtl="0" algn="l">
              <a:spcBef>
                <a:spcPts val="1000"/>
              </a:spcBef>
              <a:spcAft>
                <a:spcPts val="0"/>
              </a:spcAft>
              <a:buSzPts val="1400"/>
              <a:buChar char="❑"/>
            </a:pPr>
            <a:r>
              <a:rPr lang="en-US" sz="1700"/>
              <a:t>Allows for development of an application that can send SQL statements to different data sources.</a:t>
            </a:r>
            <a:endParaRPr sz="1700"/>
          </a:p>
          <a:p>
            <a:pPr indent="0" lvl="0" marL="0" rtl="0" algn="l">
              <a:spcBef>
                <a:spcPts val="1000"/>
              </a:spcBef>
              <a:spcAft>
                <a:spcPts val="1000"/>
              </a:spcAft>
              <a:buNone/>
            </a:pPr>
            <a:r>
              <a:t/>
            </a:r>
            <a:endParaRPr b="1" sz="1700">
              <a:solidFill>
                <a:srgbClr val="0B5394"/>
              </a:solidFill>
            </a:endParaRPr>
          </a:p>
        </p:txBody>
      </p:sp>
      <p:sp>
        <p:nvSpPr>
          <p:cNvPr id="412" name="Google Shape;412;p4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txBox="1"/>
          <p:nvPr>
            <p:ph type="title"/>
          </p:nvPr>
        </p:nvSpPr>
        <p:spPr>
          <a:xfrm>
            <a:off x="517475" y="861999"/>
            <a:ext cx="108225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JDBC  Basic Architecture</a:t>
            </a:r>
            <a:endParaRPr/>
          </a:p>
        </p:txBody>
      </p:sp>
      <p:sp>
        <p:nvSpPr>
          <p:cNvPr id="419" name="Google Shape;419;p4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id="420" name="Google Shape;420;p43"/>
          <p:cNvPicPr preferRelativeResize="0"/>
          <p:nvPr/>
        </p:nvPicPr>
        <p:blipFill rotWithShape="1">
          <a:blip r:embed="rId3">
            <a:alphaModFix/>
          </a:blip>
          <a:srcRect b="4177" l="18342" r="15676" t="10213"/>
          <a:stretch/>
        </p:blipFill>
        <p:spPr>
          <a:xfrm>
            <a:off x="3916325" y="1645200"/>
            <a:ext cx="6271600" cy="4790251"/>
          </a:xfrm>
          <a:prstGeom prst="rect">
            <a:avLst/>
          </a:prstGeom>
          <a:noFill/>
          <a:ln>
            <a:noFill/>
          </a:ln>
        </p:spPr>
      </p:pic>
      <p:sp>
        <p:nvSpPr>
          <p:cNvPr id="421" name="Google Shape;421;p43"/>
          <p:cNvSpPr txBox="1"/>
          <p:nvPr/>
        </p:nvSpPr>
        <p:spPr>
          <a:xfrm>
            <a:off x="1087125" y="5579275"/>
            <a:ext cx="253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666666"/>
                </a:solidFill>
              </a:rPr>
              <a:t>Image Source: https://dotnettutorials.net/</a:t>
            </a:r>
            <a:endParaRPr sz="10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467842" y="958238"/>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Download / Install MySQL JDBC Driver</a:t>
            </a:r>
            <a:endParaRPr/>
          </a:p>
        </p:txBody>
      </p:sp>
      <p:sp>
        <p:nvSpPr>
          <p:cNvPr id="428" name="Google Shape;428;p44"/>
          <p:cNvSpPr txBox="1"/>
          <p:nvPr>
            <p:ph idx="1" type="body"/>
          </p:nvPr>
        </p:nvSpPr>
        <p:spPr>
          <a:xfrm>
            <a:off x="712025" y="1698600"/>
            <a:ext cx="10741500" cy="45429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a:t>We can download and install MySQL JDBC driver two ways:</a:t>
            </a:r>
            <a:endParaRPr/>
          </a:p>
          <a:p>
            <a:pPr indent="-330200" lvl="0" marL="457200" rtl="0" algn="l">
              <a:spcBef>
                <a:spcPts val="1000"/>
              </a:spcBef>
              <a:spcAft>
                <a:spcPts val="0"/>
              </a:spcAft>
              <a:buSzPts val="1600"/>
              <a:buAutoNum type="arabicPeriod"/>
            </a:pPr>
            <a:r>
              <a:rPr lang="en-US"/>
              <a:t>By using Maven Dependency.</a:t>
            </a:r>
            <a:endParaRPr/>
          </a:p>
          <a:p>
            <a:pPr indent="-330200" lvl="0" marL="457200" rtl="0" algn="l">
              <a:spcBef>
                <a:spcPts val="0"/>
              </a:spcBef>
              <a:spcAft>
                <a:spcPts val="0"/>
              </a:spcAft>
              <a:buSzPts val="1600"/>
              <a:buAutoNum type="arabicPeriod"/>
            </a:pPr>
            <a:r>
              <a:rPr lang="en-US"/>
              <a:t>By using Jar File (need installation steps).</a:t>
            </a:r>
            <a:endParaRPr/>
          </a:p>
        </p:txBody>
      </p:sp>
      <p:sp>
        <p:nvSpPr>
          <p:cNvPr id="429" name="Google Shape;429;p4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5"/>
          <p:cNvSpPr txBox="1"/>
          <p:nvPr>
            <p:ph type="title"/>
          </p:nvPr>
        </p:nvSpPr>
        <p:spPr>
          <a:xfrm>
            <a:off x="488575" y="973675"/>
            <a:ext cx="109020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Download MySQL JDBC Driver Using </a:t>
            </a:r>
            <a:r>
              <a:rPr lang="en-US">
                <a:solidFill>
                  <a:srgbClr val="E69138"/>
                </a:solidFill>
              </a:rPr>
              <a:t>Maven</a:t>
            </a:r>
            <a:endParaRPr>
              <a:solidFill>
                <a:srgbClr val="E69138"/>
              </a:solidFill>
            </a:endParaRPr>
          </a:p>
        </p:txBody>
      </p:sp>
      <p:sp>
        <p:nvSpPr>
          <p:cNvPr id="436" name="Google Shape;436;p45"/>
          <p:cNvSpPr txBox="1"/>
          <p:nvPr>
            <p:ph idx="1" type="body"/>
          </p:nvPr>
        </p:nvSpPr>
        <p:spPr>
          <a:xfrm>
            <a:off x="688625" y="1621800"/>
            <a:ext cx="106515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900"/>
              <a:t>The MySQL Driver is available on Maven Central repository. Copy the MySQL JDBC driver Maven dependency below and paste it in your project pom.xml file:</a:t>
            </a:r>
            <a:endParaRPr sz="1300">
              <a:solidFill>
                <a:schemeClr val="dk1"/>
              </a:solidFill>
              <a:latin typeface="Arial"/>
              <a:ea typeface="Arial"/>
              <a:cs typeface="Arial"/>
              <a:sym typeface="Arial"/>
            </a:endParaRPr>
          </a:p>
        </p:txBody>
      </p:sp>
      <p:sp>
        <p:nvSpPr>
          <p:cNvPr id="437" name="Google Shape;437;p4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438" name="Google Shape;438;p45"/>
          <p:cNvSpPr txBox="1"/>
          <p:nvPr/>
        </p:nvSpPr>
        <p:spPr>
          <a:xfrm>
            <a:off x="1460675" y="2651975"/>
            <a:ext cx="9472800" cy="2083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1000"/>
              </a:spcBef>
              <a:spcAft>
                <a:spcPts val="0"/>
              </a:spcAft>
              <a:buNone/>
            </a:pPr>
            <a:r>
              <a:rPr lang="en-US" sz="1500">
                <a:solidFill>
                  <a:srgbClr val="6A737D"/>
                </a:solidFill>
                <a:highlight>
                  <a:srgbClr val="F6F8FA"/>
                </a:highlight>
                <a:latin typeface="Consolas"/>
                <a:ea typeface="Consolas"/>
                <a:cs typeface="Consolas"/>
                <a:sym typeface="Consolas"/>
              </a:rPr>
              <a:t>&lt;!-- https://mvnrepository.com/artifact/mysql/mysql-connector-java --&gt;</a:t>
            </a:r>
            <a:endParaRPr sz="1500">
              <a:solidFill>
                <a:srgbClr val="24292E"/>
              </a:solidFill>
              <a:highlight>
                <a:srgbClr val="F6F8FA"/>
              </a:highlight>
              <a:latin typeface="Consolas"/>
              <a:ea typeface="Consolas"/>
              <a:cs typeface="Consolas"/>
              <a:sym typeface="Consolas"/>
            </a:endParaRPr>
          </a:p>
          <a:p>
            <a:pPr indent="0" lvl="0" marL="0" rtl="0" algn="l">
              <a:spcBef>
                <a:spcPts val="1000"/>
              </a:spcBef>
              <a:spcAft>
                <a:spcPts val="0"/>
              </a:spcAft>
              <a:buNone/>
            </a:pPr>
            <a:r>
              <a:rPr lang="en-US" sz="1500">
                <a:solidFill>
                  <a:srgbClr val="24292E"/>
                </a:solidFill>
                <a:highlight>
                  <a:srgbClr val="F6F8FA"/>
                </a:highlight>
                <a:latin typeface="Consolas"/>
                <a:ea typeface="Consolas"/>
                <a:cs typeface="Consolas"/>
                <a:sym typeface="Consolas"/>
              </a:rPr>
              <a:t>&lt;</a:t>
            </a:r>
            <a:r>
              <a:rPr lang="en-US" sz="1500">
                <a:solidFill>
                  <a:srgbClr val="22863A"/>
                </a:solidFill>
                <a:highlight>
                  <a:srgbClr val="F6F8FA"/>
                </a:highlight>
                <a:latin typeface="Consolas"/>
                <a:ea typeface="Consolas"/>
                <a:cs typeface="Consolas"/>
                <a:sym typeface="Consolas"/>
              </a:rPr>
              <a:t>dependency</a:t>
            </a:r>
            <a:r>
              <a:rPr lang="en-US" sz="1500">
                <a:solidFill>
                  <a:srgbClr val="24292E"/>
                </a:solidFill>
                <a:highlight>
                  <a:srgbClr val="F6F8FA"/>
                </a:highlight>
                <a:latin typeface="Consolas"/>
                <a:ea typeface="Consolas"/>
                <a:cs typeface="Consolas"/>
                <a:sym typeface="Consolas"/>
              </a:rPr>
              <a:t>&gt;</a:t>
            </a:r>
            <a:endParaRPr sz="1500">
              <a:solidFill>
                <a:srgbClr val="24292E"/>
              </a:solidFill>
              <a:highlight>
                <a:srgbClr val="F6F8FA"/>
              </a:highlight>
              <a:latin typeface="Consolas"/>
              <a:ea typeface="Consolas"/>
              <a:cs typeface="Consolas"/>
              <a:sym typeface="Consolas"/>
            </a:endParaRPr>
          </a:p>
          <a:p>
            <a:pPr indent="0" lvl="0" marL="0" rtl="0" algn="l">
              <a:spcBef>
                <a:spcPts val="1000"/>
              </a:spcBef>
              <a:spcAft>
                <a:spcPts val="0"/>
              </a:spcAft>
              <a:buNone/>
            </a:pPr>
            <a:r>
              <a:rPr lang="en-US" sz="1500">
                <a:solidFill>
                  <a:srgbClr val="24292E"/>
                </a:solidFill>
                <a:highlight>
                  <a:srgbClr val="F6F8FA"/>
                </a:highlight>
                <a:latin typeface="Consolas"/>
                <a:ea typeface="Consolas"/>
                <a:cs typeface="Consolas"/>
                <a:sym typeface="Consolas"/>
              </a:rPr>
              <a:t>    &lt;</a:t>
            </a:r>
            <a:r>
              <a:rPr lang="en-US" sz="1500">
                <a:solidFill>
                  <a:srgbClr val="22863A"/>
                </a:solidFill>
                <a:highlight>
                  <a:srgbClr val="F6F8FA"/>
                </a:highlight>
                <a:latin typeface="Consolas"/>
                <a:ea typeface="Consolas"/>
                <a:cs typeface="Consolas"/>
                <a:sym typeface="Consolas"/>
              </a:rPr>
              <a:t>groupId</a:t>
            </a:r>
            <a:r>
              <a:rPr lang="en-US" sz="1500">
                <a:solidFill>
                  <a:srgbClr val="24292E"/>
                </a:solidFill>
                <a:highlight>
                  <a:srgbClr val="F6F8FA"/>
                </a:highlight>
                <a:latin typeface="Consolas"/>
                <a:ea typeface="Consolas"/>
                <a:cs typeface="Consolas"/>
                <a:sym typeface="Consolas"/>
              </a:rPr>
              <a:t>&gt;mysql&lt;/</a:t>
            </a:r>
            <a:r>
              <a:rPr lang="en-US" sz="1500">
                <a:solidFill>
                  <a:srgbClr val="22863A"/>
                </a:solidFill>
                <a:highlight>
                  <a:srgbClr val="F6F8FA"/>
                </a:highlight>
                <a:latin typeface="Consolas"/>
                <a:ea typeface="Consolas"/>
                <a:cs typeface="Consolas"/>
                <a:sym typeface="Consolas"/>
              </a:rPr>
              <a:t>groupId</a:t>
            </a:r>
            <a:r>
              <a:rPr lang="en-US" sz="1500">
                <a:solidFill>
                  <a:srgbClr val="24292E"/>
                </a:solidFill>
                <a:highlight>
                  <a:srgbClr val="F6F8FA"/>
                </a:highlight>
                <a:latin typeface="Consolas"/>
                <a:ea typeface="Consolas"/>
                <a:cs typeface="Consolas"/>
                <a:sym typeface="Consolas"/>
              </a:rPr>
              <a:t>&gt;</a:t>
            </a:r>
            <a:endParaRPr sz="1500">
              <a:solidFill>
                <a:srgbClr val="24292E"/>
              </a:solidFill>
              <a:highlight>
                <a:srgbClr val="F6F8FA"/>
              </a:highlight>
              <a:latin typeface="Consolas"/>
              <a:ea typeface="Consolas"/>
              <a:cs typeface="Consolas"/>
              <a:sym typeface="Consolas"/>
            </a:endParaRPr>
          </a:p>
          <a:p>
            <a:pPr indent="0" lvl="0" marL="0" rtl="0" algn="l">
              <a:spcBef>
                <a:spcPts val="1000"/>
              </a:spcBef>
              <a:spcAft>
                <a:spcPts val="0"/>
              </a:spcAft>
              <a:buNone/>
            </a:pPr>
            <a:r>
              <a:rPr lang="en-US" sz="1500">
                <a:solidFill>
                  <a:srgbClr val="24292E"/>
                </a:solidFill>
                <a:highlight>
                  <a:srgbClr val="F6F8FA"/>
                </a:highlight>
                <a:latin typeface="Consolas"/>
                <a:ea typeface="Consolas"/>
                <a:cs typeface="Consolas"/>
                <a:sym typeface="Consolas"/>
              </a:rPr>
              <a:t>    &lt;</a:t>
            </a:r>
            <a:r>
              <a:rPr lang="en-US" sz="1500">
                <a:solidFill>
                  <a:srgbClr val="22863A"/>
                </a:solidFill>
                <a:highlight>
                  <a:srgbClr val="F6F8FA"/>
                </a:highlight>
                <a:latin typeface="Consolas"/>
                <a:ea typeface="Consolas"/>
                <a:cs typeface="Consolas"/>
                <a:sym typeface="Consolas"/>
              </a:rPr>
              <a:t>artifactId</a:t>
            </a:r>
            <a:r>
              <a:rPr lang="en-US" sz="1500">
                <a:solidFill>
                  <a:srgbClr val="24292E"/>
                </a:solidFill>
                <a:highlight>
                  <a:srgbClr val="F6F8FA"/>
                </a:highlight>
                <a:latin typeface="Consolas"/>
                <a:ea typeface="Consolas"/>
                <a:cs typeface="Consolas"/>
                <a:sym typeface="Consolas"/>
              </a:rPr>
              <a:t>&gt;mysql-connector-java&lt;/</a:t>
            </a:r>
            <a:r>
              <a:rPr lang="en-US" sz="1500">
                <a:solidFill>
                  <a:srgbClr val="22863A"/>
                </a:solidFill>
                <a:highlight>
                  <a:srgbClr val="F6F8FA"/>
                </a:highlight>
                <a:latin typeface="Consolas"/>
                <a:ea typeface="Consolas"/>
                <a:cs typeface="Consolas"/>
                <a:sym typeface="Consolas"/>
              </a:rPr>
              <a:t>artifactId</a:t>
            </a:r>
            <a:r>
              <a:rPr lang="en-US" sz="1500">
                <a:solidFill>
                  <a:srgbClr val="24292E"/>
                </a:solidFill>
                <a:highlight>
                  <a:srgbClr val="F6F8FA"/>
                </a:highlight>
                <a:latin typeface="Consolas"/>
                <a:ea typeface="Consolas"/>
                <a:cs typeface="Consolas"/>
                <a:sym typeface="Consolas"/>
              </a:rPr>
              <a:t>&gt;</a:t>
            </a:r>
            <a:endParaRPr sz="1500">
              <a:solidFill>
                <a:srgbClr val="24292E"/>
              </a:solidFill>
              <a:highlight>
                <a:srgbClr val="F6F8FA"/>
              </a:highlight>
              <a:latin typeface="Consolas"/>
              <a:ea typeface="Consolas"/>
              <a:cs typeface="Consolas"/>
              <a:sym typeface="Consolas"/>
            </a:endParaRPr>
          </a:p>
          <a:p>
            <a:pPr indent="0" lvl="0" marL="0" rtl="0" algn="l">
              <a:spcBef>
                <a:spcPts val="1000"/>
              </a:spcBef>
              <a:spcAft>
                <a:spcPts val="0"/>
              </a:spcAft>
              <a:buNone/>
            </a:pPr>
            <a:r>
              <a:rPr lang="en-US" sz="1500">
                <a:solidFill>
                  <a:srgbClr val="24292E"/>
                </a:solidFill>
                <a:highlight>
                  <a:srgbClr val="F6F8FA"/>
                </a:highlight>
                <a:latin typeface="Consolas"/>
                <a:ea typeface="Consolas"/>
                <a:cs typeface="Consolas"/>
                <a:sym typeface="Consolas"/>
              </a:rPr>
              <a:t>    &lt;</a:t>
            </a:r>
            <a:r>
              <a:rPr lang="en-US" sz="1500">
                <a:solidFill>
                  <a:srgbClr val="22863A"/>
                </a:solidFill>
                <a:highlight>
                  <a:srgbClr val="F6F8FA"/>
                </a:highlight>
                <a:latin typeface="Consolas"/>
                <a:ea typeface="Consolas"/>
                <a:cs typeface="Consolas"/>
                <a:sym typeface="Consolas"/>
              </a:rPr>
              <a:t>version</a:t>
            </a:r>
            <a:r>
              <a:rPr lang="en-US" sz="1500">
                <a:solidFill>
                  <a:srgbClr val="24292E"/>
                </a:solidFill>
                <a:highlight>
                  <a:srgbClr val="F6F8FA"/>
                </a:highlight>
                <a:latin typeface="Consolas"/>
                <a:ea typeface="Consolas"/>
                <a:cs typeface="Consolas"/>
                <a:sym typeface="Consolas"/>
              </a:rPr>
              <a:t>&gt;8.0.18&lt;/</a:t>
            </a:r>
            <a:r>
              <a:rPr lang="en-US" sz="1500">
                <a:solidFill>
                  <a:srgbClr val="22863A"/>
                </a:solidFill>
                <a:highlight>
                  <a:srgbClr val="F6F8FA"/>
                </a:highlight>
                <a:latin typeface="Consolas"/>
                <a:ea typeface="Consolas"/>
                <a:cs typeface="Consolas"/>
                <a:sym typeface="Consolas"/>
              </a:rPr>
              <a:t>version</a:t>
            </a:r>
            <a:r>
              <a:rPr lang="en-US" sz="1500">
                <a:solidFill>
                  <a:srgbClr val="24292E"/>
                </a:solidFill>
                <a:highlight>
                  <a:srgbClr val="F6F8FA"/>
                </a:highlight>
                <a:latin typeface="Consolas"/>
                <a:ea typeface="Consolas"/>
                <a:cs typeface="Consolas"/>
                <a:sym typeface="Consolas"/>
              </a:rPr>
              <a:t>&gt;</a:t>
            </a:r>
            <a:endParaRPr sz="15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0"/>
              </a:spcBef>
              <a:spcAft>
                <a:spcPts val="0"/>
              </a:spcAft>
              <a:buNone/>
            </a:pPr>
            <a:r>
              <a:rPr lang="en-US" sz="1500">
                <a:solidFill>
                  <a:srgbClr val="24292E"/>
                </a:solidFill>
                <a:highlight>
                  <a:srgbClr val="F6F8FA"/>
                </a:highlight>
                <a:latin typeface="Consolas"/>
                <a:ea typeface="Consolas"/>
                <a:cs typeface="Consolas"/>
                <a:sym typeface="Consolas"/>
              </a:rPr>
              <a:t>&lt;/</a:t>
            </a:r>
            <a:r>
              <a:rPr lang="en-US" sz="1500">
                <a:solidFill>
                  <a:srgbClr val="22863A"/>
                </a:solidFill>
                <a:highlight>
                  <a:srgbClr val="F6F8FA"/>
                </a:highlight>
                <a:latin typeface="Consolas"/>
                <a:ea typeface="Consolas"/>
                <a:cs typeface="Consolas"/>
                <a:sym typeface="Consolas"/>
              </a:rPr>
              <a:t>dependency</a:t>
            </a:r>
            <a:r>
              <a:rPr lang="en-US" sz="1500">
                <a:solidFill>
                  <a:srgbClr val="24292E"/>
                </a:solidFill>
                <a:highlight>
                  <a:srgbClr val="F6F8FA"/>
                </a:highlight>
                <a:latin typeface="Consolas"/>
                <a:ea typeface="Consolas"/>
                <a:cs typeface="Consolas"/>
                <a:sym typeface="Consolas"/>
              </a:rPr>
              <a:t>&gt;</a:t>
            </a:r>
            <a:endParaRPr sz="1900"/>
          </a:p>
        </p:txBody>
      </p:sp>
      <p:sp>
        <p:nvSpPr>
          <p:cNvPr id="439" name="Google Shape;439;p45"/>
          <p:cNvSpPr txBox="1"/>
          <p:nvPr/>
        </p:nvSpPr>
        <p:spPr>
          <a:xfrm>
            <a:off x="907325" y="5273425"/>
            <a:ext cx="10143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u="sng">
                <a:solidFill>
                  <a:srgbClr val="22863A"/>
                </a:solidFill>
                <a:latin typeface="Century Gothic"/>
                <a:ea typeface="Century Gothic"/>
                <a:cs typeface="Century Gothic"/>
                <a:sym typeface="Century Gothic"/>
                <a:hlinkClick r:id="rId3">
                  <a:extLst>
                    <a:ext uri="{A12FA001-AC4F-418D-AE19-62706E023703}">
                      <ahyp:hlinkClr val="tx"/>
                    </a:ext>
                  </a:extLst>
                </a:hlinkClick>
              </a:rPr>
              <a:t>Click here to view the JDBC Maven Dependency website</a:t>
            </a:r>
            <a:r>
              <a:rPr lang="en-US" sz="1800">
                <a:solidFill>
                  <a:srgbClr val="22863A"/>
                </a:solidFill>
                <a:latin typeface="Century Gothic"/>
                <a:ea typeface="Century Gothic"/>
                <a:cs typeface="Century Gothic"/>
                <a:sym typeface="Century Gothic"/>
              </a:rPr>
              <a:t>.</a:t>
            </a:r>
            <a:endParaRPr sz="1800">
              <a:solidFill>
                <a:srgbClr val="22863A"/>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Download MySQL JDBC Driver Using </a:t>
            </a:r>
            <a:r>
              <a:rPr lang="en-US">
                <a:solidFill>
                  <a:srgbClr val="E69138"/>
                </a:solidFill>
              </a:rPr>
              <a:t>Jar File</a:t>
            </a:r>
            <a:endParaRPr>
              <a:solidFill>
                <a:srgbClr val="E69138"/>
              </a:solidFill>
            </a:endParaRPr>
          </a:p>
        </p:txBody>
      </p:sp>
      <p:sp>
        <p:nvSpPr>
          <p:cNvPr id="446" name="Google Shape;446;p46"/>
          <p:cNvSpPr txBox="1"/>
          <p:nvPr>
            <p:ph idx="1" type="body"/>
          </p:nvPr>
        </p:nvSpPr>
        <p:spPr>
          <a:xfrm>
            <a:off x="773675" y="1591050"/>
            <a:ext cx="10869600" cy="579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1000"/>
              </a:spcAft>
              <a:buSzPts val="2000"/>
              <a:buChar char="❏"/>
            </a:pPr>
            <a:r>
              <a:rPr b="1" lang="en-US" sz="1800"/>
              <a:t>Step 1:</a:t>
            </a:r>
            <a:r>
              <a:rPr lang="en-US" sz="1600"/>
              <a:t> </a:t>
            </a:r>
            <a:r>
              <a:rPr lang="en-US" sz="1800" u="sng">
                <a:solidFill>
                  <a:schemeClr val="accent2"/>
                </a:solidFill>
                <a:hlinkClick r:id="rId3">
                  <a:extLst>
                    <a:ext uri="{A12FA001-AC4F-418D-AE19-62706E023703}">
                      <ahyp:hlinkClr val="tx"/>
                    </a:ext>
                  </a:extLst>
                </a:hlinkClick>
              </a:rPr>
              <a:t>Click here to download MySql JDBC driver.</a:t>
            </a:r>
            <a:r>
              <a:rPr b="1" lang="en-US" sz="1800" u="sng">
                <a:solidFill>
                  <a:schemeClr val="accent2"/>
                </a:solidFill>
                <a:hlinkClick r:id="rId4">
                  <a:extLst>
                    <a:ext uri="{A12FA001-AC4F-418D-AE19-62706E023703}">
                      <ahyp:hlinkClr val="tx"/>
                    </a:ext>
                  </a:extLst>
                </a:hlinkClick>
              </a:rPr>
              <a:t> </a:t>
            </a:r>
            <a:endParaRPr b="1" sz="2200">
              <a:solidFill>
                <a:schemeClr val="accent2"/>
              </a:solidFill>
            </a:endParaRPr>
          </a:p>
        </p:txBody>
      </p:sp>
      <p:sp>
        <p:nvSpPr>
          <p:cNvPr id="447" name="Google Shape;447;p4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descr="download jdbc driver for mysql" id="448" name="Google Shape;448;p46"/>
          <p:cNvPicPr preferRelativeResize="0"/>
          <p:nvPr/>
        </p:nvPicPr>
        <p:blipFill>
          <a:blip r:embed="rId5">
            <a:alphaModFix/>
          </a:blip>
          <a:stretch>
            <a:fillRect/>
          </a:stretch>
        </p:blipFill>
        <p:spPr>
          <a:xfrm>
            <a:off x="1404175" y="2281576"/>
            <a:ext cx="6084525" cy="3397175"/>
          </a:xfrm>
          <a:prstGeom prst="rect">
            <a:avLst/>
          </a:prstGeom>
          <a:noFill/>
          <a:ln cap="flat" cmpd="sng" w="9525">
            <a:solidFill>
              <a:srgbClr val="000000"/>
            </a:solidFill>
            <a:prstDash val="solid"/>
            <a:round/>
            <a:headEnd len="sm" w="sm" type="none"/>
            <a:tailEnd len="sm" w="sm" type="none"/>
          </a:ln>
        </p:spPr>
      </p:pic>
      <p:sp>
        <p:nvSpPr>
          <p:cNvPr id="449" name="Google Shape;449;p46"/>
          <p:cNvSpPr txBox="1"/>
          <p:nvPr/>
        </p:nvSpPr>
        <p:spPr>
          <a:xfrm>
            <a:off x="7793375" y="3934650"/>
            <a:ext cx="3849900" cy="1231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333333"/>
                </a:solidFill>
                <a:highlight>
                  <a:srgbClr val="FFFFFF"/>
                </a:highlight>
              </a:rPr>
              <a:t>Click on the </a:t>
            </a:r>
            <a:r>
              <a:rPr b="1" lang="en-US" sz="1700">
                <a:solidFill>
                  <a:srgbClr val="333333"/>
                </a:solidFill>
                <a:highlight>
                  <a:srgbClr val="FFFFFF"/>
                </a:highlight>
              </a:rPr>
              <a:t>Download</a:t>
            </a:r>
            <a:r>
              <a:rPr lang="en-US" sz="1700">
                <a:solidFill>
                  <a:srgbClr val="333333"/>
                </a:solidFill>
                <a:highlight>
                  <a:srgbClr val="FFFFFF"/>
                </a:highlight>
              </a:rPr>
              <a:t> button next to </a:t>
            </a:r>
            <a:r>
              <a:rPr b="1" i="1" lang="en-US" sz="1700">
                <a:solidFill>
                  <a:srgbClr val="333333"/>
                </a:solidFill>
                <a:highlight>
                  <a:srgbClr val="FFFFFF"/>
                </a:highlight>
              </a:rPr>
              <a:t>Platform Independent (Architecture Independent), ZIP Archive </a:t>
            </a:r>
            <a:r>
              <a:rPr lang="en-US" sz="1700">
                <a:solidFill>
                  <a:srgbClr val="333333"/>
                </a:solidFill>
                <a:highlight>
                  <a:srgbClr val="FFFFFF"/>
                </a:highlight>
              </a:rPr>
              <a:t>to download a zip archive.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Download MySQL JDBC Driver</a:t>
            </a:r>
            <a:endParaRPr/>
          </a:p>
        </p:txBody>
      </p:sp>
      <p:sp>
        <p:nvSpPr>
          <p:cNvPr id="456" name="Google Shape;456;p4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descr="locate mysql-connector-java-5.1.21-bin.jar" id="457" name="Google Shape;457;p47"/>
          <p:cNvPicPr preferRelativeResize="0"/>
          <p:nvPr/>
        </p:nvPicPr>
        <p:blipFill>
          <a:blip r:embed="rId3">
            <a:alphaModFix/>
          </a:blip>
          <a:stretch>
            <a:fillRect/>
          </a:stretch>
        </p:blipFill>
        <p:spPr>
          <a:xfrm>
            <a:off x="2241775" y="2278925"/>
            <a:ext cx="7395824" cy="3586975"/>
          </a:xfrm>
          <a:prstGeom prst="rect">
            <a:avLst/>
          </a:prstGeom>
          <a:noFill/>
          <a:ln>
            <a:noFill/>
          </a:ln>
        </p:spPr>
      </p:pic>
      <p:sp>
        <p:nvSpPr>
          <p:cNvPr id="458" name="Google Shape;458;p47"/>
          <p:cNvSpPr txBox="1"/>
          <p:nvPr/>
        </p:nvSpPr>
        <p:spPr>
          <a:xfrm>
            <a:off x="546825" y="1639150"/>
            <a:ext cx="11051400" cy="558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4"/>
              </a:buClr>
              <a:buSzPts val="1800"/>
              <a:buChar char="❏"/>
            </a:pPr>
            <a:r>
              <a:rPr b="1" lang="en-US" sz="1800">
                <a:solidFill>
                  <a:srgbClr val="333333"/>
                </a:solidFill>
                <a:highlight>
                  <a:srgbClr val="FFFFFF"/>
                </a:highlight>
              </a:rPr>
              <a:t>Step 2</a:t>
            </a:r>
            <a:r>
              <a:rPr lang="en-US" sz="1800">
                <a:solidFill>
                  <a:srgbClr val="333333"/>
                </a:solidFill>
                <a:highlight>
                  <a:srgbClr val="FFFFFF"/>
                </a:highlight>
              </a:rPr>
              <a:t>: Extract the ZIP file to a desired location on your computer.</a:t>
            </a:r>
            <a:endParaRPr sz="1800">
              <a:solidFill>
                <a:srgbClr val="333333"/>
              </a:solidFill>
              <a:highlight>
                <a:srgbClr val="FFFFFF"/>
              </a:highlight>
            </a:endParaRPr>
          </a:p>
          <a:p>
            <a:pPr indent="0" lvl="0" marL="0" rtl="0" algn="l">
              <a:spcBef>
                <a:spcPts val="0"/>
              </a:spcBef>
              <a:spcAft>
                <a:spcPts val="0"/>
              </a:spcAft>
              <a:buNone/>
            </a:pPr>
            <a:r>
              <a:t/>
            </a:r>
            <a:endParaRPr sz="1100"/>
          </a:p>
        </p:txBody>
      </p:sp>
      <p:sp>
        <p:nvSpPr>
          <p:cNvPr id="459" name="Google Shape;459;p47"/>
          <p:cNvSpPr txBox="1"/>
          <p:nvPr/>
        </p:nvSpPr>
        <p:spPr>
          <a:xfrm>
            <a:off x="9065575" y="908400"/>
            <a:ext cx="1423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lt1"/>
                </a:solidFill>
                <a:latin typeface="Century Gothic"/>
                <a:ea typeface="Century Gothic"/>
                <a:cs typeface="Century Gothic"/>
                <a:sym typeface="Century Gothic"/>
              </a:rPr>
              <a:t>continued</a:t>
            </a:r>
            <a:endParaRPr sz="19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