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embeddedFontLst>
    <p:embeddedFont>
      <p:font typeface="Century Gothic"/>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051C3B-2B69-47CF-8C78-429D26EB357D}">
  <a:tblStyle styleId="{DE051C3B-2B69-47CF-8C78-429D26EB35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CenturyGothic-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CenturyGothic-italic.fntdata"/><Relationship Id="rId32" Type="http://schemas.openxmlformats.org/officeDocument/2006/relationships/slide" Target="slides/slide26.xml"/><Relationship Id="rId76" Type="http://schemas.openxmlformats.org/officeDocument/2006/relationships/font" Target="fonts/CenturyGothic-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CenturyGothic-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61d084e14c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46" name="Google Shape;446;g161d084e1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61d084e14c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61d084e14c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161d084e14c_0_12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61d084e14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61d084e14c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161d084e14c_0_2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61d084e14c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61d084e14c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161d084e14c_0_4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1d084e14c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1d084e14c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161d084e14c_0_5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61d084e14c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61d084e14c_0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61d084e14c_0_5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61d084e14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g161d084e14c_0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0" name="Google Shape;560;g161d084e14c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61d084e14c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g161d084e14c_0_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8" name="Google Shape;568;g161d084e14c_0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61d084e14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g161d084e14c_0_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6" name="Google Shape;576;g161d084e14c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61d084e14c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61d084e14c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161d084e14c_0_14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1d084e14c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1d084e14c_0_1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161d084e14c_0_13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61d084e14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161d084e14c_0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3" name="Google Shape;453;g161d084e14c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61d084e14c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61d084e14c_0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161d084e14c_0_15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61d084e14c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61d084e14c_0_1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161d084e14c_0_17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01d2175a0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g201d2175a07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6" name="Google Shape;616;g201d2175a07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61d084e14c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g161d084e14c_0_16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5" name="Google Shape;625;g161d084e14c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1d2175a0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201d2175a07_0_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3" name="Google Shape;633;g201d2175a07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01d2175a07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g201d2175a07_0_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1" name="Google Shape;641;g201d2175a07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01d2175a0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01d2175a0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01d2175a0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01d2175a0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01d2175a0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01d2175a0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61d084e14c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61d084e14c_0_3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161d084e14c_0_36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01d2175a07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01d2175a07_0_2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201d2175a07_0_20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1d084e14c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1d084e14c_0_3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161d084e14c_0_37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043a9032c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g2043a9032cd_0_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5" name="Google Shape;685;g2043a9032cd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61d084e14c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g161d084e14c_0_39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3" name="Google Shape;693;g161d084e14c_0_3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61d084e14c_0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61d084e14c_0_4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161d084e14c_0_40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61d084e14c_0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61d084e14c_0_4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161d084e14c_0_42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1d2175a07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1d2175a07_0_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201d2175a07_0_7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01d2175a07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01d2175a07_0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201d2175a07_0_9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043a9032cd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2" name="Google Shape;732;g2043a9032cd_0_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3" name="Google Shape;733;g2043a9032cd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01d2175a07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g201d2175a07_0_10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3" name="Google Shape;743;g201d2175a07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01d2175a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01d2175a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01d2175a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01d2175a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61d084e14c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g161d084e14c_0_2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rgbClr val="000000"/>
                </a:solidFill>
              </a:rPr>
              <a:t>Array elements may even be objects or other arrays, which allows you to create complex data structures, such as arrays of objects and arrays of arrays.</a:t>
            </a:r>
            <a:endParaRPr/>
          </a:p>
        </p:txBody>
      </p:sp>
      <p:sp>
        <p:nvSpPr>
          <p:cNvPr id="760" name="Google Shape;760;g161d084e14c_0_2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61d084e14c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g161d084e14c_0_2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8" name="Google Shape;768;g161d084e14c_0_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61d084e14c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g161d084e14c_0_2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6" name="Google Shape;776;g161d084e14c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01d2175a07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g201d2175a07_0_1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4" name="Google Shape;784;g201d2175a07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61d084e14c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g161d084e14c_0_2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2" name="Google Shape;792;g161d084e14c_0_2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61d084e14c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0" name="Google Shape;800;g161d084e14c_0_2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1" name="Google Shape;801;g161d084e14c_0_2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61d084e14c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61d084e14c_0_2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161d084e14c_0_28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61d084e14c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g161d084e14c_0_2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8" name="Google Shape;818;g161d084e14c_0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61d084e14c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g161d084e14c_0_2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6" name="Google Shape;826;g161d084e14c_0_2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61d084e14c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g161d084e14c_0_30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4" name="Google Shape;834;g161d084e14c_0_3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61d084e14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161d084e14c_0_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rgbClr val="000000"/>
                </a:solidFill>
              </a:rPr>
              <a:t>An object is a composite value; it aggregates multiple values (primitive values or other objects) and allows you to store and retrieve those values by name. An object is an unordered collection of properties, each of which has a name and a value. Property names are strings, so we can say that objects map strings to values. This string-to-value mapping goes by various names: “hash,” “hashtable,”, “dictionary,” or “associative array.” An object is more than a simple string-to-value map, however. In addition to maintaining its own set of properties, a JavaScript object also inherits the properties of another object, known as its “prototype.” The methods of an object are typically inherited properties, and this “prototypical inheritance” is a key feature of JavaScript.</a:t>
            </a:r>
            <a:endParaRPr sz="1400"/>
          </a:p>
        </p:txBody>
      </p:sp>
      <p:sp>
        <p:nvSpPr>
          <p:cNvPr id="476" name="Google Shape;476;g161d084e14c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61d084e14c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g161d084e14c_0_3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solidFill>
                  <a:srgbClr val="000000"/>
                </a:solidFill>
              </a:rPr>
              <a:t>To sort an array into some order other than alphabetical, you must pass a comparison function as an argument to sort(). This function decides which of its two arguments should appear first in the sorted array. If the first argument should appear before the second, the comparison function should return a number less than zero. If the first argument should appear after the second in the sorted array, the function should return a number greater than zero. And if the two values are equivalent the comparison function should return 0. So, for example, to sort array elements into numerical rather than alphabetical order, you might use code like on the slide:</a:t>
            </a:r>
            <a:endParaRPr/>
          </a:p>
          <a:p>
            <a:pPr indent="0" lvl="0" marL="0" rtl="0" algn="l">
              <a:lnSpc>
                <a:spcPct val="100000"/>
              </a:lnSpc>
              <a:spcBef>
                <a:spcPts val="0"/>
              </a:spcBef>
              <a:spcAft>
                <a:spcPts val="0"/>
              </a:spcAft>
              <a:buSzPts val="1400"/>
              <a:buNone/>
            </a:pPr>
            <a:r>
              <a:t/>
            </a:r>
            <a:endParaRPr/>
          </a:p>
        </p:txBody>
      </p:sp>
      <p:sp>
        <p:nvSpPr>
          <p:cNvPr id="842" name="Google Shape;842;g161d084e14c_0_3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61d084e14c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g161d084e14c_0_3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0" name="Google Shape;850;g161d084e14c_0_3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61d084e14c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g161d084e14c_0_3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8" name="Google Shape;858;g161d084e14c_0_3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61d084e14c_0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61d084e14c_0_3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g161d084e14c_0_34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01d2175a07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01d2175a07_0_1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g201d2175a07_0_12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61d084e14c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g161d084e14c_0_2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82" name="Google Shape;882;g161d084e14c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61d084e14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61d084e14c_0_1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g161d084e14c_0_1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01d2175a07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01d2175a07_0_1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g201d2175a07_0_13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01d2175a07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01d2175a07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01d2175a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01d2175a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61d084e14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61d084e14c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61d084e14c_0_3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01d2175a0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01d2175a0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01d2175a0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01d2175a0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01d2175a0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201d2175a0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01d2175a0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01d2175a0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01d2175a0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01d2175a0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01d2175a0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01d2175a0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8048e29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8048e29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7019ec8eb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7019ec8ebd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17019ec8ebd_0_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61d084e14c_0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g161d084e14c_0_4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82" name="Google Shape;982;g161d084e14c_0_4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61d084e14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161d084e14c_0_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rgbClr val="000000"/>
                </a:solidFill>
              </a:rPr>
              <a:t>An object is a composite value; it aggregates multiple values (primitive values or other objects) and allows you to store and retrieve those values by name. An object is an unordered collection of properties, each of which has a name and a value. Property names are strings, so we can say that objects map strings to values. This string-to-value mapping goes by various names: “hash,” “hashtable,”, “dictionary,” or “associative array.” An object is more than a simple string-to-value map, however. In addition to maintaining its own set of properties, a JavaScript object also inherits the properties of another object, known as its “prototype.” The methods of an object are typically inherited properties, and this “prototypical inheritance” is a key feature of JavaScript</a:t>
            </a:r>
            <a:endParaRPr sz="1400"/>
          </a:p>
        </p:txBody>
      </p:sp>
      <p:sp>
        <p:nvSpPr>
          <p:cNvPr id="493" name="Google Shape;493;g161d084e14c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61d084e14c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61d084e14c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161d084e14c_0_9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61d084e14c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61d084e14c_0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61d084e14c_0_10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791213" y="1727625"/>
            <a:ext cx="75615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2900"/>
              <a:buFont typeface="Century Gothic"/>
              <a:buNone/>
              <a:defRPr b="1" sz="29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862050" y="1816475"/>
            <a:ext cx="1693500" cy="2139900"/>
          </a:xfrm>
          <a:prstGeom prst="roundRect">
            <a:avLst>
              <a:gd fmla="val 16667" name="adj"/>
            </a:avLst>
          </a:prstGeom>
          <a:noFill/>
          <a:ln>
            <a:noFill/>
          </a:ln>
        </p:spPr>
      </p:sp>
      <p:sp>
        <p:nvSpPr>
          <p:cNvPr id="96" name="Google Shape;96;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7" name="Google Shape;97;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1" name="Google Shape;101;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6" name="Shape 106"/>
        <p:cNvGrpSpPr/>
        <p:nvPr/>
      </p:nvGrpSpPr>
      <p:grpSpPr>
        <a:xfrm>
          <a:off x="0" y="0"/>
          <a:ext cx="0" cy="0"/>
          <a:chOff x="0" y="0"/>
          <a:chExt cx="0" cy="0"/>
        </a:xfrm>
      </p:grpSpPr>
      <p:pic>
        <p:nvPicPr>
          <p:cNvPr descr="Celestia-R1---OverlayTitleHD.png" id="107" name="Google Shape;107;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08" name="Google Shape;108;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09" name="Google Shape;109;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0" name="Google Shape;110;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1" name="Google Shape;111;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3" name="Shape 113"/>
        <p:cNvGrpSpPr/>
        <p:nvPr/>
      </p:nvGrpSpPr>
      <p:grpSpPr>
        <a:xfrm>
          <a:off x="0" y="0"/>
          <a:ext cx="0" cy="0"/>
          <a:chOff x="0" y="0"/>
          <a:chExt cx="0" cy="0"/>
        </a:xfrm>
      </p:grpSpPr>
      <p:grpSp>
        <p:nvGrpSpPr>
          <p:cNvPr id="114" name="Google Shape;114;p15"/>
          <p:cNvGrpSpPr/>
          <p:nvPr/>
        </p:nvGrpSpPr>
        <p:grpSpPr>
          <a:xfrm>
            <a:off x="0" y="-1780"/>
            <a:ext cx="9144000" cy="5150957"/>
            <a:chOff x="0" y="-2373"/>
            <a:chExt cx="12192000" cy="6867027"/>
          </a:xfrm>
        </p:grpSpPr>
        <p:sp>
          <p:nvSpPr>
            <p:cNvPr id="115" name="Google Shape;115;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4" name="Google Shape;124;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5" name="Google Shape;125;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6" name="Google Shape;126;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7" name="Google Shape;127;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8" name="Google Shape;128;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0" name="Google Shape;130;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3" name="Google Shape;133;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4" name="Google Shape;134;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6" name="Shape 136"/>
        <p:cNvGrpSpPr/>
        <p:nvPr/>
      </p:nvGrpSpPr>
      <p:grpSpPr>
        <a:xfrm>
          <a:off x="0" y="0"/>
          <a:ext cx="0" cy="0"/>
          <a:chOff x="0" y="0"/>
          <a:chExt cx="0" cy="0"/>
        </a:xfrm>
      </p:grpSpPr>
      <p:sp>
        <p:nvSpPr>
          <p:cNvPr id="137" name="Google Shape;137;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38" name="Google Shape;138;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39" name="Google Shape;139;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0" name="Google Shape;140;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1" name="Google Shape;141;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2" name="Shape 142"/>
        <p:cNvGrpSpPr/>
        <p:nvPr/>
      </p:nvGrpSpPr>
      <p:grpSpPr>
        <a:xfrm>
          <a:off x="0" y="0"/>
          <a:ext cx="0" cy="0"/>
          <a:chOff x="0" y="0"/>
          <a:chExt cx="0" cy="0"/>
        </a:xfrm>
      </p:grpSpPr>
      <p:grpSp>
        <p:nvGrpSpPr>
          <p:cNvPr id="143" name="Google Shape;143;p18"/>
          <p:cNvGrpSpPr/>
          <p:nvPr/>
        </p:nvGrpSpPr>
        <p:grpSpPr>
          <a:xfrm>
            <a:off x="0" y="-1780"/>
            <a:ext cx="9144000" cy="5150957"/>
            <a:chOff x="0" y="-2373"/>
            <a:chExt cx="12192000" cy="6867027"/>
          </a:xfrm>
        </p:grpSpPr>
        <p:sp>
          <p:nvSpPr>
            <p:cNvPr id="144" name="Google Shape;14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6" name="Google Shape;146;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7" name="Google Shape;147;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3" name="Google Shape;153;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4" name="Google Shape;154;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5" name="Google Shape;155;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56" name="Google Shape;156;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7" name="Google Shape;157;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9" name="Google Shape;159;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62" name="Google Shape;162;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 sz="2300">
                <a:solidFill>
                  <a:schemeClr val="dk1"/>
                </a:solidFill>
              </a:rPr>
              <a:t>Questions?</a:t>
            </a:r>
            <a:endParaRPr sz="2300">
              <a:solidFill>
                <a:schemeClr val="dk1"/>
              </a:solidFill>
            </a:endParaRPr>
          </a:p>
        </p:txBody>
      </p:sp>
      <p:pic>
        <p:nvPicPr>
          <p:cNvPr id="163" name="Google Shape;163;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4" name="Shape 164"/>
        <p:cNvGrpSpPr/>
        <p:nvPr/>
      </p:nvGrpSpPr>
      <p:grpSpPr>
        <a:xfrm>
          <a:off x="0" y="0"/>
          <a:ext cx="0" cy="0"/>
          <a:chOff x="0" y="0"/>
          <a:chExt cx="0" cy="0"/>
        </a:xfrm>
      </p:grpSpPr>
      <p:pic>
        <p:nvPicPr>
          <p:cNvPr descr="Celestia-R1---OverlayTitleHD.png" id="165" name="Google Shape;165;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66" name="Google Shape;166;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67" name="Google Shape;167;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68" name="Google Shape;168;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69" name="Google Shape;169;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0" name="Google Shape;170;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4" name="Google Shape;44;p3"/>
          <p:cNvGrpSpPr/>
          <p:nvPr/>
        </p:nvGrpSpPr>
        <p:grpSpPr>
          <a:xfrm>
            <a:off x="92087" y="1772839"/>
            <a:ext cx="7992414" cy="1597301"/>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0" name="Google Shape;50;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1" name="Shape 171"/>
        <p:cNvGrpSpPr/>
        <p:nvPr/>
      </p:nvGrpSpPr>
      <p:grpSpPr>
        <a:xfrm>
          <a:off x="0" y="0"/>
          <a:ext cx="0" cy="0"/>
          <a:chOff x="0" y="0"/>
          <a:chExt cx="0" cy="0"/>
        </a:xfrm>
      </p:grpSpPr>
      <p:grpSp>
        <p:nvGrpSpPr>
          <p:cNvPr id="172" name="Google Shape;172;p21"/>
          <p:cNvGrpSpPr/>
          <p:nvPr/>
        </p:nvGrpSpPr>
        <p:grpSpPr>
          <a:xfrm>
            <a:off x="0" y="-1780"/>
            <a:ext cx="9144000" cy="5150957"/>
            <a:chOff x="0" y="-2373"/>
            <a:chExt cx="12192000" cy="6867027"/>
          </a:xfrm>
        </p:grpSpPr>
        <p:sp>
          <p:nvSpPr>
            <p:cNvPr id="173" name="Google Shape;173;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4" name="Google Shape;174;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6" name="Google Shape;176;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7" name="Google Shape;177;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2" name="Google Shape;182;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3" name="Google Shape;183;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4" name="Google Shape;184;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5" name="Google Shape;185;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6" name="Google Shape;186;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89" name="Shape 189"/>
        <p:cNvGrpSpPr/>
        <p:nvPr/>
      </p:nvGrpSpPr>
      <p:grpSpPr>
        <a:xfrm>
          <a:off x="0" y="0"/>
          <a:ext cx="0" cy="0"/>
          <a:chOff x="0" y="0"/>
          <a:chExt cx="0" cy="0"/>
        </a:xfrm>
      </p:grpSpPr>
      <p:sp>
        <p:nvSpPr>
          <p:cNvPr id="190" name="Google Shape;190;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2" name="Shape 192"/>
        <p:cNvGrpSpPr/>
        <p:nvPr/>
      </p:nvGrpSpPr>
      <p:grpSpPr>
        <a:xfrm>
          <a:off x="0" y="0"/>
          <a:ext cx="0" cy="0"/>
          <a:chOff x="0" y="0"/>
          <a:chExt cx="0" cy="0"/>
        </a:xfrm>
      </p:grpSpPr>
      <p:grpSp>
        <p:nvGrpSpPr>
          <p:cNvPr id="193" name="Google Shape;193;p23"/>
          <p:cNvGrpSpPr/>
          <p:nvPr/>
        </p:nvGrpSpPr>
        <p:grpSpPr>
          <a:xfrm>
            <a:off x="0" y="-1780"/>
            <a:ext cx="9144000" cy="5150957"/>
            <a:chOff x="0" y="-2373"/>
            <a:chExt cx="12192000" cy="6867027"/>
          </a:xfrm>
        </p:grpSpPr>
        <p:sp>
          <p:nvSpPr>
            <p:cNvPr id="194" name="Google Shape;194;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5" name="Google Shape;195;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6" name="Google Shape;196;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3" name="Google Shape;203;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4" name="Google Shape;204;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5" name="Google Shape;205;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06" name="Google Shape;206;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7" name="Google Shape;207;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8" name="Google Shape;208;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0" name="Shape 210"/>
        <p:cNvGrpSpPr/>
        <p:nvPr/>
      </p:nvGrpSpPr>
      <p:grpSpPr>
        <a:xfrm>
          <a:off x="0" y="0"/>
          <a:ext cx="0" cy="0"/>
          <a:chOff x="0" y="0"/>
          <a:chExt cx="0" cy="0"/>
        </a:xfrm>
      </p:grpSpPr>
      <p:sp>
        <p:nvSpPr>
          <p:cNvPr id="211" name="Google Shape;211;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3" name="Google Shape;213;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4" name="Shape 214"/>
        <p:cNvGrpSpPr/>
        <p:nvPr/>
      </p:nvGrpSpPr>
      <p:grpSpPr>
        <a:xfrm>
          <a:off x="0" y="0"/>
          <a:ext cx="0" cy="0"/>
          <a:chOff x="0" y="0"/>
          <a:chExt cx="0" cy="0"/>
        </a:xfrm>
      </p:grpSpPr>
      <p:grpSp>
        <p:nvGrpSpPr>
          <p:cNvPr id="215" name="Google Shape;215;p25"/>
          <p:cNvGrpSpPr/>
          <p:nvPr/>
        </p:nvGrpSpPr>
        <p:grpSpPr>
          <a:xfrm>
            <a:off x="0" y="-1780"/>
            <a:ext cx="9144000" cy="5150957"/>
            <a:chOff x="0" y="-2373"/>
            <a:chExt cx="12192000" cy="6867027"/>
          </a:xfrm>
        </p:grpSpPr>
        <p:sp>
          <p:nvSpPr>
            <p:cNvPr id="216" name="Google Shape;216;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7" name="Google Shape;217;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8" name="Google Shape;218;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0" name="Google Shape;220;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5" name="Google Shape;225;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6" name="Google Shape;226;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27" name="Google Shape;227;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28" name="Google Shape;228;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29" name="Google Shape;229;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0" name="Google Shape;230;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1" name="Google Shape;231;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2" name="Shape 232"/>
        <p:cNvGrpSpPr/>
        <p:nvPr/>
      </p:nvGrpSpPr>
      <p:grpSpPr>
        <a:xfrm>
          <a:off x="0" y="0"/>
          <a:ext cx="0" cy="0"/>
          <a:chOff x="0" y="0"/>
          <a:chExt cx="0" cy="0"/>
        </a:xfrm>
      </p:grpSpPr>
      <p:sp>
        <p:nvSpPr>
          <p:cNvPr id="233" name="Google Shape;233;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5" name="Shape 235"/>
        <p:cNvGrpSpPr/>
        <p:nvPr/>
      </p:nvGrpSpPr>
      <p:grpSpPr>
        <a:xfrm>
          <a:off x="0" y="0"/>
          <a:ext cx="0" cy="0"/>
          <a:chOff x="0" y="0"/>
          <a:chExt cx="0" cy="0"/>
        </a:xfrm>
      </p:grpSpPr>
      <p:grpSp>
        <p:nvGrpSpPr>
          <p:cNvPr id="236" name="Google Shape;236;p27"/>
          <p:cNvGrpSpPr/>
          <p:nvPr/>
        </p:nvGrpSpPr>
        <p:grpSpPr>
          <a:xfrm>
            <a:off x="0" y="-1780"/>
            <a:ext cx="9144000" cy="5150957"/>
            <a:chOff x="0" y="-2373"/>
            <a:chExt cx="12192000" cy="6867027"/>
          </a:xfrm>
        </p:grpSpPr>
        <p:sp>
          <p:nvSpPr>
            <p:cNvPr id="237" name="Google Shape;23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8" name="Google Shape;238;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9" name="Google Shape;239;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46" name="Google Shape;246;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47" name="Google Shape;247;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48" name="Google Shape;248;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49" name="Google Shape;249;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0" name="Google Shape;250;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1" name="Google Shape;251;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3" name="Shape 253"/>
        <p:cNvGrpSpPr/>
        <p:nvPr/>
      </p:nvGrpSpPr>
      <p:grpSpPr>
        <a:xfrm>
          <a:off x="0" y="0"/>
          <a:ext cx="0" cy="0"/>
          <a:chOff x="0" y="0"/>
          <a:chExt cx="0" cy="0"/>
        </a:xfrm>
      </p:grpSpPr>
      <p:pic>
        <p:nvPicPr>
          <p:cNvPr descr="Celestia-R1---OverlayTitleHD.png" id="254" name="Google Shape;254;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5" name="Google Shape;255;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56" name="Google Shape;256;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57" name="Google Shape;257;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58" name="Google Shape;258;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59" name="Google Shape;259;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0" name="Shape 260"/>
        <p:cNvGrpSpPr/>
        <p:nvPr/>
      </p:nvGrpSpPr>
      <p:grpSpPr>
        <a:xfrm>
          <a:off x="0" y="0"/>
          <a:ext cx="0" cy="0"/>
          <a:chOff x="0" y="0"/>
          <a:chExt cx="0" cy="0"/>
        </a:xfrm>
      </p:grpSpPr>
      <p:grpSp>
        <p:nvGrpSpPr>
          <p:cNvPr id="261" name="Google Shape;261;p29"/>
          <p:cNvGrpSpPr/>
          <p:nvPr/>
        </p:nvGrpSpPr>
        <p:grpSpPr>
          <a:xfrm>
            <a:off x="0" y="-1780"/>
            <a:ext cx="9144000" cy="5150957"/>
            <a:chOff x="0" y="-2373"/>
            <a:chExt cx="12192000" cy="6867027"/>
          </a:xfrm>
        </p:grpSpPr>
        <p:sp>
          <p:nvSpPr>
            <p:cNvPr id="262" name="Google Shape;262;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3" name="Google Shape;263;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5" name="Google Shape;265;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6" name="Google Shape;266;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1" name="Google Shape;271;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2" name="Google Shape;272;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3" name="Google Shape;273;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4" name="Google Shape;274;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5" name="Google Shape;275;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6" name="Google Shape;276;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78" name="Shape 278"/>
        <p:cNvGrpSpPr/>
        <p:nvPr/>
      </p:nvGrpSpPr>
      <p:grpSpPr>
        <a:xfrm>
          <a:off x="0" y="0"/>
          <a:ext cx="0" cy="0"/>
          <a:chOff x="0" y="0"/>
          <a:chExt cx="0" cy="0"/>
        </a:xfrm>
      </p:grpSpPr>
      <p:sp>
        <p:nvSpPr>
          <p:cNvPr id="279" name="Google Shape;279;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4" name="Google Shape;54;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56" name="Google Shape;56;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7" name="Google Shape;5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1" name="Shape 281"/>
        <p:cNvGrpSpPr/>
        <p:nvPr/>
      </p:nvGrpSpPr>
      <p:grpSpPr>
        <a:xfrm>
          <a:off x="0" y="0"/>
          <a:ext cx="0" cy="0"/>
          <a:chOff x="0" y="0"/>
          <a:chExt cx="0" cy="0"/>
        </a:xfrm>
      </p:grpSpPr>
      <p:grpSp>
        <p:nvGrpSpPr>
          <p:cNvPr id="282" name="Google Shape;282;p31"/>
          <p:cNvGrpSpPr/>
          <p:nvPr/>
        </p:nvGrpSpPr>
        <p:grpSpPr>
          <a:xfrm>
            <a:off x="0" y="-1780"/>
            <a:ext cx="9144000" cy="5150957"/>
            <a:chOff x="0" y="-2373"/>
            <a:chExt cx="12192000" cy="6867027"/>
          </a:xfrm>
        </p:grpSpPr>
        <p:sp>
          <p:nvSpPr>
            <p:cNvPr id="283" name="Google Shape;283;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5" name="Google Shape;285;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6" name="Google Shape;286;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7" name="Google Shape;287;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2" name="Google Shape;292;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3" name="Google Shape;293;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4" name="Google Shape;294;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5" name="Google Shape;295;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6" name="Google Shape;296;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7" name="Google Shape;297;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8" name="Google Shape;298;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299" name="Shape 299"/>
        <p:cNvGrpSpPr/>
        <p:nvPr/>
      </p:nvGrpSpPr>
      <p:grpSpPr>
        <a:xfrm>
          <a:off x="0" y="0"/>
          <a:ext cx="0" cy="0"/>
          <a:chOff x="0" y="0"/>
          <a:chExt cx="0" cy="0"/>
        </a:xfrm>
      </p:grpSpPr>
      <p:pic>
        <p:nvPicPr>
          <p:cNvPr descr="Celestia-R1---OverlayTitleHD.png" id="300" name="Google Shape;300;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1" name="Google Shape;301;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2" name="Google Shape;302;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3" name="Google Shape;303;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4" name="Google Shape;304;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5" name="Google Shape;305;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06" name="Shape 306"/>
        <p:cNvGrpSpPr/>
        <p:nvPr/>
      </p:nvGrpSpPr>
      <p:grpSpPr>
        <a:xfrm>
          <a:off x="0" y="0"/>
          <a:ext cx="0" cy="0"/>
          <a:chOff x="0" y="0"/>
          <a:chExt cx="0" cy="0"/>
        </a:xfrm>
      </p:grpSpPr>
      <p:grpSp>
        <p:nvGrpSpPr>
          <p:cNvPr id="307" name="Google Shape;307;p33"/>
          <p:cNvGrpSpPr/>
          <p:nvPr/>
        </p:nvGrpSpPr>
        <p:grpSpPr>
          <a:xfrm>
            <a:off x="0" y="-1780"/>
            <a:ext cx="9144000" cy="5150957"/>
            <a:chOff x="0" y="-2373"/>
            <a:chExt cx="12192000" cy="6867027"/>
          </a:xfrm>
        </p:grpSpPr>
        <p:sp>
          <p:nvSpPr>
            <p:cNvPr id="308" name="Google Shape;308;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9" name="Google Shape;309;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2" name="Google Shape;312;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7" name="Google Shape;317;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18" name="Google Shape;318;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19" name="Google Shape;319;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0" name="Google Shape;320;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1" name="Google Shape;321;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2" name="Google Shape;322;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 name="Google Shape;323;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4" name="Shape 324"/>
        <p:cNvGrpSpPr/>
        <p:nvPr/>
      </p:nvGrpSpPr>
      <p:grpSpPr>
        <a:xfrm>
          <a:off x="0" y="0"/>
          <a:ext cx="0" cy="0"/>
          <a:chOff x="0" y="0"/>
          <a:chExt cx="0" cy="0"/>
        </a:xfrm>
      </p:grpSpPr>
      <p:pic>
        <p:nvPicPr>
          <p:cNvPr descr="Celestia-R1---OverlayTitleHD.png" id="325" name="Google Shape;325;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26" name="Google Shape;326;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27" name="Google Shape;327;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28" name="Google Shape;328;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29" name="Google Shape;329;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0" name="Google Shape;330;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1" name="Shape 331"/>
        <p:cNvGrpSpPr/>
        <p:nvPr/>
      </p:nvGrpSpPr>
      <p:grpSpPr>
        <a:xfrm>
          <a:off x="0" y="0"/>
          <a:ext cx="0" cy="0"/>
          <a:chOff x="0" y="0"/>
          <a:chExt cx="0" cy="0"/>
        </a:xfrm>
      </p:grpSpPr>
      <p:grpSp>
        <p:nvGrpSpPr>
          <p:cNvPr id="332" name="Google Shape;332;p35"/>
          <p:cNvGrpSpPr/>
          <p:nvPr/>
        </p:nvGrpSpPr>
        <p:grpSpPr>
          <a:xfrm>
            <a:off x="0" y="-1780"/>
            <a:ext cx="9144000" cy="5150957"/>
            <a:chOff x="0" y="-2373"/>
            <a:chExt cx="12192000" cy="6867027"/>
          </a:xfrm>
        </p:grpSpPr>
        <p:sp>
          <p:nvSpPr>
            <p:cNvPr id="333" name="Google Shape;333;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2" name="Google Shape;342;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3" name="Google Shape;343;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4" name="Google Shape;344;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5" name="Google Shape;345;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6" name="Google Shape;346;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7" name="Google Shape;347;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8" name="Google Shape;348;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1" name="Google Shape;351;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2" name="Google Shape;352;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3" name="Google Shape;353;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4" name="Shape 354"/>
        <p:cNvGrpSpPr/>
        <p:nvPr/>
      </p:nvGrpSpPr>
      <p:grpSpPr>
        <a:xfrm>
          <a:off x="0" y="0"/>
          <a:ext cx="0" cy="0"/>
          <a:chOff x="0" y="0"/>
          <a:chExt cx="0" cy="0"/>
        </a:xfrm>
      </p:grpSpPr>
      <p:sp>
        <p:nvSpPr>
          <p:cNvPr id="355" name="Google Shape;355;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56" name="Google Shape;356;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57" name="Shape 357"/>
        <p:cNvGrpSpPr/>
        <p:nvPr/>
      </p:nvGrpSpPr>
      <p:grpSpPr>
        <a:xfrm>
          <a:off x="0" y="0"/>
          <a:ext cx="0" cy="0"/>
          <a:chOff x="0" y="0"/>
          <a:chExt cx="0" cy="0"/>
        </a:xfrm>
      </p:grpSpPr>
      <p:grpSp>
        <p:nvGrpSpPr>
          <p:cNvPr id="358" name="Google Shape;358;p38"/>
          <p:cNvGrpSpPr/>
          <p:nvPr/>
        </p:nvGrpSpPr>
        <p:grpSpPr>
          <a:xfrm>
            <a:off x="0" y="-1780"/>
            <a:ext cx="9144000" cy="5150270"/>
            <a:chOff x="0" y="-2373"/>
            <a:chExt cx="12192000" cy="6867027"/>
          </a:xfrm>
        </p:grpSpPr>
        <p:sp>
          <p:nvSpPr>
            <p:cNvPr id="359" name="Google Shape;359;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0" name="Google Shape;360;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2" name="Google Shape;362;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3" name="Google Shape;363;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68" name="Google Shape;368;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69" name="Google Shape;369;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0" name="Google Shape;370;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1" name="Google Shape;371;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2" name="Google Shape;372;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3" name="Google Shape;373;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4" name="Google Shape;374;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5" name="Shape 375"/>
        <p:cNvGrpSpPr/>
        <p:nvPr/>
      </p:nvGrpSpPr>
      <p:grpSpPr>
        <a:xfrm>
          <a:off x="0" y="0"/>
          <a:ext cx="0" cy="0"/>
          <a:chOff x="0" y="0"/>
          <a:chExt cx="0" cy="0"/>
        </a:xfrm>
      </p:grpSpPr>
      <p:pic>
        <p:nvPicPr>
          <p:cNvPr descr="Celestia-R1---OverlayTitleHD.png" id="376" name="Google Shape;376;p3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77" name="Google Shape;377;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78" name="Google Shape;378;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79" name="Google Shape;379;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0" name="Google Shape;380;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1" name="Google Shape;381;p3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2" name="Shape 382"/>
        <p:cNvGrpSpPr/>
        <p:nvPr/>
      </p:nvGrpSpPr>
      <p:grpSpPr>
        <a:xfrm>
          <a:off x="0" y="0"/>
          <a:ext cx="0" cy="0"/>
          <a:chOff x="0" y="0"/>
          <a:chExt cx="0" cy="0"/>
        </a:xfrm>
      </p:grpSpPr>
      <p:sp>
        <p:nvSpPr>
          <p:cNvPr id="383" name="Google Shape;383;p4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384" name="Google Shape;384;p40"/>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85" name="Google Shape;385;p40"/>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5"/>
          <p:cNvSpPr/>
          <p:nvPr>
            <p:ph idx="2" type="pic"/>
          </p:nvPr>
        </p:nvSpPr>
        <p:spPr>
          <a:xfrm>
            <a:off x="5711000" y="1247275"/>
            <a:ext cx="2905200" cy="3214800"/>
          </a:xfrm>
          <a:prstGeom prst="rect">
            <a:avLst/>
          </a:prstGeom>
          <a:noFill/>
          <a:ln>
            <a:noFill/>
          </a:ln>
        </p:spPr>
      </p:sp>
      <p:sp>
        <p:nvSpPr>
          <p:cNvPr id="61" name="Google Shape;61;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2" name="Google Shape;62;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86" name="Shape 386"/>
        <p:cNvGrpSpPr/>
        <p:nvPr/>
      </p:nvGrpSpPr>
      <p:grpSpPr>
        <a:xfrm>
          <a:off x="0" y="0"/>
          <a:ext cx="0" cy="0"/>
          <a:chOff x="0" y="0"/>
          <a:chExt cx="0" cy="0"/>
        </a:xfrm>
      </p:grpSpPr>
      <p:pic>
        <p:nvPicPr>
          <p:cNvPr descr="Celestia-R1---OverlayTitleHD.png" id="387" name="Google Shape;387;p4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88" name="Google Shape;388;p4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89" name="Google Shape;389;p4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0" name="Google Shape;390;p4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1" name="Google Shape;391;p4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2" name="Google Shape;392;p4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3" name="Shape 393"/>
        <p:cNvGrpSpPr/>
        <p:nvPr/>
      </p:nvGrpSpPr>
      <p:grpSpPr>
        <a:xfrm>
          <a:off x="0" y="0"/>
          <a:ext cx="0" cy="0"/>
          <a:chOff x="0" y="0"/>
          <a:chExt cx="0" cy="0"/>
        </a:xfrm>
      </p:grpSpPr>
      <p:sp>
        <p:nvSpPr>
          <p:cNvPr id="394" name="Google Shape;394;p4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395" name="Google Shape;395;p42"/>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96" name="Google Shape;396;p42"/>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p:cSld name="TITLE_9">
    <p:bg>
      <p:bgPr>
        <a:blipFill>
          <a:blip r:embed="rId2">
            <a:alphaModFix/>
          </a:blip>
          <a:stretch>
            <a:fillRect/>
          </a:stretch>
        </a:blipFill>
      </p:bgPr>
    </p:bg>
    <p:spTree>
      <p:nvGrpSpPr>
        <p:cNvPr id="397" name="Shape 397"/>
        <p:cNvGrpSpPr/>
        <p:nvPr/>
      </p:nvGrpSpPr>
      <p:grpSpPr>
        <a:xfrm>
          <a:off x="0" y="0"/>
          <a:ext cx="0" cy="0"/>
          <a:chOff x="0" y="0"/>
          <a:chExt cx="0" cy="0"/>
        </a:xfrm>
      </p:grpSpPr>
      <p:pic>
        <p:nvPicPr>
          <p:cNvPr descr="Celestia-R1---OverlayTitleHD.png" id="398" name="Google Shape;398;p43"/>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99" name="Google Shape;399;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0" name="Google Shape;400;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1" name="Google Shape;401;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2" name="Google Shape;402;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3" name="Google Shape;403;p43"/>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4">
  <p:cSld name="TITLE_10">
    <p:bg>
      <p:bgPr>
        <a:blipFill>
          <a:blip r:embed="rId2">
            <a:alphaModFix/>
          </a:blip>
          <a:stretch>
            <a:fillRect/>
          </a:stretch>
        </a:blipFill>
      </p:bgPr>
    </p:bg>
    <p:spTree>
      <p:nvGrpSpPr>
        <p:cNvPr id="404" name="Shape 404"/>
        <p:cNvGrpSpPr/>
        <p:nvPr/>
      </p:nvGrpSpPr>
      <p:grpSpPr>
        <a:xfrm>
          <a:off x="0" y="0"/>
          <a:ext cx="0" cy="0"/>
          <a:chOff x="0" y="0"/>
          <a:chExt cx="0" cy="0"/>
        </a:xfrm>
      </p:grpSpPr>
      <p:pic>
        <p:nvPicPr>
          <p:cNvPr descr="Celestia-R1---OverlayTitleHD.png" id="405" name="Google Shape;405;p4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06" name="Google Shape;406;p4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7" name="Google Shape;407;p4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8" name="Google Shape;408;p4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9" name="Google Shape;409;p4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0" name="Google Shape;410;p4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3">
  <p:cSld name="CUSTOM_6">
    <p:spTree>
      <p:nvGrpSpPr>
        <p:cNvPr id="411" name="Shape 411"/>
        <p:cNvGrpSpPr/>
        <p:nvPr/>
      </p:nvGrpSpPr>
      <p:grpSpPr>
        <a:xfrm>
          <a:off x="0" y="0"/>
          <a:ext cx="0" cy="0"/>
          <a:chOff x="0" y="0"/>
          <a:chExt cx="0" cy="0"/>
        </a:xfrm>
      </p:grpSpPr>
      <p:sp>
        <p:nvSpPr>
          <p:cNvPr id="412" name="Google Shape;412;p4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413" name="Google Shape;413;p4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14" name="Google Shape;414;p45"/>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5">
  <p:cSld name="TITLE_11">
    <p:bg>
      <p:bgPr>
        <a:blipFill>
          <a:blip r:embed="rId2">
            <a:alphaModFix/>
          </a:blip>
          <a:stretch>
            <a:fillRect/>
          </a:stretch>
        </a:blipFill>
      </p:bgPr>
    </p:bg>
    <p:spTree>
      <p:nvGrpSpPr>
        <p:cNvPr id="415" name="Shape 415"/>
        <p:cNvGrpSpPr/>
        <p:nvPr/>
      </p:nvGrpSpPr>
      <p:grpSpPr>
        <a:xfrm>
          <a:off x="0" y="0"/>
          <a:ext cx="0" cy="0"/>
          <a:chOff x="0" y="0"/>
          <a:chExt cx="0" cy="0"/>
        </a:xfrm>
      </p:grpSpPr>
      <p:pic>
        <p:nvPicPr>
          <p:cNvPr descr="Celestia-R1---OverlayTitleHD.png" id="416" name="Google Shape;416;p46"/>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17" name="Google Shape;417;p46"/>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18" name="Google Shape;418;p46"/>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19" name="Google Shape;419;p46"/>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0" name="Google Shape;420;p46"/>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1" name="Google Shape;421;p46"/>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422" name="Shape 422"/>
        <p:cNvGrpSpPr/>
        <p:nvPr/>
      </p:nvGrpSpPr>
      <p:grpSpPr>
        <a:xfrm>
          <a:off x="0" y="0"/>
          <a:ext cx="0" cy="0"/>
          <a:chOff x="0" y="0"/>
          <a:chExt cx="0" cy="0"/>
        </a:xfrm>
      </p:grpSpPr>
      <p:grpSp>
        <p:nvGrpSpPr>
          <p:cNvPr id="423" name="Google Shape;423;p47"/>
          <p:cNvGrpSpPr/>
          <p:nvPr/>
        </p:nvGrpSpPr>
        <p:grpSpPr>
          <a:xfrm>
            <a:off x="0" y="-1780"/>
            <a:ext cx="9144000" cy="5150270"/>
            <a:chOff x="0" y="-2373"/>
            <a:chExt cx="12192000" cy="6867027"/>
          </a:xfrm>
        </p:grpSpPr>
        <p:sp>
          <p:nvSpPr>
            <p:cNvPr id="424" name="Google Shape;424;p4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5" name="Google Shape;425;p4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6" name="Google Shape;426;p4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7" name="Google Shape;427;p4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8" name="Google Shape;428;p4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4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4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1" name="Google Shape;431;p4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4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3" name="Google Shape;433;p4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4" name="Google Shape;434;p4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35" name="Google Shape;435;p4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36" name="Google Shape;436;p4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37" name="Google Shape;437;p4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38" name="Google Shape;438;p4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9" name="Google Shape;439;p47"/>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4">
  <p:cSld name="CUSTOM_7">
    <p:spTree>
      <p:nvGrpSpPr>
        <p:cNvPr id="440" name="Shape 440"/>
        <p:cNvGrpSpPr/>
        <p:nvPr/>
      </p:nvGrpSpPr>
      <p:grpSpPr>
        <a:xfrm>
          <a:off x="0" y="0"/>
          <a:ext cx="0" cy="0"/>
          <a:chOff x="0" y="0"/>
          <a:chExt cx="0" cy="0"/>
        </a:xfrm>
      </p:grpSpPr>
      <p:sp>
        <p:nvSpPr>
          <p:cNvPr id="441" name="Google Shape;441;p4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442" name="Google Shape;442;p48"/>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43" name="Google Shape;443;p48"/>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67" name="Google Shape;67;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3" name="Google Shape;73;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9" name="Google Shape;79;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Google Shape;85;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8" name="Google Shape;8;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9" name="Google Shape;9;p1"/>
          <p:cNvGrpSpPr/>
          <p:nvPr/>
        </p:nvGrpSpPr>
        <p:grpSpPr>
          <a:xfrm rot="5400000">
            <a:off x="510292" y="4324013"/>
            <a:ext cx="227766" cy="1247358"/>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3" name="Google Shape;23;p1"/>
          <p:cNvGrpSpPr/>
          <p:nvPr/>
        </p:nvGrpSpPr>
        <p:grpSpPr>
          <a:xfrm flipH="1" rot="-5400000">
            <a:off x="7288609" y="-1345490"/>
            <a:ext cx="437186" cy="3273227"/>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eveloper.mozilla.org/en-US/docs/Learn/JavaScript/Objects/Object_prototyp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developer.mozilla.org/en-US/docs/Learn/JavaScript/Objects/Object_prototypes" TargetMode="Externa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developer.mozilla.org/en-US/docs/Web/JavaScript/Reference/Global_Objec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s://developer.mozilla.org/en-US/docs/Web/JavaScript/Reference/Global_Objects/D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developer.mozilla.org/en-US/docs/Web/JavaScript/Reference/Global_Objects/Date#instance_method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hyperlink" Target="https://developer.mozilla.org/en-US/docs/Web/JavaScript/Reference/Global_Objects/Number" TargetMode="External"/><Relationship Id="rId4" Type="http://schemas.openxmlformats.org/officeDocument/2006/relationships/hyperlink" Target="https://developer.mozilla.org/en-US/docs/Web/JavaScript/Reference/Global_Objects/Numb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s://developer.mozilla.org/en-US/docs/Web/JavaScript/Reference/Global_Objects/Math" TargetMode="External"/><Relationship Id="rId4" Type="http://schemas.openxmlformats.org/officeDocument/2006/relationships/hyperlink" Target="https://developer.mozilla.org/en-US/docs/Web/JavaScript/Reference/Global_Objects/Math"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developer.mozilla.org/en-US/docs/Web/JavaScript/Reference/Global_Objects/Math/rand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developer.mozilla.org/en-US/docs/Web/JavaScript/Reference/Global_Objects/Array" TargetMode="External"/><Relationship Id="rId4" Type="http://schemas.openxmlformats.org/officeDocument/2006/relationships/hyperlink" Target="https://developer.mozilla.org/en-US/docs/Web/JavaScript/Reference/Global_Objects/Arra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hyperlink" Target="https://developer.mozilla.org/en-US/docs/Web/JavaScript/Reference/Global_Objects/Array#array_methods_and_empty_slot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hyperlink" Target="https://developer.mozilla.org/en-US/docs/Web/JavaScript/Reference/Global_Objects/Array/push" TargetMode="External"/><Relationship Id="rId4" Type="http://schemas.openxmlformats.org/officeDocument/2006/relationships/hyperlink" Target="https://developer.mozilla.org/en-US/docs/Web/JavaScript/Reference/Global_Objects/Array/pop" TargetMode="External"/><Relationship Id="rId5" Type="http://schemas.openxmlformats.org/officeDocument/2006/relationships/hyperlink" Target="https://developer.mozilla.org/en-US/docs/Web/JavaScript/Reference/Global_Objects/Array/shif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hyperlink" Target="https://developer.mozilla.org/en-US/docs/Web/JavaScript/Reference/Global_Objects/Array/join" TargetMode="External"/><Relationship Id="rId4" Type="http://schemas.openxmlformats.org/officeDocument/2006/relationships/hyperlink" Target="https://developer.mozilla.org/en-US/docs/Web/JavaScript/Reference/Global_Objects/Array/join" TargetMode="External"/><Relationship Id="rId5" Type="http://schemas.openxmlformats.org/officeDocument/2006/relationships/hyperlink" Target="https://developer.mozilla.org/en-US/docs/Web/JavaScript/Reference/Global_Objects/String/split" TargetMode="External"/><Relationship Id="rId6" Type="http://schemas.openxmlformats.org/officeDocument/2006/relationships/hyperlink" Target="https://developer.mozilla.org/en-US/docs/Web/JavaScript/Reference/Global_Objects/String/spli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hyperlink" Target="https://developer.mozilla.org/en-US/docs/Web/JavaScript/Reference/Global_Objects/Array/reverse" TargetMode="External"/><Relationship Id="rId4" Type="http://schemas.openxmlformats.org/officeDocument/2006/relationships/hyperlink" Target="https://developer.mozilla.org/en-US/docs/Web/JavaScript/Reference/Global_Objects/Array/rever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javascripttutorial.net/javascript-string-type/" TargetMode="External"/><Relationship Id="rId4" Type="http://schemas.openxmlformats.org/officeDocument/2006/relationships/hyperlink" Target="https://www.javascripttutorial.net/javascript-number/" TargetMode="External"/><Relationship Id="rId5" Type="http://schemas.openxmlformats.org/officeDocument/2006/relationships/hyperlink" Target="https://www.javascripttutorial.net/javascript-array/" TargetMode="External"/><Relationship Id="rId6" Type="http://schemas.openxmlformats.org/officeDocument/2006/relationships/hyperlink" Target="https://www.javascripttutorial.net/javascript-func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hyperlink" Target="https://developer.mozilla.org/en-US/docs/Web/JavaScript/Reference/Global_Objects/Array/sor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hyperlink" Target="https://developer.mozilla.org/en-US/docs/Web/JavaScript/Reference/Global_Objects/Array/slice" TargetMode="External"/><Relationship Id="rId4" Type="http://schemas.openxmlformats.org/officeDocument/2006/relationships/hyperlink" Target="https://developer.mozilla.org/en-US/docs/Web/JavaScript/Reference/Global_Objects/Array/slic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hyperlink" Target="https://developer.mozilla.org/en-US/docs/Web/JavaScript/Reference/Global_Objects/Array/splice" TargetMode="External"/><Relationship Id="rId4" Type="http://schemas.openxmlformats.org/officeDocument/2006/relationships/hyperlink" Target="https://developer.mozilla.org/en-US/docs/Web/JavaScript/Reference/Global_Objects/Array/splic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hyperlink" Target="https://developer.mozilla.org/en-US/docs/Web/JavaScript/Guide/Loops_and_iteration#for_statemen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hyperlink" Target="https://developer.mozilla.org/en-US/docs/Web/JavaScript/Guide/Loops_and_iteration#for...in_statement" TargetMode="External"/><Relationship Id="rId4" Type="http://schemas.openxmlformats.org/officeDocument/2006/relationships/hyperlink" Target="https://developer.mozilla.org/en-US/docs/Web/JavaScript/Guide/Loops_and_iteration#for...in_statement" TargetMode="External"/><Relationship Id="rId5" Type="http://schemas.openxmlformats.org/officeDocument/2006/relationships/hyperlink" Target="https://developer.mozilla.org/en-US/docs/Web/JavaScript/Guide/Loops_and_iteration#for...in_statement" TargetMode="External"/><Relationship Id="rId6" Type="http://schemas.openxmlformats.org/officeDocument/2006/relationships/hyperlink" Target="https://developer.mozilla.org/en-US/docs/Web/JavaScript/Guide/Loops_and_iteration#for...in_statement" TargetMode="External"/><Relationship Id="rId7" Type="http://schemas.openxmlformats.org/officeDocument/2006/relationships/hyperlink" Target="https://developer.mozilla.org/en-US/docs/Web/JavaScript/Guide/Loops_and_iteration#for...in_statemen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developer.mozilla.org/en-US/docs/Learn/JavaScript/Objects/JS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hyperlink" Target="https://developer.mozilla.org/en-US/docs/Web/JavaScript/Reference/Classes" TargetMode="External"/><Relationship Id="rId4" Type="http://schemas.openxmlformats.org/officeDocument/2006/relationships/hyperlink" Target="https://developer.mozilla.org/en-US/docs/Web/JavaScript/Reference/Strict_mod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hyperlink" Target="https://developer.mozilla.org/en-US/docs/Web/JavaScript/Reference/Classes/constructor" TargetMode="External"/><Relationship Id="rId4" Type="http://schemas.openxmlformats.org/officeDocument/2006/relationships/hyperlink" Target="https://developer.mozilla.org/en-US/docs/Web/JavaScript/Reference/Functions/get" TargetMode="External"/><Relationship Id="rId5" Type="http://schemas.openxmlformats.org/officeDocument/2006/relationships/hyperlink" Target="https://developer.mozilla.org/en-US/docs/Web/JavaScript/Reference/Functions/se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 Id="rId3" Type="http://schemas.openxmlformats.org/officeDocument/2006/relationships/hyperlink" Target="https://developer.mozilla.org/en-US/docs/Web/JavaScript/Reference/Classes/static"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 Id="rId3" Type="http://schemas.openxmlformats.org/officeDocument/2006/relationships/hyperlink" Target="https://developer.mozilla.org/en-US/docs/Web/JavaScript/Reference/Classes#inheritance" TargetMode="External"/><Relationship Id="rId4" Type="http://schemas.openxmlformats.org/officeDocument/2006/relationships/hyperlink" Target="https://developer.mozilla.org/en-US/docs/Web/JavaScript/Reference/Classes/extends" TargetMode="External"/><Relationship Id="rId5" Type="http://schemas.openxmlformats.org/officeDocument/2006/relationships/hyperlink" Target="https://developer.mozilla.org/en-US/docs/Web/JavaScript/Reference/Operators/sup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 Id="rId3" Type="http://schemas.openxmlformats.org/officeDocument/2006/relationships/hyperlink" Target="https://docs.google.com/document/d/1i4QMpCI7xta2JMuanpeFI5Y_zfdHaPgBcvow7Ir00W4/edit?usp=sharing"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nvSpPr>
        <p:spPr>
          <a:xfrm>
            <a:off x="7913100" y="329575"/>
            <a:ext cx="275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Century Gothic"/>
                <a:ea typeface="Century Gothic"/>
                <a:cs typeface="Century Gothic"/>
                <a:sym typeface="Century Gothic"/>
              </a:rPr>
              <a:t>1</a:t>
            </a:r>
            <a:endParaRPr sz="2200">
              <a:solidFill>
                <a:schemeClr val="lt1"/>
              </a:solidFill>
              <a:latin typeface="Century Gothic"/>
              <a:ea typeface="Century Gothic"/>
              <a:cs typeface="Century Gothic"/>
              <a:sym typeface="Century Gothic"/>
            </a:endParaRPr>
          </a:p>
        </p:txBody>
      </p:sp>
      <p:sp>
        <p:nvSpPr>
          <p:cNvPr id="449" name="Google Shape;449;p49"/>
          <p:cNvSpPr txBox="1"/>
          <p:nvPr/>
        </p:nvSpPr>
        <p:spPr>
          <a:xfrm>
            <a:off x="0" y="1653000"/>
            <a:ext cx="9144000" cy="18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EC14F"/>
                </a:solidFill>
                <a:latin typeface="Avenir"/>
                <a:ea typeface="Avenir"/>
                <a:cs typeface="Avenir"/>
                <a:sym typeface="Avenir"/>
              </a:rPr>
              <a:t>Objects, Prototypes, </a:t>
            </a:r>
            <a:br>
              <a:rPr b="1" lang="en" sz="4000">
                <a:solidFill>
                  <a:srgbClr val="FEC14F"/>
                </a:solidFill>
                <a:latin typeface="Avenir"/>
                <a:ea typeface="Avenir"/>
                <a:cs typeface="Avenir"/>
                <a:sym typeface="Avenir"/>
              </a:rPr>
            </a:br>
            <a:r>
              <a:rPr b="1" lang="en" sz="4000">
                <a:solidFill>
                  <a:srgbClr val="FEC14F"/>
                </a:solidFill>
                <a:latin typeface="Avenir"/>
                <a:ea typeface="Avenir"/>
                <a:cs typeface="Avenir"/>
                <a:sym typeface="Avenir"/>
              </a:rPr>
              <a:t>Arrays, and Classes</a:t>
            </a:r>
            <a:endParaRPr b="1" sz="4000">
              <a:solidFill>
                <a:srgbClr val="FEC14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Deleting Object Properties</a:t>
            </a:r>
            <a:endParaRPr sz="2500"/>
          </a:p>
        </p:txBody>
      </p:sp>
      <p:sp>
        <p:nvSpPr>
          <p:cNvPr id="520" name="Google Shape;520;p5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t>The </a:t>
            </a:r>
            <a:r>
              <a:rPr b="1" lang="en" sz="1500">
                <a:solidFill>
                  <a:schemeClr val="accent2"/>
                </a:solidFill>
                <a:latin typeface="Consolas"/>
                <a:ea typeface="Consolas"/>
                <a:cs typeface="Consolas"/>
                <a:sym typeface="Consolas"/>
              </a:rPr>
              <a:t>delete</a:t>
            </a:r>
            <a:r>
              <a:rPr lang="en" sz="1500">
                <a:solidFill>
                  <a:srgbClr val="FF0000"/>
                </a:solidFill>
              </a:rPr>
              <a:t> </a:t>
            </a:r>
            <a:r>
              <a:rPr lang="en" sz="1500"/>
              <a:t>keyword deletes a property from an object but not the object itself.</a:t>
            </a:r>
            <a:endParaRPr sz="1500"/>
          </a:p>
          <a:p>
            <a:pPr indent="0" lvl="0" marL="457200" marR="88900" rtl="0" algn="l">
              <a:lnSpc>
                <a:spcPct val="115000"/>
              </a:lnSpc>
              <a:spcBef>
                <a:spcPts val="600"/>
              </a:spcBef>
              <a:spcAft>
                <a:spcPts val="0"/>
              </a:spcAft>
              <a:buNone/>
            </a:pPr>
            <a:r>
              <a:rPr lang="en" sz="1500">
                <a:solidFill>
                  <a:srgbClr val="0033B3"/>
                </a:solidFill>
                <a:latin typeface="Consolas"/>
                <a:ea typeface="Consolas"/>
                <a:cs typeface="Consolas"/>
                <a:sym typeface="Consolas"/>
              </a:rPr>
              <a:t>const </a:t>
            </a:r>
            <a:r>
              <a:rPr lang="en" sz="1500">
                <a:solidFill>
                  <a:srgbClr val="830091"/>
                </a:solidFill>
                <a:latin typeface="Consolas"/>
                <a:ea typeface="Consolas"/>
                <a:cs typeface="Consolas"/>
                <a:sym typeface="Consolas"/>
              </a:rPr>
              <a:t>person </a:t>
            </a:r>
            <a:r>
              <a:rPr lang="en" sz="1500">
                <a:solidFill>
                  <a:srgbClr val="080808"/>
                </a:solidFill>
                <a:latin typeface="Consolas"/>
                <a:ea typeface="Consolas"/>
                <a:cs typeface="Consolas"/>
                <a:sym typeface="Consolas"/>
              </a:rPr>
              <a:t>= {</a:t>
            </a:r>
            <a:br>
              <a:rPr lang="en" sz="1500">
                <a:solidFill>
                  <a:srgbClr val="080808"/>
                </a:solidFill>
                <a:latin typeface="Consolas"/>
                <a:ea typeface="Consolas"/>
                <a:cs typeface="Consolas"/>
                <a:sym typeface="Consolas"/>
              </a:rPr>
            </a:br>
            <a:r>
              <a:rPr lang="en" sz="1500">
                <a:solidFill>
                  <a:srgbClr val="080808"/>
                </a:solidFill>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firstName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"John"</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lastName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"Doe"</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age</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50</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eyeColor</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"blue"</a:t>
            </a:r>
            <a:br>
              <a:rPr lang="en" sz="1500">
                <a:solidFill>
                  <a:srgbClr val="067D17"/>
                </a:solidFill>
                <a:latin typeface="Consolas"/>
                <a:ea typeface="Consolas"/>
                <a:cs typeface="Consolas"/>
                <a:sym typeface="Consolas"/>
              </a:rPr>
            </a:br>
            <a:r>
              <a:rPr lang="en" sz="1500">
                <a:solidFill>
                  <a:srgbClr val="080808"/>
                </a:solidFill>
                <a:latin typeface="Consolas"/>
                <a:ea typeface="Consolas"/>
                <a:cs typeface="Consolas"/>
                <a:sym typeface="Consolas"/>
              </a:rPr>
              <a:t>};</a:t>
            </a:r>
            <a:endParaRPr sz="1500">
              <a:solidFill>
                <a:srgbClr val="080808"/>
              </a:solidFill>
              <a:latin typeface="Consolas"/>
              <a:ea typeface="Consolas"/>
              <a:cs typeface="Consolas"/>
              <a:sym typeface="Consolas"/>
            </a:endParaRPr>
          </a:p>
          <a:p>
            <a:pPr indent="0" lvl="0" marL="457200" marR="88900" rtl="0" algn="l">
              <a:lnSpc>
                <a:spcPct val="115000"/>
              </a:lnSpc>
              <a:spcBef>
                <a:spcPts val="600"/>
              </a:spcBef>
              <a:spcAft>
                <a:spcPts val="0"/>
              </a:spcAft>
              <a:buNone/>
            </a:pPr>
            <a:r>
              <a:rPr lang="en" sz="1500">
                <a:solidFill>
                  <a:srgbClr val="0033B3"/>
                </a:solidFill>
                <a:latin typeface="Consolas"/>
                <a:ea typeface="Consolas"/>
                <a:cs typeface="Consolas"/>
                <a:sym typeface="Consolas"/>
              </a:rPr>
              <a:t>delete </a:t>
            </a:r>
            <a:r>
              <a:rPr lang="en" sz="1500">
                <a:solidFill>
                  <a:srgbClr val="830091"/>
                </a:solidFill>
                <a:latin typeface="Consolas"/>
                <a:ea typeface="Consolas"/>
                <a:cs typeface="Consolas"/>
                <a:sym typeface="Consolas"/>
              </a:rPr>
              <a:t>person</a:t>
            </a:r>
            <a:r>
              <a:rPr lang="en" sz="1500">
                <a:solidFill>
                  <a:srgbClr val="080808"/>
                </a:solidFill>
                <a:latin typeface="Consolas"/>
                <a:ea typeface="Consolas"/>
                <a:cs typeface="Consolas"/>
                <a:sym typeface="Consolas"/>
              </a:rPr>
              <a:t>.</a:t>
            </a:r>
            <a:r>
              <a:rPr lang="en" sz="1500">
                <a:solidFill>
                  <a:srgbClr val="830091"/>
                </a:solidFill>
                <a:latin typeface="Consolas"/>
                <a:ea typeface="Consolas"/>
                <a:cs typeface="Consolas"/>
                <a:sym typeface="Consolas"/>
              </a:rPr>
              <a:t>age</a:t>
            </a:r>
            <a:r>
              <a:rPr lang="en" sz="1500">
                <a:solidFill>
                  <a:srgbClr val="080808"/>
                </a:solidFill>
                <a:latin typeface="Consolas"/>
                <a:ea typeface="Consolas"/>
                <a:cs typeface="Consolas"/>
                <a:sym typeface="Consolas"/>
              </a:rPr>
              <a:t>; </a:t>
            </a:r>
            <a:r>
              <a:rPr lang="en" sz="1500">
                <a:solidFill>
                  <a:srgbClr val="8C8C8C"/>
                </a:solidFill>
                <a:latin typeface="Consolas"/>
                <a:ea typeface="Consolas"/>
                <a:cs typeface="Consolas"/>
                <a:sym typeface="Consolas"/>
              </a:rPr>
              <a:t>// or delete person[“age”]</a:t>
            </a:r>
            <a:endParaRPr sz="1500">
              <a:solidFill>
                <a:srgbClr val="080808"/>
              </a:solidFill>
              <a:latin typeface="Consolas"/>
              <a:ea typeface="Consolas"/>
              <a:cs typeface="Consolas"/>
              <a:sym typeface="Consolas"/>
            </a:endParaRPr>
          </a:p>
          <a:p>
            <a:pPr indent="0" lvl="0" marL="457200" marR="88900" rtl="0" algn="l">
              <a:lnSpc>
                <a:spcPct val="115000"/>
              </a:lnSpc>
              <a:spcBef>
                <a:spcPts val="600"/>
              </a:spcBef>
              <a:spcAft>
                <a:spcPts val="600"/>
              </a:spcAft>
              <a:buNone/>
            </a:pPr>
            <a:r>
              <a:rPr lang="en" sz="1500">
                <a:solidFill>
                  <a:srgbClr val="830091"/>
                </a:solidFill>
                <a:latin typeface="Consolas"/>
                <a:ea typeface="Consolas"/>
                <a:cs typeface="Consolas"/>
                <a:sym typeface="Consolas"/>
              </a:rPr>
              <a:t>console</a:t>
            </a:r>
            <a:r>
              <a:rPr lang="en" sz="1500">
                <a:solidFill>
                  <a:srgbClr val="080808"/>
                </a:solidFill>
                <a:latin typeface="Consolas"/>
                <a:ea typeface="Consolas"/>
                <a:cs typeface="Consolas"/>
                <a:sym typeface="Consolas"/>
              </a:rPr>
              <a:t>.</a:t>
            </a:r>
            <a:r>
              <a:rPr lang="en" sz="1500">
                <a:solidFill>
                  <a:srgbClr val="7A7A43"/>
                </a:solidFill>
                <a:latin typeface="Consolas"/>
                <a:ea typeface="Consolas"/>
                <a:cs typeface="Consolas"/>
                <a:sym typeface="Consolas"/>
              </a:rPr>
              <a:t>log</a:t>
            </a:r>
            <a:r>
              <a:rPr lang="en" sz="1500">
                <a:solidFill>
                  <a:srgbClr val="080808"/>
                </a:solidFill>
                <a:latin typeface="Consolas"/>
                <a:ea typeface="Consolas"/>
                <a:cs typeface="Consolas"/>
                <a:sym typeface="Consolas"/>
              </a:rPr>
              <a:t>(</a:t>
            </a:r>
            <a:r>
              <a:rPr lang="en" sz="1500">
                <a:solidFill>
                  <a:srgbClr val="830091"/>
                </a:solidFill>
                <a:latin typeface="Consolas"/>
                <a:ea typeface="Consolas"/>
                <a:cs typeface="Consolas"/>
                <a:sym typeface="Consolas"/>
              </a:rPr>
              <a:t>person</a:t>
            </a:r>
            <a:r>
              <a:rPr lang="en" sz="1500">
                <a:solidFill>
                  <a:srgbClr val="080808"/>
                </a:solidFill>
                <a:latin typeface="Consolas"/>
                <a:ea typeface="Consolas"/>
                <a:cs typeface="Consolas"/>
                <a:sym typeface="Consolas"/>
              </a:rPr>
              <a:t>);</a:t>
            </a:r>
            <a:br>
              <a:rPr lang="en" sz="1500">
                <a:solidFill>
                  <a:srgbClr val="080808"/>
                </a:solidFill>
                <a:latin typeface="Consolas"/>
                <a:ea typeface="Consolas"/>
                <a:cs typeface="Consolas"/>
                <a:sym typeface="Consolas"/>
              </a:rPr>
            </a:br>
            <a:r>
              <a:rPr lang="en" sz="1500">
                <a:solidFill>
                  <a:srgbClr val="8C8C8C"/>
                </a:solidFill>
                <a:latin typeface="Consolas"/>
                <a:ea typeface="Consolas"/>
                <a:cs typeface="Consolas"/>
                <a:sym typeface="Consolas"/>
              </a:rPr>
              <a:t>// { firstName: ‘John’, lastName: ‘Doe’, eyeColor: ‘blue’ }</a:t>
            </a:r>
            <a:endParaRPr sz="1500"/>
          </a:p>
        </p:txBody>
      </p:sp>
      <p:sp>
        <p:nvSpPr>
          <p:cNvPr id="521" name="Google Shape;521;p5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9"/>
          <p:cNvSpPr txBox="1"/>
          <p:nvPr>
            <p:ph idx="1" type="body"/>
          </p:nvPr>
        </p:nvSpPr>
        <p:spPr>
          <a:xfrm>
            <a:off x="625100" y="1155800"/>
            <a:ext cx="8085600" cy="35301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t>Objects in JavaScript (and other programming languages) become easier to understand if we relate them to objects in real life. For example:</a:t>
            </a:r>
            <a:endParaRPr sz="1500"/>
          </a:p>
          <a:p>
            <a:pPr indent="-260350" lvl="0" marL="342900" rtl="0" algn="l">
              <a:spcBef>
                <a:spcPts val="800"/>
              </a:spcBef>
              <a:spcAft>
                <a:spcPts val="0"/>
              </a:spcAft>
              <a:buSzPts val="1500"/>
              <a:buChar char="➢"/>
            </a:pPr>
            <a:r>
              <a:rPr lang="en" sz="1500"/>
              <a:t>A</a:t>
            </a:r>
            <a:r>
              <a:rPr lang="en" sz="1500"/>
              <a:t> car is an object.</a:t>
            </a:r>
            <a:endParaRPr sz="1500"/>
          </a:p>
          <a:p>
            <a:pPr indent="-260350" lvl="0" marL="342900" rtl="0" algn="l">
              <a:spcBef>
                <a:spcPts val="800"/>
              </a:spcBef>
              <a:spcAft>
                <a:spcPts val="0"/>
              </a:spcAft>
              <a:buSzPts val="1500"/>
              <a:buChar char="➢"/>
            </a:pPr>
            <a:r>
              <a:rPr lang="en" sz="1500"/>
              <a:t>A car has properties, such as make, model, weight, and color.</a:t>
            </a:r>
            <a:endParaRPr sz="1500"/>
          </a:p>
          <a:p>
            <a:pPr indent="-273050" lvl="1" marL="698500" rtl="0" algn="l">
              <a:spcBef>
                <a:spcPts val="800"/>
              </a:spcBef>
              <a:spcAft>
                <a:spcPts val="0"/>
              </a:spcAft>
              <a:buSzPts val="1500"/>
              <a:buChar char="○"/>
            </a:pPr>
            <a:r>
              <a:rPr lang="en" sz="1500"/>
              <a:t>All cars have the same properties, but the property values differ from car to car.</a:t>
            </a:r>
            <a:endParaRPr sz="1500"/>
          </a:p>
          <a:p>
            <a:pPr indent="-260350" lvl="0" marL="342900" rtl="0" algn="l">
              <a:spcBef>
                <a:spcPts val="800"/>
              </a:spcBef>
              <a:spcAft>
                <a:spcPts val="0"/>
              </a:spcAft>
              <a:buSzPts val="1500"/>
              <a:buChar char="➢"/>
            </a:pPr>
            <a:r>
              <a:rPr lang="en" sz="1500"/>
              <a:t>A car has methods, such as start, drive, brake, and stop.</a:t>
            </a:r>
            <a:endParaRPr sz="1500"/>
          </a:p>
          <a:p>
            <a:pPr indent="-273050" lvl="1" marL="698500" rtl="0" algn="l">
              <a:spcBef>
                <a:spcPts val="800"/>
              </a:spcBef>
              <a:spcAft>
                <a:spcPts val="0"/>
              </a:spcAft>
              <a:buSzPts val="1500"/>
              <a:buChar char="○"/>
            </a:pPr>
            <a:r>
              <a:rPr lang="en" sz="1500"/>
              <a:t>All cars have the same methods, but the methods are performed at different times.</a:t>
            </a:r>
            <a:endParaRPr sz="1700"/>
          </a:p>
        </p:txBody>
      </p:sp>
      <p:sp>
        <p:nvSpPr>
          <p:cNvPr id="528" name="Google Shape;528;p59"/>
          <p:cNvSpPr txBox="1"/>
          <p:nvPr>
            <p:ph type="title"/>
          </p:nvPr>
        </p:nvSpPr>
        <p:spPr>
          <a:xfrm>
            <a:off x="441650" y="625400"/>
            <a:ext cx="81405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Objects in Real Life</a:t>
            </a:r>
            <a:endParaRPr sz="2500"/>
          </a:p>
        </p:txBody>
      </p:sp>
      <p:sp>
        <p:nvSpPr>
          <p:cNvPr id="529" name="Google Shape;529;p5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grpSp>
        <p:nvGrpSpPr>
          <p:cNvPr id="530" name="Google Shape;530;p59"/>
          <p:cNvGrpSpPr/>
          <p:nvPr/>
        </p:nvGrpSpPr>
        <p:grpSpPr>
          <a:xfrm>
            <a:off x="3225263" y="3530150"/>
            <a:ext cx="3964637" cy="1412125"/>
            <a:chOff x="2589688" y="3510500"/>
            <a:chExt cx="3964637" cy="1412125"/>
          </a:xfrm>
        </p:grpSpPr>
        <p:pic>
          <p:nvPicPr>
            <p:cNvPr id="531" name="Google Shape;531;p59"/>
            <p:cNvPicPr preferRelativeResize="0"/>
            <p:nvPr/>
          </p:nvPicPr>
          <p:blipFill rotWithShape="1">
            <a:blip r:embed="rId3">
              <a:alphaModFix/>
            </a:blip>
            <a:srcRect b="0" l="0" r="54679" t="3325"/>
            <a:stretch/>
          </p:blipFill>
          <p:spPr>
            <a:xfrm>
              <a:off x="2589688" y="3510500"/>
              <a:ext cx="3323200" cy="1412125"/>
            </a:xfrm>
            <a:prstGeom prst="rect">
              <a:avLst/>
            </a:prstGeom>
            <a:noFill/>
            <a:ln cap="flat" cmpd="sng" w="9525">
              <a:solidFill>
                <a:schemeClr val="dk2"/>
              </a:solidFill>
              <a:prstDash val="solid"/>
              <a:round/>
              <a:headEnd len="sm" w="sm" type="none"/>
              <a:tailEnd len="sm" w="sm" type="none"/>
            </a:ln>
          </p:spPr>
        </p:pic>
        <p:pic>
          <p:nvPicPr>
            <p:cNvPr id="532" name="Google Shape;532;p59"/>
            <p:cNvPicPr preferRelativeResize="0"/>
            <p:nvPr/>
          </p:nvPicPr>
          <p:blipFill rotWithShape="1">
            <a:blip r:embed="rId3">
              <a:alphaModFix/>
            </a:blip>
            <a:srcRect b="0" l="89663" r="0" t="3325"/>
            <a:stretch/>
          </p:blipFill>
          <p:spPr>
            <a:xfrm>
              <a:off x="5796400" y="3510500"/>
              <a:ext cx="757924" cy="141212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0"/>
          <p:cNvSpPr txBox="1"/>
          <p:nvPr>
            <p:ph type="title"/>
          </p:nvPr>
        </p:nvSpPr>
        <p:spPr>
          <a:xfrm>
            <a:off x="342337" y="5205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2500"/>
              <a:t>Object Methods</a:t>
            </a:r>
            <a:endParaRPr sz="2500"/>
          </a:p>
        </p:txBody>
      </p:sp>
      <p:sp>
        <p:nvSpPr>
          <p:cNvPr id="539" name="Google Shape;539;p60"/>
          <p:cNvSpPr txBox="1"/>
          <p:nvPr>
            <p:ph idx="1" type="body"/>
          </p:nvPr>
        </p:nvSpPr>
        <p:spPr>
          <a:xfrm>
            <a:off x="600325" y="992000"/>
            <a:ext cx="8116800" cy="3978600"/>
          </a:xfrm>
          <a:prstGeom prst="rect">
            <a:avLst/>
          </a:prstGeom>
        </p:spPr>
        <p:txBody>
          <a:bodyPr anchorCtr="0" anchor="t" bIns="68575" lIns="68575" spcFirstLastPara="1" rIns="68575" wrap="square" tIns="68575">
            <a:noAutofit/>
          </a:bodyPr>
          <a:lstStyle/>
          <a:p>
            <a:pPr indent="0" lvl="0" marL="0" rtl="0" algn="l">
              <a:lnSpc>
                <a:spcPct val="100000"/>
              </a:lnSpc>
              <a:spcBef>
                <a:spcPts val="1000"/>
              </a:spcBef>
              <a:spcAft>
                <a:spcPts val="0"/>
              </a:spcAft>
              <a:buNone/>
            </a:pPr>
            <a:r>
              <a:rPr lang="en" sz="1500"/>
              <a:t>O</a:t>
            </a:r>
            <a:r>
              <a:rPr lang="en" sz="1500"/>
              <a:t>bjects can also have </a:t>
            </a:r>
            <a:r>
              <a:rPr b="1" lang="en" sz="1500"/>
              <a:t>methods</a:t>
            </a:r>
            <a:r>
              <a:rPr lang="en" sz="1500"/>
              <a:t>, </a:t>
            </a:r>
            <a:r>
              <a:rPr lang="en" sz="1500"/>
              <a:t>such as </a:t>
            </a:r>
            <a:r>
              <a:rPr b="1" lang="en" sz="1500"/>
              <a:t>function definitions</a:t>
            </a:r>
            <a:r>
              <a:rPr lang="en" sz="1500"/>
              <a:t>, </a:t>
            </a:r>
            <a:r>
              <a:rPr lang="en" sz="1500"/>
              <a:t>which are stored in properties</a:t>
            </a:r>
            <a:r>
              <a:rPr b="1" lang="en" sz="1500"/>
              <a:t>. </a:t>
            </a:r>
            <a:r>
              <a:rPr lang="en" sz="1500"/>
              <a:t>Methods are actions that can be performed on objects and their properties. </a:t>
            </a:r>
            <a:endParaRPr sz="1500"/>
          </a:p>
          <a:p>
            <a:pPr indent="0" lvl="0" marL="0" rtl="0" algn="l">
              <a:lnSpc>
                <a:spcPct val="100000"/>
              </a:lnSpc>
              <a:spcBef>
                <a:spcPts val="1000"/>
              </a:spcBef>
              <a:spcAft>
                <a:spcPts val="0"/>
              </a:spcAft>
              <a:buNone/>
            </a:pPr>
            <a:r>
              <a:rPr lang="en" sz="1500"/>
              <a:t>For example, using our previous </a:t>
            </a:r>
            <a:r>
              <a:rPr b="1" lang="en" sz="1500">
                <a:latin typeface="Consolas"/>
                <a:ea typeface="Consolas"/>
                <a:cs typeface="Consolas"/>
                <a:sym typeface="Consolas"/>
              </a:rPr>
              <a:t>person</a:t>
            </a:r>
            <a:r>
              <a:rPr b="1" lang="en" sz="1500"/>
              <a:t> </a:t>
            </a:r>
            <a:r>
              <a:rPr lang="en" sz="1500"/>
              <a:t>object, we can have a method that returns their full name using the information already available in the </a:t>
            </a:r>
            <a:r>
              <a:rPr b="1" lang="en" sz="1500">
                <a:latin typeface="Consolas"/>
                <a:ea typeface="Consolas"/>
                <a:cs typeface="Consolas"/>
                <a:sym typeface="Consolas"/>
              </a:rPr>
              <a:t>firstName</a:t>
            </a:r>
            <a:r>
              <a:rPr lang="en" sz="1500"/>
              <a:t> and </a:t>
            </a:r>
            <a:r>
              <a:rPr b="1" lang="en" sz="1500">
                <a:latin typeface="Consolas"/>
                <a:ea typeface="Consolas"/>
                <a:cs typeface="Consolas"/>
                <a:sym typeface="Consolas"/>
              </a:rPr>
              <a:t>lastName</a:t>
            </a:r>
            <a:r>
              <a:rPr lang="en" sz="1500"/>
              <a:t> properties by making use of the </a:t>
            </a:r>
            <a:r>
              <a:rPr b="1" lang="en" sz="1500">
                <a:latin typeface="Consolas"/>
                <a:ea typeface="Consolas"/>
                <a:cs typeface="Consolas"/>
                <a:sym typeface="Consolas"/>
              </a:rPr>
              <a:t>this</a:t>
            </a:r>
            <a:r>
              <a:rPr lang="en" sz="1500"/>
              <a:t> keyword</a:t>
            </a:r>
            <a:r>
              <a:rPr lang="en" sz="1500"/>
              <a:t>:</a:t>
            </a:r>
            <a:endParaRPr sz="1500">
              <a:solidFill>
                <a:schemeClr val="dk1"/>
              </a:solidFill>
              <a:highlight>
                <a:srgbClr val="FFFFFF"/>
              </a:highlight>
              <a:latin typeface="Verdana"/>
              <a:ea typeface="Verdana"/>
              <a:cs typeface="Verdana"/>
              <a:sym typeface="Verdana"/>
            </a:endParaRPr>
          </a:p>
          <a:p>
            <a:pPr indent="457200" lvl="0" marL="0" rtl="0" algn="l">
              <a:lnSpc>
                <a:spcPct val="100000"/>
              </a:lnSpc>
              <a:spcBef>
                <a:spcPts val="10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person </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firstName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"John"</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lastName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"Doe"</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age</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50</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eyeColor</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"blue"</a:t>
            </a:r>
            <a:r>
              <a:rPr lang="en">
                <a:solidFill>
                  <a:schemeClr val="accent2"/>
                </a:solidFill>
                <a:highlight>
                  <a:schemeClr val="lt1"/>
                </a:highlight>
                <a:latin typeface="Consolas"/>
                <a:ea typeface="Consolas"/>
                <a:cs typeface="Consolas"/>
                <a:sym typeface="Consolas"/>
              </a:rPr>
              <a:t>,</a:t>
            </a:r>
            <a:br>
              <a:rPr lang="en">
                <a:solidFill>
                  <a:srgbClr val="067D17"/>
                </a:solidFill>
                <a:highlight>
                  <a:schemeClr val="lt1"/>
                </a:highlight>
                <a:latin typeface="Consolas"/>
                <a:ea typeface="Consolas"/>
                <a:cs typeface="Consolas"/>
                <a:sym typeface="Consolas"/>
              </a:rPr>
            </a:br>
            <a:r>
              <a:rPr lang="en">
                <a:solidFill>
                  <a:srgbClr val="067D17"/>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fullName</a:t>
            </a:r>
            <a:r>
              <a:rPr lang="en">
                <a:solidFill>
                  <a:srgbClr val="080808"/>
                </a:solidFill>
                <a:highlight>
                  <a:schemeClr val="lt1"/>
                </a:highlight>
                <a:latin typeface="Consolas"/>
                <a:ea typeface="Consolas"/>
                <a:cs typeface="Consolas"/>
                <a:sym typeface="Consolas"/>
              </a:rPr>
              <a:t>: </a:t>
            </a:r>
            <a:r>
              <a:rPr lang="en">
                <a:solidFill>
                  <a:srgbClr val="0033B3"/>
                </a:solidFill>
                <a:latin typeface="Consolas"/>
                <a:ea typeface="Consolas"/>
                <a:cs typeface="Consolas"/>
                <a:sym typeface="Consolas"/>
              </a:rPr>
              <a:t>function</a:t>
            </a:r>
            <a:r>
              <a:rPr lang="en">
                <a:solidFill>
                  <a:srgbClr val="080808"/>
                </a:solidFill>
                <a:latin typeface="Consolas"/>
                <a:ea typeface="Consolas"/>
                <a:cs typeface="Consolas"/>
                <a:sym typeface="Consolas"/>
              </a:rPr>
              <a:t>()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return 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firstName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 "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lastName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br>
              <a:rPr lang="en">
                <a:solidFill>
                  <a:srgbClr val="067D17"/>
                </a:solidFill>
                <a:highlight>
                  <a:schemeClr val="lt1"/>
                </a:highlight>
                <a:latin typeface="Consolas"/>
                <a:ea typeface="Consolas"/>
                <a:cs typeface="Consolas"/>
                <a:sym typeface="Consolas"/>
              </a:rPr>
            </a:br>
            <a:r>
              <a:rPr lang="en">
                <a:solidFill>
                  <a:srgbClr val="067D17"/>
                </a:solidFill>
                <a:highlight>
                  <a:schemeClr val="lt1"/>
                </a:highlight>
                <a:latin typeface="Consolas"/>
                <a:ea typeface="Consolas"/>
                <a:cs typeface="Consolas"/>
                <a:sym typeface="Consolas"/>
              </a:rPr>
              <a:t>	</a:t>
            </a:r>
            <a:r>
              <a:rPr lang="en">
                <a:solidFill>
                  <a:srgbClr val="080808"/>
                </a:solidFill>
                <a:highlight>
                  <a:schemeClr val="lt1"/>
                </a:highlight>
                <a:latin typeface="Consolas"/>
                <a:ea typeface="Consolas"/>
                <a:cs typeface="Consolas"/>
                <a:sym typeface="Consolas"/>
              </a:rPr>
              <a:t>};</a:t>
            </a:r>
            <a:endParaRPr>
              <a:solidFill>
                <a:schemeClr val="accent2"/>
              </a:solidFill>
            </a:endParaRPr>
          </a:p>
          <a:p>
            <a:pPr indent="0" lvl="0" marL="0" rtl="0" algn="r">
              <a:lnSpc>
                <a:spcPct val="100000"/>
              </a:lnSpc>
              <a:spcBef>
                <a:spcPts val="1000"/>
              </a:spcBef>
              <a:spcAft>
                <a:spcPts val="1000"/>
              </a:spcAft>
              <a:buNone/>
            </a:pPr>
            <a:r>
              <a:rPr lang="en" sz="1500">
                <a:solidFill>
                  <a:schemeClr val="accent2"/>
                </a:solidFill>
              </a:rPr>
              <a:t>We will discuss more about object methods and the </a:t>
            </a:r>
            <a:r>
              <a:rPr b="1" lang="en" sz="1500">
                <a:latin typeface="Consolas"/>
                <a:ea typeface="Consolas"/>
                <a:cs typeface="Consolas"/>
                <a:sym typeface="Consolas"/>
              </a:rPr>
              <a:t>this</a:t>
            </a:r>
            <a:r>
              <a:rPr lang="en" sz="1500">
                <a:solidFill>
                  <a:schemeClr val="accent2"/>
                </a:solidFill>
              </a:rPr>
              <a:t> keyword later in this presentation.</a:t>
            </a:r>
            <a:endParaRPr sz="1500">
              <a:solidFill>
                <a:schemeClr val="accent2"/>
              </a:solidFill>
            </a:endParaRPr>
          </a:p>
        </p:txBody>
      </p:sp>
      <p:sp>
        <p:nvSpPr>
          <p:cNvPr id="540" name="Google Shape;540;p6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1"/>
          <p:cNvSpPr txBox="1"/>
          <p:nvPr>
            <p:ph type="title"/>
          </p:nvPr>
        </p:nvSpPr>
        <p:spPr>
          <a:xfrm>
            <a:off x="426012" y="6647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Creating a JavaScript Object</a:t>
            </a:r>
            <a:endParaRPr sz="2500"/>
          </a:p>
        </p:txBody>
      </p:sp>
      <p:sp>
        <p:nvSpPr>
          <p:cNvPr id="547" name="Google Shape;547;p61"/>
          <p:cNvSpPr txBox="1"/>
          <p:nvPr>
            <p:ph idx="1" type="body"/>
          </p:nvPr>
        </p:nvSpPr>
        <p:spPr>
          <a:xfrm>
            <a:off x="593775" y="1195125"/>
            <a:ext cx="8116800" cy="34908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solidFill>
                  <a:schemeClr val="accent2"/>
                </a:solidFill>
              </a:rPr>
              <a:t>With JavaScript, we can define and create our own objects in three ways:</a:t>
            </a:r>
            <a:endParaRPr sz="1500">
              <a:solidFill>
                <a:schemeClr val="accent2"/>
              </a:solidFill>
            </a:endParaRPr>
          </a:p>
          <a:p>
            <a:pPr indent="-266700" lvl="0" marL="342900" rtl="0" algn="l">
              <a:spcBef>
                <a:spcPts val="800"/>
              </a:spcBef>
              <a:spcAft>
                <a:spcPts val="0"/>
              </a:spcAft>
              <a:buSzPts val="1600"/>
              <a:buAutoNum type="arabicParenR"/>
            </a:pPr>
            <a:r>
              <a:rPr lang="en" sz="1500">
                <a:solidFill>
                  <a:schemeClr val="accent2"/>
                </a:solidFill>
              </a:rPr>
              <a:t>Define and create a single object by using an object </a:t>
            </a:r>
            <a:r>
              <a:rPr b="1" lang="en" sz="1500">
                <a:solidFill>
                  <a:schemeClr val="accent2"/>
                </a:solidFill>
              </a:rPr>
              <a:t>literal</a:t>
            </a:r>
            <a:r>
              <a:rPr lang="en" sz="1500">
                <a:solidFill>
                  <a:schemeClr val="accent2"/>
                </a:solidFill>
              </a:rPr>
              <a:t>.</a:t>
            </a:r>
            <a:endParaRPr sz="1500">
              <a:solidFill>
                <a:schemeClr val="accent2"/>
              </a:solidFill>
            </a:endParaRPr>
          </a:p>
          <a:p>
            <a:pPr indent="-266700" lvl="0" marL="342900" rtl="0" algn="l">
              <a:spcBef>
                <a:spcPts val="800"/>
              </a:spcBef>
              <a:spcAft>
                <a:spcPts val="0"/>
              </a:spcAft>
              <a:buSzPts val="1600"/>
              <a:buAutoNum type="arabicParenR"/>
            </a:pPr>
            <a:r>
              <a:rPr lang="en" sz="1500">
                <a:solidFill>
                  <a:schemeClr val="accent2"/>
                </a:solidFill>
              </a:rPr>
              <a:t>Define and create a single object with the keyword </a:t>
            </a:r>
            <a:r>
              <a:rPr b="1" lang="en" sz="1500">
                <a:solidFill>
                  <a:schemeClr val="accent2"/>
                </a:solidFill>
                <a:latin typeface="Consolas"/>
                <a:ea typeface="Consolas"/>
                <a:cs typeface="Consolas"/>
                <a:sym typeface="Consolas"/>
              </a:rPr>
              <a:t>new</a:t>
            </a:r>
            <a:r>
              <a:rPr lang="en" sz="1500">
                <a:solidFill>
                  <a:schemeClr val="accent2"/>
                </a:solidFill>
              </a:rPr>
              <a:t>.</a:t>
            </a:r>
            <a:endParaRPr sz="1500">
              <a:solidFill>
                <a:schemeClr val="accent2"/>
              </a:solidFill>
            </a:endParaRPr>
          </a:p>
          <a:p>
            <a:pPr indent="-266700" lvl="0" marL="342900" rtl="0" algn="l">
              <a:spcBef>
                <a:spcPts val="800"/>
              </a:spcBef>
              <a:spcAft>
                <a:spcPts val="0"/>
              </a:spcAft>
              <a:buSzPts val="1600"/>
              <a:buAutoNum type="arabicParenR"/>
            </a:pPr>
            <a:r>
              <a:rPr lang="en" sz="1500">
                <a:solidFill>
                  <a:schemeClr val="accent2"/>
                </a:solidFill>
              </a:rPr>
              <a:t>Define an </a:t>
            </a:r>
            <a:r>
              <a:rPr b="1" lang="en" sz="1500">
                <a:solidFill>
                  <a:schemeClr val="accent2"/>
                </a:solidFill>
              </a:rPr>
              <a:t>object constructor</a:t>
            </a:r>
            <a:r>
              <a:rPr lang="en" sz="1500">
                <a:solidFill>
                  <a:schemeClr val="accent2"/>
                </a:solidFill>
              </a:rPr>
              <a:t>, and then create objects of the constructed type using the keyword </a:t>
            </a:r>
            <a:r>
              <a:rPr b="1" lang="en" sz="1500">
                <a:solidFill>
                  <a:schemeClr val="accent2"/>
                </a:solidFill>
                <a:latin typeface="Consolas"/>
                <a:ea typeface="Consolas"/>
                <a:cs typeface="Consolas"/>
                <a:sym typeface="Consolas"/>
              </a:rPr>
              <a:t>new</a:t>
            </a:r>
            <a:r>
              <a:rPr lang="en" sz="1500">
                <a:solidFill>
                  <a:schemeClr val="accent2"/>
                </a:solidFill>
              </a:rPr>
              <a:t>.</a:t>
            </a:r>
            <a:endParaRPr sz="1500">
              <a:solidFill>
                <a:schemeClr val="accent2"/>
              </a:solidFill>
            </a:endParaRPr>
          </a:p>
          <a:p>
            <a:pPr indent="0" lvl="0" marL="0" rtl="0" algn="l">
              <a:spcBef>
                <a:spcPts val="800"/>
              </a:spcBef>
              <a:spcAft>
                <a:spcPts val="0"/>
              </a:spcAft>
              <a:buNone/>
            </a:pPr>
            <a:r>
              <a:rPr lang="en" sz="1500">
                <a:solidFill>
                  <a:schemeClr val="accent2"/>
                </a:solidFill>
              </a:rPr>
              <a:t>We will go into detail about these three options in the following slides.</a:t>
            </a:r>
            <a:endParaRPr sz="1500">
              <a:solidFill>
                <a:schemeClr val="accent2"/>
              </a:solidFill>
            </a:endParaRPr>
          </a:p>
        </p:txBody>
      </p:sp>
      <p:sp>
        <p:nvSpPr>
          <p:cNvPr id="548" name="Google Shape;548;p6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2"/>
          <p:cNvSpPr txBox="1"/>
          <p:nvPr>
            <p:ph type="title"/>
          </p:nvPr>
        </p:nvSpPr>
        <p:spPr>
          <a:xfrm>
            <a:off x="388187" y="6319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Creating Objects: Literals</a:t>
            </a:r>
            <a:endParaRPr sz="2500"/>
          </a:p>
        </p:txBody>
      </p:sp>
      <p:sp>
        <p:nvSpPr>
          <p:cNvPr id="555" name="Google Shape;555;p62"/>
          <p:cNvSpPr txBox="1"/>
          <p:nvPr>
            <p:ph idx="1" type="body"/>
          </p:nvPr>
        </p:nvSpPr>
        <p:spPr>
          <a:xfrm>
            <a:off x="523875" y="1162350"/>
            <a:ext cx="8186700" cy="3710100"/>
          </a:xfrm>
          <a:prstGeom prst="rect">
            <a:avLst/>
          </a:prstGeom>
          <a:ln>
            <a:noFill/>
          </a:ln>
        </p:spPr>
        <p:txBody>
          <a:bodyPr anchorCtr="0" anchor="t" bIns="68575" lIns="68575" spcFirstLastPara="1" rIns="68575" wrap="square" tIns="68575">
            <a:noAutofit/>
          </a:bodyPr>
          <a:lstStyle/>
          <a:p>
            <a:pPr indent="0" lvl="0" marL="0" rtl="0" algn="l">
              <a:lnSpc>
                <a:spcPct val="90000"/>
              </a:lnSpc>
              <a:spcBef>
                <a:spcPts val="0"/>
              </a:spcBef>
              <a:spcAft>
                <a:spcPts val="0"/>
              </a:spcAft>
              <a:buNone/>
            </a:pPr>
            <a:r>
              <a:rPr lang="en" sz="1500">
                <a:solidFill>
                  <a:srgbClr val="000000"/>
                </a:solidFill>
              </a:rPr>
              <a:t>The easiest way to create an object is to include an </a:t>
            </a:r>
            <a:r>
              <a:rPr b="1" lang="en" sz="1500">
                <a:solidFill>
                  <a:srgbClr val="000000"/>
                </a:solidFill>
              </a:rPr>
              <a:t>object literal</a:t>
            </a:r>
            <a:r>
              <a:rPr lang="en" sz="1500">
                <a:solidFill>
                  <a:srgbClr val="000000"/>
                </a:solidFill>
              </a:rPr>
              <a:t> in your JavaScript code. An object literal is a </a:t>
            </a:r>
            <a:r>
              <a:rPr b="1" lang="en" sz="1500">
                <a:solidFill>
                  <a:srgbClr val="000000"/>
                </a:solidFill>
              </a:rPr>
              <a:t>comma-separated list</a:t>
            </a:r>
            <a:r>
              <a:rPr lang="en" sz="1500">
                <a:solidFill>
                  <a:srgbClr val="000000"/>
                </a:solidFill>
              </a:rPr>
              <a:t> of </a:t>
            </a:r>
            <a:r>
              <a:rPr b="1" lang="en" sz="1500">
                <a:solidFill>
                  <a:srgbClr val="000000"/>
                </a:solidFill>
              </a:rPr>
              <a:t>colon-separated names or value pairs</a:t>
            </a:r>
            <a:r>
              <a:rPr lang="en" sz="1500">
                <a:solidFill>
                  <a:srgbClr val="000000"/>
                </a:solidFill>
              </a:rPr>
              <a:t> enclosed in </a:t>
            </a:r>
            <a:r>
              <a:rPr b="1" lang="en" sz="1500">
                <a:solidFill>
                  <a:srgbClr val="000000"/>
                </a:solidFill>
              </a:rPr>
              <a:t>curly braces</a:t>
            </a:r>
            <a:r>
              <a:rPr lang="en" sz="1500">
                <a:solidFill>
                  <a:srgbClr val="000000"/>
                </a:solidFill>
              </a:rPr>
              <a:t>. </a:t>
            </a:r>
            <a:endParaRPr sz="1500">
              <a:solidFill>
                <a:srgbClr val="000000"/>
              </a:solidFill>
            </a:endParaRPr>
          </a:p>
          <a:p>
            <a:pPr indent="0" lvl="0" marL="0" rtl="0" algn="l">
              <a:lnSpc>
                <a:spcPct val="90000"/>
              </a:lnSpc>
              <a:spcBef>
                <a:spcPts val="1000"/>
              </a:spcBef>
              <a:spcAft>
                <a:spcPts val="0"/>
              </a:spcAft>
              <a:buNone/>
            </a:pPr>
            <a:r>
              <a:rPr lang="en" sz="1500">
                <a:solidFill>
                  <a:srgbClr val="000000"/>
                </a:solidFill>
              </a:rPr>
              <a:t>A property name is a JavaScript identifier or a string literal (the empty string is allowed). A property value is any JavaScript expression. The value of the expression (it may be a primitive value or an object value) becomes the value of the property.</a:t>
            </a:r>
            <a:endParaRPr sz="1500">
              <a:solidFill>
                <a:srgbClr val="000000"/>
              </a:solidFill>
            </a:endParaRPr>
          </a:p>
          <a:p>
            <a:pPr indent="0" lvl="0" marL="0" rtl="0" algn="l">
              <a:lnSpc>
                <a:spcPct val="90000"/>
              </a:lnSpc>
              <a:spcBef>
                <a:spcPts val="1000"/>
              </a:spcBef>
              <a:spcAft>
                <a:spcPts val="0"/>
              </a:spcAft>
              <a:buNone/>
            </a:pPr>
            <a:r>
              <a:rPr lang="en" sz="1500">
                <a:solidFill>
                  <a:srgbClr val="000000"/>
                </a:solidFill>
              </a:rPr>
              <a:t>We can also add a new property to an object, even if its key does not currently exist within the object:</a:t>
            </a:r>
            <a:endParaRPr sz="1500">
              <a:solidFill>
                <a:srgbClr val="0033B3"/>
              </a:solidFill>
              <a:highlight>
                <a:srgbClr val="FFFFFF"/>
              </a:highlight>
              <a:latin typeface="Consolas"/>
              <a:ea typeface="Consolas"/>
              <a:cs typeface="Consolas"/>
              <a:sym typeface="Consolas"/>
            </a:endParaRPr>
          </a:p>
          <a:p>
            <a:pPr indent="0" lvl="0" marL="457200" rtl="0" algn="l">
              <a:lnSpc>
                <a:spcPct val="90000"/>
              </a:lnSpc>
              <a:spcBef>
                <a:spcPts val="1000"/>
              </a:spcBef>
              <a:spcAft>
                <a:spcPts val="0"/>
              </a:spcAft>
              <a:buNone/>
            </a:pPr>
            <a:r>
              <a:rPr lang="en" sz="1500">
                <a:solidFill>
                  <a:srgbClr val="0033B3"/>
                </a:solidFill>
                <a:highlight>
                  <a:srgbClr val="FFFFFF"/>
                </a:highlight>
                <a:latin typeface="Consolas"/>
                <a:ea typeface="Consolas"/>
                <a:cs typeface="Consolas"/>
                <a:sym typeface="Consolas"/>
              </a:rPr>
              <a:t>const </a:t>
            </a:r>
            <a:r>
              <a:rPr lang="en" sz="1500">
                <a:solidFill>
                  <a:srgbClr val="830091"/>
                </a:solidFill>
                <a:highlight>
                  <a:srgbClr val="FFFFFF"/>
                </a:highlight>
                <a:latin typeface="Consolas"/>
                <a:ea typeface="Consolas"/>
                <a:cs typeface="Consolas"/>
                <a:sym typeface="Consolas"/>
              </a:rPr>
              <a:t>student </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firstName</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"John"</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lastName</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"Doe"</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age</a:t>
            </a:r>
            <a:r>
              <a:rPr lang="en" sz="1500">
                <a:solidFill>
                  <a:srgbClr val="080808"/>
                </a:solidFill>
                <a:highlight>
                  <a:srgbClr val="FFFFFF"/>
                </a:highlight>
                <a:latin typeface="Consolas"/>
                <a:ea typeface="Consolas"/>
                <a:cs typeface="Consolas"/>
                <a:sym typeface="Consolas"/>
              </a:rPr>
              <a:t>: </a:t>
            </a:r>
            <a:r>
              <a:rPr lang="en" sz="1500">
                <a:solidFill>
                  <a:srgbClr val="1750EB"/>
                </a:solidFill>
                <a:highlight>
                  <a:srgbClr val="FFFFFF"/>
                </a:highlight>
                <a:latin typeface="Consolas"/>
                <a:ea typeface="Consolas"/>
                <a:cs typeface="Consolas"/>
                <a:sym typeface="Consolas"/>
              </a:rPr>
              <a:t>30</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class</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"Java developer"</a:t>
            </a:r>
            <a:br>
              <a:rPr lang="en" sz="1500">
                <a:solidFill>
                  <a:srgbClr val="067D17"/>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457200" rtl="0" algn="l">
              <a:lnSpc>
                <a:spcPct val="90000"/>
              </a:lnSpc>
              <a:spcBef>
                <a:spcPts val="800"/>
              </a:spcBef>
              <a:spcAft>
                <a:spcPts val="800"/>
              </a:spcAft>
              <a:buNone/>
            </a:pPr>
            <a:r>
              <a:rPr lang="en" sz="1500">
                <a:solidFill>
                  <a:srgbClr val="830091"/>
                </a:solidFill>
                <a:highlight>
                  <a:srgbClr val="FFFFFF"/>
                </a:highlight>
                <a:latin typeface="Consolas"/>
                <a:ea typeface="Consolas"/>
                <a:cs typeface="Consolas"/>
                <a:sym typeface="Consolas"/>
              </a:rPr>
              <a:t>student</a:t>
            </a:r>
            <a:r>
              <a:rPr lang="en" sz="1500">
                <a:solidFill>
                  <a:srgbClr val="080808"/>
                </a:solidFill>
                <a:highlight>
                  <a:srgbClr val="FFFFFF"/>
                </a:highlight>
                <a:latin typeface="Consolas"/>
                <a:ea typeface="Consolas"/>
                <a:cs typeface="Consolas"/>
                <a:sym typeface="Consolas"/>
              </a:rPr>
              <a:t>.</a:t>
            </a:r>
            <a:r>
              <a:rPr lang="en" sz="1500">
                <a:solidFill>
                  <a:srgbClr val="871094"/>
                </a:solidFill>
                <a:highlight>
                  <a:srgbClr val="FFFFFF"/>
                </a:highlight>
                <a:latin typeface="Consolas"/>
                <a:ea typeface="Consolas"/>
                <a:cs typeface="Consolas"/>
                <a:sym typeface="Consolas"/>
              </a:rPr>
              <a:t>score </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"90%"</a:t>
            </a:r>
            <a:r>
              <a:rPr lang="en" sz="1500">
                <a:solidFill>
                  <a:srgbClr val="080808"/>
                </a:solidFill>
                <a:highlight>
                  <a:srgbClr val="FFFFFF"/>
                </a:highlight>
                <a:latin typeface="Consolas"/>
                <a:ea typeface="Consolas"/>
                <a:cs typeface="Consolas"/>
                <a:sym typeface="Consolas"/>
              </a:rPr>
              <a:t>; </a:t>
            </a:r>
            <a:r>
              <a:rPr lang="en" sz="1500">
                <a:solidFill>
                  <a:srgbClr val="8C8C8C"/>
                </a:solidFill>
                <a:highlight>
                  <a:srgbClr val="FFFFFF"/>
                </a:highlight>
                <a:latin typeface="Consolas"/>
                <a:ea typeface="Consolas"/>
                <a:cs typeface="Consolas"/>
                <a:sym typeface="Consolas"/>
              </a:rPr>
              <a:t>// add new property</a:t>
            </a:r>
            <a:endParaRPr sz="1500">
              <a:solidFill>
                <a:srgbClr val="8C8C8C"/>
              </a:solidFill>
              <a:highlight>
                <a:srgbClr val="FFFFFF"/>
              </a:highlight>
              <a:latin typeface="Consolas"/>
              <a:ea typeface="Consolas"/>
              <a:cs typeface="Consolas"/>
              <a:sym typeface="Consolas"/>
            </a:endParaRPr>
          </a:p>
        </p:txBody>
      </p:sp>
      <p:sp>
        <p:nvSpPr>
          <p:cNvPr id="556" name="Google Shape;556;p6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2500"/>
              <a:t>Creating Objects: Literals (continued)</a:t>
            </a:r>
            <a:endParaRPr sz="2500"/>
          </a:p>
        </p:txBody>
      </p:sp>
      <p:sp>
        <p:nvSpPr>
          <p:cNvPr id="563" name="Google Shape;563;p6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64" name="Google Shape;564;p63"/>
          <p:cNvSpPr txBox="1"/>
          <p:nvPr>
            <p:ph idx="1" type="body"/>
          </p:nvPr>
        </p:nvSpPr>
        <p:spPr>
          <a:xfrm>
            <a:off x="523875" y="1290600"/>
            <a:ext cx="8186700" cy="35571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500">
                <a:solidFill>
                  <a:schemeClr val="accent2"/>
                </a:solidFill>
                <a:highlight>
                  <a:schemeClr val="lt1"/>
                </a:highlight>
              </a:rPr>
              <a:t>Here are more examples of creating objects with object literals.</a:t>
            </a:r>
            <a:endParaRPr sz="1500">
              <a:solidFill>
                <a:srgbClr val="0033B3"/>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empty </a:t>
            </a:r>
            <a:r>
              <a:rPr lang="en" sz="1500">
                <a:solidFill>
                  <a:srgbClr val="080808"/>
                </a:solidFill>
                <a:highlight>
                  <a:schemeClr val="lt1"/>
                </a:highlight>
                <a:latin typeface="Consolas"/>
                <a:ea typeface="Consolas"/>
                <a:cs typeface="Consolas"/>
                <a:sym typeface="Consolas"/>
              </a:rPr>
              <a:t>= {} </a:t>
            </a:r>
            <a:r>
              <a:rPr lang="en" sz="1500">
                <a:solidFill>
                  <a:srgbClr val="8C8C8C"/>
                </a:solidFill>
                <a:highlight>
                  <a:schemeClr val="lt1"/>
                </a:highlight>
                <a:latin typeface="Consolas"/>
                <a:ea typeface="Consolas"/>
                <a:cs typeface="Consolas"/>
                <a:sym typeface="Consolas"/>
              </a:rPr>
              <a:t>// An object with no properties.</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point </a:t>
            </a:r>
            <a:r>
              <a:rPr lang="en" sz="1500">
                <a:solidFill>
                  <a:srgbClr val="080808"/>
                </a:solidFill>
                <a:highlight>
                  <a:schemeClr val="lt1"/>
                </a:highlight>
                <a:latin typeface="Consolas"/>
                <a:ea typeface="Consolas"/>
                <a:cs typeface="Consolas"/>
                <a:sym typeface="Consolas"/>
              </a:rPr>
              <a:t>= { </a:t>
            </a:r>
            <a:r>
              <a:rPr lang="en" sz="1500">
                <a:solidFill>
                  <a:srgbClr val="871094"/>
                </a:solidFill>
                <a:highlight>
                  <a:schemeClr val="lt1"/>
                </a:highlight>
                <a:latin typeface="Consolas"/>
                <a:ea typeface="Consolas"/>
                <a:cs typeface="Consolas"/>
                <a:sym typeface="Consolas"/>
              </a:rPr>
              <a:t>x</a:t>
            </a:r>
            <a:r>
              <a:rPr lang="en" sz="1500">
                <a:solidFill>
                  <a:srgbClr val="080808"/>
                </a:solidFill>
                <a:highlight>
                  <a:schemeClr val="lt1"/>
                </a:highlight>
                <a:latin typeface="Consolas"/>
                <a:ea typeface="Consolas"/>
                <a:cs typeface="Consolas"/>
                <a:sym typeface="Consolas"/>
              </a:rPr>
              <a:t>:</a:t>
            </a:r>
            <a:r>
              <a:rPr lang="en" sz="1500">
                <a:solidFill>
                  <a:srgbClr val="1750EB"/>
                </a:solidFill>
                <a:highlight>
                  <a:schemeClr val="lt1"/>
                </a:highlight>
                <a:latin typeface="Consolas"/>
                <a:ea typeface="Consolas"/>
                <a:cs typeface="Consolas"/>
                <a:sym typeface="Consolas"/>
              </a:rPr>
              <a:t>0</a:t>
            </a: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y</a:t>
            </a:r>
            <a:r>
              <a:rPr lang="en" sz="1500">
                <a:solidFill>
                  <a:srgbClr val="080808"/>
                </a:solidFill>
                <a:highlight>
                  <a:schemeClr val="lt1"/>
                </a:highlight>
                <a:latin typeface="Consolas"/>
                <a:ea typeface="Consolas"/>
                <a:cs typeface="Consolas"/>
                <a:sym typeface="Consolas"/>
              </a:rPr>
              <a:t>:</a:t>
            </a:r>
            <a:r>
              <a:rPr lang="en" sz="1500">
                <a:solidFill>
                  <a:srgbClr val="1750EB"/>
                </a:solidFill>
                <a:highlight>
                  <a:schemeClr val="lt1"/>
                </a:highlight>
                <a:latin typeface="Consolas"/>
                <a:ea typeface="Consolas"/>
                <a:cs typeface="Consolas"/>
                <a:sym typeface="Consolas"/>
              </a:rPr>
              <a:t>0 </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An object with two properties.</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point2 </a:t>
            </a:r>
            <a:r>
              <a:rPr lang="en" sz="1500">
                <a:solidFill>
                  <a:srgbClr val="080808"/>
                </a:solidFill>
                <a:highlight>
                  <a:schemeClr val="lt1"/>
                </a:highlight>
                <a:latin typeface="Consolas"/>
                <a:ea typeface="Consolas"/>
                <a:cs typeface="Consolas"/>
                <a:sym typeface="Consolas"/>
              </a:rPr>
              <a:t>= { </a:t>
            </a:r>
            <a:r>
              <a:rPr lang="en" sz="1500">
                <a:solidFill>
                  <a:srgbClr val="871094"/>
                </a:solidFill>
                <a:highlight>
                  <a:schemeClr val="lt1"/>
                </a:highlight>
                <a:latin typeface="Consolas"/>
                <a:ea typeface="Consolas"/>
                <a:cs typeface="Consolas"/>
                <a:sym typeface="Consolas"/>
              </a:rPr>
              <a:t>x</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point</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x</a:t>
            </a: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y</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point</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y </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1 </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More complex values.</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book </a:t>
            </a:r>
            <a:r>
              <a:rPr lang="en" sz="1500">
                <a:solidFill>
                  <a:srgbClr val="080808"/>
                </a:solidFill>
                <a:highlight>
                  <a:schemeClr val="lt1"/>
                </a:highlight>
                <a:latin typeface="Consolas"/>
                <a:ea typeface="Consolas"/>
                <a:cs typeface="Consolas"/>
                <a:sym typeface="Consolas"/>
              </a:rPr>
              <a:t>= {</a:t>
            </a:r>
            <a:endParaRPr sz="15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"main title"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"JavaScript"</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Property names can include spaces,</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C8C8C"/>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"sub-title"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"The Definitive Guide"</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and hyphens; use string literals.</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C8C8C"/>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"for"</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"all audiences"</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for is a reserved word; quote it to use.</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C8C8C"/>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author</a:t>
            </a:r>
            <a:r>
              <a:rPr lang="en" sz="1500">
                <a:solidFill>
                  <a:srgbClr val="080808"/>
                </a:solidFill>
                <a:highlight>
                  <a:schemeClr val="lt1"/>
                </a:highlight>
                <a:latin typeface="Consolas"/>
                <a:ea typeface="Consolas"/>
                <a:cs typeface="Consolas"/>
                <a:sym typeface="Consolas"/>
              </a:rPr>
              <a:t>: { </a:t>
            </a:r>
            <a:r>
              <a:rPr lang="en" sz="1500">
                <a:solidFill>
                  <a:srgbClr val="8C8C8C"/>
                </a:solidFill>
                <a:highlight>
                  <a:schemeClr val="lt1"/>
                </a:highlight>
                <a:latin typeface="Consolas"/>
                <a:ea typeface="Consolas"/>
                <a:cs typeface="Consolas"/>
                <a:sym typeface="Consolas"/>
              </a:rPr>
              <a:t>// The value of this property is itself an object.</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C8C8C"/>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firstname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"David"</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Note that these single-word</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C8C8C"/>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surname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"Flanagan" </a:t>
            </a:r>
            <a:r>
              <a:rPr lang="en" sz="1500">
                <a:solidFill>
                  <a:srgbClr val="8C8C8C"/>
                </a:solidFill>
                <a:highlight>
                  <a:schemeClr val="lt1"/>
                </a:highlight>
                <a:latin typeface="Consolas"/>
                <a:ea typeface="Consolas"/>
                <a:cs typeface="Consolas"/>
                <a:sym typeface="Consolas"/>
              </a:rPr>
              <a:t>// property names are unquoted.</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C8C8C"/>
                </a:solidFill>
                <a:highlight>
                  <a:schemeClr val="lt1"/>
                </a:highlight>
                <a:latin typeface="Consolas"/>
                <a:ea typeface="Consolas"/>
                <a:cs typeface="Consolas"/>
                <a:sym typeface="Consolas"/>
              </a:rPr>
              <a:t>   </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500"/>
              <a:t>Creating Objects: </a:t>
            </a:r>
            <a:r>
              <a:rPr lang="en" sz="2500">
                <a:latin typeface="Consolas"/>
                <a:ea typeface="Consolas"/>
                <a:cs typeface="Consolas"/>
                <a:sym typeface="Consolas"/>
              </a:rPr>
              <a:t>new</a:t>
            </a:r>
            <a:r>
              <a:rPr b="1" lang="en" sz="2500"/>
              <a:t> </a:t>
            </a:r>
            <a:r>
              <a:rPr lang="en" sz="2500"/>
              <a:t>Keyword</a:t>
            </a:r>
            <a:endParaRPr sz="2500"/>
          </a:p>
        </p:txBody>
      </p:sp>
      <p:sp>
        <p:nvSpPr>
          <p:cNvPr id="571" name="Google Shape;571;p6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72" name="Google Shape;572;p64"/>
          <p:cNvSpPr txBox="1"/>
          <p:nvPr>
            <p:ph idx="1" type="body"/>
          </p:nvPr>
        </p:nvSpPr>
        <p:spPr>
          <a:xfrm>
            <a:off x="523875" y="1290600"/>
            <a:ext cx="8186700" cy="3557100"/>
          </a:xfrm>
          <a:prstGeom prst="rect">
            <a:avLst/>
          </a:prstGeom>
        </p:spPr>
        <p:txBody>
          <a:bodyPr anchorCtr="0" anchor="t" bIns="68575" lIns="68575" spcFirstLastPara="1" rIns="68575" wrap="square" tIns="68575">
            <a:noAutofit/>
          </a:bodyPr>
          <a:lstStyle/>
          <a:p>
            <a:pPr indent="0" lvl="0" marL="0" rtl="0" algn="l">
              <a:spcBef>
                <a:spcPts val="400"/>
              </a:spcBef>
              <a:spcAft>
                <a:spcPts val="0"/>
              </a:spcAft>
              <a:buNone/>
            </a:pPr>
            <a:r>
              <a:rPr lang="en">
                <a:solidFill>
                  <a:srgbClr val="000000"/>
                </a:solidFill>
                <a:highlight>
                  <a:schemeClr val="lt1"/>
                </a:highlight>
              </a:rPr>
              <a:t>When declaring variables, the best practice is to set an initial value as a starting point and let JavaScript know the type of the variable. Alternatively, you can use </a:t>
            </a:r>
            <a:r>
              <a:rPr b="1" lang="en">
                <a:solidFill>
                  <a:srgbClr val="000000"/>
                </a:solidFill>
                <a:highlight>
                  <a:schemeClr val="lt1"/>
                </a:highlight>
                <a:latin typeface="Consolas"/>
                <a:ea typeface="Consolas"/>
                <a:cs typeface="Consolas"/>
                <a:sym typeface="Consolas"/>
              </a:rPr>
              <a:t>new</a:t>
            </a:r>
            <a:r>
              <a:rPr lang="en">
                <a:solidFill>
                  <a:srgbClr val="000000"/>
                </a:solidFill>
                <a:highlight>
                  <a:schemeClr val="lt1"/>
                </a:highlight>
              </a:rPr>
              <a:t> keyword to declare a variable and assign it a type:</a:t>
            </a:r>
            <a:endParaRPr>
              <a:solidFill>
                <a:srgbClr val="000000"/>
              </a:solidFill>
              <a:highlight>
                <a:schemeClr val="lt1"/>
              </a:highlight>
            </a:endParaRPr>
          </a:p>
          <a:p>
            <a:pPr indent="0" lvl="0" marL="457200" rtl="0" algn="l">
              <a:spcBef>
                <a:spcPts val="4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x1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080808"/>
                </a:solidFill>
                <a:highlight>
                  <a:schemeClr val="lt1"/>
                </a:highlight>
                <a:latin typeface="Consolas"/>
                <a:ea typeface="Consolas"/>
                <a:cs typeface="Consolas"/>
                <a:sym typeface="Consolas"/>
              </a:rPr>
              <a:t>Object();    </a:t>
            </a:r>
            <a:r>
              <a:rPr lang="en">
                <a:solidFill>
                  <a:srgbClr val="8C8C8C"/>
                </a:solidFill>
                <a:highlight>
                  <a:schemeClr val="lt1"/>
                </a:highlight>
                <a:latin typeface="Consolas"/>
                <a:ea typeface="Consolas"/>
                <a:cs typeface="Consolas"/>
                <a:sym typeface="Consolas"/>
              </a:rPr>
              <a:t>// A new Object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x2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080808"/>
                </a:solidFill>
                <a:highlight>
                  <a:schemeClr val="lt1"/>
                </a:highlight>
                <a:latin typeface="Consolas"/>
                <a:ea typeface="Consolas"/>
                <a:cs typeface="Consolas"/>
                <a:sym typeface="Consolas"/>
              </a:rPr>
              <a:t>String();    </a:t>
            </a:r>
            <a:r>
              <a:rPr lang="en">
                <a:solidFill>
                  <a:srgbClr val="8C8C8C"/>
                </a:solidFill>
                <a:highlight>
                  <a:schemeClr val="lt1"/>
                </a:highlight>
                <a:latin typeface="Consolas"/>
                <a:ea typeface="Consolas"/>
                <a:cs typeface="Consolas"/>
                <a:sym typeface="Consolas"/>
              </a:rPr>
              <a:t>// A new String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x3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080808"/>
                </a:solidFill>
                <a:highlight>
                  <a:schemeClr val="lt1"/>
                </a:highlight>
                <a:latin typeface="Consolas"/>
                <a:ea typeface="Consolas"/>
                <a:cs typeface="Consolas"/>
                <a:sym typeface="Consolas"/>
              </a:rPr>
              <a:t>Number();    </a:t>
            </a:r>
            <a:r>
              <a:rPr lang="en">
                <a:solidFill>
                  <a:srgbClr val="8C8C8C"/>
                </a:solidFill>
                <a:highlight>
                  <a:schemeClr val="lt1"/>
                </a:highlight>
                <a:latin typeface="Consolas"/>
                <a:ea typeface="Consolas"/>
                <a:cs typeface="Consolas"/>
                <a:sym typeface="Consolas"/>
              </a:rPr>
              <a:t>// A new Number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x4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080808"/>
                </a:solidFill>
                <a:highlight>
                  <a:schemeClr val="lt1"/>
                </a:highlight>
                <a:latin typeface="Consolas"/>
                <a:ea typeface="Consolas"/>
                <a:cs typeface="Consolas"/>
                <a:sym typeface="Consolas"/>
              </a:rPr>
              <a:t>Boolean();   </a:t>
            </a:r>
            <a:r>
              <a:rPr lang="en">
                <a:solidFill>
                  <a:srgbClr val="8C8C8C"/>
                </a:solidFill>
                <a:highlight>
                  <a:schemeClr val="lt1"/>
                </a:highlight>
                <a:latin typeface="Consolas"/>
                <a:ea typeface="Consolas"/>
                <a:cs typeface="Consolas"/>
                <a:sym typeface="Consolas"/>
              </a:rPr>
              <a:t>// A new Boolean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x5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830091"/>
                </a:solidFill>
                <a:highlight>
                  <a:schemeClr val="lt1"/>
                </a:highlight>
                <a:latin typeface="Consolas"/>
                <a:ea typeface="Consolas"/>
                <a:cs typeface="Consolas"/>
                <a:sym typeface="Consolas"/>
              </a:rPr>
              <a:t>Array</a:t>
            </a:r>
            <a:r>
              <a:rPr lang="en">
                <a:solidFill>
                  <a:srgbClr val="080808"/>
                </a:solidFill>
                <a:highlight>
                  <a:schemeClr val="lt1"/>
                </a:highlight>
                <a:latin typeface="Consolas"/>
                <a:ea typeface="Consolas"/>
                <a:cs typeface="Consolas"/>
                <a:sym typeface="Consolas"/>
              </a:rPr>
              <a:t>();     </a:t>
            </a:r>
            <a:r>
              <a:rPr lang="en">
                <a:solidFill>
                  <a:srgbClr val="8C8C8C"/>
                </a:solidFill>
                <a:highlight>
                  <a:schemeClr val="lt1"/>
                </a:highlight>
                <a:latin typeface="Consolas"/>
                <a:ea typeface="Consolas"/>
                <a:cs typeface="Consolas"/>
                <a:sym typeface="Consolas"/>
              </a:rPr>
              <a:t>// A new Array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x6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830091"/>
                </a:solidFill>
                <a:highlight>
                  <a:schemeClr val="lt1"/>
                </a:highlight>
                <a:latin typeface="Consolas"/>
                <a:ea typeface="Consolas"/>
                <a:cs typeface="Consolas"/>
                <a:sym typeface="Consolas"/>
              </a:rPr>
              <a:t>RegExp</a:t>
            </a:r>
            <a:r>
              <a:rPr lang="en">
                <a:solidFill>
                  <a:srgbClr val="080808"/>
                </a:solidFill>
                <a:highlight>
                  <a:schemeClr val="lt1"/>
                </a:highlight>
                <a:latin typeface="Consolas"/>
                <a:ea typeface="Consolas"/>
                <a:cs typeface="Consolas"/>
                <a:sym typeface="Consolas"/>
              </a:rPr>
              <a:t>();    </a:t>
            </a:r>
            <a:r>
              <a:rPr lang="en">
                <a:solidFill>
                  <a:srgbClr val="8C8C8C"/>
                </a:solidFill>
                <a:highlight>
                  <a:schemeClr val="lt1"/>
                </a:highlight>
                <a:latin typeface="Consolas"/>
                <a:ea typeface="Consolas"/>
                <a:cs typeface="Consolas"/>
                <a:sym typeface="Consolas"/>
              </a:rPr>
              <a:t>// A new RegExp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x7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080808"/>
                </a:solidFill>
                <a:highlight>
                  <a:schemeClr val="lt1"/>
                </a:highlight>
                <a:latin typeface="Consolas"/>
                <a:ea typeface="Consolas"/>
                <a:cs typeface="Consolas"/>
                <a:sym typeface="Consolas"/>
              </a:rPr>
              <a:t>Function();  </a:t>
            </a:r>
            <a:r>
              <a:rPr lang="en">
                <a:solidFill>
                  <a:srgbClr val="8C8C8C"/>
                </a:solidFill>
                <a:highlight>
                  <a:schemeClr val="lt1"/>
                </a:highlight>
                <a:latin typeface="Consolas"/>
                <a:ea typeface="Consolas"/>
                <a:cs typeface="Consolas"/>
                <a:sym typeface="Consolas"/>
              </a:rPr>
              <a:t>// A new Function object</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x8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rgbClr val="830091"/>
                </a:solidFill>
                <a:highlight>
                  <a:schemeClr val="lt1"/>
                </a:highlight>
                <a:latin typeface="Consolas"/>
                <a:ea typeface="Consolas"/>
                <a:cs typeface="Consolas"/>
                <a:sym typeface="Consolas"/>
              </a:rPr>
              <a:t>Date</a:t>
            </a:r>
            <a:r>
              <a:rPr lang="en">
                <a:solidFill>
                  <a:srgbClr val="080808"/>
                </a:solidFill>
                <a:highlight>
                  <a:schemeClr val="lt1"/>
                </a:highlight>
                <a:latin typeface="Consolas"/>
                <a:ea typeface="Consolas"/>
                <a:cs typeface="Consolas"/>
                <a:sym typeface="Consolas"/>
              </a:rPr>
              <a:t>();      </a:t>
            </a:r>
            <a:r>
              <a:rPr lang="en">
                <a:solidFill>
                  <a:srgbClr val="8C8C8C"/>
                </a:solidFill>
                <a:highlight>
                  <a:schemeClr val="lt1"/>
                </a:highlight>
                <a:latin typeface="Consolas"/>
                <a:ea typeface="Consolas"/>
                <a:cs typeface="Consolas"/>
                <a:sym typeface="Consolas"/>
              </a:rPr>
              <a:t>// A new Date object</a:t>
            </a:r>
            <a:endParaRPr>
              <a:solidFill>
                <a:srgbClr val="8C8C8C"/>
              </a:solidFill>
              <a:highlight>
                <a:schemeClr val="lt1"/>
              </a:highlight>
              <a:latin typeface="Consolas"/>
              <a:ea typeface="Consolas"/>
              <a:cs typeface="Consolas"/>
              <a:sym typeface="Consolas"/>
            </a:endParaRPr>
          </a:p>
          <a:p>
            <a:pPr indent="0" lvl="0" marL="0" rtl="0" algn="l">
              <a:spcBef>
                <a:spcPts val="400"/>
              </a:spcBef>
              <a:spcAft>
                <a:spcPts val="0"/>
              </a:spcAft>
              <a:buNone/>
            </a:pPr>
            <a:r>
              <a:rPr lang="en">
                <a:solidFill>
                  <a:srgbClr val="000000"/>
                </a:solidFill>
                <a:highlight>
                  <a:schemeClr val="lt1"/>
                </a:highlight>
              </a:rPr>
              <a:t>The </a:t>
            </a:r>
            <a:r>
              <a:rPr b="1" lang="en">
                <a:solidFill>
                  <a:srgbClr val="000000"/>
                </a:solidFill>
                <a:highlight>
                  <a:schemeClr val="lt1"/>
                </a:highlight>
                <a:latin typeface="Consolas"/>
                <a:ea typeface="Consolas"/>
                <a:cs typeface="Consolas"/>
                <a:sym typeface="Consolas"/>
              </a:rPr>
              <a:t>Math</a:t>
            </a:r>
            <a:r>
              <a:rPr lang="en">
                <a:solidFill>
                  <a:srgbClr val="000000"/>
                </a:solidFill>
                <a:highlight>
                  <a:schemeClr val="lt1"/>
                </a:highlight>
              </a:rPr>
              <a:t> object is not in the list. </a:t>
            </a:r>
            <a:r>
              <a:rPr b="1" lang="en">
                <a:solidFill>
                  <a:srgbClr val="000000"/>
                </a:solidFill>
                <a:highlight>
                  <a:schemeClr val="lt1"/>
                </a:highlight>
                <a:latin typeface="Consolas"/>
                <a:ea typeface="Consolas"/>
                <a:cs typeface="Consolas"/>
                <a:sym typeface="Consolas"/>
              </a:rPr>
              <a:t>Math</a:t>
            </a:r>
            <a:r>
              <a:rPr lang="en">
                <a:solidFill>
                  <a:srgbClr val="000000"/>
                </a:solidFill>
                <a:highlight>
                  <a:schemeClr val="lt1"/>
                </a:highlight>
              </a:rPr>
              <a:t> is a global object. The </a:t>
            </a:r>
            <a:r>
              <a:rPr b="1" lang="en">
                <a:solidFill>
                  <a:srgbClr val="000000"/>
                </a:solidFill>
                <a:highlight>
                  <a:schemeClr val="lt1"/>
                </a:highlight>
                <a:latin typeface="Consolas"/>
                <a:ea typeface="Consolas"/>
                <a:cs typeface="Consolas"/>
                <a:sym typeface="Consolas"/>
              </a:rPr>
              <a:t>new</a:t>
            </a:r>
            <a:r>
              <a:rPr lang="en">
                <a:solidFill>
                  <a:srgbClr val="000000"/>
                </a:solidFill>
                <a:highlight>
                  <a:schemeClr val="lt1"/>
                </a:highlight>
              </a:rPr>
              <a:t> keyword cannot be used on </a:t>
            </a:r>
            <a:r>
              <a:rPr b="1" lang="en">
                <a:solidFill>
                  <a:srgbClr val="000000"/>
                </a:solidFill>
                <a:highlight>
                  <a:schemeClr val="lt1"/>
                </a:highlight>
                <a:latin typeface="Consolas"/>
                <a:ea typeface="Consolas"/>
                <a:cs typeface="Consolas"/>
                <a:sym typeface="Consolas"/>
              </a:rPr>
              <a:t>Math</a:t>
            </a:r>
            <a:r>
              <a:rPr lang="en">
                <a:solidFill>
                  <a:srgbClr val="000000"/>
                </a:solidFill>
                <a:highlight>
                  <a:schemeClr val="lt1"/>
                </a:highlight>
              </a:rPr>
              <a:t>.</a:t>
            </a:r>
            <a:endParaRPr>
              <a:solidFill>
                <a:srgbClr val="000000"/>
              </a:solidFill>
              <a:highlight>
                <a:schemeClr val="lt1"/>
              </a:highlight>
            </a:endParaRPr>
          </a:p>
          <a:p>
            <a:pPr indent="0" lvl="0" marL="0" rtl="0" algn="l">
              <a:spcBef>
                <a:spcPts val="1000"/>
              </a:spcBef>
              <a:spcAft>
                <a:spcPts val="1000"/>
              </a:spcAft>
              <a:buNone/>
            </a:pPr>
            <a:r>
              <a:rPr lang="en">
                <a:solidFill>
                  <a:srgbClr val="000000"/>
                </a:solidFill>
                <a:highlight>
                  <a:schemeClr val="lt1"/>
                </a:highlight>
              </a:rPr>
              <a:t>The </a:t>
            </a:r>
            <a:r>
              <a:rPr b="1" lang="en">
                <a:solidFill>
                  <a:srgbClr val="000000"/>
                </a:solidFill>
                <a:highlight>
                  <a:schemeClr val="lt1"/>
                </a:highlight>
                <a:latin typeface="Consolas"/>
                <a:ea typeface="Consolas"/>
                <a:cs typeface="Consolas"/>
                <a:sym typeface="Consolas"/>
              </a:rPr>
              <a:t>new</a:t>
            </a:r>
            <a:r>
              <a:rPr lang="en">
                <a:solidFill>
                  <a:srgbClr val="000000"/>
                </a:solidFill>
                <a:highlight>
                  <a:schemeClr val="lt1"/>
                </a:highlight>
              </a:rPr>
              <a:t> keyword creates a copy of the object and assigns the new copy to your variable. This copy would already have initial values for its properties: 0 for numbers, empty quotes for String, false for Boolean, and other default values depending on the object.</a:t>
            </a:r>
            <a:endParaRPr>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5"/>
          <p:cNvSpPr txBox="1"/>
          <p:nvPr>
            <p:ph type="title"/>
          </p:nvPr>
        </p:nvSpPr>
        <p:spPr>
          <a:xfrm>
            <a:off x="388187" y="6057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Creating Objects: </a:t>
            </a:r>
            <a:r>
              <a:rPr lang="en" sz="2500">
                <a:latin typeface="Consolas"/>
                <a:ea typeface="Consolas"/>
                <a:cs typeface="Consolas"/>
                <a:sym typeface="Consolas"/>
              </a:rPr>
              <a:t>new</a:t>
            </a:r>
            <a:r>
              <a:rPr lang="en" sz="2500"/>
              <a:t> Keyword (continued)</a:t>
            </a:r>
            <a:endParaRPr sz="2700"/>
          </a:p>
        </p:txBody>
      </p:sp>
      <p:sp>
        <p:nvSpPr>
          <p:cNvPr id="579" name="Google Shape;579;p65"/>
          <p:cNvSpPr txBox="1"/>
          <p:nvPr>
            <p:ph idx="1" type="body"/>
          </p:nvPr>
        </p:nvSpPr>
        <p:spPr>
          <a:xfrm>
            <a:off x="523875" y="1136150"/>
            <a:ext cx="8265300" cy="3716400"/>
          </a:xfrm>
          <a:prstGeom prst="rect">
            <a:avLst/>
          </a:prstGeom>
          <a:no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sz="1500">
                <a:solidFill>
                  <a:srgbClr val="000000"/>
                </a:solidFill>
              </a:rPr>
              <a:t>The </a:t>
            </a:r>
            <a:r>
              <a:rPr b="1" lang="en" sz="1500">
                <a:solidFill>
                  <a:srgbClr val="000000"/>
                </a:solidFill>
                <a:latin typeface="Consolas"/>
                <a:ea typeface="Consolas"/>
                <a:cs typeface="Consolas"/>
                <a:sym typeface="Consolas"/>
              </a:rPr>
              <a:t>new</a:t>
            </a:r>
            <a:r>
              <a:rPr lang="en" sz="1500">
                <a:solidFill>
                  <a:srgbClr val="000000"/>
                </a:solidFill>
              </a:rPr>
              <a:t> </a:t>
            </a:r>
            <a:r>
              <a:rPr lang="en" sz="1500">
                <a:solidFill>
                  <a:srgbClr val="000000"/>
                </a:solidFill>
              </a:rPr>
              <a:t>keyword </a:t>
            </a:r>
            <a:r>
              <a:rPr lang="en" sz="1500">
                <a:solidFill>
                  <a:srgbClr val="000000"/>
                </a:solidFill>
              </a:rPr>
              <a:t>creates and initializes a new object. The </a:t>
            </a:r>
            <a:r>
              <a:rPr b="1" lang="en" sz="1500">
                <a:solidFill>
                  <a:srgbClr val="000000"/>
                </a:solidFill>
                <a:latin typeface="Consolas"/>
                <a:ea typeface="Consolas"/>
                <a:cs typeface="Consolas"/>
                <a:sym typeface="Consolas"/>
              </a:rPr>
              <a:t>new</a:t>
            </a:r>
            <a:r>
              <a:rPr lang="en" sz="1500">
                <a:solidFill>
                  <a:srgbClr val="000000"/>
                </a:solidFill>
              </a:rPr>
              <a:t> keyword must be followed by a function invocation. A function used in this way is called a </a:t>
            </a:r>
            <a:r>
              <a:rPr b="1" lang="en" sz="1500">
                <a:solidFill>
                  <a:srgbClr val="000000"/>
                </a:solidFill>
              </a:rPr>
              <a:t>constructor</a:t>
            </a:r>
            <a:r>
              <a:rPr lang="en" sz="1500">
                <a:solidFill>
                  <a:srgbClr val="000000"/>
                </a:solidFill>
              </a:rPr>
              <a:t> and serves to initialize a newly created object. Core JavaScript includes built-in constructors for native data types.</a:t>
            </a:r>
            <a:endParaRPr sz="1500">
              <a:solidFill>
                <a:srgbClr val="000000"/>
              </a:solidFill>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o </a:t>
            </a:r>
            <a:r>
              <a:rPr lang="en" sz="1500">
                <a:solidFill>
                  <a:srgbClr val="080808"/>
                </a:solidFill>
                <a:highlight>
                  <a:schemeClr val="lt1"/>
                </a:highlight>
                <a:latin typeface="Consolas"/>
                <a:ea typeface="Consolas"/>
                <a:cs typeface="Consolas"/>
                <a:sym typeface="Consolas"/>
              </a:rPr>
              <a:t>= </a:t>
            </a:r>
            <a:r>
              <a:rPr lang="en" sz="1500">
                <a:solidFill>
                  <a:srgbClr val="0033B3"/>
                </a:solidFill>
                <a:highlight>
                  <a:schemeClr val="lt1"/>
                </a:highlight>
                <a:latin typeface="Consolas"/>
                <a:ea typeface="Consolas"/>
                <a:cs typeface="Consolas"/>
                <a:sym typeface="Consolas"/>
              </a:rPr>
              <a:t>new </a:t>
            </a:r>
            <a:r>
              <a:rPr lang="en" sz="1500">
                <a:solidFill>
                  <a:srgbClr val="080808"/>
                </a:solidFill>
                <a:highlight>
                  <a:schemeClr val="lt1"/>
                </a:highlight>
                <a:latin typeface="Consolas"/>
                <a:ea typeface="Consolas"/>
                <a:cs typeface="Consolas"/>
                <a:sym typeface="Consolas"/>
              </a:rPr>
              <a:t>Object(); </a:t>
            </a:r>
            <a:r>
              <a:rPr lang="en" sz="1500">
                <a:solidFill>
                  <a:srgbClr val="8C8C8C"/>
                </a:solidFill>
                <a:highlight>
                  <a:schemeClr val="lt1"/>
                </a:highlight>
                <a:latin typeface="Consolas"/>
                <a:ea typeface="Consolas"/>
                <a:cs typeface="Consolas"/>
                <a:sym typeface="Consolas"/>
              </a:rPr>
              <a:t>// Create an empty object: same as {}.</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a </a:t>
            </a:r>
            <a:r>
              <a:rPr lang="en" sz="1500">
                <a:solidFill>
                  <a:srgbClr val="080808"/>
                </a:solidFill>
                <a:highlight>
                  <a:schemeClr val="lt1"/>
                </a:highlight>
                <a:latin typeface="Consolas"/>
                <a:ea typeface="Consolas"/>
                <a:cs typeface="Consolas"/>
                <a:sym typeface="Consolas"/>
              </a:rPr>
              <a:t>= </a:t>
            </a:r>
            <a:r>
              <a:rPr lang="en" sz="1500">
                <a:solidFill>
                  <a:srgbClr val="0033B3"/>
                </a:solidFill>
                <a:highlight>
                  <a:schemeClr val="lt1"/>
                </a:highlight>
                <a:latin typeface="Consolas"/>
                <a:ea typeface="Consolas"/>
                <a:cs typeface="Consolas"/>
                <a:sym typeface="Consolas"/>
              </a:rPr>
              <a:t>new </a:t>
            </a:r>
            <a:r>
              <a:rPr lang="en" sz="1500">
                <a:solidFill>
                  <a:srgbClr val="830091"/>
                </a:solidFill>
                <a:highlight>
                  <a:schemeClr val="lt1"/>
                </a:highlight>
                <a:latin typeface="Consolas"/>
                <a:ea typeface="Consolas"/>
                <a:cs typeface="Consolas"/>
                <a:sym typeface="Consolas"/>
              </a:rPr>
              <a:t>Array</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Create an empty array: same as [].</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d </a:t>
            </a:r>
            <a:r>
              <a:rPr lang="en" sz="1500">
                <a:solidFill>
                  <a:srgbClr val="080808"/>
                </a:solidFill>
                <a:highlight>
                  <a:schemeClr val="lt1"/>
                </a:highlight>
                <a:latin typeface="Consolas"/>
                <a:ea typeface="Consolas"/>
                <a:cs typeface="Consolas"/>
                <a:sym typeface="Consolas"/>
              </a:rPr>
              <a:t>= </a:t>
            </a:r>
            <a:r>
              <a:rPr lang="en" sz="1500">
                <a:solidFill>
                  <a:srgbClr val="0033B3"/>
                </a:solidFill>
                <a:highlight>
                  <a:schemeClr val="lt1"/>
                </a:highlight>
                <a:latin typeface="Consolas"/>
                <a:ea typeface="Consolas"/>
                <a:cs typeface="Consolas"/>
                <a:sym typeface="Consolas"/>
              </a:rPr>
              <a:t>new </a:t>
            </a:r>
            <a:r>
              <a:rPr lang="en" sz="1500">
                <a:solidFill>
                  <a:srgbClr val="830091"/>
                </a:solidFill>
                <a:highlight>
                  <a:schemeClr val="lt1"/>
                </a:highlight>
                <a:latin typeface="Consolas"/>
                <a:ea typeface="Consolas"/>
                <a:cs typeface="Consolas"/>
                <a:sym typeface="Consolas"/>
              </a:rPr>
              <a:t>Date</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Create a Date object representing the current time.</a:t>
            </a: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r </a:t>
            </a:r>
            <a:r>
              <a:rPr lang="en" sz="1500">
                <a:solidFill>
                  <a:srgbClr val="080808"/>
                </a:solidFill>
                <a:highlight>
                  <a:schemeClr val="lt1"/>
                </a:highlight>
                <a:latin typeface="Consolas"/>
                <a:ea typeface="Consolas"/>
                <a:cs typeface="Consolas"/>
                <a:sym typeface="Consolas"/>
              </a:rPr>
              <a:t>= </a:t>
            </a:r>
            <a:r>
              <a:rPr lang="en" sz="1500">
                <a:solidFill>
                  <a:srgbClr val="0033B3"/>
                </a:solidFill>
                <a:highlight>
                  <a:schemeClr val="lt1"/>
                </a:highlight>
                <a:latin typeface="Consolas"/>
                <a:ea typeface="Consolas"/>
                <a:cs typeface="Consolas"/>
                <a:sym typeface="Consolas"/>
              </a:rPr>
              <a:t>new </a:t>
            </a:r>
            <a:r>
              <a:rPr lang="en" sz="1500">
                <a:solidFill>
                  <a:srgbClr val="830091"/>
                </a:solidFill>
                <a:highlight>
                  <a:schemeClr val="lt1"/>
                </a:highlight>
                <a:latin typeface="Consolas"/>
                <a:ea typeface="Consolas"/>
                <a:cs typeface="Consolas"/>
                <a:sym typeface="Consolas"/>
              </a:rPr>
              <a:t>RegExp</a:t>
            </a:r>
            <a:r>
              <a:rPr lang="en" sz="1500">
                <a:solidFill>
                  <a:srgbClr val="080808"/>
                </a:solidFill>
                <a:highlight>
                  <a:schemeClr val="lt1"/>
                </a:highlight>
                <a:latin typeface="Consolas"/>
                <a:ea typeface="Consolas"/>
                <a:cs typeface="Consolas"/>
                <a:sym typeface="Consolas"/>
              </a:rPr>
              <a:t>(</a:t>
            </a:r>
            <a:r>
              <a:rPr lang="en" sz="1500">
                <a:solidFill>
                  <a:srgbClr val="067D17"/>
                </a:solidFill>
                <a:highlight>
                  <a:schemeClr val="lt1"/>
                </a:highlight>
                <a:latin typeface="Consolas"/>
                <a:ea typeface="Consolas"/>
                <a:cs typeface="Consolas"/>
                <a:sym typeface="Consolas"/>
              </a:rPr>
              <a:t>"js"</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Create a RegExp object for pattern matching.</a:t>
            </a:r>
            <a:br>
              <a:rPr lang="en" sz="1500">
                <a:solidFill>
                  <a:srgbClr val="8C8C8C"/>
                </a:solidFill>
                <a:highlight>
                  <a:schemeClr val="lt1"/>
                </a:highlight>
                <a:latin typeface="Consolas"/>
                <a:ea typeface="Consolas"/>
                <a:cs typeface="Consolas"/>
                <a:sym typeface="Consolas"/>
              </a:rPr>
            </a:br>
            <a:endParaRPr sz="1500">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person </a:t>
            </a:r>
            <a:r>
              <a:rPr lang="en" sz="1500">
                <a:solidFill>
                  <a:srgbClr val="080808"/>
                </a:solidFill>
                <a:highlight>
                  <a:schemeClr val="lt1"/>
                </a:highlight>
                <a:latin typeface="Consolas"/>
                <a:ea typeface="Consolas"/>
                <a:cs typeface="Consolas"/>
                <a:sym typeface="Consolas"/>
              </a:rPr>
              <a:t>= </a:t>
            </a:r>
            <a:r>
              <a:rPr lang="en" sz="1500">
                <a:solidFill>
                  <a:srgbClr val="0033B3"/>
                </a:solidFill>
                <a:highlight>
                  <a:schemeClr val="lt1"/>
                </a:highlight>
                <a:latin typeface="Consolas"/>
                <a:ea typeface="Consolas"/>
                <a:cs typeface="Consolas"/>
                <a:sym typeface="Consolas"/>
              </a:rPr>
              <a:t>new </a:t>
            </a:r>
            <a:r>
              <a:rPr lang="en" sz="1500">
                <a:solidFill>
                  <a:srgbClr val="080808"/>
                </a:solidFill>
                <a:highlight>
                  <a:schemeClr val="lt1"/>
                </a:highlight>
                <a:latin typeface="Consolas"/>
                <a:ea typeface="Consolas"/>
                <a:cs typeface="Consolas"/>
                <a:sym typeface="Consolas"/>
              </a:rPr>
              <a:t>Object();</a:t>
            </a:r>
            <a:endParaRPr sz="15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30091"/>
                </a:solidFill>
                <a:highlight>
                  <a:schemeClr val="lt1"/>
                </a:highlight>
                <a:latin typeface="Consolas"/>
                <a:ea typeface="Consolas"/>
                <a:cs typeface="Consolas"/>
                <a:sym typeface="Consolas"/>
              </a:rPr>
              <a:t>person</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firstName </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"John"</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30091"/>
                </a:solidFill>
                <a:highlight>
                  <a:schemeClr val="lt1"/>
                </a:highlight>
                <a:latin typeface="Consolas"/>
                <a:ea typeface="Consolas"/>
                <a:cs typeface="Consolas"/>
                <a:sym typeface="Consolas"/>
              </a:rPr>
              <a:t>person</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lastName </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"Doe"</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30091"/>
                </a:solidFill>
                <a:highlight>
                  <a:schemeClr val="lt1"/>
                </a:highlight>
                <a:latin typeface="Consolas"/>
                <a:ea typeface="Consolas"/>
                <a:cs typeface="Consolas"/>
                <a:sym typeface="Consolas"/>
              </a:rPr>
              <a:t>person</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age </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50</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 sz="1500">
                <a:solidFill>
                  <a:srgbClr val="830091"/>
                </a:solidFill>
                <a:highlight>
                  <a:schemeClr val="lt1"/>
                </a:highlight>
                <a:latin typeface="Consolas"/>
                <a:ea typeface="Consolas"/>
                <a:cs typeface="Consolas"/>
                <a:sym typeface="Consolas"/>
              </a:rPr>
              <a:t>person</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eyeColor </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"blue"</a:t>
            </a:r>
            <a:r>
              <a:rPr lang="en" sz="1500">
                <a:solidFill>
                  <a:srgbClr val="080808"/>
                </a:solidFill>
                <a:highlight>
                  <a:schemeClr val="lt1"/>
                </a:highlight>
                <a:latin typeface="Consolas"/>
                <a:ea typeface="Consolas"/>
                <a:cs typeface="Consolas"/>
                <a:sym typeface="Consolas"/>
              </a:rPr>
              <a:t>;</a:t>
            </a:r>
            <a:endParaRPr b="1" sz="1300">
              <a:solidFill>
                <a:srgbClr val="000000"/>
              </a:solidFill>
            </a:endParaRPr>
          </a:p>
        </p:txBody>
      </p:sp>
      <p:sp>
        <p:nvSpPr>
          <p:cNvPr id="580" name="Google Shape;580;p6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Creating Objects: Object Constructors</a:t>
            </a:r>
            <a:endParaRPr sz="3000"/>
          </a:p>
        </p:txBody>
      </p:sp>
      <p:sp>
        <p:nvSpPr>
          <p:cNvPr id="587" name="Google Shape;587;p6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88" name="Google Shape;588;p6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a:solidFill>
                  <a:schemeClr val="accent2"/>
                </a:solidFill>
              </a:rPr>
              <a:t>Sometimes, we need a "blueprint" for creating many objects of the same type. The way to create an </a:t>
            </a:r>
            <a:r>
              <a:rPr b="1" lang="en">
                <a:solidFill>
                  <a:schemeClr val="accent2"/>
                </a:solidFill>
              </a:rPr>
              <a:t>object type</a:t>
            </a:r>
            <a:r>
              <a:rPr lang="en">
                <a:solidFill>
                  <a:schemeClr val="accent2"/>
                </a:solidFill>
              </a:rPr>
              <a:t> is to use an </a:t>
            </a:r>
            <a:r>
              <a:rPr b="1" lang="en">
                <a:solidFill>
                  <a:schemeClr val="accent2"/>
                </a:solidFill>
              </a:rPr>
              <a:t>object constructor</a:t>
            </a:r>
            <a:r>
              <a:rPr lang="en">
                <a:solidFill>
                  <a:schemeClr val="accent2"/>
                </a:solidFill>
              </a:rPr>
              <a:t> </a:t>
            </a:r>
            <a:r>
              <a:rPr b="1" lang="en">
                <a:solidFill>
                  <a:schemeClr val="accent2"/>
                </a:solidFill>
              </a:rPr>
              <a:t>function</a:t>
            </a:r>
            <a:r>
              <a:rPr lang="en">
                <a:solidFill>
                  <a:schemeClr val="accent2"/>
                </a:solidFill>
              </a:rPr>
              <a:t>. </a:t>
            </a:r>
            <a:endParaRPr>
              <a:solidFill>
                <a:schemeClr val="accent2"/>
              </a:solidFill>
            </a:endParaRPr>
          </a:p>
          <a:p>
            <a:pPr indent="0" lvl="0" marL="0" rtl="0" algn="l">
              <a:lnSpc>
                <a:spcPct val="115000"/>
              </a:lnSpc>
              <a:spcBef>
                <a:spcPts val="1000"/>
              </a:spcBef>
              <a:spcAft>
                <a:spcPts val="0"/>
              </a:spcAft>
              <a:buNone/>
            </a:pPr>
            <a:r>
              <a:rPr lang="en">
                <a:solidFill>
                  <a:schemeClr val="accent2"/>
                </a:solidFill>
              </a:rPr>
              <a:t>To do so, create a function that takes parameters. These parameters can be assigned to an object created by the function using the </a:t>
            </a:r>
            <a:r>
              <a:rPr b="1" lang="en">
                <a:solidFill>
                  <a:schemeClr val="accent2"/>
                </a:solidFill>
                <a:latin typeface="Consolas"/>
                <a:ea typeface="Consolas"/>
                <a:cs typeface="Consolas"/>
                <a:sym typeface="Consolas"/>
              </a:rPr>
              <a:t>this</a:t>
            </a:r>
            <a:r>
              <a:rPr lang="en">
                <a:solidFill>
                  <a:schemeClr val="accent2"/>
                </a:solidFill>
              </a:rPr>
              <a:t> keyword. </a:t>
            </a:r>
            <a:endParaRPr>
              <a:solidFill>
                <a:schemeClr val="accent2"/>
              </a:solidFill>
            </a:endParaRPr>
          </a:p>
          <a:p>
            <a:pPr indent="0" lvl="0" marL="0" rtl="0" algn="l">
              <a:lnSpc>
                <a:spcPct val="115000"/>
              </a:lnSpc>
              <a:spcBef>
                <a:spcPts val="1000"/>
              </a:spcBef>
              <a:spcAft>
                <a:spcPts val="0"/>
              </a:spcAft>
              <a:buNone/>
            </a:pPr>
            <a:r>
              <a:rPr lang="en">
                <a:solidFill>
                  <a:schemeClr val="accent2"/>
                </a:solidFill>
                <a:highlight>
                  <a:schemeClr val="lt1"/>
                </a:highlight>
              </a:rPr>
              <a:t>In JavaScript, the </a:t>
            </a:r>
            <a:r>
              <a:rPr b="1" lang="en">
                <a:solidFill>
                  <a:schemeClr val="accent2"/>
                </a:solidFill>
                <a:latin typeface="Consolas"/>
                <a:ea typeface="Consolas"/>
                <a:cs typeface="Consolas"/>
                <a:sym typeface="Consolas"/>
              </a:rPr>
              <a:t>this</a:t>
            </a:r>
            <a:r>
              <a:rPr lang="en">
                <a:solidFill>
                  <a:schemeClr val="accent2"/>
                </a:solidFill>
              </a:rPr>
              <a:t> keyword </a:t>
            </a:r>
            <a:r>
              <a:rPr lang="en">
                <a:solidFill>
                  <a:schemeClr val="accent2"/>
                </a:solidFill>
                <a:highlight>
                  <a:schemeClr val="lt1"/>
                </a:highlight>
              </a:rPr>
              <a:t>is the object that "owns" the code. The value of </a:t>
            </a:r>
            <a:r>
              <a:rPr b="1" lang="en">
                <a:solidFill>
                  <a:schemeClr val="accent2"/>
                </a:solidFill>
                <a:highlight>
                  <a:schemeClr val="lt1"/>
                </a:highlight>
                <a:latin typeface="Consolas"/>
                <a:ea typeface="Consolas"/>
                <a:cs typeface="Consolas"/>
                <a:sym typeface="Consolas"/>
              </a:rPr>
              <a:t>this</a:t>
            </a:r>
            <a:r>
              <a:rPr lang="en">
                <a:solidFill>
                  <a:schemeClr val="accent2"/>
                </a:solidFill>
                <a:highlight>
                  <a:schemeClr val="lt1"/>
                </a:highlight>
              </a:rPr>
              <a:t>, when used in an object, is the object itself. In a constructor function, </a:t>
            </a:r>
            <a:r>
              <a:rPr b="1" lang="en">
                <a:solidFill>
                  <a:schemeClr val="accent2"/>
                </a:solidFill>
                <a:highlight>
                  <a:schemeClr val="lt1"/>
                </a:highlight>
                <a:latin typeface="Consolas"/>
                <a:ea typeface="Consolas"/>
                <a:cs typeface="Consolas"/>
                <a:sym typeface="Consolas"/>
              </a:rPr>
              <a:t>this</a:t>
            </a:r>
            <a:r>
              <a:rPr lang="en">
                <a:solidFill>
                  <a:schemeClr val="accent2"/>
                </a:solidFill>
                <a:highlight>
                  <a:schemeClr val="lt1"/>
                </a:highlight>
              </a:rPr>
              <a:t> does not have a value; it is a substitute for the new object. The value of </a:t>
            </a:r>
            <a:r>
              <a:rPr b="1" lang="en">
                <a:solidFill>
                  <a:schemeClr val="accent2"/>
                </a:solidFill>
                <a:highlight>
                  <a:schemeClr val="lt1"/>
                </a:highlight>
                <a:latin typeface="Consolas"/>
                <a:ea typeface="Consolas"/>
                <a:cs typeface="Consolas"/>
                <a:sym typeface="Consolas"/>
              </a:rPr>
              <a:t>this</a:t>
            </a:r>
            <a:r>
              <a:rPr lang="en">
                <a:solidFill>
                  <a:schemeClr val="accent2"/>
                </a:solidFill>
                <a:highlight>
                  <a:schemeClr val="lt1"/>
                </a:highlight>
              </a:rPr>
              <a:t> will become the new object when a new object is created.</a:t>
            </a:r>
            <a:endParaRPr>
              <a:solidFill>
                <a:schemeClr val="accent2"/>
              </a:solidFill>
              <a:highlight>
                <a:schemeClr val="lt1"/>
              </a:highlight>
            </a:endParaRPr>
          </a:p>
          <a:p>
            <a:pPr indent="0" lvl="0" marL="0" rtl="0" algn="l">
              <a:lnSpc>
                <a:spcPct val="115000"/>
              </a:lnSpc>
              <a:spcBef>
                <a:spcPts val="1000"/>
              </a:spcBef>
              <a:spcAft>
                <a:spcPts val="0"/>
              </a:spcAft>
              <a:buNone/>
            </a:pPr>
            <a:r>
              <a:rPr lang="en">
                <a:solidFill>
                  <a:schemeClr val="accent2"/>
                </a:solidFill>
                <a:highlight>
                  <a:schemeClr val="lt1"/>
                </a:highlight>
              </a:rPr>
              <a:t>Once we have defined our </a:t>
            </a:r>
            <a:r>
              <a:rPr b="1" lang="en">
                <a:solidFill>
                  <a:schemeClr val="accent2"/>
                </a:solidFill>
              </a:rPr>
              <a:t>object constructor</a:t>
            </a:r>
            <a:r>
              <a:rPr lang="en">
                <a:solidFill>
                  <a:schemeClr val="accent2"/>
                </a:solidFill>
              </a:rPr>
              <a:t> </a:t>
            </a:r>
            <a:r>
              <a:rPr b="1" lang="en">
                <a:solidFill>
                  <a:schemeClr val="accent2"/>
                </a:solidFill>
              </a:rPr>
              <a:t>function</a:t>
            </a:r>
            <a:r>
              <a:rPr lang="en">
                <a:solidFill>
                  <a:schemeClr val="accent2"/>
                </a:solidFill>
              </a:rPr>
              <a:t>, we can create new objects from it by using the </a:t>
            </a:r>
            <a:r>
              <a:rPr b="1" lang="en">
                <a:solidFill>
                  <a:schemeClr val="accent2"/>
                </a:solidFill>
                <a:latin typeface="Consolas"/>
                <a:ea typeface="Consolas"/>
                <a:cs typeface="Consolas"/>
                <a:sym typeface="Consolas"/>
              </a:rPr>
              <a:t>new</a:t>
            </a:r>
            <a:r>
              <a:rPr lang="en">
                <a:solidFill>
                  <a:schemeClr val="accent2"/>
                </a:solidFill>
              </a:rPr>
              <a:t> keyword, calling the function with arguments passed into it, and assigning it to a variable. This allows us to quickly create multiple complex objects of the same type in a short period of time.</a:t>
            </a:r>
            <a:endParaRPr>
              <a:solidFill>
                <a:schemeClr val="accent2"/>
              </a:solidFill>
            </a:endParaRPr>
          </a:p>
          <a:p>
            <a:pPr indent="0" lvl="0" marL="0" rtl="0" algn="l">
              <a:lnSpc>
                <a:spcPct val="115000"/>
              </a:lnSpc>
              <a:spcBef>
                <a:spcPts val="1000"/>
              </a:spcBef>
              <a:spcAft>
                <a:spcPts val="1000"/>
              </a:spcAft>
              <a:buNone/>
            </a:pPr>
            <a:r>
              <a:rPr lang="en">
                <a:solidFill>
                  <a:schemeClr val="accent2"/>
                </a:solidFill>
              </a:rPr>
              <a:t>An example of this is on the following slide.</a:t>
            </a:r>
            <a:endParaRPr>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7"/>
          <p:cNvSpPr txBox="1"/>
          <p:nvPr>
            <p:ph type="title"/>
          </p:nvPr>
        </p:nvSpPr>
        <p:spPr>
          <a:xfrm>
            <a:off x="388187" y="6254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Creating Objects: Object Constructors</a:t>
            </a:r>
            <a:endParaRPr sz="2500"/>
          </a:p>
        </p:txBody>
      </p:sp>
      <p:sp>
        <p:nvSpPr>
          <p:cNvPr id="595" name="Google Shape;595;p6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96" name="Google Shape;596;p67"/>
          <p:cNvSpPr txBox="1"/>
          <p:nvPr>
            <p:ph idx="1" type="body"/>
          </p:nvPr>
        </p:nvSpPr>
        <p:spPr>
          <a:xfrm>
            <a:off x="523875" y="1209625"/>
            <a:ext cx="8186700" cy="3604800"/>
          </a:xfrm>
          <a:prstGeom prst="rect">
            <a:avLst/>
          </a:prstGeom>
        </p:spPr>
        <p:txBody>
          <a:bodyPr anchorCtr="0" anchor="t" bIns="68575" lIns="68575" spcFirstLastPara="1" rIns="68575" wrap="square" tIns="68575">
            <a:normAutofit lnSpcReduction="20000"/>
          </a:bodyPr>
          <a:lstStyle/>
          <a:p>
            <a:pPr indent="0" lvl="0" marL="0" rtl="0" algn="l">
              <a:spcBef>
                <a:spcPts val="800"/>
              </a:spcBef>
              <a:spcAft>
                <a:spcPts val="0"/>
              </a:spcAft>
              <a:buNone/>
            </a:pPr>
            <a:r>
              <a:rPr lang="en" sz="1500"/>
              <a:t>Here is an example of using object constructors:</a:t>
            </a:r>
            <a:endParaRPr sz="1500"/>
          </a:p>
          <a:p>
            <a:pPr indent="0" lvl="0" marL="457200" rtl="0" algn="l">
              <a:spcBef>
                <a:spcPts val="1000"/>
              </a:spcBef>
              <a:spcAft>
                <a:spcPts val="0"/>
              </a:spcAft>
              <a:buNone/>
            </a:pPr>
            <a:r>
              <a:rPr lang="en">
                <a:solidFill>
                  <a:srgbClr val="0033B3"/>
                </a:solidFill>
                <a:latin typeface="Consolas"/>
                <a:ea typeface="Consolas"/>
                <a:cs typeface="Consolas"/>
                <a:sym typeface="Consolas"/>
              </a:rPr>
              <a:t>function </a:t>
            </a:r>
            <a:r>
              <a:rPr lang="en">
                <a:solidFill>
                  <a:srgbClr val="080808"/>
                </a:solidFill>
                <a:latin typeface="Consolas"/>
                <a:ea typeface="Consolas"/>
                <a:cs typeface="Consolas"/>
                <a:sym typeface="Consolas"/>
              </a:rPr>
              <a:t>Person(first, last, age, eye) {</a:t>
            </a:r>
            <a:endParaRPr>
              <a:solidFill>
                <a:srgbClr val="080808"/>
              </a:solidFill>
              <a:latin typeface="Consolas"/>
              <a:ea typeface="Consolas"/>
              <a:cs typeface="Consolas"/>
              <a:sym typeface="Consolas"/>
            </a:endParaRPr>
          </a:p>
          <a:p>
            <a:pPr indent="457200" lvl="0" marL="457200" rtl="0" algn="l">
              <a:spcBef>
                <a:spcPts val="0"/>
              </a:spcBef>
              <a:spcAft>
                <a:spcPts val="0"/>
              </a:spcAft>
              <a:buNone/>
            </a:pP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firstName </a:t>
            </a:r>
            <a:r>
              <a:rPr lang="en">
                <a:solidFill>
                  <a:srgbClr val="080808"/>
                </a:solidFill>
                <a:latin typeface="Consolas"/>
                <a:ea typeface="Consolas"/>
                <a:cs typeface="Consolas"/>
                <a:sym typeface="Consolas"/>
              </a:rPr>
              <a:t>= first;</a:t>
            </a:r>
            <a:endParaRPr>
              <a:solidFill>
                <a:srgbClr val="080808"/>
              </a:solidFill>
              <a:latin typeface="Consolas"/>
              <a:ea typeface="Consolas"/>
              <a:cs typeface="Consolas"/>
              <a:sym typeface="Consolas"/>
            </a:endParaRPr>
          </a:p>
          <a:p>
            <a:pPr indent="457200" lvl="0" marL="457200" rtl="0" algn="l">
              <a:spcBef>
                <a:spcPts val="0"/>
              </a:spcBef>
              <a:spcAft>
                <a:spcPts val="0"/>
              </a:spcAft>
              <a:buNone/>
            </a:pP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lastName </a:t>
            </a:r>
            <a:r>
              <a:rPr lang="en">
                <a:solidFill>
                  <a:srgbClr val="080808"/>
                </a:solidFill>
                <a:latin typeface="Consolas"/>
                <a:ea typeface="Consolas"/>
                <a:cs typeface="Consolas"/>
                <a:sym typeface="Consolas"/>
              </a:rPr>
              <a:t>= last;</a:t>
            </a:r>
            <a:endParaRPr>
              <a:solidFill>
                <a:srgbClr val="080808"/>
              </a:solidFill>
              <a:latin typeface="Consolas"/>
              <a:ea typeface="Consolas"/>
              <a:cs typeface="Consolas"/>
              <a:sym typeface="Consolas"/>
            </a:endParaRPr>
          </a:p>
          <a:p>
            <a:pPr indent="457200" lvl="0" marL="457200" rtl="0" algn="l">
              <a:spcBef>
                <a:spcPts val="0"/>
              </a:spcBef>
              <a:spcAft>
                <a:spcPts val="0"/>
              </a:spcAft>
              <a:buNone/>
            </a:pP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age </a:t>
            </a:r>
            <a:r>
              <a:rPr lang="en">
                <a:solidFill>
                  <a:srgbClr val="080808"/>
                </a:solidFill>
                <a:latin typeface="Consolas"/>
                <a:ea typeface="Consolas"/>
                <a:cs typeface="Consolas"/>
                <a:sym typeface="Consolas"/>
              </a:rPr>
              <a:t>= age;</a:t>
            </a:r>
            <a:endParaRPr>
              <a:solidFill>
                <a:srgbClr val="080808"/>
              </a:solidFill>
              <a:latin typeface="Consolas"/>
              <a:ea typeface="Consolas"/>
              <a:cs typeface="Consolas"/>
              <a:sym typeface="Consolas"/>
            </a:endParaRPr>
          </a:p>
          <a:p>
            <a:pPr indent="457200" lvl="0" marL="457200" rtl="0" algn="l">
              <a:spcBef>
                <a:spcPts val="0"/>
              </a:spcBef>
              <a:spcAft>
                <a:spcPts val="0"/>
              </a:spcAft>
              <a:buNone/>
            </a:pP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eyeColor </a:t>
            </a:r>
            <a:r>
              <a:rPr lang="en">
                <a:solidFill>
                  <a:srgbClr val="080808"/>
                </a:solidFill>
                <a:latin typeface="Consolas"/>
                <a:ea typeface="Consolas"/>
                <a:cs typeface="Consolas"/>
                <a:sym typeface="Consolas"/>
              </a:rPr>
              <a:t>= eye;</a:t>
            </a:r>
            <a:endParaRPr>
              <a:solidFill>
                <a:srgbClr val="080808"/>
              </a:solidFill>
              <a:latin typeface="Consolas"/>
              <a:ea typeface="Consolas"/>
              <a:cs typeface="Consolas"/>
              <a:sym typeface="Consolas"/>
            </a:endParaRPr>
          </a:p>
          <a:p>
            <a:pPr indent="0" lvl="0" marL="457200" rtl="0" algn="l">
              <a:spcBef>
                <a:spcPts val="0"/>
              </a:spcBef>
              <a:spcAft>
                <a:spcPts val="0"/>
              </a:spcAft>
              <a:buNone/>
            </a:pP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introduce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function</a:t>
            </a:r>
            <a:r>
              <a:rPr lang="en">
                <a:solidFill>
                  <a:srgbClr val="080808"/>
                </a:solidFill>
                <a:latin typeface="Consolas"/>
                <a:ea typeface="Consolas"/>
                <a:cs typeface="Consolas"/>
                <a:sym typeface="Consolas"/>
              </a:rPr>
              <a:t>() {</a:t>
            </a:r>
            <a:endParaRPr>
              <a:solidFill>
                <a:srgbClr val="080808"/>
              </a:solidFill>
              <a:latin typeface="Consolas"/>
              <a:ea typeface="Consolas"/>
              <a:cs typeface="Consolas"/>
              <a:sym typeface="Consolas"/>
            </a:endParaRPr>
          </a:p>
          <a:p>
            <a:pPr indent="457200" lvl="0" marL="914400" rtl="0" algn="l">
              <a:spcBef>
                <a:spcPts val="0"/>
              </a:spcBef>
              <a:spcAft>
                <a:spcPts val="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firstName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 "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lastName </a:t>
            </a:r>
            <a:r>
              <a:rPr lang="en">
                <a:solidFill>
                  <a:schemeClr val="accent2"/>
                </a:solidFill>
                <a:latin typeface="Consolas"/>
                <a:ea typeface="Consolas"/>
                <a:cs typeface="Consolas"/>
                <a:sym typeface="Consolas"/>
              </a:rPr>
              <a:t>+ </a:t>
            </a:r>
            <a:br>
              <a:rPr lang="en">
                <a:solidFill>
                  <a:schemeClr val="accent2"/>
                </a:solidFill>
                <a:latin typeface="Consolas"/>
                <a:ea typeface="Consolas"/>
                <a:cs typeface="Consolas"/>
                <a:sym typeface="Consolas"/>
              </a:rPr>
            </a:br>
            <a:r>
              <a:rPr lang="en">
                <a:solidFill>
                  <a:schemeClr val="accent2"/>
                </a:solidFill>
                <a:latin typeface="Consolas"/>
                <a:ea typeface="Consolas"/>
                <a:cs typeface="Consolas"/>
                <a:sym typeface="Consolas"/>
              </a:rPr>
              <a:t>	</a:t>
            </a:r>
            <a:r>
              <a:rPr lang="en">
                <a:solidFill>
                  <a:srgbClr val="067D17"/>
                </a:solidFill>
                <a:latin typeface="Consolas"/>
                <a:ea typeface="Consolas"/>
                <a:cs typeface="Consolas"/>
                <a:sym typeface="Consolas"/>
              </a:rPr>
              <a:t>" is "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age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 years old with "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eyeColor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 eyes."</a:t>
            </a:r>
            <a:r>
              <a:rPr lang="en">
                <a:solidFill>
                  <a:srgbClr val="080808"/>
                </a:solidFill>
                <a:latin typeface="Consolas"/>
                <a:ea typeface="Consolas"/>
                <a:cs typeface="Consolas"/>
                <a:sym typeface="Consolas"/>
              </a:rPr>
              <a:t>);</a:t>
            </a:r>
            <a:endParaRPr sz="1700">
              <a:solidFill>
                <a:srgbClr val="080808"/>
              </a:solidFill>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en">
                <a:solidFill>
                  <a:srgbClr val="080808"/>
                </a:solidFill>
                <a:latin typeface="Consolas"/>
                <a:ea typeface="Consolas"/>
                <a:cs typeface="Consolas"/>
                <a:sym typeface="Consolas"/>
              </a:rPr>
              <a:t>};</a:t>
            </a:r>
            <a:endParaRPr sz="1500">
              <a:solidFill>
                <a:srgbClr val="080808"/>
              </a:solidFill>
              <a:latin typeface="Consolas"/>
              <a:ea typeface="Consolas"/>
              <a:cs typeface="Consolas"/>
              <a:sym typeface="Consolas"/>
            </a:endParaRPr>
          </a:p>
          <a:p>
            <a:pPr indent="0" lvl="0" marL="457200" rtl="0" algn="l">
              <a:spcBef>
                <a:spcPts val="0"/>
              </a:spcBef>
              <a:spcAft>
                <a:spcPts val="0"/>
              </a:spcAft>
              <a:buNone/>
            </a:pP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endParaRPr>
              <a:solidFill>
                <a:srgbClr val="080808"/>
              </a:solidFill>
              <a:latin typeface="Consolas"/>
              <a:ea typeface="Consolas"/>
              <a:cs typeface="Consolas"/>
              <a:sym typeface="Consolas"/>
            </a:endParaRPr>
          </a:p>
          <a:p>
            <a:pPr indent="0" lvl="0" marL="457200" rtl="0" algn="l">
              <a:spcBef>
                <a:spcPts val="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myFather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"John"</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"Doe"</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50</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"blue"</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myMother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"Sally"</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"Rally"</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48</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"green"</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0"/>
              </a:spcBef>
              <a:spcAft>
                <a:spcPts val="0"/>
              </a:spcAft>
              <a:buNone/>
            </a:pPr>
            <a:r>
              <a:t/>
            </a:r>
            <a:endParaRPr>
              <a:solidFill>
                <a:srgbClr val="8C8C8C"/>
              </a:solidFill>
              <a:latin typeface="Consolas"/>
              <a:ea typeface="Consolas"/>
              <a:cs typeface="Consolas"/>
              <a:sym typeface="Consolas"/>
            </a:endParaRPr>
          </a:p>
          <a:p>
            <a:pPr indent="0" lvl="0" marL="457200" rtl="0" algn="l">
              <a:spcBef>
                <a:spcPts val="0"/>
              </a:spcBef>
              <a:spcAft>
                <a:spcPts val="0"/>
              </a:spcAft>
              <a:buNone/>
            </a:pPr>
            <a:r>
              <a:rPr lang="en">
                <a:solidFill>
                  <a:srgbClr val="830091"/>
                </a:solidFill>
                <a:latin typeface="Consolas"/>
                <a:ea typeface="Consolas"/>
                <a:cs typeface="Consolas"/>
                <a:sym typeface="Consolas"/>
              </a:rPr>
              <a:t>myFather</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birthday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"June 15th"</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Adding a property to an Object.</a:t>
            </a:r>
            <a:endParaRPr>
              <a:solidFill>
                <a:srgbClr val="8C8C8C"/>
              </a:solidFill>
              <a:latin typeface="Consolas"/>
              <a:ea typeface="Consolas"/>
              <a:cs typeface="Consolas"/>
              <a:sym typeface="Consolas"/>
            </a:endParaRPr>
          </a:p>
          <a:p>
            <a:pPr indent="0" lvl="0" marL="457200" rtl="0" algn="l">
              <a:spcBef>
                <a:spcPts val="0"/>
              </a:spcBef>
              <a:spcAft>
                <a:spcPts val="0"/>
              </a:spcAft>
              <a:buNone/>
            </a:pPr>
            <a:r>
              <a:t/>
            </a:r>
            <a:endParaRPr>
              <a:solidFill>
                <a:srgbClr val="8C8C8C"/>
              </a:solidFill>
              <a:latin typeface="Consolas"/>
              <a:ea typeface="Consolas"/>
              <a:cs typeface="Consolas"/>
              <a:sym typeface="Consolas"/>
            </a:endParaRPr>
          </a:p>
          <a:p>
            <a:pPr indent="0" lvl="0" marL="457200" rtl="0" algn="l">
              <a:spcBef>
                <a:spcPts val="0"/>
              </a:spcBef>
              <a:spcAft>
                <a:spcPts val="0"/>
              </a:spcAft>
              <a:buNone/>
            </a:pPr>
            <a:r>
              <a:rPr lang="en">
                <a:solidFill>
                  <a:srgbClr val="830091"/>
                </a:solidFill>
                <a:latin typeface="Consolas"/>
                <a:ea typeface="Consolas"/>
                <a:cs typeface="Consolas"/>
                <a:sym typeface="Consolas"/>
              </a:rPr>
              <a:t>myFather</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introduce</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Calling an Object method.</a:t>
            </a:r>
            <a:endParaRPr>
              <a:solidFill>
                <a:srgbClr val="8C8C8C"/>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0"/>
          <p:cNvSpPr txBox="1"/>
          <p:nvPr>
            <p:ph type="title"/>
          </p:nvPr>
        </p:nvSpPr>
        <p:spPr>
          <a:xfrm>
            <a:off x="485575" y="674950"/>
            <a:ext cx="8520600" cy="5727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3000"/>
              <a:t>Table of Contents</a:t>
            </a:r>
            <a:endParaRPr sz="3000"/>
          </a:p>
        </p:txBody>
      </p:sp>
      <p:sp>
        <p:nvSpPr>
          <p:cNvPr id="456" name="Google Shape;456;p50"/>
          <p:cNvSpPr txBox="1"/>
          <p:nvPr>
            <p:ph idx="12" type="sldNum"/>
          </p:nvPr>
        </p:nvSpPr>
        <p:spPr>
          <a:xfrm>
            <a:off x="8556784" y="4749851"/>
            <a:ext cx="548700" cy="3936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300">
                <a:solidFill>
                  <a:schemeClr val="dk2"/>
                </a:solidFill>
              </a:rPr>
              <a:t>‹#›</a:t>
            </a:fld>
            <a:endParaRPr sz="1300">
              <a:solidFill>
                <a:schemeClr val="dk2"/>
              </a:solidFill>
            </a:endParaRPr>
          </a:p>
        </p:txBody>
      </p:sp>
      <p:sp>
        <p:nvSpPr>
          <p:cNvPr id="457" name="Google Shape;457;p50"/>
          <p:cNvSpPr txBox="1"/>
          <p:nvPr/>
        </p:nvSpPr>
        <p:spPr>
          <a:xfrm>
            <a:off x="353350" y="1267400"/>
            <a:ext cx="4073700" cy="3786000"/>
          </a:xfrm>
          <a:prstGeom prst="rect">
            <a:avLst/>
          </a:prstGeom>
          <a:noFill/>
          <a:ln>
            <a:noFill/>
          </a:ln>
        </p:spPr>
        <p:txBody>
          <a:bodyPr anchorCtr="0" anchor="t" bIns="91425" lIns="91425" spcFirstLastPara="1" rIns="91425" wrap="square" tIns="91425">
            <a:normAutofit/>
          </a:bodyPr>
          <a:lstStyle/>
          <a:p>
            <a:pPr indent="-323850" lvl="0" marL="457200" rtl="0" algn="l">
              <a:lnSpc>
                <a:spcPct val="130000"/>
              </a:lnSpc>
              <a:spcBef>
                <a:spcPts val="0"/>
              </a:spcBef>
              <a:spcAft>
                <a:spcPts val="0"/>
              </a:spcAft>
              <a:buClr>
                <a:srgbClr val="212121"/>
              </a:buClr>
              <a:buSzPts val="1500"/>
              <a:buFont typeface="Noto Sans Symbols"/>
              <a:buChar char="❖"/>
            </a:pPr>
            <a:r>
              <a:rPr b="1" lang="en" sz="1500">
                <a:solidFill>
                  <a:srgbClr val="212121"/>
                </a:solidFill>
              </a:rPr>
              <a:t>Section One: JavaScript Objects</a:t>
            </a:r>
            <a:endParaRPr sz="1500">
              <a:solidFill>
                <a:srgbClr val="212121"/>
              </a:solidFill>
            </a:endParaRPr>
          </a:p>
          <a:p>
            <a:pPr indent="-381000" lvl="1" marL="1219200" rtl="0" algn="l">
              <a:lnSpc>
                <a:spcPct val="120000"/>
              </a:lnSpc>
              <a:spcBef>
                <a:spcPts val="0"/>
              </a:spcBef>
              <a:spcAft>
                <a:spcPts val="0"/>
              </a:spcAft>
              <a:buClr>
                <a:srgbClr val="4285F4"/>
              </a:buClr>
              <a:buSzPts val="1200"/>
              <a:buChar char="➢"/>
            </a:pPr>
            <a:r>
              <a:rPr lang="en" sz="1200"/>
              <a:t>Introduction to JavaScript Objects</a:t>
            </a:r>
            <a:endParaRPr sz="1200"/>
          </a:p>
          <a:p>
            <a:pPr indent="-381000" lvl="1" marL="1219200" rtl="0" algn="l">
              <a:lnSpc>
                <a:spcPct val="120000"/>
              </a:lnSpc>
              <a:spcBef>
                <a:spcPts val="0"/>
              </a:spcBef>
              <a:spcAft>
                <a:spcPts val="0"/>
              </a:spcAft>
              <a:buClr>
                <a:srgbClr val="4285F4"/>
              </a:buClr>
              <a:buSzPts val="1200"/>
              <a:buChar char="➢"/>
            </a:pPr>
            <a:r>
              <a:rPr lang="en" sz="1200"/>
              <a:t>Types of JavaScript Objects</a:t>
            </a:r>
            <a:endParaRPr sz="1200"/>
          </a:p>
          <a:p>
            <a:pPr indent="-381000" lvl="1" marL="1219200" rtl="0" algn="l">
              <a:lnSpc>
                <a:spcPct val="120000"/>
              </a:lnSpc>
              <a:spcBef>
                <a:spcPts val="0"/>
              </a:spcBef>
              <a:spcAft>
                <a:spcPts val="0"/>
              </a:spcAft>
              <a:buClr>
                <a:srgbClr val="4285F4"/>
              </a:buClr>
              <a:buSzPts val="1200"/>
              <a:buChar char="➢"/>
            </a:pPr>
            <a:r>
              <a:rPr lang="en" sz="1200"/>
              <a:t>Accessing JavaScript Object Properties</a:t>
            </a:r>
            <a:endParaRPr sz="1200"/>
          </a:p>
          <a:p>
            <a:pPr indent="-381000" lvl="1" marL="1219200" rtl="0" algn="l">
              <a:lnSpc>
                <a:spcPct val="120000"/>
              </a:lnSpc>
              <a:spcBef>
                <a:spcPts val="0"/>
              </a:spcBef>
              <a:spcAft>
                <a:spcPts val="0"/>
              </a:spcAft>
              <a:buClr>
                <a:srgbClr val="4285F4"/>
              </a:buClr>
              <a:buSzPts val="1200"/>
              <a:buChar char="➢"/>
            </a:pPr>
            <a:r>
              <a:rPr lang="en" sz="1200"/>
              <a:t>Accessing JavaScript Object Values</a:t>
            </a:r>
            <a:endParaRPr sz="1200"/>
          </a:p>
          <a:p>
            <a:pPr indent="-381000" lvl="1" marL="1219200" rtl="0" algn="l">
              <a:lnSpc>
                <a:spcPct val="120000"/>
              </a:lnSpc>
              <a:spcBef>
                <a:spcPts val="0"/>
              </a:spcBef>
              <a:spcAft>
                <a:spcPts val="0"/>
              </a:spcAft>
              <a:buClr>
                <a:srgbClr val="4285F4"/>
              </a:buClr>
              <a:buSzPts val="1200"/>
              <a:buChar char="➢"/>
            </a:pPr>
            <a:r>
              <a:rPr lang="en" sz="1200"/>
              <a:t>Deleting Object Properties</a:t>
            </a:r>
            <a:endParaRPr sz="1200"/>
          </a:p>
          <a:p>
            <a:pPr indent="-381000" lvl="1" marL="1219200" rtl="0" algn="l">
              <a:lnSpc>
                <a:spcPct val="120000"/>
              </a:lnSpc>
              <a:spcBef>
                <a:spcPts val="0"/>
              </a:spcBef>
              <a:spcAft>
                <a:spcPts val="0"/>
              </a:spcAft>
              <a:buClr>
                <a:srgbClr val="4285F4"/>
              </a:buClr>
              <a:buSzPts val="1200"/>
              <a:buChar char="➢"/>
            </a:pPr>
            <a:r>
              <a:rPr lang="en" sz="1200"/>
              <a:t>Objects in Real Life</a:t>
            </a:r>
            <a:endParaRPr sz="1200"/>
          </a:p>
          <a:p>
            <a:pPr indent="-381000" lvl="1" marL="1219200" rtl="0" algn="l">
              <a:lnSpc>
                <a:spcPct val="120000"/>
              </a:lnSpc>
              <a:spcBef>
                <a:spcPts val="0"/>
              </a:spcBef>
              <a:spcAft>
                <a:spcPts val="0"/>
              </a:spcAft>
              <a:buClr>
                <a:srgbClr val="4285F4"/>
              </a:buClr>
              <a:buSzPts val="1200"/>
              <a:buChar char="➢"/>
            </a:pPr>
            <a:r>
              <a:rPr lang="en" sz="1200"/>
              <a:t>Object Methods</a:t>
            </a:r>
            <a:endParaRPr sz="1200"/>
          </a:p>
          <a:p>
            <a:pPr indent="-381000" lvl="1" marL="1219200" rtl="0" algn="l">
              <a:lnSpc>
                <a:spcPct val="120000"/>
              </a:lnSpc>
              <a:spcBef>
                <a:spcPts val="0"/>
              </a:spcBef>
              <a:spcAft>
                <a:spcPts val="0"/>
              </a:spcAft>
              <a:buClr>
                <a:srgbClr val="4285F4"/>
              </a:buClr>
              <a:buSzPts val="1200"/>
              <a:buChar char="➢"/>
            </a:pPr>
            <a:r>
              <a:rPr lang="en" sz="1200"/>
              <a:t>Creating a JavaScript Object</a:t>
            </a:r>
            <a:endParaRPr sz="1200"/>
          </a:p>
          <a:p>
            <a:pPr indent="-381000" lvl="1" marL="1219200" rtl="0" algn="l">
              <a:lnSpc>
                <a:spcPct val="120000"/>
              </a:lnSpc>
              <a:spcBef>
                <a:spcPts val="0"/>
              </a:spcBef>
              <a:spcAft>
                <a:spcPts val="0"/>
              </a:spcAft>
              <a:buClr>
                <a:srgbClr val="4285F4"/>
              </a:buClr>
              <a:buSzPts val="1200"/>
              <a:buChar char="➢"/>
            </a:pPr>
            <a:r>
              <a:rPr lang="en" sz="1200"/>
              <a:t>The Prototype Property</a:t>
            </a:r>
            <a:endParaRPr sz="1200"/>
          </a:p>
          <a:p>
            <a:pPr indent="-381000" lvl="1" marL="1219200" rtl="0" algn="l">
              <a:lnSpc>
                <a:spcPct val="120000"/>
              </a:lnSpc>
              <a:spcBef>
                <a:spcPts val="0"/>
              </a:spcBef>
              <a:spcAft>
                <a:spcPts val="0"/>
              </a:spcAft>
              <a:buClr>
                <a:srgbClr val="4285F4"/>
              </a:buClr>
              <a:buSzPts val="1200"/>
              <a:buChar char="➢"/>
            </a:pPr>
            <a:r>
              <a:rPr lang="en" sz="1200"/>
              <a:t>Object Prototypes in JavaScript</a:t>
            </a:r>
            <a:endParaRPr sz="1200"/>
          </a:p>
          <a:p>
            <a:pPr indent="-400050" lvl="0" marL="609600" rtl="0" algn="l">
              <a:spcBef>
                <a:spcPts val="1000"/>
              </a:spcBef>
              <a:spcAft>
                <a:spcPts val="0"/>
              </a:spcAft>
              <a:buClr>
                <a:schemeClr val="accent2"/>
              </a:buClr>
              <a:buSzPts val="1500"/>
              <a:buFont typeface="Noto Sans Symbols"/>
              <a:buChar char="❖"/>
            </a:pPr>
            <a:r>
              <a:rPr b="1" lang="en" sz="1500">
                <a:solidFill>
                  <a:schemeClr val="accent2"/>
                </a:solidFill>
              </a:rPr>
              <a:t>Section Two: Built-in Objects</a:t>
            </a:r>
            <a:endParaRPr b="1" sz="1500">
              <a:solidFill>
                <a:schemeClr val="accent2"/>
              </a:solidFill>
            </a:endParaRPr>
          </a:p>
          <a:p>
            <a:pPr indent="-381000" lvl="1" marL="1219200" rtl="0" algn="l">
              <a:spcBef>
                <a:spcPts val="0"/>
              </a:spcBef>
              <a:spcAft>
                <a:spcPts val="0"/>
              </a:spcAft>
              <a:buClr>
                <a:schemeClr val="accent1"/>
              </a:buClr>
              <a:buSzPts val="1200"/>
              <a:buChar char="➢"/>
            </a:pPr>
            <a:r>
              <a:rPr lang="en" sz="1200"/>
              <a:t>Built-in Objects</a:t>
            </a:r>
            <a:endParaRPr sz="1200"/>
          </a:p>
          <a:p>
            <a:pPr indent="-381000" lvl="2" marL="1828800" rtl="0" algn="l">
              <a:spcBef>
                <a:spcPts val="0"/>
              </a:spcBef>
              <a:spcAft>
                <a:spcPts val="0"/>
              </a:spcAft>
              <a:buClr>
                <a:srgbClr val="1155CC"/>
              </a:buClr>
              <a:buSzPts val="1200"/>
              <a:buChar char="■"/>
            </a:pPr>
            <a:r>
              <a:rPr lang="en" sz="1200"/>
              <a:t>Date</a:t>
            </a:r>
            <a:endParaRPr sz="1200"/>
          </a:p>
          <a:p>
            <a:pPr indent="-381000" lvl="2" marL="1828800" rtl="0" algn="l">
              <a:spcBef>
                <a:spcPts val="0"/>
              </a:spcBef>
              <a:spcAft>
                <a:spcPts val="0"/>
              </a:spcAft>
              <a:buClr>
                <a:srgbClr val="1155CC"/>
              </a:buClr>
              <a:buSzPts val="1200"/>
              <a:buChar char="■"/>
            </a:pPr>
            <a:r>
              <a:rPr lang="en" sz="1200"/>
              <a:t>Number</a:t>
            </a:r>
            <a:endParaRPr sz="1200"/>
          </a:p>
          <a:p>
            <a:pPr indent="-381000" lvl="2" marL="1828800" rtl="0" algn="l">
              <a:spcBef>
                <a:spcPts val="0"/>
              </a:spcBef>
              <a:spcAft>
                <a:spcPts val="0"/>
              </a:spcAft>
              <a:buClr>
                <a:srgbClr val="1155CC"/>
              </a:buClr>
              <a:buSzPts val="1200"/>
              <a:buChar char="■"/>
            </a:pPr>
            <a:r>
              <a:rPr lang="en" sz="1200"/>
              <a:t>Math</a:t>
            </a:r>
            <a:endParaRPr sz="1200"/>
          </a:p>
        </p:txBody>
      </p:sp>
      <p:sp>
        <p:nvSpPr>
          <p:cNvPr id="458" name="Google Shape;458;p50"/>
          <p:cNvSpPr txBox="1"/>
          <p:nvPr/>
        </p:nvSpPr>
        <p:spPr>
          <a:xfrm>
            <a:off x="4625300" y="1267400"/>
            <a:ext cx="4073700" cy="3786000"/>
          </a:xfrm>
          <a:prstGeom prst="rect">
            <a:avLst/>
          </a:prstGeom>
          <a:noFill/>
          <a:ln>
            <a:noFill/>
          </a:ln>
        </p:spPr>
        <p:txBody>
          <a:bodyPr anchorCtr="0" anchor="t" bIns="91425" lIns="91425" spcFirstLastPara="1" rIns="91425" wrap="square" tIns="91425">
            <a:normAutofit/>
          </a:bodyPr>
          <a:lstStyle/>
          <a:p>
            <a:pPr indent="-323850" lvl="0" marL="457200" rtl="0" algn="l">
              <a:spcBef>
                <a:spcPts val="1000"/>
              </a:spcBef>
              <a:spcAft>
                <a:spcPts val="0"/>
              </a:spcAft>
              <a:buClr>
                <a:schemeClr val="accent2"/>
              </a:buClr>
              <a:buSzPts val="1500"/>
              <a:buChar char="❖"/>
            </a:pPr>
            <a:r>
              <a:rPr b="1" lang="en" sz="1500">
                <a:solidFill>
                  <a:schemeClr val="accent2"/>
                </a:solidFill>
              </a:rPr>
              <a:t>Section Three: Arrays and Iteration</a:t>
            </a:r>
            <a:endParaRPr b="1" sz="1500">
              <a:solidFill>
                <a:schemeClr val="accent2"/>
              </a:solidFill>
            </a:endParaRPr>
          </a:p>
          <a:p>
            <a:pPr indent="-381000" lvl="1" marL="1219200" rtl="0" algn="l">
              <a:spcBef>
                <a:spcPts val="0"/>
              </a:spcBef>
              <a:spcAft>
                <a:spcPts val="0"/>
              </a:spcAft>
              <a:buClr>
                <a:schemeClr val="accent1"/>
              </a:buClr>
              <a:buSzPts val="1200"/>
              <a:buChar char="➢"/>
            </a:pPr>
            <a:r>
              <a:rPr lang="en" sz="1200"/>
              <a:t>JavaScript Arrays</a:t>
            </a:r>
            <a:endParaRPr sz="1200"/>
          </a:p>
          <a:p>
            <a:pPr indent="-381000" lvl="1" marL="1219200" rtl="0" algn="l">
              <a:spcBef>
                <a:spcPts val="0"/>
              </a:spcBef>
              <a:spcAft>
                <a:spcPts val="0"/>
              </a:spcAft>
              <a:buClr>
                <a:srgbClr val="4285F4"/>
              </a:buClr>
              <a:buSzPts val="1200"/>
              <a:buChar char="➢"/>
            </a:pPr>
            <a:r>
              <a:rPr lang="en" sz="1200"/>
              <a:t>Reading and Writing Array Elements</a:t>
            </a:r>
            <a:endParaRPr sz="1200"/>
          </a:p>
          <a:p>
            <a:pPr indent="-381000" lvl="1" marL="1219200" rtl="0" algn="l">
              <a:spcBef>
                <a:spcPts val="0"/>
              </a:spcBef>
              <a:spcAft>
                <a:spcPts val="0"/>
              </a:spcAft>
              <a:buClr>
                <a:srgbClr val="4285F4"/>
              </a:buClr>
              <a:buSzPts val="1200"/>
              <a:buChar char="➢"/>
            </a:pPr>
            <a:r>
              <a:rPr lang="en" sz="1200"/>
              <a:t>Creating an Array</a:t>
            </a:r>
            <a:endParaRPr sz="1200"/>
          </a:p>
          <a:p>
            <a:pPr indent="-381000" lvl="1" marL="1219200" rtl="0" algn="l">
              <a:spcBef>
                <a:spcPts val="0"/>
              </a:spcBef>
              <a:spcAft>
                <a:spcPts val="0"/>
              </a:spcAft>
              <a:buClr>
                <a:srgbClr val="4285F4"/>
              </a:buClr>
              <a:buSzPts val="1200"/>
              <a:buChar char="➢"/>
            </a:pPr>
            <a:r>
              <a:rPr lang="en" sz="1200"/>
              <a:t>Arrays of Objects and </a:t>
            </a:r>
            <a:br>
              <a:rPr lang="en" sz="1200"/>
            </a:br>
            <a:r>
              <a:rPr lang="en" sz="1200"/>
              <a:t>Multidimensional Arrays</a:t>
            </a:r>
            <a:endParaRPr sz="1200"/>
          </a:p>
          <a:p>
            <a:pPr indent="-381000" lvl="1" marL="1219200" rtl="0" algn="l">
              <a:spcBef>
                <a:spcPts val="0"/>
              </a:spcBef>
              <a:spcAft>
                <a:spcPts val="0"/>
              </a:spcAft>
              <a:buClr>
                <a:srgbClr val="4285F4"/>
              </a:buClr>
              <a:buSzPts val="1200"/>
              <a:buChar char="➢"/>
            </a:pPr>
            <a:r>
              <a:rPr lang="en" sz="1200"/>
              <a:t>Array Properties: Length</a:t>
            </a:r>
            <a:endParaRPr sz="1200"/>
          </a:p>
          <a:p>
            <a:pPr indent="-381000" lvl="1" marL="1219200" rtl="0" algn="l">
              <a:spcBef>
                <a:spcPts val="0"/>
              </a:spcBef>
              <a:spcAft>
                <a:spcPts val="0"/>
              </a:spcAft>
              <a:buClr>
                <a:srgbClr val="4285F4"/>
              </a:buClr>
              <a:buSzPts val="1200"/>
              <a:buChar char="➢"/>
            </a:pPr>
            <a:r>
              <a:rPr lang="en" sz="1200"/>
              <a:t>Array Methods</a:t>
            </a:r>
            <a:endParaRPr sz="1200"/>
          </a:p>
          <a:p>
            <a:pPr indent="-381000" lvl="1" marL="1219200" rtl="0" algn="l">
              <a:spcBef>
                <a:spcPts val="0"/>
              </a:spcBef>
              <a:spcAft>
                <a:spcPts val="0"/>
              </a:spcAft>
              <a:buClr>
                <a:srgbClr val="4285F4"/>
              </a:buClr>
              <a:buSzPts val="1200"/>
              <a:buChar char="➢"/>
            </a:pPr>
            <a:r>
              <a:rPr lang="en" sz="1200"/>
              <a:t>Iterating Arrays</a:t>
            </a:r>
            <a:endParaRPr sz="1200"/>
          </a:p>
          <a:p>
            <a:pPr indent="-381000" lvl="1" marL="1219200" rtl="0" algn="l">
              <a:spcBef>
                <a:spcPts val="0"/>
              </a:spcBef>
              <a:spcAft>
                <a:spcPts val="0"/>
              </a:spcAft>
              <a:buClr>
                <a:srgbClr val="4285F4"/>
              </a:buClr>
              <a:buSzPts val="1200"/>
              <a:buChar char="➢"/>
            </a:pPr>
            <a:r>
              <a:rPr lang="en" sz="1200"/>
              <a:t>Javascript for…in Loop</a:t>
            </a:r>
            <a:endParaRPr sz="1200"/>
          </a:p>
          <a:p>
            <a:pPr indent="-323850" lvl="0" marL="457200" rtl="0" algn="l">
              <a:spcBef>
                <a:spcPts val="1000"/>
              </a:spcBef>
              <a:spcAft>
                <a:spcPts val="0"/>
              </a:spcAft>
              <a:buClr>
                <a:schemeClr val="accent2"/>
              </a:buClr>
              <a:buSzPts val="1500"/>
              <a:buChar char="❖"/>
            </a:pPr>
            <a:r>
              <a:rPr b="1" lang="en" sz="1500">
                <a:solidFill>
                  <a:schemeClr val="accent2"/>
                </a:solidFill>
              </a:rPr>
              <a:t>Section Four: JavaScript Classes</a:t>
            </a:r>
            <a:endParaRPr b="1" sz="1500">
              <a:solidFill>
                <a:schemeClr val="accent2"/>
              </a:solidFill>
            </a:endParaRPr>
          </a:p>
          <a:p>
            <a:pPr indent="-381000" lvl="1" marL="1219200" rtl="0" algn="l">
              <a:spcBef>
                <a:spcPts val="0"/>
              </a:spcBef>
              <a:spcAft>
                <a:spcPts val="0"/>
              </a:spcAft>
              <a:buClr>
                <a:schemeClr val="accent1"/>
              </a:buClr>
              <a:buSzPts val="1200"/>
              <a:buChar char="➢"/>
            </a:pPr>
            <a:r>
              <a:rPr lang="en" sz="1200"/>
              <a:t>Defining Classes</a:t>
            </a:r>
            <a:endParaRPr sz="1200"/>
          </a:p>
          <a:p>
            <a:pPr indent="-381000" lvl="1" marL="1219200" rtl="0" algn="l">
              <a:spcBef>
                <a:spcPts val="0"/>
              </a:spcBef>
              <a:spcAft>
                <a:spcPts val="0"/>
              </a:spcAft>
              <a:buClr>
                <a:srgbClr val="4285F4"/>
              </a:buClr>
              <a:buSzPts val="1200"/>
              <a:buChar char="➢"/>
            </a:pPr>
            <a:r>
              <a:rPr lang="en" sz="1200"/>
              <a:t>Class Methods</a:t>
            </a:r>
            <a:endParaRPr sz="1200"/>
          </a:p>
          <a:p>
            <a:pPr indent="-381000" lvl="1" marL="1219200" rtl="0" algn="l">
              <a:spcBef>
                <a:spcPts val="0"/>
              </a:spcBef>
              <a:spcAft>
                <a:spcPts val="0"/>
              </a:spcAft>
              <a:buClr>
                <a:srgbClr val="4285F4"/>
              </a:buClr>
              <a:buSzPts val="1200"/>
              <a:buChar char="➢"/>
            </a:pPr>
            <a:r>
              <a:rPr lang="en" sz="1200"/>
              <a:t>Static Methods and Fields</a:t>
            </a:r>
            <a:endParaRPr sz="1200"/>
          </a:p>
          <a:p>
            <a:pPr indent="-381000" lvl="1" marL="1219200" rtl="0" algn="l">
              <a:spcBef>
                <a:spcPts val="0"/>
              </a:spcBef>
              <a:spcAft>
                <a:spcPts val="0"/>
              </a:spcAft>
              <a:buClr>
                <a:srgbClr val="4285F4"/>
              </a:buClr>
              <a:buSzPts val="1200"/>
              <a:buChar char="➢"/>
            </a:pPr>
            <a:r>
              <a:rPr lang="en" sz="1200"/>
              <a:t>Private Class Features</a:t>
            </a:r>
            <a:endParaRPr sz="1200"/>
          </a:p>
          <a:p>
            <a:pPr indent="-381000" lvl="1" marL="1219200" rtl="0" algn="l">
              <a:spcBef>
                <a:spcPts val="0"/>
              </a:spcBef>
              <a:spcAft>
                <a:spcPts val="0"/>
              </a:spcAft>
              <a:buClr>
                <a:srgbClr val="4285F4"/>
              </a:buClr>
              <a:buSzPts val="1200"/>
              <a:buChar char="➢"/>
            </a:pPr>
            <a:r>
              <a:rPr lang="en" sz="1200"/>
              <a:t>Class Inheritance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8"/>
          <p:cNvSpPr txBox="1"/>
          <p:nvPr>
            <p:ph type="title"/>
          </p:nvPr>
        </p:nvSpPr>
        <p:spPr>
          <a:xfrm>
            <a:off x="388187" y="6581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Adding Properties to Object Constructors</a:t>
            </a:r>
            <a:endParaRPr sz="2500"/>
          </a:p>
        </p:txBody>
      </p:sp>
      <p:sp>
        <p:nvSpPr>
          <p:cNvPr id="603" name="Google Shape;603;p68"/>
          <p:cNvSpPr txBox="1"/>
          <p:nvPr>
            <p:ph idx="1" type="body"/>
          </p:nvPr>
        </p:nvSpPr>
        <p:spPr>
          <a:xfrm>
            <a:off x="523875" y="1290600"/>
            <a:ext cx="8186700" cy="3550200"/>
          </a:xfrm>
          <a:prstGeom prst="rect">
            <a:avLst/>
          </a:prstGeom>
          <a:ln cap="flat" cmpd="sng" w="9525">
            <a:solidFill>
              <a:schemeClr val="lt1"/>
            </a:solidFill>
            <a:prstDash val="solid"/>
            <a:round/>
            <a:headEnd len="sm" w="sm" type="none"/>
            <a:tailEnd len="sm" w="sm" type="none"/>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 sz="1500">
                <a:solidFill>
                  <a:schemeClr val="accent2"/>
                </a:solidFill>
              </a:rPr>
              <a:t>Let’s look at what happens when we attempt to add a property to our constructor function after it has been defined:</a:t>
            </a:r>
            <a:endParaRPr sz="1500">
              <a:solidFill>
                <a:schemeClr val="accent2"/>
              </a:solidFill>
            </a:endParaRPr>
          </a:p>
          <a:p>
            <a:pPr indent="0" lvl="0" marL="457200" rtl="0" algn="l">
              <a:spcBef>
                <a:spcPts val="800"/>
              </a:spcBef>
              <a:spcAft>
                <a:spcPts val="0"/>
              </a:spcAft>
              <a:buNone/>
            </a:pPr>
            <a:r>
              <a:rPr lang="en">
                <a:solidFill>
                  <a:srgbClr val="0033B3"/>
                </a:solidFill>
                <a:latin typeface="Consolas"/>
                <a:ea typeface="Consolas"/>
                <a:cs typeface="Consolas"/>
                <a:sym typeface="Consolas"/>
              </a:rPr>
              <a:t>function </a:t>
            </a:r>
            <a:r>
              <a:rPr lang="en">
                <a:solidFill>
                  <a:srgbClr val="080808"/>
                </a:solidFill>
                <a:latin typeface="Consolas"/>
                <a:ea typeface="Consolas"/>
                <a:cs typeface="Consolas"/>
                <a:sym typeface="Consolas"/>
              </a:rPr>
              <a:t>Person(first, last, age, eye)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firstName </a:t>
            </a:r>
            <a:r>
              <a:rPr lang="en">
                <a:solidFill>
                  <a:srgbClr val="080808"/>
                </a:solidFill>
                <a:latin typeface="Consolas"/>
                <a:ea typeface="Consolas"/>
                <a:cs typeface="Consolas"/>
                <a:sym typeface="Consolas"/>
              </a:rPr>
              <a:t>= first;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lastName </a:t>
            </a:r>
            <a:r>
              <a:rPr lang="en">
                <a:solidFill>
                  <a:srgbClr val="080808"/>
                </a:solidFill>
                <a:latin typeface="Consolas"/>
                <a:ea typeface="Consolas"/>
                <a:cs typeface="Consolas"/>
                <a:sym typeface="Consolas"/>
              </a:rPr>
              <a:t>= last;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age </a:t>
            </a:r>
            <a:r>
              <a:rPr lang="en">
                <a:solidFill>
                  <a:srgbClr val="080808"/>
                </a:solidFill>
                <a:latin typeface="Consolas"/>
                <a:ea typeface="Consolas"/>
                <a:cs typeface="Consolas"/>
                <a:sym typeface="Consolas"/>
              </a:rPr>
              <a:t>= age;</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eyeColor </a:t>
            </a:r>
            <a:r>
              <a:rPr lang="en">
                <a:solidFill>
                  <a:srgbClr val="080808"/>
                </a:solidFill>
                <a:latin typeface="Consolas"/>
                <a:ea typeface="Consolas"/>
                <a:cs typeface="Consolas"/>
                <a:sym typeface="Consolas"/>
              </a:rPr>
              <a:t>= eye;</a:t>
            </a:r>
            <a:br>
              <a:rPr lang="en" sz="1500">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80808"/>
                </a:solidFill>
                <a:latin typeface="Consolas"/>
                <a:ea typeface="Consolas"/>
                <a:cs typeface="Consolas"/>
                <a:sym typeface="Consolas"/>
              </a:rPr>
              <a:t>Person.</a:t>
            </a:r>
            <a:r>
              <a:rPr lang="en">
                <a:solidFill>
                  <a:srgbClr val="871094"/>
                </a:solidFill>
                <a:latin typeface="Consolas"/>
                <a:ea typeface="Consolas"/>
                <a:cs typeface="Consolas"/>
                <a:sym typeface="Consolas"/>
              </a:rPr>
              <a:t>species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"Human"</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myFather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"John"</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"Doe"</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50</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"blue"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myMother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"Sally"</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"Rally"</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48</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"green"</a:t>
            </a:r>
            <a:r>
              <a:rPr lang="en">
                <a:solidFill>
                  <a:srgbClr val="080808"/>
                </a:solidFill>
                <a:latin typeface="Consolas"/>
                <a:ea typeface="Consolas"/>
                <a:cs typeface="Consolas"/>
                <a:sym typeface="Consolas"/>
              </a:rPr>
              <a:t>);</a:t>
            </a:r>
            <a:endParaRPr>
              <a:solidFill>
                <a:srgbClr val="8C8C8C"/>
              </a:solidFill>
              <a:latin typeface="Consolas"/>
              <a:ea typeface="Consolas"/>
              <a:cs typeface="Consolas"/>
              <a:sym typeface="Consolas"/>
            </a:endParaRPr>
          </a:p>
          <a:p>
            <a:pPr indent="0" lvl="0" marL="457200" rtl="0" algn="l">
              <a:spcBef>
                <a:spcPts val="1000"/>
              </a:spcBef>
              <a:spcAft>
                <a:spcPts val="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myFather</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species</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undefined</a:t>
            </a:r>
            <a:endParaRPr>
              <a:solidFill>
                <a:srgbClr val="8C8C8C"/>
              </a:solidFill>
              <a:latin typeface="Consolas"/>
              <a:ea typeface="Consolas"/>
              <a:cs typeface="Consolas"/>
              <a:sym typeface="Consolas"/>
            </a:endParaRPr>
          </a:p>
          <a:p>
            <a:pPr indent="0" lvl="0" marL="0" rtl="0" algn="l">
              <a:spcBef>
                <a:spcPts val="1000"/>
              </a:spcBef>
              <a:spcAft>
                <a:spcPts val="800"/>
              </a:spcAft>
              <a:buNone/>
            </a:pPr>
            <a:r>
              <a:rPr lang="en" sz="1500">
                <a:solidFill>
                  <a:schemeClr val="accent2"/>
                </a:solidFill>
              </a:rPr>
              <a:t>Notice that the species property is undefined. In order to add properties to existing objects like this, we need to use </a:t>
            </a:r>
            <a:r>
              <a:rPr lang="en" sz="1500" u="sng">
                <a:solidFill>
                  <a:schemeClr val="hlink"/>
                </a:solidFill>
                <a:hlinkClick r:id="rId3"/>
              </a:rPr>
              <a:t>object prototypes</a:t>
            </a:r>
            <a:r>
              <a:rPr lang="en" sz="1500">
                <a:solidFill>
                  <a:schemeClr val="accent2"/>
                </a:solidFill>
              </a:rPr>
              <a:t>. We will discuss prototypes on the following slides.</a:t>
            </a:r>
            <a:endParaRPr sz="1500">
              <a:solidFill>
                <a:schemeClr val="accent2"/>
              </a:solidFill>
            </a:endParaRPr>
          </a:p>
        </p:txBody>
      </p:sp>
      <p:sp>
        <p:nvSpPr>
          <p:cNvPr id="604" name="Google Shape;604;p6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9"/>
          <p:cNvSpPr txBox="1"/>
          <p:nvPr>
            <p:ph type="title"/>
          </p:nvPr>
        </p:nvSpPr>
        <p:spPr>
          <a:xfrm>
            <a:off x="388187" y="6581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The Prototype Property</a:t>
            </a:r>
            <a:endParaRPr sz="2500"/>
          </a:p>
        </p:txBody>
      </p:sp>
      <p:sp>
        <p:nvSpPr>
          <p:cNvPr id="611" name="Google Shape;611;p69"/>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solidFill>
                  <a:srgbClr val="000000"/>
                </a:solidFill>
              </a:rPr>
              <a:t>Sometimes, we need to add new properties (or methods) to </a:t>
            </a:r>
            <a:r>
              <a:rPr b="1" lang="en">
                <a:solidFill>
                  <a:srgbClr val="000000"/>
                </a:solidFill>
              </a:rPr>
              <a:t>all </a:t>
            </a:r>
            <a:r>
              <a:rPr lang="en">
                <a:solidFill>
                  <a:srgbClr val="000000"/>
                </a:solidFill>
              </a:rPr>
              <a:t>existing objects of a given type or object constructor.</a:t>
            </a:r>
            <a:r>
              <a:rPr b="1" lang="en">
                <a:solidFill>
                  <a:srgbClr val="000000"/>
                </a:solidFill>
              </a:rPr>
              <a:t> </a:t>
            </a:r>
            <a:r>
              <a:rPr lang="en">
                <a:solidFill>
                  <a:srgbClr val="000000"/>
                </a:solidFill>
              </a:rPr>
              <a:t>The JavaScript </a:t>
            </a:r>
            <a:r>
              <a:rPr b="1" lang="en">
                <a:solidFill>
                  <a:schemeClr val="accent2"/>
                </a:solidFill>
                <a:latin typeface="Consolas"/>
                <a:ea typeface="Consolas"/>
                <a:cs typeface="Consolas"/>
                <a:sym typeface="Consolas"/>
              </a:rPr>
              <a:t>prototype</a:t>
            </a:r>
            <a:r>
              <a:rPr lang="en">
                <a:solidFill>
                  <a:srgbClr val="FF0000"/>
                </a:solidFill>
              </a:rPr>
              <a:t> </a:t>
            </a:r>
            <a:r>
              <a:rPr lang="en">
                <a:solidFill>
                  <a:srgbClr val="000000"/>
                </a:solidFill>
              </a:rPr>
              <a:t>property allows you to add new properties to the existing objects and object constructors.</a:t>
            </a:r>
            <a:endParaRPr>
              <a:solidFill>
                <a:srgbClr val="000000"/>
              </a:solidFill>
            </a:endParaRPr>
          </a:p>
          <a:p>
            <a:pPr indent="0" lvl="0" marL="0" rtl="0" algn="l">
              <a:spcBef>
                <a:spcPts val="800"/>
              </a:spcBef>
              <a:spcAft>
                <a:spcPts val="0"/>
              </a:spcAft>
              <a:buNone/>
            </a:pPr>
            <a:r>
              <a:rPr lang="en">
                <a:solidFill>
                  <a:srgbClr val="000000"/>
                </a:solidFill>
              </a:rPr>
              <a:t>Let’s take the previous example and try to use </a:t>
            </a:r>
            <a:r>
              <a:rPr b="1" lang="en">
                <a:solidFill>
                  <a:schemeClr val="accent2"/>
                </a:solidFill>
                <a:latin typeface="Consolas"/>
                <a:ea typeface="Consolas"/>
                <a:cs typeface="Consolas"/>
                <a:sym typeface="Consolas"/>
              </a:rPr>
              <a:t>prototype</a:t>
            </a:r>
            <a:r>
              <a:rPr lang="en">
                <a:solidFill>
                  <a:srgbClr val="FF0000"/>
                </a:solidFill>
              </a:rPr>
              <a:t> </a:t>
            </a:r>
            <a:r>
              <a:rPr lang="en">
                <a:solidFill>
                  <a:srgbClr val="000000"/>
                </a:solidFill>
              </a:rPr>
              <a:t>f</a:t>
            </a:r>
            <a:r>
              <a:rPr lang="en">
                <a:solidFill>
                  <a:srgbClr val="000000"/>
                </a:solidFill>
              </a:rPr>
              <a:t>or adding a new property for </a:t>
            </a:r>
            <a:r>
              <a:rPr b="1" lang="en">
                <a:solidFill>
                  <a:srgbClr val="000000"/>
                </a:solidFill>
                <a:latin typeface="Consolas"/>
                <a:ea typeface="Consolas"/>
                <a:cs typeface="Consolas"/>
                <a:sym typeface="Consolas"/>
              </a:rPr>
              <a:t>species</a:t>
            </a:r>
            <a:r>
              <a:rPr lang="en">
                <a:solidFill>
                  <a:srgbClr val="000000"/>
                </a:solidFill>
              </a:rPr>
              <a:t>.</a:t>
            </a:r>
            <a:endParaRPr>
              <a:solidFill>
                <a:srgbClr val="000000"/>
              </a:solidFill>
            </a:endParaRPr>
          </a:p>
          <a:p>
            <a:pPr indent="0" lvl="0" marL="457200" rtl="0" algn="l">
              <a:spcBef>
                <a:spcPts val="1000"/>
              </a:spcBef>
              <a:spcAft>
                <a:spcPts val="0"/>
              </a:spcAft>
              <a:buNone/>
            </a:pPr>
            <a:r>
              <a:rPr lang="en">
                <a:solidFill>
                  <a:srgbClr val="0033B3"/>
                </a:solidFill>
                <a:latin typeface="Consolas"/>
                <a:ea typeface="Consolas"/>
                <a:cs typeface="Consolas"/>
                <a:sym typeface="Consolas"/>
              </a:rPr>
              <a:t>function </a:t>
            </a:r>
            <a:r>
              <a:rPr lang="en">
                <a:solidFill>
                  <a:srgbClr val="080808"/>
                </a:solidFill>
                <a:latin typeface="Consolas"/>
                <a:ea typeface="Consolas"/>
                <a:cs typeface="Consolas"/>
                <a:sym typeface="Consolas"/>
              </a:rPr>
              <a:t>Person(first, last, age, eye)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Implemented as on the previous slide.</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80808"/>
                </a:solidFill>
                <a:latin typeface="Consolas"/>
                <a:ea typeface="Consolas"/>
                <a:cs typeface="Consolas"/>
                <a:sym typeface="Consolas"/>
              </a:rPr>
              <a:t>Person.</a:t>
            </a:r>
            <a:r>
              <a:rPr lang="en">
                <a:solidFill>
                  <a:srgbClr val="871094"/>
                </a:solidFill>
                <a:latin typeface="Consolas"/>
                <a:ea typeface="Consolas"/>
                <a:cs typeface="Consolas"/>
                <a:sym typeface="Consolas"/>
              </a:rPr>
              <a:t>prototype</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species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"Human"</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myFather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"John"</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"Doe"</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50</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"blue"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myMother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"Sally"</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"Rally"</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48</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"green"</a:t>
            </a:r>
            <a:r>
              <a:rPr lang="en">
                <a:solidFill>
                  <a:srgbClr val="080808"/>
                </a:solidFill>
                <a:latin typeface="Consolas"/>
                <a:ea typeface="Consolas"/>
                <a:cs typeface="Consolas"/>
                <a:sym typeface="Consolas"/>
              </a:rPr>
              <a:t>);</a:t>
            </a:r>
            <a:endParaRPr>
              <a:solidFill>
                <a:srgbClr val="8C8C8C"/>
              </a:solidFill>
              <a:latin typeface="Consolas"/>
              <a:ea typeface="Consolas"/>
              <a:cs typeface="Consolas"/>
              <a:sym typeface="Consolas"/>
            </a:endParaRPr>
          </a:p>
          <a:p>
            <a:pPr indent="0" lvl="0" marL="457200" rtl="0" algn="l">
              <a:spcBef>
                <a:spcPts val="1000"/>
              </a:spcBef>
              <a:spcAft>
                <a:spcPts val="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myFather</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species</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Human</a:t>
            </a:r>
            <a:endParaRPr>
              <a:solidFill>
                <a:srgbClr val="8C8C8C"/>
              </a:solidFill>
              <a:latin typeface="Consolas"/>
              <a:ea typeface="Consolas"/>
              <a:cs typeface="Consolas"/>
              <a:sym typeface="Consolas"/>
            </a:endParaRPr>
          </a:p>
          <a:p>
            <a:pPr indent="0" lvl="0" marL="0" rtl="0" algn="l">
              <a:spcBef>
                <a:spcPts val="1000"/>
              </a:spcBef>
              <a:spcAft>
                <a:spcPts val="800"/>
              </a:spcAft>
              <a:buNone/>
            </a:pPr>
            <a:r>
              <a:rPr lang="en">
                <a:solidFill>
                  <a:schemeClr val="accent2"/>
                </a:solidFill>
              </a:rPr>
              <a:t>It works! We will discuss the details of what exactly </a:t>
            </a:r>
            <a:r>
              <a:rPr b="1" lang="en">
                <a:solidFill>
                  <a:schemeClr val="accent2"/>
                </a:solidFill>
                <a:latin typeface="Consolas"/>
                <a:ea typeface="Consolas"/>
                <a:cs typeface="Consolas"/>
                <a:sym typeface="Consolas"/>
              </a:rPr>
              <a:t>prototype</a:t>
            </a:r>
            <a:r>
              <a:rPr lang="en">
                <a:solidFill>
                  <a:srgbClr val="FF0000"/>
                </a:solidFill>
              </a:rPr>
              <a:t> </a:t>
            </a:r>
            <a:r>
              <a:rPr lang="en">
                <a:solidFill>
                  <a:schemeClr val="accent2"/>
                </a:solidFill>
              </a:rPr>
              <a:t>is and </a:t>
            </a:r>
            <a:r>
              <a:rPr b="1" lang="en">
                <a:solidFill>
                  <a:schemeClr val="accent2"/>
                </a:solidFill>
              </a:rPr>
              <a:t>how </a:t>
            </a:r>
            <a:r>
              <a:rPr lang="en">
                <a:solidFill>
                  <a:schemeClr val="accent2"/>
                </a:solidFill>
              </a:rPr>
              <a:t>it works next.</a:t>
            </a:r>
            <a:endParaRPr>
              <a:solidFill>
                <a:srgbClr val="8C8C8C"/>
              </a:solidFill>
            </a:endParaRPr>
          </a:p>
        </p:txBody>
      </p:sp>
      <p:sp>
        <p:nvSpPr>
          <p:cNvPr id="612" name="Google Shape;612;p6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0"/>
          <p:cNvSpPr txBox="1"/>
          <p:nvPr>
            <p:ph type="title"/>
          </p:nvPr>
        </p:nvSpPr>
        <p:spPr>
          <a:xfrm>
            <a:off x="355412" y="5926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 sz="2500"/>
              <a:t>Object Prototypes in JavaScript</a:t>
            </a:r>
            <a:endParaRPr sz="2500"/>
          </a:p>
        </p:txBody>
      </p:sp>
      <p:sp>
        <p:nvSpPr>
          <p:cNvPr id="619" name="Google Shape;619;p70"/>
          <p:cNvSpPr txBox="1"/>
          <p:nvPr>
            <p:ph idx="1" type="body"/>
          </p:nvPr>
        </p:nvSpPr>
        <p:spPr>
          <a:xfrm>
            <a:off x="523875" y="1123050"/>
            <a:ext cx="8186700" cy="35628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b="1" lang="en" sz="1500" u="sng">
                <a:solidFill>
                  <a:schemeClr val="hlink"/>
                </a:solidFill>
                <a:hlinkClick r:id="rId3"/>
              </a:rPr>
              <a:t>Object prototypes</a:t>
            </a:r>
            <a:r>
              <a:rPr b="1" lang="en" sz="1500">
                <a:solidFill>
                  <a:schemeClr val="accent2"/>
                </a:solidFill>
              </a:rPr>
              <a:t> are the mechanism by which JavaScript objects inherit features from one another. </a:t>
            </a:r>
            <a:r>
              <a:rPr lang="en" sz="1500">
                <a:solidFill>
                  <a:schemeClr val="accent2"/>
                </a:solidFill>
              </a:rPr>
              <a:t>Objects that are created from the same object have the same properties and methods.</a:t>
            </a:r>
            <a:r>
              <a:rPr b="1" lang="en" sz="1500">
                <a:solidFill>
                  <a:schemeClr val="accent2"/>
                </a:solidFill>
              </a:rPr>
              <a:t> </a:t>
            </a:r>
            <a:endParaRPr b="1" sz="1500">
              <a:solidFill>
                <a:schemeClr val="accent2"/>
              </a:solidFill>
            </a:endParaRPr>
          </a:p>
          <a:p>
            <a:pPr indent="0" lvl="0" marL="0" rtl="0" algn="l">
              <a:lnSpc>
                <a:spcPct val="100000"/>
              </a:lnSpc>
              <a:spcBef>
                <a:spcPts val="800"/>
              </a:spcBef>
              <a:spcAft>
                <a:spcPts val="0"/>
              </a:spcAft>
              <a:buNone/>
            </a:pPr>
            <a:r>
              <a:rPr lang="en" sz="1500">
                <a:solidFill>
                  <a:schemeClr val="accent2"/>
                </a:solidFill>
              </a:rPr>
              <a:t>Every JavaScript object has a prototype object associated with it and inherits properties from the prototype. You can see this with the developer tool as shown to the right.</a:t>
            </a:r>
            <a:endParaRPr b="1" sz="1500">
              <a:solidFill>
                <a:schemeClr val="accent2"/>
              </a:solidFill>
              <a:highlight>
                <a:schemeClr val="lt1"/>
              </a:highlight>
            </a:endParaRPr>
          </a:p>
          <a:p>
            <a:pPr indent="-323850" lvl="0" marL="457200" rtl="0" algn="l">
              <a:lnSpc>
                <a:spcPct val="115000"/>
              </a:lnSpc>
              <a:spcBef>
                <a:spcPts val="800"/>
              </a:spcBef>
              <a:spcAft>
                <a:spcPts val="0"/>
              </a:spcAft>
              <a:buClr>
                <a:schemeClr val="accent4"/>
              </a:buClr>
              <a:buSzPts val="1500"/>
              <a:buChar char="➢"/>
            </a:pPr>
            <a:r>
              <a:rPr lang="en" sz="1500">
                <a:solidFill>
                  <a:schemeClr val="accent2"/>
                </a:solidFill>
              </a:rPr>
              <a:t>The </a:t>
            </a:r>
            <a:r>
              <a:rPr b="1" lang="en" sz="1500">
                <a:solidFill>
                  <a:schemeClr val="accent2"/>
                </a:solidFill>
                <a:latin typeface="Consolas"/>
                <a:ea typeface="Consolas"/>
                <a:cs typeface="Consolas"/>
                <a:sym typeface="Consolas"/>
              </a:rPr>
              <a:t>Object.prototype</a:t>
            </a:r>
            <a:r>
              <a:rPr lang="en" sz="1500">
                <a:solidFill>
                  <a:schemeClr val="accent2"/>
                </a:solidFill>
              </a:rPr>
              <a:t> is on the top of the </a:t>
            </a:r>
            <a:br>
              <a:rPr lang="en" sz="1500">
                <a:solidFill>
                  <a:schemeClr val="accent2"/>
                </a:solidFill>
              </a:rPr>
            </a:br>
            <a:r>
              <a:rPr lang="en" sz="1500">
                <a:solidFill>
                  <a:schemeClr val="accent2"/>
                </a:solidFill>
              </a:rPr>
              <a:t>prototype inheritance chain.</a:t>
            </a:r>
            <a:endParaRPr sz="1500">
              <a:solidFill>
                <a:schemeClr val="accent2"/>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2"/>
                </a:solidFill>
                <a:latin typeface="Consolas"/>
                <a:ea typeface="Consolas"/>
                <a:cs typeface="Consolas"/>
                <a:sym typeface="Consolas"/>
              </a:rPr>
              <a:t>Date</a:t>
            </a:r>
            <a:r>
              <a:rPr lang="en" sz="1500">
                <a:solidFill>
                  <a:schemeClr val="accent2"/>
                </a:solidFill>
              </a:rPr>
              <a:t> objects inherit from </a:t>
            </a:r>
            <a:r>
              <a:rPr b="1" lang="en" sz="1500">
                <a:solidFill>
                  <a:schemeClr val="accent2"/>
                </a:solidFill>
                <a:latin typeface="Consolas"/>
                <a:ea typeface="Consolas"/>
                <a:cs typeface="Consolas"/>
                <a:sym typeface="Consolas"/>
              </a:rPr>
              <a:t>Date.prototype</a:t>
            </a:r>
            <a:r>
              <a:rPr lang="en" sz="1500">
                <a:solidFill>
                  <a:schemeClr val="accent2"/>
                </a:solidFill>
              </a:rPr>
              <a:t>.</a:t>
            </a:r>
            <a:endParaRPr sz="1500">
              <a:solidFill>
                <a:schemeClr val="accent2"/>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2"/>
                </a:solidFill>
                <a:latin typeface="Consolas"/>
                <a:ea typeface="Consolas"/>
                <a:cs typeface="Consolas"/>
                <a:sym typeface="Consolas"/>
              </a:rPr>
              <a:t>Array</a:t>
            </a:r>
            <a:r>
              <a:rPr lang="en" sz="1500">
                <a:solidFill>
                  <a:schemeClr val="accent2"/>
                </a:solidFill>
              </a:rPr>
              <a:t> objects inherit from </a:t>
            </a:r>
            <a:r>
              <a:rPr b="1" lang="en" sz="1500">
                <a:solidFill>
                  <a:schemeClr val="accent2"/>
                </a:solidFill>
                <a:latin typeface="Consolas"/>
                <a:ea typeface="Consolas"/>
                <a:cs typeface="Consolas"/>
                <a:sym typeface="Consolas"/>
              </a:rPr>
              <a:t>Array.prototype</a:t>
            </a:r>
            <a:r>
              <a:rPr lang="en" sz="1500">
                <a:solidFill>
                  <a:schemeClr val="accent2"/>
                </a:solidFill>
              </a:rPr>
              <a:t>.</a:t>
            </a:r>
            <a:endParaRPr sz="1500">
              <a:solidFill>
                <a:schemeClr val="accent2"/>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2"/>
                </a:solidFill>
                <a:latin typeface="Consolas"/>
                <a:ea typeface="Consolas"/>
                <a:cs typeface="Consolas"/>
                <a:sym typeface="Consolas"/>
              </a:rPr>
              <a:t>Person</a:t>
            </a:r>
            <a:r>
              <a:rPr lang="en" sz="1500">
                <a:solidFill>
                  <a:schemeClr val="accent2"/>
                </a:solidFill>
              </a:rPr>
              <a:t> objects inherit from </a:t>
            </a:r>
            <a:r>
              <a:rPr b="1" lang="en" sz="1500">
                <a:solidFill>
                  <a:schemeClr val="accent2"/>
                </a:solidFill>
                <a:latin typeface="Consolas"/>
                <a:ea typeface="Consolas"/>
                <a:cs typeface="Consolas"/>
                <a:sym typeface="Consolas"/>
              </a:rPr>
              <a:t>Person.prototype</a:t>
            </a:r>
            <a:r>
              <a:rPr lang="en" sz="1500">
                <a:solidFill>
                  <a:schemeClr val="accent2"/>
                </a:solidFill>
              </a:rPr>
              <a:t>.</a:t>
            </a:r>
            <a:endParaRPr sz="1500">
              <a:solidFill>
                <a:schemeClr val="accent2"/>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2"/>
                </a:solidFill>
                <a:latin typeface="Consolas"/>
                <a:ea typeface="Consolas"/>
                <a:cs typeface="Consolas"/>
                <a:sym typeface="Consolas"/>
              </a:rPr>
              <a:t>Date</a:t>
            </a:r>
            <a:r>
              <a:rPr lang="en" sz="1500">
                <a:solidFill>
                  <a:schemeClr val="accent2"/>
                </a:solidFill>
              </a:rPr>
              <a:t> objects, </a:t>
            </a:r>
            <a:r>
              <a:rPr b="1" lang="en" sz="1500">
                <a:solidFill>
                  <a:schemeClr val="accent2"/>
                </a:solidFill>
                <a:latin typeface="Consolas"/>
                <a:ea typeface="Consolas"/>
                <a:cs typeface="Consolas"/>
                <a:sym typeface="Consolas"/>
              </a:rPr>
              <a:t>Array</a:t>
            </a:r>
            <a:r>
              <a:rPr lang="en" sz="1500">
                <a:solidFill>
                  <a:schemeClr val="accent2"/>
                </a:solidFill>
              </a:rPr>
              <a:t> objects, and </a:t>
            </a:r>
            <a:r>
              <a:rPr b="1" lang="en" sz="1500">
                <a:solidFill>
                  <a:schemeClr val="accent2"/>
                </a:solidFill>
                <a:latin typeface="Consolas"/>
                <a:ea typeface="Consolas"/>
                <a:cs typeface="Consolas"/>
                <a:sym typeface="Consolas"/>
              </a:rPr>
              <a:t>Person</a:t>
            </a:r>
            <a:r>
              <a:rPr lang="en" sz="1500">
                <a:solidFill>
                  <a:schemeClr val="accent2"/>
                </a:solidFill>
              </a:rPr>
              <a:t> objects </a:t>
            </a:r>
            <a:br>
              <a:rPr lang="en" sz="1500">
                <a:solidFill>
                  <a:schemeClr val="accent2"/>
                </a:solidFill>
              </a:rPr>
            </a:br>
            <a:r>
              <a:rPr lang="en" sz="1500">
                <a:solidFill>
                  <a:schemeClr val="accent2"/>
                </a:solidFill>
              </a:rPr>
              <a:t>inherit from </a:t>
            </a:r>
            <a:r>
              <a:rPr b="1" lang="en" sz="1500">
                <a:solidFill>
                  <a:schemeClr val="accent2"/>
                </a:solidFill>
                <a:latin typeface="Consolas"/>
                <a:ea typeface="Consolas"/>
                <a:cs typeface="Consolas"/>
                <a:sym typeface="Consolas"/>
              </a:rPr>
              <a:t>Object.prototype</a:t>
            </a:r>
            <a:r>
              <a:rPr lang="en" sz="1500">
                <a:solidFill>
                  <a:schemeClr val="accent2"/>
                </a:solidFill>
              </a:rPr>
              <a:t>.</a:t>
            </a:r>
            <a:endParaRPr sz="1500">
              <a:solidFill>
                <a:schemeClr val="accent2"/>
              </a:solidFill>
            </a:endParaRPr>
          </a:p>
          <a:p>
            <a:pPr indent="0" lvl="0" marL="0" rtl="0" algn="l">
              <a:lnSpc>
                <a:spcPct val="100000"/>
              </a:lnSpc>
              <a:spcBef>
                <a:spcPts val="0"/>
              </a:spcBef>
              <a:spcAft>
                <a:spcPts val="800"/>
              </a:spcAft>
              <a:buNone/>
            </a:pPr>
            <a:r>
              <a:t/>
            </a:r>
            <a:endParaRPr>
              <a:solidFill>
                <a:srgbClr val="1C4587"/>
              </a:solidFill>
            </a:endParaRPr>
          </a:p>
        </p:txBody>
      </p:sp>
      <p:sp>
        <p:nvSpPr>
          <p:cNvPr id="620" name="Google Shape;620;p7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621" name="Google Shape;621;p70"/>
          <p:cNvPicPr preferRelativeResize="0"/>
          <p:nvPr/>
        </p:nvPicPr>
        <p:blipFill rotWithShape="1">
          <a:blip r:embed="rId4">
            <a:alphaModFix/>
          </a:blip>
          <a:srcRect b="1700" l="0" r="0" t="0"/>
          <a:stretch/>
        </p:blipFill>
        <p:spPr>
          <a:xfrm>
            <a:off x="5249000" y="2571750"/>
            <a:ext cx="3461575" cy="2291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1"/>
          <p:cNvSpPr txBox="1"/>
          <p:nvPr>
            <p:ph type="title"/>
          </p:nvPr>
        </p:nvSpPr>
        <p:spPr>
          <a:xfrm>
            <a:off x="419462" y="6319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 sz="2500"/>
              <a:t>Object </a:t>
            </a:r>
            <a:r>
              <a:rPr lang="en" sz="2500"/>
              <a:t>Prototypes in JavaScript (continued)</a:t>
            </a:r>
            <a:endParaRPr sz="2500"/>
          </a:p>
        </p:txBody>
      </p:sp>
      <p:sp>
        <p:nvSpPr>
          <p:cNvPr id="628" name="Google Shape;628;p71"/>
          <p:cNvSpPr txBox="1"/>
          <p:nvPr>
            <p:ph idx="1" type="body"/>
          </p:nvPr>
        </p:nvSpPr>
        <p:spPr>
          <a:xfrm>
            <a:off x="523875" y="1162350"/>
            <a:ext cx="8186700" cy="37953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sz="1500">
                <a:solidFill>
                  <a:schemeClr val="accent2"/>
                </a:solidFill>
              </a:rPr>
              <a:t>To find the </a:t>
            </a:r>
            <a:r>
              <a:rPr b="1" lang="en" sz="1500">
                <a:solidFill>
                  <a:schemeClr val="accent2"/>
                </a:solidFill>
                <a:latin typeface="Consolas"/>
                <a:ea typeface="Consolas"/>
                <a:cs typeface="Consolas"/>
                <a:sym typeface="Consolas"/>
              </a:rPr>
              <a:t>species</a:t>
            </a:r>
            <a:r>
              <a:rPr lang="en" sz="1500">
                <a:solidFill>
                  <a:schemeClr val="accent2"/>
                </a:solidFill>
              </a:rPr>
              <a:t> property from our previous example, shown again below, we would need to expand the prototype object’s </a:t>
            </a:r>
            <a:r>
              <a:rPr b="1" lang="en" sz="1500">
                <a:solidFill>
                  <a:schemeClr val="accent2"/>
                </a:solidFill>
                <a:latin typeface="Consolas"/>
                <a:ea typeface="Consolas"/>
                <a:cs typeface="Consolas"/>
                <a:sym typeface="Consolas"/>
              </a:rPr>
              <a:t>__proto__</a:t>
            </a:r>
            <a:r>
              <a:rPr lang="en" sz="1500">
                <a:solidFill>
                  <a:schemeClr val="accent2"/>
                </a:solidFill>
              </a:rPr>
              <a:t> property. However, as we have seen in our previous example, you can access the new property directly from the source object: </a:t>
            </a:r>
            <a:r>
              <a:rPr b="1" lang="en" sz="1500">
                <a:solidFill>
                  <a:schemeClr val="accent2"/>
                </a:solidFill>
                <a:latin typeface="Consolas"/>
                <a:ea typeface="Consolas"/>
                <a:cs typeface="Consolas"/>
                <a:sym typeface="Consolas"/>
              </a:rPr>
              <a:t>myFather.species</a:t>
            </a:r>
            <a:r>
              <a:rPr lang="en" sz="1500">
                <a:solidFill>
                  <a:schemeClr val="accent2"/>
                </a:solidFill>
              </a:rPr>
              <a:t>. Why is this?</a:t>
            </a:r>
            <a:endParaRPr sz="1500">
              <a:solidFill>
                <a:schemeClr val="accent2"/>
              </a:solidFill>
              <a:highlight>
                <a:schemeClr val="lt1"/>
              </a:highlight>
            </a:endParaRPr>
          </a:p>
          <a:p>
            <a:pPr indent="0" lvl="0" marL="457200" rtl="0" algn="l">
              <a:spcBef>
                <a:spcPts val="800"/>
              </a:spcBef>
              <a:spcAft>
                <a:spcPts val="0"/>
              </a:spcAft>
              <a:buNone/>
            </a:pPr>
            <a:r>
              <a:rPr lang="en">
                <a:solidFill>
                  <a:srgbClr val="0033B3"/>
                </a:solidFill>
                <a:latin typeface="Consolas"/>
                <a:ea typeface="Consolas"/>
                <a:cs typeface="Consolas"/>
                <a:sym typeface="Consolas"/>
              </a:rPr>
              <a:t>function </a:t>
            </a:r>
            <a:r>
              <a:rPr lang="en">
                <a:solidFill>
                  <a:srgbClr val="080808"/>
                </a:solidFill>
                <a:latin typeface="Consolas"/>
                <a:ea typeface="Consolas"/>
                <a:cs typeface="Consolas"/>
                <a:sym typeface="Consolas"/>
              </a:rPr>
              <a:t>Person(first, last, age, eye)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Implemented as previously.</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80808"/>
                </a:solidFill>
                <a:latin typeface="Consolas"/>
                <a:ea typeface="Consolas"/>
                <a:cs typeface="Consolas"/>
                <a:sym typeface="Consolas"/>
              </a:rPr>
              <a:t>Person.</a:t>
            </a:r>
            <a:r>
              <a:rPr lang="en">
                <a:solidFill>
                  <a:srgbClr val="871094"/>
                </a:solidFill>
                <a:latin typeface="Consolas"/>
                <a:ea typeface="Consolas"/>
                <a:cs typeface="Consolas"/>
                <a:sym typeface="Consolas"/>
              </a:rPr>
              <a:t>prototype</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species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"Human"</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myFather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"John"</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"Doe"</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50</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"blue"</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myFather</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species</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Human</a:t>
            </a:r>
            <a:endParaRPr>
              <a:solidFill>
                <a:schemeClr val="accent2"/>
              </a:solidFill>
            </a:endParaRPr>
          </a:p>
          <a:p>
            <a:pPr indent="0" lvl="0" marL="0" rtl="0" algn="l">
              <a:spcBef>
                <a:spcPts val="1000"/>
              </a:spcBef>
              <a:spcAft>
                <a:spcPts val="800"/>
              </a:spcAft>
              <a:buNone/>
            </a:pPr>
            <a:r>
              <a:rPr lang="en" sz="1500">
                <a:solidFill>
                  <a:schemeClr val="accent2"/>
                </a:solidFill>
              </a:rPr>
              <a:t>While </a:t>
            </a:r>
            <a:r>
              <a:rPr b="1" lang="en" sz="1500">
                <a:solidFill>
                  <a:schemeClr val="accent2"/>
                </a:solidFill>
                <a:latin typeface="Consolas"/>
                <a:ea typeface="Consolas"/>
                <a:cs typeface="Consolas"/>
                <a:sym typeface="Consolas"/>
              </a:rPr>
              <a:t>species</a:t>
            </a:r>
            <a:r>
              <a:rPr lang="en" sz="1500">
                <a:solidFill>
                  <a:schemeClr val="accent2"/>
                </a:solidFill>
              </a:rPr>
              <a:t> is inside the </a:t>
            </a:r>
            <a:r>
              <a:rPr b="1" lang="en" sz="1500">
                <a:solidFill>
                  <a:schemeClr val="accent2"/>
                </a:solidFill>
                <a:latin typeface="Consolas"/>
                <a:ea typeface="Consolas"/>
                <a:cs typeface="Consolas"/>
                <a:sym typeface="Consolas"/>
              </a:rPr>
              <a:t>prototype</a:t>
            </a:r>
            <a:r>
              <a:rPr lang="en" sz="1500">
                <a:solidFill>
                  <a:schemeClr val="accent2"/>
                </a:solidFill>
              </a:rPr>
              <a:t> object, JavaScript first checks if it is part of the </a:t>
            </a:r>
            <a:r>
              <a:rPr b="1" lang="en" sz="1500">
                <a:solidFill>
                  <a:schemeClr val="accent2"/>
                </a:solidFill>
                <a:latin typeface="Consolas"/>
                <a:ea typeface="Consolas"/>
                <a:cs typeface="Consolas"/>
                <a:sym typeface="Consolas"/>
              </a:rPr>
              <a:t>myFather</a:t>
            </a:r>
            <a:r>
              <a:rPr lang="en" sz="1500">
                <a:solidFill>
                  <a:schemeClr val="accent2"/>
                </a:solidFill>
              </a:rPr>
              <a:t> object. If it cannot find the property within the object being referenced, it then checks that object’s prototype. This is true for </a:t>
            </a:r>
            <a:r>
              <a:rPr b="1" lang="en" sz="1500">
                <a:solidFill>
                  <a:schemeClr val="accent2"/>
                </a:solidFill>
              </a:rPr>
              <a:t>all </a:t>
            </a:r>
            <a:r>
              <a:rPr lang="en" sz="1500">
                <a:solidFill>
                  <a:schemeClr val="accent2"/>
                </a:solidFill>
              </a:rPr>
              <a:t>objects in JavaScript.</a:t>
            </a:r>
            <a:endParaRPr sz="1500">
              <a:solidFill>
                <a:schemeClr val="accent2"/>
              </a:solidFill>
            </a:endParaRPr>
          </a:p>
        </p:txBody>
      </p:sp>
      <p:sp>
        <p:nvSpPr>
          <p:cNvPr id="629" name="Google Shape;629;p7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2"/>
          <p:cNvSpPr txBox="1"/>
          <p:nvPr>
            <p:ph type="title"/>
          </p:nvPr>
        </p:nvSpPr>
        <p:spPr>
          <a:xfrm>
            <a:off x="439112" y="658172"/>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 sz="2500"/>
              <a:t>Object Prototypes in JavaScript (continued)</a:t>
            </a:r>
            <a:endParaRPr sz="2500"/>
          </a:p>
        </p:txBody>
      </p:sp>
      <p:sp>
        <p:nvSpPr>
          <p:cNvPr id="636" name="Google Shape;636;p72"/>
          <p:cNvSpPr txBox="1"/>
          <p:nvPr>
            <p:ph idx="1" type="body"/>
          </p:nvPr>
        </p:nvSpPr>
        <p:spPr>
          <a:xfrm>
            <a:off x="478650" y="1188575"/>
            <a:ext cx="8186700" cy="37362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sz="1500">
                <a:solidFill>
                  <a:schemeClr val="accent2"/>
                </a:solidFill>
              </a:rPr>
              <a:t>You can also use prototypes to apply a new property to all objects of a given type even after those objects have been created. If you have already specified a property by that name for an individual object, the prototype property will </a:t>
            </a:r>
            <a:r>
              <a:rPr b="1" lang="en" sz="1500">
                <a:solidFill>
                  <a:schemeClr val="accent2"/>
                </a:solidFill>
              </a:rPr>
              <a:t>not </a:t>
            </a:r>
            <a:r>
              <a:rPr lang="en" sz="1500">
                <a:solidFill>
                  <a:schemeClr val="accent2"/>
                </a:solidFill>
              </a:rPr>
              <a:t>overwrite it, but will be accessible. For example:</a:t>
            </a:r>
            <a:endParaRPr sz="1500">
              <a:solidFill>
                <a:schemeClr val="accent2"/>
              </a:solidFill>
              <a:highlight>
                <a:schemeClr val="lt1"/>
              </a:highlight>
            </a:endParaRPr>
          </a:p>
          <a:p>
            <a:pPr indent="0" lvl="0" marL="457200" rtl="0" algn="l">
              <a:spcBef>
                <a:spcPts val="800"/>
              </a:spcBef>
              <a:spcAft>
                <a:spcPts val="0"/>
              </a:spcAft>
              <a:buNone/>
            </a:pPr>
            <a:r>
              <a:rPr lang="en" sz="1300">
                <a:solidFill>
                  <a:srgbClr val="0033B3"/>
                </a:solidFill>
                <a:latin typeface="Consolas"/>
                <a:ea typeface="Consolas"/>
                <a:cs typeface="Consolas"/>
                <a:sym typeface="Consolas"/>
              </a:rPr>
              <a:t>function </a:t>
            </a:r>
            <a:r>
              <a:rPr lang="en" sz="1300">
                <a:solidFill>
                  <a:srgbClr val="080808"/>
                </a:solidFill>
                <a:latin typeface="Consolas"/>
                <a:ea typeface="Consolas"/>
                <a:cs typeface="Consolas"/>
                <a:sym typeface="Consolas"/>
              </a:rPr>
              <a:t>Person(first, last, age, eye) {</a:t>
            </a:r>
            <a:br>
              <a:rPr lang="en" sz="1300">
                <a:solidFill>
                  <a:srgbClr val="080808"/>
                </a:solidFill>
                <a:latin typeface="Consolas"/>
                <a:ea typeface="Consolas"/>
                <a:cs typeface="Consolas"/>
                <a:sym typeface="Consolas"/>
              </a:rPr>
            </a:br>
            <a:r>
              <a:rPr lang="en" sz="1300">
                <a:solidFill>
                  <a:srgbClr val="080808"/>
                </a:solidFill>
                <a:latin typeface="Consolas"/>
                <a:ea typeface="Consolas"/>
                <a:cs typeface="Consolas"/>
                <a:sym typeface="Consolas"/>
              </a:rPr>
              <a:t>	</a:t>
            </a:r>
            <a:r>
              <a:rPr lang="en" sz="1300">
                <a:solidFill>
                  <a:srgbClr val="8C8C8C"/>
                </a:solidFill>
                <a:latin typeface="Consolas"/>
                <a:ea typeface="Consolas"/>
                <a:cs typeface="Consolas"/>
                <a:sym typeface="Consolas"/>
              </a:rPr>
              <a:t>// Implemented as previously.</a:t>
            </a:r>
            <a:br>
              <a:rPr lang="en" sz="1300">
                <a:solidFill>
                  <a:srgbClr val="080808"/>
                </a:solidFill>
                <a:latin typeface="Consolas"/>
                <a:ea typeface="Consolas"/>
                <a:cs typeface="Consolas"/>
                <a:sym typeface="Consolas"/>
              </a:rPr>
            </a:br>
            <a:r>
              <a:rPr lang="en" sz="1300">
                <a:solidFill>
                  <a:srgbClr val="080808"/>
                </a:solidFill>
                <a:latin typeface="Consolas"/>
                <a:ea typeface="Consolas"/>
                <a:cs typeface="Consolas"/>
                <a:sym typeface="Consolas"/>
              </a:rPr>
              <a:t>}</a:t>
            </a:r>
            <a:endParaRPr sz="1300">
              <a:solidFill>
                <a:srgbClr val="080808"/>
              </a:solidFill>
              <a:latin typeface="Consolas"/>
              <a:ea typeface="Consolas"/>
              <a:cs typeface="Consolas"/>
              <a:sym typeface="Consolas"/>
            </a:endParaRPr>
          </a:p>
          <a:p>
            <a:pPr indent="0" lvl="0" marL="457200" rtl="0" algn="l">
              <a:spcBef>
                <a:spcPts val="1000"/>
              </a:spcBef>
              <a:spcAft>
                <a:spcPts val="0"/>
              </a:spcAft>
              <a:buNone/>
            </a:pPr>
            <a:r>
              <a:rPr lang="en" sz="1300">
                <a:solidFill>
                  <a:srgbClr val="0033B3"/>
                </a:solidFill>
                <a:latin typeface="Consolas"/>
                <a:ea typeface="Consolas"/>
                <a:cs typeface="Consolas"/>
                <a:sym typeface="Consolas"/>
              </a:rPr>
              <a:t>const </a:t>
            </a:r>
            <a:r>
              <a:rPr lang="en" sz="1300">
                <a:solidFill>
                  <a:srgbClr val="830091"/>
                </a:solidFill>
                <a:latin typeface="Consolas"/>
                <a:ea typeface="Consolas"/>
                <a:cs typeface="Consolas"/>
                <a:sym typeface="Consolas"/>
              </a:rPr>
              <a:t>myFather </a:t>
            </a:r>
            <a:r>
              <a:rPr lang="en" sz="1300">
                <a:solidFill>
                  <a:srgbClr val="080808"/>
                </a:solidFill>
                <a:latin typeface="Consolas"/>
                <a:ea typeface="Consolas"/>
                <a:cs typeface="Consolas"/>
                <a:sym typeface="Consolas"/>
              </a:rPr>
              <a:t>= </a:t>
            </a:r>
            <a:r>
              <a:rPr lang="en" sz="1300">
                <a:solidFill>
                  <a:srgbClr val="0033B3"/>
                </a:solidFill>
                <a:latin typeface="Consolas"/>
                <a:ea typeface="Consolas"/>
                <a:cs typeface="Consolas"/>
                <a:sym typeface="Consolas"/>
              </a:rPr>
              <a:t>new </a:t>
            </a:r>
            <a:r>
              <a:rPr lang="en" sz="1300">
                <a:solidFill>
                  <a:srgbClr val="080808"/>
                </a:solidFill>
                <a:latin typeface="Consolas"/>
                <a:ea typeface="Consolas"/>
                <a:cs typeface="Consolas"/>
                <a:sym typeface="Consolas"/>
              </a:rPr>
              <a:t>Person(</a:t>
            </a:r>
            <a:r>
              <a:rPr lang="en" sz="1300">
                <a:solidFill>
                  <a:srgbClr val="067D17"/>
                </a:solidFill>
                <a:latin typeface="Consolas"/>
                <a:ea typeface="Consolas"/>
                <a:cs typeface="Consolas"/>
                <a:sym typeface="Consolas"/>
              </a:rPr>
              <a:t>"John"</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"Doe"</a:t>
            </a:r>
            <a:r>
              <a:rPr lang="en" sz="1300">
                <a:solidFill>
                  <a:srgbClr val="080808"/>
                </a:solidFill>
                <a:latin typeface="Consolas"/>
                <a:ea typeface="Consolas"/>
                <a:cs typeface="Consolas"/>
                <a:sym typeface="Consolas"/>
              </a:rPr>
              <a:t>, </a:t>
            </a:r>
            <a:r>
              <a:rPr lang="en" sz="1300">
                <a:solidFill>
                  <a:srgbClr val="1750EB"/>
                </a:solidFill>
                <a:latin typeface="Consolas"/>
                <a:ea typeface="Consolas"/>
                <a:cs typeface="Consolas"/>
                <a:sym typeface="Consolas"/>
              </a:rPr>
              <a:t>50</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"blue"</a:t>
            </a:r>
            <a:r>
              <a:rPr lang="en" sz="1300">
                <a:solidFill>
                  <a:srgbClr val="080808"/>
                </a:solidFill>
                <a:latin typeface="Consolas"/>
                <a:ea typeface="Consolas"/>
                <a:cs typeface="Consolas"/>
                <a:sym typeface="Consolas"/>
              </a:rPr>
              <a:t>);</a:t>
            </a:r>
            <a:br>
              <a:rPr lang="en" sz="1300">
                <a:solidFill>
                  <a:srgbClr val="080808"/>
                </a:solidFill>
                <a:latin typeface="Consolas"/>
                <a:ea typeface="Consolas"/>
                <a:cs typeface="Consolas"/>
                <a:sym typeface="Consolas"/>
              </a:rPr>
            </a:br>
            <a:r>
              <a:rPr lang="en" sz="1300">
                <a:solidFill>
                  <a:srgbClr val="0033B3"/>
                </a:solidFill>
                <a:latin typeface="Consolas"/>
                <a:ea typeface="Consolas"/>
                <a:cs typeface="Consolas"/>
                <a:sym typeface="Consolas"/>
              </a:rPr>
              <a:t>const </a:t>
            </a:r>
            <a:r>
              <a:rPr lang="en" sz="1300">
                <a:solidFill>
                  <a:srgbClr val="830091"/>
                </a:solidFill>
                <a:latin typeface="Consolas"/>
                <a:ea typeface="Consolas"/>
                <a:cs typeface="Consolas"/>
                <a:sym typeface="Consolas"/>
              </a:rPr>
              <a:t>myMother </a:t>
            </a:r>
            <a:r>
              <a:rPr lang="en" sz="1300">
                <a:solidFill>
                  <a:srgbClr val="080808"/>
                </a:solidFill>
                <a:latin typeface="Consolas"/>
                <a:ea typeface="Consolas"/>
                <a:cs typeface="Consolas"/>
                <a:sym typeface="Consolas"/>
              </a:rPr>
              <a:t>= </a:t>
            </a:r>
            <a:r>
              <a:rPr lang="en" sz="1300">
                <a:solidFill>
                  <a:srgbClr val="0033B3"/>
                </a:solidFill>
                <a:latin typeface="Consolas"/>
                <a:ea typeface="Consolas"/>
                <a:cs typeface="Consolas"/>
                <a:sym typeface="Consolas"/>
              </a:rPr>
              <a:t>new </a:t>
            </a:r>
            <a:r>
              <a:rPr lang="en" sz="1300">
                <a:solidFill>
                  <a:srgbClr val="080808"/>
                </a:solidFill>
                <a:latin typeface="Consolas"/>
                <a:ea typeface="Consolas"/>
                <a:cs typeface="Consolas"/>
                <a:sym typeface="Consolas"/>
              </a:rPr>
              <a:t>Person(</a:t>
            </a:r>
            <a:r>
              <a:rPr lang="en" sz="1300">
                <a:solidFill>
                  <a:srgbClr val="067D17"/>
                </a:solidFill>
                <a:latin typeface="Consolas"/>
                <a:ea typeface="Consolas"/>
                <a:cs typeface="Consolas"/>
                <a:sym typeface="Consolas"/>
              </a:rPr>
              <a:t>"Sally"</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"Rally"</a:t>
            </a:r>
            <a:r>
              <a:rPr lang="en" sz="1300">
                <a:solidFill>
                  <a:srgbClr val="080808"/>
                </a:solidFill>
                <a:latin typeface="Consolas"/>
                <a:ea typeface="Consolas"/>
                <a:cs typeface="Consolas"/>
                <a:sym typeface="Consolas"/>
              </a:rPr>
              <a:t>, </a:t>
            </a:r>
            <a:r>
              <a:rPr lang="en" sz="1300">
                <a:solidFill>
                  <a:srgbClr val="1750EB"/>
                </a:solidFill>
                <a:latin typeface="Consolas"/>
                <a:ea typeface="Consolas"/>
                <a:cs typeface="Consolas"/>
                <a:sym typeface="Consolas"/>
              </a:rPr>
              <a:t>48</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"green"</a:t>
            </a:r>
            <a:r>
              <a:rPr lang="en" sz="1300">
                <a:solidFill>
                  <a:srgbClr val="080808"/>
                </a:solidFill>
                <a:latin typeface="Consolas"/>
                <a:ea typeface="Consolas"/>
                <a:cs typeface="Consolas"/>
                <a:sym typeface="Consolas"/>
              </a:rPr>
              <a:t>);</a:t>
            </a:r>
            <a:br>
              <a:rPr lang="en" sz="1300">
                <a:solidFill>
                  <a:srgbClr val="080808"/>
                </a:solidFill>
                <a:latin typeface="Consolas"/>
                <a:ea typeface="Consolas"/>
                <a:cs typeface="Consolas"/>
                <a:sym typeface="Consolas"/>
              </a:rPr>
            </a:br>
            <a:r>
              <a:rPr lang="en" sz="1300">
                <a:solidFill>
                  <a:srgbClr val="0033B3"/>
                </a:solidFill>
                <a:latin typeface="Consolas"/>
                <a:ea typeface="Consolas"/>
                <a:cs typeface="Consolas"/>
                <a:sym typeface="Consolas"/>
              </a:rPr>
              <a:t>const </a:t>
            </a:r>
            <a:r>
              <a:rPr lang="en" sz="1300">
                <a:solidFill>
                  <a:srgbClr val="830091"/>
                </a:solidFill>
                <a:latin typeface="Consolas"/>
                <a:ea typeface="Consolas"/>
                <a:cs typeface="Consolas"/>
                <a:sym typeface="Consolas"/>
              </a:rPr>
              <a:t>myBrother </a:t>
            </a:r>
            <a:r>
              <a:rPr lang="en" sz="1300">
                <a:solidFill>
                  <a:srgbClr val="080808"/>
                </a:solidFill>
                <a:latin typeface="Consolas"/>
                <a:ea typeface="Consolas"/>
                <a:cs typeface="Consolas"/>
                <a:sym typeface="Consolas"/>
              </a:rPr>
              <a:t>= </a:t>
            </a:r>
            <a:r>
              <a:rPr lang="en" sz="1300">
                <a:solidFill>
                  <a:srgbClr val="0033B3"/>
                </a:solidFill>
                <a:latin typeface="Consolas"/>
                <a:ea typeface="Consolas"/>
                <a:cs typeface="Consolas"/>
                <a:sym typeface="Consolas"/>
              </a:rPr>
              <a:t>new </a:t>
            </a:r>
            <a:r>
              <a:rPr lang="en" sz="1300">
                <a:solidFill>
                  <a:srgbClr val="080808"/>
                </a:solidFill>
                <a:latin typeface="Consolas"/>
                <a:ea typeface="Consolas"/>
                <a:cs typeface="Consolas"/>
                <a:sym typeface="Consolas"/>
              </a:rPr>
              <a:t>Person(</a:t>
            </a:r>
            <a:r>
              <a:rPr lang="en" sz="1300">
                <a:solidFill>
                  <a:srgbClr val="067D17"/>
                </a:solidFill>
                <a:latin typeface="Consolas"/>
                <a:ea typeface="Consolas"/>
                <a:cs typeface="Consolas"/>
                <a:sym typeface="Consolas"/>
              </a:rPr>
              <a:t>"Jane"</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"Doe"</a:t>
            </a:r>
            <a:r>
              <a:rPr lang="en" sz="1300">
                <a:solidFill>
                  <a:srgbClr val="080808"/>
                </a:solidFill>
                <a:latin typeface="Consolas"/>
                <a:ea typeface="Consolas"/>
                <a:cs typeface="Consolas"/>
                <a:sym typeface="Consolas"/>
              </a:rPr>
              <a:t>, </a:t>
            </a:r>
            <a:r>
              <a:rPr lang="en" sz="1300">
                <a:solidFill>
                  <a:srgbClr val="1750EB"/>
                </a:solidFill>
                <a:latin typeface="Consolas"/>
                <a:ea typeface="Consolas"/>
                <a:cs typeface="Consolas"/>
                <a:sym typeface="Consolas"/>
              </a:rPr>
              <a:t>22</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"blue"</a:t>
            </a:r>
            <a:r>
              <a:rPr lang="en" sz="1300">
                <a:solidFill>
                  <a:srgbClr val="080808"/>
                </a:solidFill>
                <a:latin typeface="Consolas"/>
                <a:ea typeface="Consolas"/>
                <a:cs typeface="Consolas"/>
                <a:sym typeface="Consolas"/>
              </a:rPr>
              <a:t>);</a:t>
            </a:r>
            <a:endParaRPr sz="1300">
              <a:solidFill>
                <a:srgbClr val="080808"/>
              </a:solidFill>
              <a:latin typeface="Consolas"/>
              <a:ea typeface="Consolas"/>
              <a:cs typeface="Consolas"/>
              <a:sym typeface="Consolas"/>
            </a:endParaRPr>
          </a:p>
          <a:p>
            <a:pPr indent="457200" lvl="0" marL="0" rtl="0" algn="l">
              <a:spcBef>
                <a:spcPts val="1000"/>
              </a:spcBef>
              <a:spcAft>
                <a:spcPts val="0"/>
              </a:spcAft>
              <a:buNone/>
            </a:pPr>
            <a:r>
              <a:rPr lang="en" sz="1300">
                <a:solidFill>
                  <a:srgbClr val="830091"/>
                </a:solidFill>
                <a:latin typeface="Consolas"/>
                <a:ea typeface="Consolas"/>
                <a:cs typeface="Consolas"/>
                <a:sym typeface="Consolas"/>
              </a:rPr>
              <a:t>myBrother</a:t>
            </a:r>
            <a:r>
              <a:rPr lang="en" sz="1300">
                <a:solidFill>
                  <a:srgbClr val="080808"/>
                </a:solidFill>
                <a:latin typeface="Consolas"/>
                <a:ea typeface="Consolas"/>
                <a:cs typeface="Consolas"/>
                <a:sym typeface="Consolas"/>
              </a:rPr>
              <a:t>.</a:t>
            </a:r>
            <a:r>
              <a:rPr lang="en" sz="1300">
                <a:solidFill>
                  <a:srgbClr val="871094"/>
                </a:solidFill>
                <a:latin typeface="Consolas"/>
                <a:ea typeface="Consolas"/>
                <a:cs typeface="Consolas"/>
                <a:sym typeface="Consolas"/>
              </a:rPr>
              <a:t>species </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"Goblin"</a:t>
            </a:r>
            <a:r>
              <a:rPr lang="en" sz="1300">
                <a:solidFill>
                  <a:srgbClr val="080808"/>
                </a:solidFill>
                <a:latin typeface="Consolas"/>
                <a:ea typeface="Consolas"/>
                <a:cs typeface="Consolas"/>
                <a:sym typeface="Consolas"/>
              </a:rPr>
              <a:t>;</a:t>
            </a:r>
            <a:br>
              <a:rPr lang="en" sz="1300">
                <a:solidFill>
                  <a:srgbClr val="080808"/>
                </a:solidFill>
                <a:latin typeface="Consolas"/>
                <a:ea typeface="Consolas"/>
                <a:cs typeface="Consolas"/>
                <a:sym typeface="Consolas"/>
              </a:rPr>
            </a:br>
            <a:r>
              <a:rPr lang="en" sz="1300">
                <a:solidFill>
                  <a:srgbClr val="080808"/>
                </a:solidFill>
                <a:latin typeface="Consolas"/>
                <a:ea typeface="Consolas"/>
                <a:cs typeface="Consolas"/>
                <a:sym typeface="Consolas"/>
              </a:rPr>
              <a:t>	Person.</a:t>
            </a:r>
            <a:r>
              <a:rPr lang="en" sz="1300">
                <a:solidFill>
                  <a:srgbClr val="871094"/>
                </a:solidFill>
                <a:latin typeface="Consolas"/>
                <a:ea typeface="Consolas"/>
                <a:cs typeface="Consolas"/>
                <a:sym typeface="Consolas"/>
              </a:rPr>
              <a:t>prototype</a:t>
            </a:r>
            <a:r>
              <a:rPr lang="en" sz="1300">
                <a:solidFill>
                  <a:srgbClr val="080808"/>
                </a:solidFill>
                <a:latin typeface="Consolas"/>
                <a:ea typeface="Consolas"/>
                <a:cs typeface="Consolas"/>
                <a:sym typeface="Consolas"/>
              </a:rPr>
              <a:t>.</a:t>
            </a:r>
            <a:r>
              <a:rPr lang="en" sz="1300">
                <a:solidFill>
                  <a:srgbClr val="871094"/>
                </a:solidFill>
                <a:latin typeface="Consolas"/>
                <a:ea typeface="Consolas"/>
                <a:cs typeface="Consolas"/>
                <a:sym typeface="Consolas"/>
              </a:rPr>
              <a:t>species </a:t>
            </a:r>
            <a:r>
              <a:rPr lang="en" sz="1300">
                <a:solidFill>
                  <a:srgbClr val="080808"/>
                </a:solidFill>
                <a:latin typeface="Consolas"/>
                <a:ea typeface="Consolas"/>
                <a:cs typeface="Consolas"/>
                <a:sym typeface="Consolas"/>
              </a:rPr>
              <a:t>= </a:t>
            </a:r>
            <a:r>
              <a:rPr lang="en" sz="1300">
                <a:solidFill>
                  <a:srgbClr val="067D17"/>
                </a:solidFill>
                <a:latin typeface="Consolas"/>
                <a:ea typeface="Consolas"/>
                <a:cs typeface="Consolas"/>
                <a:sym typeface="Consolas"/>
              </a:rPr>
              <a:t>"Human"</a:t>
            </a:r>
            <a:r>
              <a:rPr lang="en" sz="1300">
                <a:solidFill>
                  <a:srgbClr val="080808"/>
                </a:solidFill>
                <a:latin typeface="Consolas"/>
                <a:ea typeface="Consolas"/>
                <a:cs typeface="Consolas"/>
                <a:sym typeface="Consolas"/>
              </a:rPr>
              <a:t>;</a:t>
            </a:r>
            <a:endParaRPr sz="1300">
              <a:solidFill>
                <a:srgbClr val="080808"/>
              </a:solidFill>
              <a:latin typeface="Consolas"/>
              <a:ea typeface="Consolas"/>
              <a:cs typeface="Consolas"/>
              <a:sym typeface="Consolas"/>
            </a:endParaRPr>
          </a:p>
          <a:p>
            <a:pPr indent="0" lvl="0" marL="457200" rtl="0" algn="l">
              <a:spcBef>
                <a:spcPts val="1000"/>
              </a:spcBef>
              <a:spcAft>
                <a:spcPts val="1000"/>
              </a:spcAft>
              <a:buNone/>
            </a:pPr>
            <a:r>
              <a:rPr lang="en" sz="1300">
                <a:solidFill>
                  <a:srgbClr val="830091"/>
                </a:solidFill>
                <a:latin typeface="Consolas"/>
                <a:ea typeface="Consolas"/>
                <a:cs typeface="Consolas"/>
                <a:sym typeface="Consolas"/>
              </a:rPr>
              <a:t>console</a:t>
            </a:r>
            <a:r>
              <a:rPr lang="en" sz="1300">
                <a:solidFill>
                  <a:srgbClr val="080808"/>
                </a:solidFill>
                <a:latin typeface="Consolas"/>
                <a:ea typeface="Consolas"/>
                <a:cs typeface="Consolas"/>
                <a:sym typeface="Consolas"/>
              </a:rPr>
              <a:t>.</a:t>
            </a:r>
            <a:r>
              <a:rPr lang="en" sz="1300">
                <a:solidFill>
                  <a:srgbClr val="7A7A43"/>
                </a:solidFill>
                <a:latin typeface="Consolas"/>
                <a:ea typeface="Consolas"/>
                <a:cs typeface="Consolas"/>
                <a:sym typeface="Consolas"/>
              </a:rPr>
              <a:t>log</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myFather</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species</a:t>
            </a:r>
            <a:r>
              <a:rPr lang="en" sz="1300">
                <a:solidFill>
                  <a:srgbClr val="080808"/>
                </a:solidFill>
                <a:latin typeface="Consolas"/>
                <a:ea typeface="Consolas"/>
                <a:cs typeface="Consolas"/>
                <a:sym typeface="Consolas"/>
              </a:rPr>
              <a:t>); </a:t>
            </a:r>
            <a:r>
              <a:rPr lang="en" sz="1300">
                <a:solidFill>
                  <a:srgbClr val="8C8C8C"/>
                </a:solidFill>
                <a:latin typeface="Consolas"/>
                <a:ea typeface="Consolas"/>
                <a:cs typeface="Consolas"/>
                <a:sym typeface="Consolas"/>
              </a:rPr>
              <a:t>// Human</a:t>
            </a:r>
            <a:br>
              <a:rPr lang="en" sz="1300">
                <a:solidFill>
                  <a:srgbClr val="080808"/>
                </a:solidFill>
                <a:latin typeface="Consolas"/>
                <a:ea typeface="Consolas"/>
                <a:cs typeface="Consolas"/>
                <a:sym typeface="Consolas"/>
              </a:rPr>
            </a:br>
            <a:r>
              <a:rPr lang="en" sz="1300">
                <a:solidFill>
                  <a:srgbClr val="830091"/>
                </a:solidFill>
                <a:latin typeface="Consolas"/>
                <a:ea typeface="Consolas"/>
                <a:cs typeface="Consolas"/>
                <a:sym typeface="Consolas"/>
              </a:rPr>
              <a:t>console</a:t>
            </a:r>
            <a:r>
              <a:rPr lang="en" sz="1300">
                <a:solidFill>
                  <a:srgbClr val="080808"/>
                </a:solidFill>
                <a:latin typeface="Consolas"/>
                <a:ea typeface="Consolas"/>
                <a:cs typeface="Consolas"/>
                <a:sym typeface="Consolas"/>
              </a:rPr>
              <a:t>.</a:t>
            </a:r>
            <a:r>
              <a:rPr lang="en" sz="1300">
                <a:solidFill>
                  <a:srgbClr val="7A7A43"/>
                </a:solidFill>
                <a:latin typeface="Consolas"/>
                <a:ea typeface="Consolas"/>
                <a:cs typeface="Consolas"/>
                <a:sym typeface="Consolas"/>
              </a:rPr>
              <a:t>log</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myBrother</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species</a:t>
            </a:r>
            <a:r>
              <a:rPr lang="en" sz="1300">
                <a:solidFill>
                  <a:srgbClr val="080808"/>
                </a:solidFill>
                <a:latin typeface="Consolas"/>
                <a:ea typeface="Consolas"/>
                <a:cs typeface="Consolas"/>
                <a:sym typeface="Consolas"/>
              </a:rPr>
              <a:t>); </a:t>
            </a:r>
            <a:r>
              <a:rPr lang="en" sz="1300">
                <a:solidFill>
                  <a:srgbClr val="8C8C8C"/>
                </a:solidFill>
                <a:latin typeface="Consolas"/>
                <a:ea typeface="Consolas"/>
                <a:cs typeface="Consolas"/>
                <a:sym typeface="Consolas"/>
              </a:rPr>
              <a:t>// Goblin</a:t>
            </a:r>
            <a:br>
              <a:rPr lang="en" sz="1300">
                <a:solidFill>
                  <a:srgbClr val="8C8C8C"/>
                </a:solidFill>
                <a:latin typeface="Consolas"/>
                <a:ea typeface="Consolas"/>
                <a:cs typeface="Consolas"/>
                <a:sym typeface="Consolas"/>
              </a:rPr>
            </a:br>
            <a:r>
              <a:rPr lang="en" sz="1300">
                <a:solidFill>
                  <a:srgbClr val="830091"/>
                </a:solidFill>
                <a:latin typeface="Consolas"/>
                <a:ea typeface="Consolas"/>
                <a:cs typeface="Consolas"/>
                <a:sym typeface="Consolas"/>
              </a:rPr>
              <a:t>console</a:t>
            </a:r>
            <a:r>
              <a:rPr lang="en" sz="1300">
                <a:solidFill>
                  <a:srgbClr val="080808"/>
                </a:solidFill>
                <a:latin typeface="Consolas"/>
                <a:ea typeface="Consolas"/>
                <a:cs typeface="Consolas"/>
                <a:sym typeface="Consolas"/>
              </a:rPr>
              <a:t>.</a:t>
            </a:r>
            <a:r>
              <a:rPr lang="en" sz="1300">
                <a:solidFill>
                  <a:srgbClr val="7A7A43"/>
                </a:solidFill>
                <a:latin typeface="Consolas"/>
                <a:ea typeface="Consolas"/>
                <a:cs typeface="Consolas"/>
                <a:sym typeface="Consolas"/>
              </a:rPr>
              <a:t>log</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myBrother</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__proto__</a:t>
            </a:r>
            <a:r>
              <a:rPr lang="en" sz="1300">
                <a:solidFill>
                  <a:srgbClr val="080808"/>
                </a:solidFill>
                <a:latin typeface="Consolas"/>
                <a:ea typeface="Consolas"/>
                <a:cs typeface="Consolas"/>
                <a:sym typeface="Consolas"/>
              </a:rPr>
              <a:t>.</a:t>
            </a:r>
            <a:r>
              <a:rPr lang="en" sz="1300">
                <a:solidFill>
                  <a:srgbClr val="830091"/>
                </a:solidFill>
                <a:latin typeface="Consolas"/>
                <a:ea typeface="Consolas"/>
                <a:cs typeface="Consolas"/>
                <a:sym typeface="Consolas"/>
              </a:rPr>
              <a:t>species</a:t>
            </a:r>
            <a:r>
              <a:rPr lang="en" sz="1300">
                <a:solidFill>
                  <a:srgbClr val="080808"/>
                </a:solidFill>
                <a:latin typeface="Consolas"/>
                <a:ea typeface="Consolas"/>
                <a:cs typeface="Consolas"/>
                <a:sym typeface="Consolas"/>
              </a:rPr>
              <a:t>); </a:t>
            </a:r>
            <a:r>
              <a:rPr lang="en" sz="1300">
                <a:solidFill>
                  <a:srgbClr val="8C8C8C"/>
                </a:solidFill>
                <a:latin typeface="Consolas"/>
                <a:ea typeface="Consolas"/>
                <a:cs typeface="Consolas"/>
                <a:sym typeface="Consolas"/>
              </a:rPr>
              <a:t>// Human</a:t>
            </a:r>
            <a:endParaRPr sz="1300">
              <a:solidFill>
                <a:srgbClr val="8C8C8C"/>
              </a:solidFill>
              <a:latin typeface="Consolas"/>
              <a:ea typeface="Consolas"/>
              <a:cs typeface="Consolas"/>
              <a:sym typeface="Consolas"/>
            </a:endParaRPr>
          </a:p>
        </p:txBody>
      </p:sp>
      <p:sp>
        <p:nvSpPr>
          <p:cNvPr id="637" name="Google Shape;637;p7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3"/>
          <p:cNvSpPr txBox="1"/>
          <p:nvPr>
            <p:ph type="title"/>
          </p:nvPr>
        </p:nvSpPr>
        <p:spPr>
          <a:xfrm>
            <a:off x="432587" y="631972"/>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 sz="2500"/>
              <a:t>Object Prototypes in JavaScript (continued)</a:t>
            </a:r>
            <a:endParaRPr sz="2500"/>
          </a:p>
        </p:txBody>
      </p:sp>
      <p:sp>
        <p:nvSpPr>
          <p:cNvPr id="644" name="Google Shape;644;p73"/>
          <p:cNvSpPr txBox="1"/>
          <p:nvPr>
            <p:ph idx="1" type="body"/>
          </p:nvPr>
        </p:nvSpPr>
        <p:spPr>
          <a:xfrm>
            <a:off x="523875" y="1162375"/>
            <a:ext cx="8186700" cy="36903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sz="1500">
                <a:solidFill>
                  <a:schemeClr val="accent2"/>
                </a:solidFill>
              </a:rPr>
              <a:t>While, in practice, all browsers use the </a:t>
            </a:r>
            <a:r>
              <a:rPr b="1" lang="en" sz="1500">
                <a:solidFill>
                  <a:schemeClr val="accent2"/>
                </a:solidFill>
                <a:latin typeface="Consolas"/>
                <a:ea typeface="Consolas"/>
                <a:cs typeface="Consolas"/>
                <a:sym typeface="Consolas"/>
              </a:rPr>
              <a:t>__proto__</a:t>
            </a:r>
            <a:r>
              <a:rPr lang="en" sz="1500">
                <a:solidFill>
                  <a:schemeClr val="accent2"/>
                </a:solidFill>
              </a:rPr>
              <a:t> property to point to an objects prototype, this is not a standard implementation and </a:t>
            </a:r>
            <a:r>
              <a:rPr i="1" lang="en" sz="1500">
                <a:solidFill>
                  <a:schemeClr val="accent2"/>
                </a:solidFill>
              </a:rPr>
              <a:t>could</a:t>
            </a:r>
            <a:r>
              <a:rPr lang="en" sz="1500">
                <a:solidFill>
                  <a:schemeClr val="accent2"/>
                </a:solidFill>
              </a:rPr>
              <a:t> break </a:t>
            </a:r>
            <a:r>
              <a:rPr lang="en" sz="1500">
                <a:solidFill>
                  <a:schemeClr val="accent2"/>
                </a:solidFill>
              </a:rPr>
              <a:t>even</a:t>
            </a:r>
            <a:r>
              <a:rPr lang="en" sz="1500">
                <a:solidFill>
                  <a:schemeClr val="accent2"/>
                </a:solidFill>
              </a:rPr>
              <a:t> if it is unlikely to. The standard for accessing an object’s prototype is to use the </a:t>
            </a:r>
            <a:r>
              <a:rPr b="1" lang="en" sz="1500">
                <a:solidFill>
                  <a:schemeClr val="accent2"/>
                </a:solidFill>
                <a:latin typeface="Consolas"/>
                <a:ea typeface="Consolas"/>
                <a:cs typeface="Consolas"/>
                <a:sym typeface="Consolas"/>
              </a:rPr>
              <a:t>Object.getPrototypeOf()</a:t>
            </a:r>
            <a:r>
              <a:rPr lang="en" sz="1500">
                <a:solidFill>
                  <a:schemeClr val="accent2"/>
                </a:solidFill>
              </a:rPr>
              <a:t> method, as follows:</a:t>
            </a:r>
            <a:endParaRPr sz="1500">
              <a:solidFill>
                <a:schemeClr val="accent2"/>
              </a:solidFill>
              <a:highlight>
                <a:schemeClr val="lt1"/>
              </a:highlight>
            </a:endParaRPr>
          </a:p>
          <a:p>
            <a:pPr indent="0" lvl="0" marL="457200" rtl="0" algn="l">
              <a:spcBef>
                <a:spcPts val="800"/>
              </a:spcBef>
              <a:spcAft>
                <a:spcPts val="0"/>
              </a:spcAft>
              <a:buNone/>
            </a:pPr>
            <a:r>
              <a:rPr lang="en">
                <a:solidFill>
                  <a:srgbClr val="0033B3"/>
                </a:solidFill>
                <a:latin typeface="Consolas"/>
                <a:ea typeface="Consolas"/>
                <a:cs typeface="Consolas"/>
                <a:sym typeface="Consolas"/>
              </a:rPr>
              <a:t>function </a:t>
            </a:r>
            <a:r>
              <a:rPr lang="en">
                <a:solidFill>
                  <a:srgbClr val="080808"/>
                </a:solidFill>
                <a:latin typeface="Consolas"/>
                <a:ea typeface="Consolas"/>
                <a:cs typeface="Consolas"/>
                <a:sym typeface="Consolas"/>
              </a:rPr>
              <a:t>Person(first, last, age, eye)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Implemented as previously.</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myFather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"John"</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"Doe"</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50</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"blue"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myMother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"Sally"</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"Rally"</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48</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"green"</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myBrother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080808"/>
                </a:solidFill>
                <a:latin typeface="Consolas"/>
                <a:ea typeface="Consolas"/>
                <a:cs typeface="Consolas"/>
                <a:sym typeface="Consolas"/>
              </a:rPr>
              <a:t>Person(</a:t>
            </a:r>
            <a:r>
              <a:rPr lang="en">
                <a:solidFill>
                  <a:srgbClr val="067D17"/>
                </a:solidFill>
                <a:latin typeface="Consolas"/>
                <a:ea typeface="Consolas"/>
                <a:cs typeface="Consolas"/>
                <a:sym typeface="Consolas"/>
              </a:rPr>
              <a:t>"Jane"</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"Doe"</a:t>
            </a:r>
            <a:r>
              <a:rPr lang="en">
                <a:solidFill>
                  <a:srgbClr val="080808"/>
                </a:solidFill>
                <a:latin typeface="Consolas"/>
                <a:ea typeface="Consolas"/>
                <a:cs typeface="Consolas"/>
                <a:sym typeface="Consolas"/>
              </a:rPr>
              <a:t>, </a:t>
            </a:r>
            <a:r>
              <a:rPr lang="en">
                <a:solidFill>
                  <a:srgbClr val="1750EB"/>
                </a:solidFill>
                <a:latin typeface="Consolas"/>
                <a:ea typeface="Consolas"/>
                <a:cs typeface="Consolas"/>
                <a:sym typeface="Consolas"/>
              </a:rPr>
              <a:t>22</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"blue"</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457200" lvl="0" marL="0" rtl="0" algn="l">
              <a:spcBef>
                <a:spcPts val="1000"/>
              </a:spcBef>
              <a:spcAft>
                <a:spcPts val="0"/>
              </a:spcAft>
              <a:buNone/>
            </a:pPr>
            <a:r>
              <a:rPr lang="en">
                <a:solidFill>
                  <a:srgbClr val="830091"/>
                </a:solidFill>
                <a:latin typeface="Consolas"/>
                <a:ea typeface="Consolas"/>
                <a:cs typeface="Consolas"/>
                <a:sym typeface="Consolas"/>
              </a:rPr>
              <a:t>myBrother</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species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"Goblin"</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Person.</a:t>
            </a:r>
            <a:r>
              <a:rPr lang="en">
                <a:solidFill>
                  <a:srgbClr val="871094"/>
                </a:solidFill>
                <a:latin typeface="Consolas"/>
                <a:ea typeface="Consolas"/>
                <a:cs typeface="Consolas"/>
                <a:sym typeface="Consolas"/>
              </a:rPr>
              <a:t>prototype</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species </a:t>
            </a:r>
            <a:r>
              <a:rPr lang="en">
                <a:solidFill>
                  <a:srgbClr val="080808"/>
                </a:solidFill>
                <a:latin typeface="Consolas"/>
                <a:ea typeface="Consolas"/>
                <a:cs typeface="Consolas"/>
                <a:sym typeface="Consolas"/>
              </a:rPr>
              <a:t>= </a:t>
            </a:r>
            <a:r>
              <a:rPr lang="en">
                <a:solidFill>
                  <a:srgbClr val="067D17"/>
                </a:solidFill>
                <a:latin typeface="Consolas"/>
                <a:ea typeface="Consolas"/>
                <a:cs typeface="Consolas"/>
                <a:sym typeface="Consolas"/>
              </a:rPr>
              <a:t>"Human"</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457200" lvl="0" marL="0" rtl="0" algn="l">
              <a:spcBef>
                <a:spcPts val="1000"/>
              </a:spcBef>
              <a:spcAft>
                <a:spcPts val="100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myFather</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species</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Human</a:t>
            </a:r>
            <a:br>
              <a:rPr lang="en">
                <a:solidFill>
                  <a:srgbClr val="8C8C8C"/>
                </a:solidFill>
                <a:latin typeface="Consolas"/>
                <a:ea typeface="Consolas"/>
                <a:cs typeface="Consolas"/>
                <a:sym typeface="Consolas"/>
              </a:rPr>
            </a:br>
            <a:r>
              <a:rPr lang="en">
                <a:solidFill>
                  <a:srgbClr val="8C8C8C"/>
                </a:solidFill>
                <a:latin typeface="Consolas"/>
                <a:ea typeface="Consolas"/>
                <a:cs typeface="Consolas"/>
                <a:sym typeface="Consolas"/>
              </a:rPr>
              <a:t>	</a:t>
            </a: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myBrother</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species</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Goblin</a:t>
            </a:r>
            <a:br>
              <a:rPr lang="en">
                <a:solidFill>
                  <a:srgbClr val="8C8C8C"/>
                </a:solidFill>
                <a:latin typeface="Consolas"/>
                <a:ea typeface="Consolas"/>
                <a:cs typeface="Consolas"/>
                <a:sym typeface="Consolas"/>
              </a:rPr>
            </a:br>
            <a:r>
              <a:rPr lang="en">
                <a:solidFill>
                  <a:srgbClr val="8C8C8C"/>
                </a:solidFill>
                <a:latin typeface="Consolas"/>
                <a:ea typeface="Consolas"/>
                <a:cs typeface="Consolas"/>
                <a:sym typeface="Consolas"/>
              </a:rPr>
              <a:t>	</a:t>
            </a: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(Object.</a:t>
            </a:r>
            <a:r>
              <a:rPr lang="en">
                <a:solidFill>
                  <a:srgbClr val="7A7A43"/>
                </a:solidFill>
                <a:latin typeface="Consolas"/>
                <a:ea typeface="Consolas"/>
                <a:cs typeface="Consolas"/>
                <a:sym typeface="Consolas"/>
              </a:rPr>
              <a:t>getPrototypeOf</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myBrother</a:t>
            </a:r>
            <a:r>
              <a:rPr lang="en">
                <a:solidFill>
                  <a:srgbClr val="080808"/>
                </a:solidFill>
                <a:latin typeface="Consolas"/>
                <a:ea typeface="Consolas"/>
                <a:cs typeface="Consolas"/>
                <a:sym typeface="Consolas"/>
              </a:rPr>
              <a:t>)</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species</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Human</a:t>
            </a:r>
            <a:endParaRPr>
              <a:solidFill>
                <a:srgbClr val="8C8C8C"/>
              </a:solidFill>
              <a:latin typeface="Consolas"/>
              <a:ea typeface="Consolas"/>
              <a:cs typeface="Consolas"/>
              <a:sym typeface="Consolas"/>
            </a:endParaRPr>
          </a:p>
        </p:txBody>
      </p:sp>
      <p:sp>
        <p:nvSpPr>
          <p:cNvPr id="645" name="Google Shape;645;p7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4"/>
          <p:cNvSpPr txBox="1"/>
          <p:nvPr>
            <p:ph type="title"/>
          </p:nvPr>
        </p:nvSpPr>
        <p:spPr>
          <a:xfrm>
            <a:off x="439112" y="6712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Knowledge Check</a:t>
            </a:r>
            <a:endParaRPr sz="2500"/>
          </a:p>
        </p:txBody>
      </p:sp>
      <p:sp>
        <p:nvSpPr>
          <p:cNvPr id="651" name="Google Shape;651;p74"/>
          <p:cNvSpPr txBox="1"/>
          <p:nvPr>
            <p:ph idx="1" type="body"/>
          </p:nvPr>
        </p:nvSpPr>
        <p:spPr>
          <a:xfrm>
            <a:off x="523875" y="1201675"/>
            <a:ext cx="8186700" cy="3559200"/>
          </a:xfrm>
          <a:prstGeom prst="rect">
            <a:avLst/>
          </a:prstGeom>
        </p:spPr>
        <p:txBody>
          <a:bodyPr anchorCtr="0" anchor="t" bIns="68575" lIns="68575" spcFirstLastPara="1" rIns="68575" wrap="square" tIns="68575">
            <a:noAutofit/>
          </a:bodyPr>
          <a:lstStyle/>
          <a:p>
            <a:pPr indent="-323850" lvl="0" marL="457200" rtl="0" algn="l">
              <a:lnSpc>
                <a:spcPct val="150000"/>
              </a:lnSpc>
              <a:spcBef>
                <a:spcPts val="800"/>
              </a:spcBef>
              <a:spcAft>
                <a:spcPts val="0"/>
              </a:spcAft>
              <a:buSzPts val="1500"/>
              <a:buChar char="➢"/>
            </a:pPr>
            <a:r>
              <a:rPr lang="en" sz="1500"/>
              <a:t>How do objects in JavaScript store data?</a:t>
            </a:r>
            <a:endParaRPr sz="1500"/>
          </a:p>
          <a:p>
            <a:pPr indent="-323850" lvl="0" marL="457200" rtl="0" algn="l">
              <a:lnSpc>
                <a:spcPct val="150000"/>
              </a:lnSpc>
              <a:spcBef>
                <a:spcPts val="0"/>
              </a:spcBef>
              <a:spcAft>
                <a:spcPts val="0"/>
              </a:spcAft>
              <a:buSzPts val="1500"/>
              <a:buChar char="➢"/>
            </a:pPr>
            <a:r>
              <a:rPr lang="en" sz="1500"/>
              <a:t>What is the syntax for creating an object literal?</a:t>
            </a:r>
            <a:endParaRPr sz="1500"/>
          </a:p>
          <a:p>
            <a:pPr indent="-323850" lvl="0" marL="457200" rtl="0" algn="l">
              <a:lnSpc>
                <a:spcPct val="150000"/>
              </a:lnSpc>
              <a:spcBef>
                <a:spcPts val="0"/>
              </a:spcBef>
              <a:spcAft>
                <a:spcPts val="0"/>
              </a:spcAft>
              <a:buSzPts val="1500"/>
              <a:buChar char="➢"/>
            </a:pPr>
            <a:r>
              <a:rPr lang="en" sz="1500"/>
              <a:t>What are two of the primitive data types (data that is not an object) in JavaScript?</a:t>
            </a:r>
            <a:endParaRPr sz="1500"/>
          </a:p>
          <a:p>
            <a:pPr indent="-323850" lvl="0" marL="457200" rtl="0" algn="l">
              <a:lnSpc>
                <a:spcPct val="150000"/>
              </a:lnSpc>
              <a:spcBef>
                <a:spcPts val="0"/>
              </a:spcBef>
              <a:spcAft>
                <a:spcPts val="0"/>
              </a:spcAft>
              <a:buSzPts val="1500"/>
              <a:buChar char="➢"/>
            </a:pPr>
            <a:r>
              <a:rPr lang="en" sz="1500"/>
              <a:t>What are two ways to access object properties?</a:t>
            </a:r>
            <a:endParaRPr sz="1500"/>
          </a:p>
          <a:p>
            <a:pPr indent="-323850" lvl="0" marL="457200" rtl="0" algn="l">
              <a:lnSpc>
                <a:spcPct val="150000"/>
              </a:lnSpc>
              <a:spcBef>
                <a:spcPts val="0"/>
              </a:spcBef>
              <a:spcAft>
                <a:spcPts val="0"/>
              </a:spcAft>
              <a:buSzPts val="1500"/>
              <a:buChar char="➢"/>
            </a:pPr>
            <a:r>
              <a:rPr lang="en" sz="1500"/>
              <a:t>What is the method for accessing all values of an object?</a:t>
            </a:r>
            <a:endParaRPr sz="1500"/>
          </a:p>
          <a:p>
            <a:pPr indent="-323850" lvl="0" marL="457200" rtl="0" algn="l">
              <a:lnSpc>
                <a:spcPct val="150000"/>
              </a:lnSpc>
              <a:spcBef>
                <a:spcPts val="0"/>
              </a:spcBef>
              <a:spcAft>
                <a:spcPts val="0"/>
              </a:spcAft>
              <a:buSzPts val="1500"/>
              <a:buChar char="➢"/>
            </a:pPr>
            <a:r>
              <a:rPr lang="en" sz="1500"/>
              <a:t>What is the keyword for deleting object properties?</a:t>
            </a:r>
            <a:endParaRPr sz="1500"/>
          </a:p>
          <a:p>
            <a:pPr indent="-323850" lvl="0" marL="457200" rtl="0" algn="l">
              <a:lnSpc>
                <a:spcPct val="150000"/>
              </a:lnSpc>
              <a:spcBef>
                <a:spcPts val="0"/>
              </a:spcBef>
              <a:spcAft>
                <a:spcPts val="0"/>
              </a:spcAft>
              <a:buSzPts val="1500"/>
              <a:buChar char="➢"/>
            </a:pPr>
            <a:r>
              <a:rPr lang="en" sz="1500"/>
              <a:t>How do you create an object constructor?</a:t>
            </a:r>
            <a:endParaRPr sz="1500"/>
          </a:p>
          <a:p>
            <a:pPr indent="-323850" lvl="0" marL="457200" rtl="0" algn="l">
              <a:lnSpc>
                <a:spcPct val="100000"/>
              </a:lnSpc>
              <a:spcBef>
                <a:spcPts val="0"/>
              </a:spcBef>
              <a:spcAft>
                <a:spcPts val="0"/>
              </a:spcAft>
              <a:buSzPts val="1500"/>
              <a:buChar char="➢"/>
            </a:pPr>
            <a:r>
              <a:rPr lang="en" sz="1500"/>
              <a:t>How do you create new objects from a constructor once the constructor has been defined?</a:t>
            </a:r>
            <a:endParaRPr sz="1500"/>
          </a:p>
          <a:p>
            <a:pPr indent="-323850" lvl="0" marL="457200" rtl="0" algn="l">
              <a:lnSpc>
                <a:spcPct val="150000"/>
              </a:lnSpc>
              <a:spcBef>
                <a:spcPts val="0"/>
              </a:spcBef>
              <a:spcAft>
                <a:spcPts val="0"/>
              </a:spcAft>
              <a:buSzPts val="1500"/>
              <a:buChar char="➢"/>
            </a:pPr>
            <a:r>
              <a:rPr lang="en" sz="1500"/>
              <a:t>How can you use the Prototype object to add properties to already existing objects?</a:t>
            </a:r>
            <a:endParaRPr sz="1500"/>
          </a:p>
        </p:txBody>
      </p:sp>
      <p:sp>
        <p:nvSpPr>
          <p:cNvPr id="652" name="Google Shape;652;p7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5"/>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AB40"/>
                </a:solidFill>
                <a:latin typeface="Avenir"/>
                <a:ea typeface="Avenir"/>
                <a:cs typeface="Avenir"/>
                <a:sym typeface="Avenir"/>
              </a:rPr>
              <a:t>Section 2</a:t>
            </a:r>
            <a:br>
              <a:rPr lang="en" sz="3000">
                <a:solidFill>
                  <a:srgbClr val="E69138"/>
                </a:solidFill>
                <a:latin typeface="Avenir"/>
                <a:ea typeface="Avenir"/>
                <a:cs typeface="Avenir"/>
                <a:sym typeface="Avenir"/>
              </a:rPr>
            </a:br>
            <a:r>
              <a:rPr b="1" lang="en" sz="3000">
                <a:solidFill>
                  <a:srgbClr val="4285F4"/>
                </a:solidFill>
                <a:latin typeface="Avenir"/>
                <a:ea typeface="Avenir"/>
                <a:cs typeface="Avenir"/>
                <a:sym typeface="Avenir"/>
              </a:rPr>
              <a:t>Built-in Objects</a:t>
            </a:r>
            <a:endParaRPr b="1" sz="3000">
              <a:solidFill>
                <a:srgbClr val="4285F4"/>
              </a:solidFill>
              <a:latin typeface="Avenir"/>
              <a:ea typeface="Avenir"/>
              <a:cs typeface="Avenir"/>
              <a:sym typeface="Avenir"/>
            </a:endParaRPr>
          </a:p>
        </p:txBody>
      </p:sp>
      <p:sp>
        <p:nvSpPr>
          <p:cNvPr id="658" name="Google Shape;658;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a:t>
            </a:r>
            <a:endParaRPr sz="2500"/>
          </a:p>
        </p:txBody>
      </p:sp>
      <p:sp>
        <p:nvSpPr>
          <p:cNvPr id="664" name="Google Shape;664;p7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665" name="Google Shape;665;p7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t>JavaScript provides a number of </a:t>
            </a:r>
            <a:r>
              <a:rPr b="1" lang="en" sz="1500" u="sng">
                <a:solidFill>
                  <a:schemeClr val="hlink"/>
                </a:solidFill>
                <a:hlinkClick r:id="rId3"/>
              </a:rPr>
              <a:t>standard built-in objects</a:t>
            </a:r>
            <a:r>
              <a:rPr lang="en" sz="1500"/>
              <a:t> (also known as “</a:t>
            </a:r>
            <a:r>
              <a:rPr b="1" lang="en" sz="1500"/>
              <a:t>global objects</a:t>
            </a:r>
            <a:r>
              <a:rPr lang="en" sz="1500"/>
              <a:t>”) that include useful properties and methods for common tasks. In the following slides, we will detail a few of the most commonly used built-in objects:</a:t>
            </a:r>
            <a:endParaRPr sz="1500"/>
          </a:p>
          <a:p>
            <a:pPr indent="-323850" lvl="0" marL="457200" rtl="0" algn="l">
              <a:spcBef>
                <a:spcPts val="1000"/>
              </a:spcBef>
              <a:spcAft>
                <a:spcPts val="0"/>
              </a:spcAft>
              <a:buSzPts val="1500"/>
              <a:buFont typeface="Consolas"/>
              <a:buChar char="➢"/>
            </a:pPr>
            <a:r>
              <a:rPr b="1" lang="en" sz="1500">
                <a:latin typeface="Consolas"/>
                <a:ea typeface="Consolas"/>
                <a:cs typeface="Consolas"/>
                <a:sym typeface="Consolas"/>
              </a:rPr>
              <a:t>Date</a:t>
            </a:r>
            <a:r>
              <a:rPr b="1" lang="en" sz="1500"/>
              <a:t> </a:t>
            </a:r>
            <a:r>
              <a:rPr lang="en" sz="1500"/>
              <a:t>– Used for creating and manipulating dates in a standard format.</a:t>
            </a:r>
            <a:endParaRPr sz="1500"/>
          </a:p>
          <a:p>
            <a:pPr indent="-323850" lvl="0" marL="457200" rtl="0" algn="l">
              <a:spcBef>
                <a:spcPts val="1000"/>
              </a:spcBef>
              <a:spcAft>
                <a:spcPts val="0"/>
              </a:spcAft>
              <a:buSzPts val="1500"/>
              <a:buFont typeface="Consolas"/>
              <a:buChar char="➢"/>
            </a:pPr>
            <a:r>
              <a:rPr b="1" lang="en" sz="1500">
                <a:latin typeface="Consolas"/>
                <a:ea typeface="Consolas"/>
                <a:cs typeface="Consolas"/>
                <a:sym typeface="Consolas"/>
              </a:rPr>
              <a:t>Number</a:t>
            </a:r>
            <a:r>
              <a:rPr lang="en" sz="1500"/>
              <a:t> – Contains constants and methods for working with numbers.</a:t>
            </a:r>
            <a:endParaRPr sz="1500"/>
          </a:p>
          <a:p>
            <a:pPr indent="-323850" lvl="0" marL="457200" rtl="0" algn="l">
              <a:spcBef>
                <a:spcPts val="1000"/>
              </a:spcBef>
              <a:spcAft>
                <a:spcPts val="1000"/>
              </a:spcAft>
              <a:buSzPts val="1500"/>
              <a:buFont typeface="Consolas"/>
              <a:buChar char="➢"/>
            </a:pPr>
            <a:r>
              <a:rPr b="1" lang="en" sz="1500">
                <a:latin typeface="Consolas"/>
                <a:ea typeface="Consolas"/>
                <a:cs typeface="Consolas"/>
                <a:sym typeface="Consolas"/>
              </a:rPr>
              <a:t>Math</a:t>
            </a:r>
            <a:r>
              <a:rPr lang="en" sz="1500"/>
              <a:t> – Includes properties and methods for mathematical constants and functions.</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7"/>
          <p:cNvSpPr txBox="1"/>
          <p:nvPr>
            <p:ph type="title"/>
          </p:nvPr>
        </p:nvSpPr>
        <p:spPr>
          <a:xfrm>
            <a:off x="388187" y="6319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Date</a:t>
            </a:r>
            <a:endParaRPr sz="2500"/>
          </a:p>
        </p:txBody>
      </p:sp>
      <p:sp>
        <p:nvSpPr>
          <p:cNvPr id="672" name="Google Shape;672;p77"/>
          <p:cNvSpPr txBox="1"/>
          <p:nvPr>
            <p:ph idx="1" type="body"/>
          </p:nvPr>
        </p:nvSpPr>
        <p:spPr>
          <a:xfrm>
            <a:off x="523875" y="1162350"/>
            <a:ext cx="8186700" cy="3690300"/>
          </a:xfrm>
          <a:prstGeom prst="rect">
            <a:avLst/>
          </a:prstGeom>
        </p:spPr>
        <p:txBody>
          <a:bodyPr anchorCtr="0" anchor="t" bIns="68575" lIns="68575" spcFirstLastPara="1" rIns="68575" wrap="square" tIns="68575">
            <a:noAutofit/>
          </a:bodyPr>
          <a:lstStyle/>
          <a:p>
            <a:pPr indent="0" lvl="0" marL="0" rtl="0" algn="l">
              <a:lnSpc>
                <a:spcPct val="100000"/>
              </a:lnSpc>
              <a:spcBef>
                <a:spcPts val="200"/>
              </a:spcBef>
              <a:spcAft>
                <a:spcPts val="0"/>
              </a:spcAft>
              <a:buNone/>
            </a:pPr>
            <a:r>
              <a:rPr b="1" lang="en" sz="1500" u="sng">
                <a:solidFill>
                  <a:schemeClr val="hlink"/>
                </a:solidFill>
                <a:hlinkClick r:id="rId3"/>
              </a:rPr>
              <a:t>Date objects</a:t>
            </a:r>
            <a:r>
              <a:rPr lang="en" sz="1500">
                <a:solidFill>
                  <a:schemeClr val="accent2"/>
                </a:solidFill>
              </a:rPr>
              <a:t> are created with the </a:t>
            </a:r>
            <a:r>
              <a:rPr b="1" lang="en" sz="1500">
                <a:solidFill>
                  <a:schemeClr val="accent2"/>
                </a:solidFill>
                <a:latin typeface="Consolas"/>
                <a:ea typeface="Consolas"/>
                <a:cs typeface="Consolas"/>
                <a:sym typeface="Consolas"/>
              </a:rPr>
              <a:t>new Date()</a:t>
            </a:r>
            <a:r>
              <a:rPr lang="en" sz="1500">
                <a:solidFill>
                  <a:schemeClr val="accent2"/>
                </a:solidFill>
              </a:rPr>
              <a:t> constructor. </a:t>
            </a:r>
            <a:r>
              <a:rPr lang="en" sz="1500">
                <a:solidFill>
                  <a:schemeClr val="accent2"/>
                </a:solidFill>
              </a:rPr>
              <a:t>By default, JavaScript will use the browser's time zone, and display a date as a full text string. </a:t>
            </a:r>
            <a:r>
              <a:rPr lang="en" sz="1500">
                <a:solidFill>
                  <a:schemeClr val="accent2"/>
                </a:solidFill>
              </a:rPr>
              <a:t>There are four ways to create a </a:t>
            </a:r>
            <a:r>
              <a:rPr b="1" lang="en" sz="1500">
                <a:solidFill>
                  <a:schemeClr val="accent2"/>
                </a:solidFill>
                <a:latin typeface="Consolas"/>
                <a:ea typeface="Consolas"/>
                <a:cs typeface="Consolas"/>
                <a:sym typeface="Consolas"/>
              </a:rPr>
              <a:t>Date</a:t>
            </a:r>
            <a:r>
              <a:rPr lang="en" sz="1500">
                <a:solidFill>
                  <a:schemeClr val="accent2"/>
                </a:solidFill>
              </a:rPr>
              <a:t>:</a:t>
            </a:r>
            <a:endParaRPr sz="1500"/>
          </a:p>
          <a:p>
            <a:pPr indent="0" lvl="0" marL="457200" marR="88900" rtl="0" algn="l">
              <a:lnSpc>
                <a:spcPct val="115000"/>
              </a:lnSpc>
              <a:spcBef>
                <a:spcPts val="1000"/>
              </a:spcBef>
              <a:spcAft>
                <a:spcPts val="0"/>
              </a:spcAft>
              <a:buNone/>
            </a:pPr>
            <a:r>
              <a:rPr lang="en">
                <a:solidFill>
                  <a:srgbClr val="0000CD"/>
                </a:solidFill>
                <a:highlight>
                  <a:srgbClr val="FFFFFF"/>
                </a:highlight>
                <a:latin typeface="Consolas"/>
                <a:ea typeface="Consolas"/>
                <a:cs typeface="Consolas"/>
                <a:sym typeface="Consolas"/>
              </a:rPr>
              <a:t>new</a:t>
            </a:r>
            <a:r>
              <a:rPr lang="en">
                <a:solidFill>
                  <a:schemeClr val="dk1"/>
                </a:solidFill>
                <a:highlight>
                  <a:srgbClr val="FFFFFF"/>
                </a:highlight>
                <a:latin typeface="Consolas"/>
                <a:ea typeface="Consolas"/>
                <a:cs typeface="Consolas"/>
                <a:sym typeface="Consolas"/>
              </a:rPr>
              <a:t> Date()  </a:t>
            </a:r>
            <a:r>
              <a:rPr lang="en">
                <a:solidFill>
                  <a:srgbClr val="3C78D8"/>
                </a:solidFill>
                <a:highlight>
                  <a:srgbClr val="FFFFFF"/>
                </a:highlight>
                <a:latin typeface="Consolas"/>
                <a:ea typeface="Consolas"/>
                <a:cs typeface="Consolas"/>
                <a:sym typeface="Consolas"/>
              </a:rPr>
              <a:t> </a:t>
            </a:r>
            <a:r>
              <a:rPr lang="en">
                <a:solidFill>
                  <a:srgbClr val="434343"/>
                </a:solidFill>
                <a:highlight>
                  <a:srgbClr val="FFFFFF"/>
                </a:highlight>
                <a:latin typeface="Consolas"/>
                <a:ea typeface="Consolas"/>
                <a:cs typeface="Consolas"/>
                <a:sym typeface="Consolas"/>
              </a:rPr>
              <a:t>/</a:t>
            </a:r>
            <a:r>
              <a:rPr lang="en">
                <a:solidFill>
                  <a:srgbClr val="666666"/>
                </a:solidFill>
                <a:highlight>
                  <a:srgbClr val="FFFFFF"/>
                </a:highlight>
                <a:latin typeface="Consolas"/>
                <a:ea typeface="Consolas"/>
                <a:cs typeface="Consolas"/>
                <a:sym typeface="Consolas"/>
              </a:rPr>
              <a:t>/ creates a new date object with the current date and time.</a:t>
            </a:r>
            <a:endParaRPr>
              <a:solidFill>
                <a:srgbClr val="666666"/>
              </a:solidFill>
              <a:highlight>
                <a:srgbClr val="FFFFFF"/>
              </a:highlight>
              <a:latin typeface="Consolas"/>
              <a:ea typeface="Consolas"/>
              <a:cs typeface="Consolas"/>
              <a:sym typeface="Consolas"/>
            </a:endParaRPr>
          </a:p>
          <a:p>
            <a:pPr indent="0" lvl="0" marL="457200" marR="88900" rtl="0" algn="l">
              <a:lnSpc>
                <a:spcPct val="115000"/>
              </a:lnSpc>
              <a:spcBef>
                <a:spcPts val="1000"/>
              </a:spcBef>
              <a:spcAft>
                <a:spcPts val="0"/>
              </a:spcAft>
              <a:buNone/>
            </a:pPr>
            <a:r>
              <a:rPr lang="en">
                <a:solidFill>
                  <a:srgbClr val="0000CD"/>
                </a:solidFill>
                <a:highlight>
                  <a:srgbClr val="FFFFFF"/>
                </a:highlight>
                <a:latin typeface="Consolas"/>
                <a:ea typeface="Consolas"/>
                <a:cs typeface="Consolas"/>
                <a:sym typeface="Consolas"/>
              </a:rPr>
              <a:t>new</a:t>
            </a:r>
            <a:r>
              <a:rPr lang="en">
                <a:solidFill>
                  <a:schemeClr val="dk1"/>
                </a:solidFill>
                <a:highlight>
                  <a:srgbClr val="FFFFFF"/>
                </a:highlight>
                <a:latin typeface="Consolas"/>
                <a:ea typeface="Consolas"/>
                <a:cs typeface="Consolas"/>
                <a:sym typeface="Consolas"/>
              </a:rPr>
              <a:t> Date(year, month, day, hours, minutes, seconds, milliseconds) </a:t>
            </a:r>
            <a:r>
              <a:rPr lang="en">
                <a:solidFill>
                  <a:srgbClr val="666666"/>
                </a:solidFill>
                <a:highlight>
                  <a:srgbClr val="FFFFFF"/>
                </a:highlight>
                <a:latin typeface="Consolas"/>
                <a:ea typeface="Consolas"/>
                <a:cs typeface="Consolas"/>
                <a:sym typeface="Consolas"/>
              </a:rPr>
              <a:t>// creates a new date object with a specified date and time. Seven numbers specify year, month, day, hour, minute, second, and millisecond (in that order).</a:t>
            </a:r>
            <a:endParaRPr>
              <a:solidFill>
                <a:srgbClr val="666666"/>
              </a:solidFill>
              <a:highlight>
                <a:srgbClr val="FFFFFF"/>
              </a:highlight>
              <a:latin typeface="Consolas"/>
              <a:ea typeface="Consolas"/>
              <a:cs typeface="Consolas"/>
              <a:sym typeface="Consolas"/>
            </a:endParaRPr>
          </a:p>
          <a:p>
            <a:pPr indent="0" lvl="0" marL="457200" marR="88900" rtl="0" algn="l">
              <a:lnSpc>
                <a:spcPct val="115000"/>
              </a:lnSpc>
              <a:spcBef>
                <a:spcPts val="1000"/>
              </a:spcBef>
              <a:spcAft>
                <a:spcPts val="0"/>
              </a:spcAft>
              <a:buNone/>
            </a:pPr>
            <a:r>
              <a:rPr lang="en">
                <a:solidFill>
                  <a:srgbClr val="0000CD"/>
                </a:solidFill>
                <a:highlight>
                  <a:srgbClr val="FFFFFF"/>
                </a:highlight>
                <a:latin typeface="Consolas"/>
                <a:ea typeface="Consolas"/>
                <a:cs typeface="Consolas"/>
                <a:sym typeface="Consolas"/>
              </a:rPr>
              <a:t>new</a:t>
            </a:r>
            <a:r>
              <a:rPr lang="en">
                <a:solidFill>
                  <a:schemeClr val="dk1"/>
                </a:solidFill>
                <a:highlight>
                  <a:srgbClr val="FFFFFF"/>
                </a:highlight>
                <a:latin typeface="Consolas"/>
                <a:ea typeface="Consolas"/>
                <a:cs typeface="Consolas"/>
                <a:sym typeface="Consolas"/>
              </a:rPr>
              <a:t> Date(milliseconds) </a:t>
            </a:r>
            <a:r>
              <a:rPr lang="en">
                <a:solidFill>
                  <a:srgbClr val="666666"/>
                </a:solidFill>
                <a:highlight>
                  <a:srgbClr val="FFFFFF"/>
                </a:highlight>
                <a:latin typeface="Consolas"/>
                <a:ea typeface="Consolas"/>
                <a:cs typeface="Consolas"/>
                <a:sym typeface="Consolas"/>
              </a:rPr>
              <a:t>// creates a new date object as zero time plus milliseconds. One day (24 hours) is 86,400,000 milliseconds.</a:t>
            </a:r>
            <a:endParaRPr>
              <a:solidFill>
                <a:srgbClr val="666666"/>
              </a:solidFill>
              <a:highlight>
                <a:srgbClr val="FFFFFF"/>
              </a:highlight>
              <a:latin typeface="Consolas"/>
              <a:ea typeface="Consolas"/>
              <a:cs typeface="Consolas"/>
              <a:sym typeface="Consolas"/>
            </a:endParaRPr>
          </a:p>
          <a:p>
            <a:pPr indent="0" lvl="0" marL="457200" marR="88900" rtl="0" algn="l">
              <a:lnSpc>
                <a:spcPct val="115000"/>
              </a:lnSpc>
              <a:spcBef>
                <a:spcPts val="1000"/>
              </a:spcBef>
              <a:spcAft>
                <a:spcPts val="0"/>
              </a:spcAft>
              <a:buNone/>
            </a:pPr>
            <a:r>
              <a:rPr lang="en">
                <a:solidFill>
                  <a:srgbClr val="0000CD"/>
                </a:solidFill>
                <a:highlight>
                  <a:srgbClr val="FFFFFF"/>
                </a:highlight>
                <a:latin typeface="Consolas"/>
                <a:ea typeface="Consolas"/>
                <a:cs typeface="Consolas"/>
                <a:sym typeface="Consolas"/>
              </a:rPr>
              <a:t>new</a:t>
            </a:r>
            <a:r>
              <a:rPr lang="en">
                <a:solidFill>
                  <a:schemeClr val="dk1"/>
                </a:solidFill>
                <a:highlight>
                  <a:srgbClr val="FFFFFF"/>
                </a:highlight>
                <a:latin typeface="Consolas"/>
                <a:ea typeface="Consolas"/>
                <a:cs typeface="Consolas"/>
                <a:sym typeface="Consolas"/>
              </a:rPr>
              <a:t> Date(date string) </a:t>
            </a:r>
            <a:r>
              <a:rPr lang="en">
                <a:solidFill>
                  <a:srgbClr val="666666"/>
                </a:solidFill>
                <a:highlight>
                  <a:srgbClr val="FFFFFF"/>
                </a:highlight>
                <a:latin typeface="Consolas"/>
                <a:ea typeface="Consolas"/>
                <a:cs typeface="Consolas"/>
                <a:sym typeface="Consolas"/>
              </a:rPr>
              <a:t>// creates a new date object from a date string</a:t>
            </a:r>
            <a:r>
              <a:rPr lang="en">
                <a:solidFill>
                  <a:srgbClr val="434343"/>
                </a:solidFill>
                <a:highlight>
                  <a:srgbClr val="FFFFFF"/>
                </a:highlight>
                <a:latin typeface="Consolas"/>
                <a:ea typeface="Consolas"/>
                <a:cs typeface="Consolas"/>
                <a:sym typeface="Consolas"/>
              </a:rPr>
              <a:t>.</a:t>
            </a:r>
            <a:endParaRPr>
              <a:solidFill>
                <a:srgbClr val="434343"/>
              </a:solidFill>
              <a:highlight>
                <a:srgbClr val="FFFFFF"/>
              </a:highlight>
              <a:latin typeface="Consolas"/>
              <a:ea typeface="Consolas"/>
              <a:cs typeface="Consolas"/>
              <a:sym typeface="Consolas"/>
            </a:endParaRPr>
          </a:p>
          <a:p>
            <a:pPr indent="0" lvl="0" marL="0" rtl="0" algn="l">
              <a:spcBef>
                <a:spcPts val="1000"/>
              </a:spcBef>
              <a:spcAft>
                <a:spcPts val="1000"/>
              </a:spcAft>
              <a:buNone/>
            </a:pPr>
            <a:r>
              <a:rPr b="1" lang="en" sz="1500">
                <a:solidFill>
                  <a:schemeClr val="accent2"/>
                </a:solidFill>
              </a:rPr>
              <a:t>Date objects are static.</a:t>
            </a:r>
            <a:r>
              <a:rPr lang="en" sz="1500">
                <a:solidFill>
                  <a:schemeClr val="accent2"/>
                </a:solidFill>
              </a:rPr>
              <a:t> Even though computer time is ticking alongside real time, Date objects do not automatically increment their values.</a:t>
            </a:r>
            <a:endParaRPr sz="1500">
              <a:solidFill>
                <a:srgbClr val="434343"/>
              </a:solidFill>
              <a:highlight>
                <a:srgbClr val="FFFFFF"/>
              </a:highlight>
              <a:latin typeface="Consolas"/>
              <a:ea typeface="Consolas"/>
              <a:cs typeface="Consolas"/>
              <a:sym typeface="Consolas"/>
            </a:endParaRPr>
          </a:p>
        </p:txBody>
      </p:sp>
      <p:sp>
        <p:nvSpPr>
          <p:cNvPr id="673" name="Google Shape;673;p7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Learning Objectives</a:t>
            </a:r>
            <a:endParaRPr sz="3000"/>
          </a:p>
        </p:txBody>
      </p:sp>
      <p:sp>
        <p:nvSpPr>
          <p:cNvPr id="465" name="Google Shape;465;p51"/>
          <p:cNvSpPr txBox="1"/>
          <p:nvPr>
            <p:ph idx="1" type="body"/>
          </p:nvPr>
        </p:nvSpPr>
        <p:spPr>
          <a:xfrm>
            <a:off x="523875" y="1290600"/>
            <a:ext cx="8186700" cy="36357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 sz="1300">
                <a:solidFill>
                  <a:schemeClr val="accent2"/>
                </a:solidFill>
              </a:rPr>
              <a:t>This lesson provides information on JavaScript objects, object prototypes, arrays, and classes. </a:t>
            </a:r>
            <a:br>
              <a:rPr lang="en" sz="1300">
                <a:solidFill>
                  <a:schemeClr val="accent2"/>
                </a:solidFill>
              </a:rPr>
            </a:br>
            <a:r>
              <a:rPr lang="en" sz="1300">
                <a:solidFill>
                  <a:schemeClr val="accent2"/>
                </a:solidFill>
              </a:rPr>
              <a:t>By the end of this lesson, learners will be able to:</a:t>
            </a:r>
            <a:endParaRPr sz="1300">
              <a:solidFill>
                <a:schemeClr val="accent2"/>
              </a:solidFill>
            </a:endParaRPr>
          </a:p>
          <a:p>
            <a:pPr indent="-260350" lvl="1" marL="520700" rtl="0" algn="l">
              <a:lnSpc>
                <a:spcPct val="150000"/>
              </a:lnSpc>
              <a:spcBef>
                <a:spcPts val="1200"/>
              </a:spcBef>
              <a:spcAft>
                <a:spcPts val="0"/>
              </a:spcAft>
              <a:buClr>
                <a:schemeClr val="dk1"/>
              </a:buClr>
              <a:buSzPts val="1300"/>
              <a:buChar char="○"/>
            </a:pPr>
            <a:r>
              <a:rPr lang="en" sz="1300">
                <a:solidFill>
                  <a:srgbClr val="000000"/>
                </a:solidFill>
              </a:rPr>
              <a:t>Create JavaScript objects.</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Access, modify, and delete JavaScript object properties.</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Use JavaScript object methods.</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Use the JavaScript object prototype to add properties to multiple objects at once.</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Use the standard built-in JavaScript objects Date, Number, and Math.</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Define arrays in JavaScript.</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Manipulate arrays using Array object methods.</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Iterate through arrays and objects using for loops.</a:t>
            </a:r>
            <a:endParaRPr sz="1300">
              <a:solidFill>
                <a:srgbClr val="000000"/>
              </a:solidFill>
            </a:endParaRPr>
          </a:p>
          <a:p>
            <a:pPr indent="-260350" lvl="1" marL="520700" rtl="0" algn="l">
              <a:lnSpc>
                <a:spcPct val="150000"/>
              </a:lnSpc>
              <a:spcBef>
                <a:spcPts val="0"/>
              </a:spcBef>
              <a:spcAft>
                <a:spcPts val="0"/>
              </a:spcAft>
              <a:buClr>
                <a:schemeClr val="dk1"/>
              </a:buClr>
              <a:buSzPts val="1300"/>
              <a:buChar char="○"/>
            </a:pPr>
            <a:r>
              <a:rPr lang="en" sz="1300">
                <a:solidFill>
                  <a:srgbClr val="000000"/>
                </a:solidFill>
              </a:rPr>
              <a:t>Create a JavaScript class with a constructor, getters, setters, methods, static features, encapsulation, and inheritance.</a:t>
            </a:r>
            <a:endParaRPr sz="1300">
              <a:solidFill>
                <a:srgbClr val="000000"/>
              </a:solidFill>
            </a:endParaRPr>
          </a:p>
        </p:txBody>
      </p:sp>
      <p:sp>
        <p:nvSpPr>
          <p:cNvPr id="466" name="Google Shape;466;p5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8"/>
          <p:cNvSpPr txBox="1"/>
          <p:nvPr>
            <p:ph type="title"/>
          </p:nvPr>
        </p:nvSpPr>
        <p:spPr>
          <a:xfrm>
            <a:off x="388187" y="6450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Date – Examples</a:t>
            </a:r>
            <a:endParaRPr sz="2500"/>
          </a:p>
        </p:txBody>
      </p:sp>
      <p:sp>
        <p:nvSpPr>
          <p:cNvPr id="680" name="Google Shape;680;p7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81" name="Google Shape;681;p78"/>
          <p:cNvSpPr txBox="1"/>
          <p:nvPr>
            <p:ph idx="1" type="body"/>
          </p:nvPr>
        </p:nvSpPr>
        <p:spPr>
          <a:xfrm>
            <a:off x="523875" y="1290600"/>
            <a:ext cx="8186700" cy="3563400"/>
          </a:xfrm>
          <a:prstGeom prst="rect">
            <a:avLst/>
          </a:prstGeom>
        </p:spPr>
        <p:txBody>
          <a:bodyPr anchorCtr="0" anchor="t" bIns="68575" lIns="68575" spcFirstLastPara="1" rIns="68575" wrap="square" tIns="68575">
            <a:normAutofit lnSpcReduction="10000"/>
          </a:bodyPr>
          <a:lstStyle/>
          <a:p>
            <a:pPr indent="0" lvl="0" marL="0" rtl="0" algn="l">
              <a:spcBef>
                <a:spcPts val="800"/>
              </a:spcBef>
              <a:spcAft>
                <a:spcPts val="0"/>
              </a:spcAft>
              <a:buNone/>
            </a:pPr>
            <a:r>
              <a:rPr lang="en" sz="1500">
                <a:solidFill>
                  <a:schemeClr val="accent2"/>
                </a:solidFill>
                <a:highlight>
                  <a:schemeClr val="lt1"/>
                </a:highlight>
              </a:rPr>
              <a:t>Here are some examples of Date objects being created.</a:t>
            </a:r>
            <a:endParaRPr sz="1500">
              <a:solidFill>
                <a:schemeClr val="accent2"/>
              </a:solidFill>
              <a:highlight>
                <a:schemeClr val="lt1"/>
              </a:highlight>
            </a:endParaRPr>
          </a:p>
          <a:p>
            <a:pPr indent="0" lvl="0" marL="457200" rtl="0" algn="l">
              <a:spcBef>
                <a:spcPts val="800"/>
              </a:spcBef>
              <a:spcAft>
                <a:spcPts val="0"/>
              </a:spcAft>
              <a:buNone/>
            </a:pPr>
            <a:r>
              <a:rPr lang="en">
                <a:solidFill>
                  <a:srgbClr val="888888"/>
                </a:solidFill>
                <a:highlight>
                  <a:schemeClr val="lt1"/>
                </a:highlight>
                <a:latin typeface="Consolas"/>
                <a:ea typeface="Consolas"/>
                <a:cs typeface="Consolas"/>
                <a:sym typeface="Consolas"/>
              </a:rPr>
              <a:t>// new Date()</a:t>
            </a:r>
            <a:br>
              <a:rPr lang="en">
                <a:solidFill>
                  <a:srgbClr val="888888"/>
                </a:solidFill>
                <a:highlight>
                  <a:schemeClr val="lt1"/>
                </a:highlight>
                <a:latin typeface="Consolas"/>
                <a:ea typeface="Consolas"/>
                <a:cs typeface="Consolas"/>
                <a:sym typeface="Consolas"/>
              </a:rPr>
            </a:br>
            <a:r>
              <a:rPr lang="en">
                <a:solidFill>
                  <a:srgbClr val="174AD4"/>
                </a:solidFill>
                <a:highlight>
                  <a:schemeClr val="lt1"/>
                </a:highlight>
                <a:latin typeface="Consolas"/>
                <a:ea typeface="Consolas"/>
                <a:cs typeface="Consolas"/>
                <a:sym typeface="Consolas"/>
              </a:rPr>
              <a:t>const </a:t>
            </a:r>
            <a:r>
              <a:rPr lang="en">
                <a:solidFill>
                  <a:srgbClr val="871094"/>
                </a:solidFill>
                <a:highlight>
                  <a:schemeClr val="lt1"/>
                </a:highlight>
                <a:latin typeface="Consolas"/>
                <a:ea typeface="Consolas"/>
                <a:cs typeface="Consolas"/>
                <a:sym typeface="Consolas"/>
              </a:rPr>
              <a:t>d</a:t>
            </a:r>
            <a:r>
              <a:rPr lang="en">
                <a:solidFill>
                  <a:srgbClr val="0000CD"/>
                </a:solidFill>
                <a:highlight>
                  <a:schemeClr val="lt1"/>
                </a:highlight>
                <a:latin typeface="Consolas"/>
                <a:ea typeface="Consolas"/>
                <a:cs typeface="Consolas"/>
                <a:sym typeface="Consolas"/>
              </a:rPr>
              <a:t> </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Date();</a:t>
            </a:r>
            <a:br>
              <a:rPr lang="en">
                <a:solidFill>
                  <a:srgbClr val="FF9900"/>
                </a:solidFill>
                <a:highlight>
                  <a:schemeClr val="lt1"/>
                </a:highlight>
                <a:latin typeface="Consolas"/>
                <a:ea typeface="Consolas"/>
                <a:cs typeface="Consolas"/>
                <a:sym typeface="Consolas"/>
              </a:rPr>
            </a:br>
            <a:r>
              <a:rPr lang="en">
                <a:solidFill>
                  <a:srgbClr val="0000CD"/>
                </a:solidFill>
                <a:highlight>
                  <a:schemeClr val="lt1"/>
                </a:highlight>
                <a:latin typeface="Consolas"/>
                <a:ea typeface="Consolas"/>
                <a:cs typeface="Consolas"/>
                <a:sym typeface="Consolas"/>
              </a:rPr>
              <a:t>console</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log</a:t>
            </a:r>
            <a:r>
              <a:rPr lang="en">
                <a:solidFill>
                  <a:schemeClr val="accent2"/>
                </a:solidFill>
                <a:highlight>
                  <a:schemeClr val="lt1"/>
                </a:highlight>
                <a:latin typeface="Consolas"/>
                <a:ea typeface="Consolas"/>
                <a:cs typeface="Consolas"/>
                <a:sym typeface="Consolas"/>
              </a:rPr>
              <a:t>(</a:t>
            </a:r>
            <a:r>
              <a:rPr lang="en">
                <a:solidFill>
                  <a:srgbClr val="871094"/>
                </a:solidFill>
                <a:highlight>
                  <a:schemeClr val="lt1"/>
                </a:highlight>
                <a:latin typeface="Consolas"/>
                <a:ea typeface="Consolas"/>
                <a:cs typeface="Consolas"/>
                <a:sym typeface="Consolas"/>
              </a:rPr>
              <a:t>d</a:t>
            </a:r>
            <a:r>
              <a:rPr lang="en">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457200" rtl="0" algn="l">
              <a:spcBef>
                <a:spcPts val="800"/>
              </a:spcBef>
              <a:spcAft>
                <a:spcPts val="0"/>
              </a:spcAft>
              <a:buNone/>
            </a:pPr>
            <a:r>
              <a:rPr lang="en">
                <a:solidFill>
                  <a:srgbClr val="888888"/>
                </a:solidFill>
                <a:highlight>
                  <a:schemeClr val="lt1"/>
                </a:highlight>
                <a:latin typeface="Consolas"/>
                <a:ea typeface="Consolas"/>
                <a:cs typeface="Consolas"/>
                <a:sym typeface="Consolas"/>
              </a:rPr>
              <a:t>// new Date(year, month, ...)</a:t>
            </a:r>
            <a:br>
              <a:rPr lang="en">
                <a:solidFill>
                  <a:srgbClr val="174AD4"/>
                </a:solidFill>
                <a:highlight>
                  <a:schemeClr val="lt1"/>
                </a:highlight>
                <a:latin typeface="Consolas"/>
                <a:ea typeface="Consolas"/>
                <a:cs typeface="Consolas"/>
                <a:sym typeface="Consolas"/>
              </a:rPr>
            </a:br>
            <a:r>
              <a:rPr lang="en">
                <a:solidFill>
                  <a:srgbClr val="174AD4"/>
                </a:solidFill>
                <a:highlight>
                  <a:schemeClr val="lt1"/>
                </a:highlight>
                <a:latin typeface="Consolas"/>
                <a:ea typeface="Consolas"/>
                <a:cs typeface="Consolas"/>
                <a:sym typeface="Consolas"/>
              </a:rPr>
              <a:t>const </a:t>
            </a:r>
            <a:r>
              <a:rPr lang="en">
                <a:solidFill>
                  <a:srgbClr val="871094"/>
                </a:solidFill>
                <a:highlight>
                  <a:schemeClr val="lt1"/>
                </a:highlight>
                <a:latin typeface="Consolas"/>
                <a:ea typeface="Consolas"/>
                <a:cs typeface="Consolas"/>
                <a:sym typeface="Consolas"/>
              </a:rPr>
              <a:t>d</a:t>
            </a:r>
            <a:r>
              <a:rPr lang="en">
                <a:solidFill>
                  <a:srgbClr val="0000CD"/>
                </a:solidFill>
                <a:highlight>
                  <a:schemeClr val="lt1"/>
                </a:highlight>
                <a:latin typeface="Consolas"/>
                <a:ea typeface="Consolas"/>
                <a:cs typeface="Consolas"/>
                <a:sym typeface="Consolas"/>
              </a:rPr>
              <a:t> </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Date(</a:t>
            </a:r>
            <a:r>
              <a:rPr lang="en">
                <a:solidFill>
                  <a:srgbClr val="0000CD"/>
                </a:solidFill>
                <a:highlight>
                  <a:schemeClr val="lt1"/>
                </a:highlight>
                <a:latin typeface="Consolas"/>
                <a:ea typeface="Consolas"/>
                <a:cs typeface="Consolas"/>
                <a:sym typeface="Consolas"/>
              </a:rPr>
              <a:t>2021</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11</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24</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10</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33</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30</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0</a:t>
            </a:r>
            <a:r>
              <a:rPr lang="en">
                <a:solidFill>
                  <a:schemeClr val="accent2"/>
                </a:solidFill>
                <a:highlight>
                  <a:schemeClr val="lt1"/>
                </a:highlight>
                <a:latin typeface="Consolas"/>
                <a:ea typeface="Consolas"/>
                <a:cs typeface="Consolas"/>
                <a:sym typeface="Consolas"/>
              </a:rPr>
              <a:t>);</a:t>
            </a:r>
            <a:br>
              <a:rPr lang="en">
                <a:solidFill>
                  <a:srgbClr val="888888"/>
                </a:solidFill>
                <a:highlight>
                  <a:schemeClr val="lt1"/>
                </a:highlight>
                <a:latin typeface="Consolas"/>
                <a:ea typeface="Consolas"/>
                <a:cs typeface="Consolas"/>
                <a:sym typeface="Consolas"/>
              </a:rPr>
            </a:br>
            <a:r>
              <a:rPr lang="en">
                <a:solidFill>
                  <a:srgbClr val="0000CD"/>
                </a:solidFill>
                <a:highlight>
                  <a:schemeClr val="lt1"/>
                </a:highlight>
                <a:latin typeface="Consolas"/>
                <a:ea typeface="Consolas"/>
                <a:cs typeface="Consolas"/>
                <a:sym typeface="Consolas"/>
              </a:rPr>
              <a:t>console</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log</a:t>
            </a:r>
            <a:r>
              <a:rPr lang="en">
                <a:solidFill>
                  <a:schemeClr val="accent2"/>
                </a:solidFill>
                <a:highlight>
                  <a:schemeClr val="lt1"/>
                </a:highlight>
                <a:latin typeface="Consolas"/>
                <a:ea typeface="Consolas"/>
                <a:cs typeface="Consolas"/>
                <a:sym typeface="Consolas"/>
              </a:rPr>
              <a:t>(</a:t>
            </a:r>
            <a:r>
              <a:rPr lang="en">
                <a:solidFill>
                  <a:srgbClr val="871094"/>
                </a:solidFill>
                <a:highlight>
                  <a:schemeClr val="lt1"/>
                </a:highlight>
                <a:latin typeface="Consolas"/>
                <a:ea typeface="Consolas"/>
                <a:cs typeface="Consolas"/>
                <a:sym typeface="Consolas"/>
              </a:rPr>
              <a:t>d</a:t>
            </a:r>
            <a:r>
              <a:rPr lang="en">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457200" rtl="0" algn="l">
              <a:spcBef>
                <a:spcPts val="800"/>
              </a:spcBef>
              <a:spcAft>
                <a:spcPts val="0"/>
              </a:spcAft>
              <a:buNone/>
            </a:pPr>
            <a:r>
              <a:rPr lang="en">
                <a:solidFill>
                  <a:srgbClr val="174AD4"/>
                </a:solidFill>
                <a:highlight>
                  <a:schemeClr val="lt1"/>
                </a:highlight>
                <a:latin typeface="Consolas"/>
                <a:ea typeface="Consolas"/>
                <a:cs typeface="Consolas"/>
                <a:sym typeface="Consolas"/>
              </a:rPr>
              <a:t>const </a:t>
            </a:r>
            <a:r>
              <a:rPr lang="en">
                <a:solidFill>
                  <a:srgbClr val="871094"/>
                </a:solidFill>
                <a:highlight>
                  <a:schemeClr val="lt1"/>
                </a:highlight>
                <a:latin typeface="Consolas"/>
                <a:ea typeface="Consolas"/>
                <a:cs typeface="Consolas"/>
                <a:sym typeface="Consolas"/>
              </a:rPr>
              <a:t>d</a:t>
            </a:r>
            <a:r>
              <a:rPr lang="en">
                <a:solidFill>
                  <a:srgbClr val="0000CD"/>
                </a:solidFill>
                <a:highlight>
                  <a:schemeClr val="lt1"/>
                </a:highlight>
                <a:latin typeface="Consolas"/>
                <a:ea typeface="Consolas"/>
                <a:cs typeface="Consolas"/>
                <a:sym typeface="Consolas"/>
              </a:rPr>
              <a:t> </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Date(</a:t>
            </a:r>
            <a:r>
              <a:rPr lang="en">
                <a:solidFill>
                  <a:srgbClr val="0000CD"/>
                </a:solidFill>
                <a:highlight>
                  <a:schemeClr val="lt1"/>
                </a:highlight>
                <a:latin typeface="Consolas"/>
                <a:ea typeface="Consolas"/>
                <a:cs typeface="Consolas"/>
                <a:sym typeface="Consolas"/>
              </a:rPr>
              <a:t>2021</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11</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24</a:t>
            </a:r>
            <a:r>
              <a:rPr lang="en">
                <a:solidFill>
                  <a:schemeClr val="accent2"/>
                </a:solidFill>
                <a:highlight>
                  <a:schemeClr val="lt1"/>
                </a:highlight>
                <a:latin typeface="Consolas"/>
                <a:ea typeface="Consolas"/>
                <a:cs typeface="Consolas"/>
                <a:sym typeface="Consolas"/>
              </a:rPr>
              <a:t>);</a:t>
            </a:r>
            <a:br>
              <a:rPr lang="en">
                <a:solidFill>
                  <a:srgbClr val="888888"/>
                </a:solidFill>
                <a:highlight>
                  <a:schemeClr val="lt1"/>
                </a:highlight>
                <a:latin typeface="Consolas"/>
                <a:ea typeface="Consolas"/>
                <a:cs typeface="Consolas"/>
                <a:sym typeface="Consolas"/>
              </a:rPr>
            </a:br>
            <a:r>
              <a:rPr lang="en">
                <a:solidFill>
                  <a:srgbClr val="0000CD"/>
                </a:solidFill>
                <a:highlight>
                  <a:schemeClr val="lt1"/>
                </a:highlight>
                <a:latin typeface="Consolas"/>
                <a:ea typeface="Consolas"/>
                <a:cs typeface="Consolas"/>
                <a:sym typeface="Consolas"/>
              </a:rPr>
              <a:t>console</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log</a:t>
            </a:r>
            <a:r>
              <a:rPr lang="en">
                <a:solidFill>
                  <a:schemeClr val="accent2"/>
                </a:solidFill>
                <a:highlight>
                  <a:schemeClr val="lt1"/>
                </a:highlight>
                <a:latin typeface="Consolas"/>
                <a:ea typeface="Consolas"/>
                <a:cs typeface="Consolas"/>
                <a:sym typeface="Consolas"/>
              </a:rPr>
              <a:t>(</a:t>
            </a:r>
            <a:r>
              <a:rPr lang="en">
                <a:solidFill>
                  <a:srgbClr val="871094"/>
                </a:solidFill>
                <a:highlight>
                  <a:schemeClr val="lt1"/>
                </a:highlight>
                <a:latin typeface="Consolas"/>
                <a:ea typeface="Consolas"/>
                <a:cs typeface="Consolas"/>
                <a:sym typeface="Consolas"/>
              </a:rPr>
              <a:t>d</a:t>
            </a:r>
            <a:r>
              <a:rPr lang="en">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457200" rtl="0" algn="l">
              <a:spcBef>
                <a:spcPts val="800"/>
              </a:spcBef>
              <a:spcAft>
                <a:spcPts val="0"/>
              </a:spcAft>
              <a:buNone/>
            </a:pPr>
            <a:r>
              <a:rPr lang="en">
                <a:solidFill>
                  <a:srgbClr val="888888"/>
                </a:solidFill>
                <a:highlight>
                  <a:schemeClr val="lt1"/>
                </a:highlight>
                <a:latin typeface="Consolas"/>
                <a:ea typeface="Consolas"/>
                <a:cs typeface="Consolas"/>
                <a:sym typeface="Consolas"/>
              </a:rPr>
              <a:t>// new Date(dateString)</a:t>
            </a:r>
            <a:br>
              <a:rPr lang="en">
                <a:solidFill>
                  <a:srgbClr val="174AD4"/>
                </a:solidFill>
                <a:highlight>
                  <a:schemeClr val="lt1"/>
                </a:highlight>
                <a:latin typeface="Consolas"/>
                <a:ea typeface="Consolas"/>
                <a:cs typeface="Consolas"/>
                <a:sym typeface="Consolas"/>
              </a:rPr>
            </a:br>
            <a:r>
              <a:rPr lang="en">
                <a:solidFill>
                  <a:srgbClr val="174AD4"/>
                </a:solidFill>
                <a:highlight>
                  <a:schemeClr val="lt1"/>
                </a:highlight>
                <a:latin typeface="Consolas"/>
                <a:ea typeface="Consolas"/>
                <a:cs typeface="Consolas"/>
                <a:sym typeface="Consolas"/>
              </a:rPr>
              <a:t>const </a:t>
            </a:r>
            <a:r>
              <a:rPr lang="en">
                <a:solidFill>
                  <a:srgbClr val="871094"/>
                </a:solidFill>
                <a:highlight>
                  <a:schemeClr val="lt1"/>
                </a:highlight>
                <a:latin typeface="Consolas"/>
                <a:ea typeface="Consolas"/>
                <a:cs typeface="Consolas"/>
                <a:sym typeface="Consolas"/>
              </a:rPr>
              <a:t>d</a:t>
            </a:r>
            <a:r>
              <a:rPr lang="en">
                <a:solidFill>
                  <a:srgbClr val="0000CD"/>
                </a:solidFill>
                <a:highlight>
                  <a:schemeClr val="lt1"/>
                </a:highlight>
                <a:latin typeface="Consolas"/>
                <a:ea typeface="Consolas"/>
                <a:cs typeface="Consolas"/>
                <a:sym typeface="Consolas"/>
              </a:rPr>
              <a:t> </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Date(</a:t>
            </a:r>
            <a:r>
              <a:rPr lang="en">
                <a:solidFill>
                  <a:srgbClr val="0000CD"/>
                </a:solidFill>
                <a:highlight>
                  <a:schemeClr val="lt1"/>
                </a:highlight>
                <a:latin typeface="Consolas"/>
                <a:ea typeface="Consolas"/>
                <a:cs typeface="Consolas"/>
                <a:sym typeface="Consolas"/>
              </a:rPr>
              <a:t>"October 13, 2021 11:13:00"</a:t>
            </a:r>
            <a:r>
              <a:rPr lang="en">
                <a:solidFill>
                  <a:schemeClr val="accent2"/>
                </a:solidFill>
                <a:highlight>
                  <a:schemeClr val="lt1"/>
                </a:highlight>
                <a:latin typeface="Consolas"/>
                <a:ea typeface="Consolas"/>
                <a:cs typeface="Consolas"/>
                <a:sym typeface="Consolas"/>
              </a:rPr>
              <a:t>);</a:t>
            </a:r>
            <a:r>
              <a:rPr lang="en">
                <a:solidFill>
                  <a:srgbClr val="888888"/>
                </a:solidFill>
                <a:highlight>
                  <a:schemeClr val="lt1"/>
                </a:highlight>
                <a:latin typeface="Consolas"/>
                <a:ea typeface="Consolas"/>
                <a:cs typeface="Consolas"/>
                <a:sym typeface="Consolas"/>
              </a:rPr>
              <a:t> </a:t>
            </a:r>
            <a:br>
              <a:rPr lang="en">
                <a:solidFill>
                  <a:srgbClr val="888888"/>
                </a:solidFill>
                <a:highlight>
                  <a:schemeClr val="lt1"/>
                </a:highlight>
                <a:latin typeface="Consolas"/>
                <a:ea typeface="Consolas"/>
                <a:cs typeface="Consolas"/>
                <a:sym typeface="Consolas"/>
              </a:rPr>
            </a:br>
            <a:r>
              <a:rPr lang="en">
                <a:solidFill>
                  <a:srgbClr val="0000CD"/>
                </a:solidFill>
                <a:highlight>
                  <a:schemeClr val="lt1"/>
                </a:highlight>
                <a:latin typeface="Consolas"/>
                <a:ea typeface="Consolas"/>
                <a:cs typeface="Consolas"/>
                <a:sym typeface="Consolas"/>
              </a:rPr>
              <a:t>console</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log</a:t>
            </a:r>
            <a:r>
              <a:rPr lang="en">
                <a:solidFill>
                  <a:schemeClr val="accent2"/>
                </a:solidFill>
                <a:highlight>
                  <a:schemeClr val="lt1"/>
                </a:highlight>
                <a:latin typeface="Consolas"/>
                <a:ea typeface="Consolas"/>
                <a:cs typeface="Consolas"/>
                <a:sym typeface="Consolas"/>
              </a:rPr>
              <a:t>(</a:t>
            </a:r>
            <a:r>
              <a:rPr lang="en">
                <a:solidFill>
                  <a:srgbClr val="871094"/>
                </a:solidFill>
                <a:highlight>
                  <a:schemeClr val="lt1"/>
                </a:highlight>
                <a:latin typeface="Consolas"/>
                <a:ea typeface="Consolas"/>
                <a:cs typeface="Consolas"/>
                <a:sym typeface="Consolas"/>
              </a:rPr>
              <a:t>d</a:t>
            </a:r>
            <a:r>
              <a:rPr lang="en">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457200" rtl="0" algn="l">
              <a:spcBef>
                <a:spcPts val="800"/>
              </a:spcBef>
              <a:spcAft>
                <a:spcPts val="0"/>
              </a:spcAft>
              <a:buNone/>
            </a:pPr>
            <a:r>
              <a:rPr lang="en">
                <a:solidFill>
                  <a:srgbClr val="888888"/>
                </a:solidFill>
                <a:highlight>
                  <a:schemeClr val="lt1"/>
                </a:highlight>
                <a:latin typeface="Consolas"/>
                <a:ea typeface="Consolas"/>
                <a:cs typeface="Consolas"/>
                <a:sym typeface="Consolas"/>
              </a:rPr>
              <a:t>// new Date(milliseconds)</a:t>
            </a:r>
            <a:br>
              <a:rPr lang="en">
                <a:solidFill>
                  <a:srgbClr val="174AD4"/>
                </a:solidFill>
                <a:highlight>
                  <a:schemeClr val="lt1"/>
                </a:highlight>
                <a:latin typeface="Consolas"/>
                <a:ea typeface="Consolas"/>
                <a:cs typeface="Consolas"/>
                <a:sym typeface="Consolas"/>
              </a:rPr>
            </a:br>
            <a:r>
              <a:rPr lang="en">
                <a:solidFill>
                  <a:srgbClr val="174AD4"/>
                </a:solidFill>
                <a:highlight>
                  <a:schemeClr val="lt1"/>
                </a:highlight>
                <a:latin typeface="Consolas"/>
                <a:ea typeface="Consolas"/>
                <a:cs typeface="Consolas"/>
                <a:sym typeface="Consolas"/>
              </a:rPr>
              <a:t>const </a:t>
            </a:r>
            <a:r>
              <a:rPr lang="en">
                <a:solidFill>
                  <a:srgbClr val="871094"/>
                </a:solidFill>
                <a:highlight>
                  <a:schemeClr val="lt1"/>
                </a:highlight>
                <a:latin typeface="Consolas"/>
                <a:ea typeface="Consolas"/>
                <a:cs typeface="Consolas"/>
                <a:sym typeface="Consolas"/>
              </a:rPr>
              <a:t>d</a:t>
            </a:r>
            <a:r>
              <a:rPr lang="en">
                <a:solidFill>
                  <a:srgbClr val="0000CD"/>
                </a:solidFill>
                <a:highlight>
                  <a:schemeClr val="lt1"/>
                </a:highlight>
                <a:latin typeface="Consolas"/>
                <a:ea typeface="Consolas"/>
                <a:cs typeface="Consolas"/>
                <a:sym typeface="Consolas"/>
              </a:rPr>
              <a:t> </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Date(</a:t>
            </a:r>
            <a:r>
              <a:rPr lang="en">
                <a:solidFill>
                  <a:srgbClr val="0000CD"/>
                </a:solidFill>
                <a:highlight>
                  <a:schemeClr val="lt1"/>
                </a:highlight>
                <a:latin typeface="Consolas"/>
                <a:ea typeface="Consolas"/>
                <a:cs typeface="Consolas"/>
                <a:sym typeface="Consolas"/>
              </a:rPr>
              <a:t>86400000</a:t>
            </a:r>
            <a:r>
              <a:rPr lang="en">
                <a:solidFill>
                  <a:schemeClr val="accent2"/>
                </a:solidFill>
                <a:highlight>
                  <a:schemeClr val="lt1"/>
                </a:highlight>
                <a:latin typeface="Consolas"/>
                <a:ea typeface="Consolas"/>
                <a:cs typeface="Consolas"/>
                <a:sym typeface="Consolas"/>
              </a:rPr>
              <a:t>);</a:t>
            </a:r>
            <a:br>
              <a:rPr lang="en">
                <a:solidFill>
                  <a:srgbClr val="FF9900"/>
                </a:solidFill>
                <a:highlight>
                  <a:schemeClr val="lt1"/>
                </a:highlight>
                <a:latin typeface="Consolas"/>
                <a:ea typeface="Consolas"/>
                <a:cs typeface="Consolas"/>
                <a:sym typeface="Consolas"/>
              </a:rPr>
            </a:br>
            <a:r>
              <a:rPr lang="en">
                <a:solidFill>
                  <a:srgbClr val="0000CD"/>
                </a:solidFill>
                <a:highlight>
                  <a:schemeClr val="lt1"/>
                </a:highlight>
                <a:latin typeface="Consolas"/>
                <a:ea typeface="Consolas"/>
                <a:cs typeface="Consolas"/>
                <a:sym typeface="Consolas"/>
              </a:rPr>
              <a:t>console</a:t>
            </a:r>
            <a:r>
              <a:rPr lang="en">
                <a:solidFill>
                  <a:schemeClr val="accent2"/>
                </a:solidFill>
                <a:highlight>
                  <a:schemeClr val="lt1"/>
                </a:highlight>
                <a:latin typeface="Consolas"/>
                <a:ea typeface="Consolas"/>
                <a:cs typeface="Consolas"/>
                <a:sym typeface="Consolas"/>
              </a:rPr>
              <a:t>.</a:t>
            </a:r>
            <a:r>
              <a:rPr lang="en">
                <a:solidFill>
                  <a:srgbClr val="0000CD"/>
                </a:solidFill>
                <a:highlight>
                  <a:schemeClr val="lt1"/>
                </a:highlight>
                <a:latin typeface="Consolas"/>
                <a:ea typeface="Consolas"/>
                <a:cs typeface="Consolas"/>
                <a:sym typeface="Consolas"/>
              </a:rPr>
              <a:t>log</a:t>
            </a:r>
            <a:r>
              <a:rPr lang="en">
                <a:solidFill>
                  <a:schemeClr val="accent2"/>
                </a:solidFill>
                <a:highlight>
                  <a:schemeClr val="lt1"/>
                </a:highlight>
                <a:latin typeface="Consolas"/>
                <a:ea typeface="Consolas"/>
                <a:cs typeface="Consolas"/>
                <a:sym typeface="Consolas"/>
              </a:rPr>
              <a:t>(</a:t>
            </a:r>
            <a:r>
              <a:rPr lang="en">
                <a:solidFill>
                  <a:srgbClr val="871094"/>
                </a:solidFill>
                <a:highlight>
                  <a:schemeClr val="lt1"/>
                </a:highlight>
                <a:latin typeface="Consolas"/>
                <a:ea typeface="Consolas"/>
                <a:cs typeface="Consolas"/>
                <a:sym typeface="Consolas"/>
              </a:rPr>
              <a:t>d</a:t>
            </a:r>
            <a:r>
              <a:rPr lang="en">
                <a:solidFill>
                  <a:schemeClr val="accent2"/>
                </a:solidFill>
                <a:highlight>
                  <a:schemeClr val="lt1"/>
                </a:highlight>
                <a:latin typeface="Consolas"/>
                <a:ea typeface="Consolas"/>
                <a:cs typeface="Consolas"/>
                <a:sym typeface="Consolas"/>
              </a:rPr>
              <a:t>);</a:t>
            </a:r>
            <a:endParaRPr>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500">
                <a:solidFill>
                  <a:srgbClr val="000000"/>
                </a:solidFill>
              </a:rPr>
              <a:t>Once a Date object is created, several methods allow you to operate on it. Most methods simply allow you to get and set the year, month, day, hour, minute, second, and millisecond fields of the object.</a:t>
            </a:r>
            <a:endParaRPr sz="1500">
              <a:solidFill>
                <a:srgbClr val="000000"/>
              </a:solidFill>
            </a:endParaRPr>
          </a:p>
          <a:p>
            <a:pPr indent="0" lvl="0" marL="0" rtl="0" algn="l">
              <a:spcBef>
                <a:spcPts val="1000"/>
              </a:spcBef>
              <a:spcAft>
                <a:spcPts val="0"/>
              </a:spcAft>
              <a:buNone/>
            </a:pPr>
            <a:r>
              <a:rPr lang="en" sz="1500">
                <a:solidFill>
                  <a:srgbClr val="000000"/>
                </a:solidFill>
              </a:rPr>
              <a:t>A full list of Date methods can be found </a:t>
            </a:r>
            <a:r>
              <a:rPr lang="en" sz="1500" u="sng">
                <a:solidFill>
                  <a:schemeClr val="hlink"/>
                </a:solidFill>
                <a:hlinkClick r:id="rId3"/>
              </a:rPr>
              <a:t>in this reference</a:t>
            </a:r>
            <a:r>
              <a:rPr lang="en" sz="1500">
                <a:solidFill>
                  <a:srgbClr val="000000"/>
                </a:solidFill>
              </a:rPr>
              <a:t>, but here are a few examples in use:</a:t>
            </a:r>
            <a:endParaRPr sz="1500">
              <a:solidFill>
                <a:srgbClr val="000000"/>
              </a:solidFill>
            </a:endParaRPr>
          </a:p>
          <a:p>
            <a:pPr indent="0" lvl="0" marL="457200" rtl="0" algn="l">
              <a:spcBef>
                <a:spcPts val="1000"/>
              </a:spcBef>
              <a:spcAft>
                <a:spcPts val="0"/>
              </a:spcAft>
              <a:buNone/>
            </a:pPr>
            <a:r>
              <a:rPr lang="en">
                <a:solidFill>
                  <a:srgbClr val="0033B3"/>
                </a:solidFill>
                <a:latin typeface="Consolas"/>
                <a:ea typeface="Consolas"/>
                <a:cs typeface="Consolas"/>
                <a:sym typeface="Consolas"/>
              </a:rPr>
              <a:t>let </a:t>
            </a:r>
            <a:r>
              <a:rPr lang="en">
                <a:solidFill>
                  <a:srgbClr val="830091"/>
                </a:solidFill>
                <a:latin typeface="Consolas"/>
                <a:ea typeface="Consolas"/>
                <a:cs typeface="Consolas"/>
                <a:sym typeface="Consolas"/>
              </a:rPr>
              <a:t>first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830091"/>
                </a:solidFill>
                <a:latin typeface="Consolas"/>
                <a:ea typeface="Consolas"/>
                <a:cs typeface="Consolas"/>
                <a:sym typeface="Consolas"/>
              </a:rPr>
              <a:t>Date </a:t>
            </a:r>
            <a:r>
              <a:rPr lang="en">
                <a:solidFill>
                  <a:srgbClr val="080808"/>
                </a:solidFill>
                <a:latin typeface="Consolas"/>
                <a:ea typeface="Consolas"/>
                <a:cs typeface="Consolas"/>
                <a:sym typeface="Consolas"/>
              </a:rPr>
              <a:t>(</a:t>
            </a:r>
            <a:r>
              <a:rPr lang="en">
                <a:solidFill>
                  <a:srgbClr val="067D17"/>
                </a:solidFill>
                <a:latin typeface="Consolas"/>
                <a:ea typeface="Consolas"/>
                <a:cs typeface="Consolas"/>
                <a:sym typeface="Consolas"/>
              </a:rPr>
              <a:t>'January 1, 2019 04:30:00'</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033B3"/>
                </a:solidFill>
                <a:latin typeface="Consolas"/>
                <a:ea typeface="Consolas"/>
                <a:cs typeface="Consolas"/>
                <a:sym typeface="Consolas"/>
              </a:rPr>
              <a:t>let </a:t>
            </a:r>
            <a:r>
              <a:rPr lang="en">
                <a:solidFill>
                  <a:srgbClr val="830091"/>
                </a:solidFill>
                <a:latin typeface="Consolas"/>
                <a:ea typeface="Consolas"/>
                <a:cs typeface="Consolas"/>
                <a:sym typeface="Consolas"/>
              </a:rPr>
              <a:t>second </a:t>
            </a: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new </a:t>
            </a:r>
            <a:r>
              <a:rPr lang="en">
                <a:solidFill>
                  <a:srgbClr val="830091"/>
                </a:solidFill>
                <a:latin typeface="Consolas"/>
                <a:ea typeface="Consolas"/>
                <a:cs typeface="Consolas"/>
                <a:sym typeface="Consolas"/>
              </a:rPr>
              <a:t>Date</a:t>
            </a:r>
            <a:r>
              <a:rPr lang="en">
                <a:solidFill>
                  <a:srgbClr val="080808"/>
                </a:solidFill>
                <a:latin typeface="Consolas"/>
                <a:ea typeface="Consolas"/>
                <a:cs typeface="Consolas"/>
                <a:sym typeface="Consolas"/>
              </a:rPr>
              <a:t>(</a:t>
            </a:r>
            <a:r>
              <a:rPr lang="en">
                <a:solidFill>
                  <a:srgbClr val="067D17"/>
                </a:solidFill>
                <a:latin typeface="Consolas"/>
                <a:ea typeface="Consolas"/>
                <a:cs typeface="Consolas"/>
                <a:sym typeface="Consolas"/>
              </a:rPr>
              <a:t>'2019-01-01T04:30:00'</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rtl="0" algn="l">
              <a:spcBef>
                <a:spcPts val="1000"/>
              </a:spcBef>
              <a:spcAft>
                <a:spcPts val="100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first</a:t>
            </a:r>
            <a:r>
              <a:rPr lang="en">
                <a:solidFill>
                  <a:srgbClr val="080808"/>
                </a:solidFill>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Tue Jan 01 2019 04:30:00 GMT-0600</a:t>
            </a:r>
            <a:br>
              <a:rPr lang="en">
                <a:solidFill>
                  <a:srgbClr val="888888"/>
                </a:solidFill>
                <a:highlight>
                  <a:schemeClr val="lt1"/>
                </a:highlight>
                <a:latin typeface="Consolas"/>
                <a:ea typeface="Consolas"/>
                <a:cs typeface="Consolas"/>
                <a:sym typeface="Consolas"/>
              </a:rPr>
            </a:b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first</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getTime</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 </a:t>
            </a:r>
            <a:r>
              <a:rPr lang="en">
                <a:solidFill>
                  <a:srgbClr val="080808"/>
                </a:solidFill>
                <a:latin typeface="Consolas"/>
                <a:ea typeface="Consolas"/>
                <a:cs typeface="Consolas"/>
                <a:sym typeface="Consolas"/>
              </a:rPr>
              <a:t>== </a:t>
            </a:r>
            <a:r>
              <a:rPr lang="en">
                <a:solidFill>
                  <a:srgbClr val="830091"/>
                </a:solidFill>
                <a:latin typeface="Consolas"/>
                <a:ea typeface="Consolas"/>
                <a:cs typeface="Consolas"/>
                <a:sym typeface="Consolas"/>
              </a:rPr>
              <a:t>second</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getTime</a:t>
            </a:r>
            <a:r>
              <a:rPr lang="en">
                <a:solidFill>
                  <a:srgbClr val="080808"/>
                </a:solidFill>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true</a:t>
            </a:r>
            <a:br>
              <a:rPr lang="en">
                <a:solidFill>
                  <a:srgbClr val="888888"/>
                </a:solidFill>
                <a:highlight>
                  <a:schemeClr val="lt1"/>
                </a:highlight>
                <a:latin typeface="Consolas"/>
                <a:ea typeface="Consolas"/>
                <a:cs typeface="Consolas"/>
                <a:sym typeface="Consolas"/>
              </a:rPr>
            </a:b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second</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getHours</a:t>
            </a:r>
            <a:r>
              <a:rPr lang="en">
                <a:solidFill>
                  <a:srgbClr val="080808"/>
                </a:solidFill>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4</a:t>
            </a:r>
            <a:br>
              <a:rPr lang="en">
                <a:solidFill>
                  <a:srgbClr val="080808"/>
                </a:solidFill>
                <a:latin typeface="Consolas"/>
                <a:ea typeface="Consolas"/>
                <a:cs typeface="Consolas"/>
                <a:sym typeface="Consolas"/>
              </a:rPr>
            </a:b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first</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setMinutes</a:t>
            </a:r>
            <a:r>
              <a:rPr lang="en">
                <a:solidFill>
                  <a:srgbClr val="080808"/>
                </a:solidFill>
                <a:latin typeface="Consolas"/>
                <a:ea typeface="Consolas"/>
                <a:cs typeface="Consolas"/>
                <a:sym typeface="Consolas"/>
              </a:rPr>
              <a:t>(</a:t>
            </a:r>
            <a:r>
              <a:rPr lang="en">
                <a:solidFill>
                  <a:srgbClr val="1750EB"/>
                </a:solidFill>
                <a:latin typeface="Consolas"/>
                <a:ea typeface="Consolas"/>
                <a:cs typeface="Consolas"/>
                <a:sym typeface="Consolas"/>
              </a:rPr>
              <a:t>45</a:t>
            </a:r>
            <a:r>
              <a:rPr lang="en">
                <a:solidFill>
                  <a:srgbClr val="080808"/>
                </a:solidFill>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1546339500000</a:t>
            </a:r>
            <a:br>
              <a:rPr lang="en">
                <a:solidFill>
                  <a:srgbClr val="080808"/>
                </a:solidFill>
                <a:latin typeface="Consolas"/>
                <a:ea typeface="Consolas"/>
                <a:cs typeface="Consolas"/>
                <a:sym typeface="Consolas"/>
              </a:rPr>
            </a:b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first</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getMinutes</a:t>
            </a:r>
            <a:r>
              <a:rPr lang="en">
                <a:solidFill>
                  <a:srgbClr val="080808"/>
                </a:solidFill>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45</a:t>
            </a:r>
            <a:endParaRPr>
              <a:solidFill>
                <a:srgbClr val="000000"/>
              </a:solidFill>
            </a:endParaRPr>
          </a:p>
        </p:txBody>
      </p:sp>
      <p:sp>
        <p:nvSpPr>
          <p:cNvPr id="688" name="Google Shape;688;p79"/>
          <p:cNvSpPr txBox="1"/>
          <p:nvPr>
            <p:ph type="title"/>
          </p:nvPr>
        </p:nvSpPr>
        <p:spPr>
          <a:xfrm>
            <a:off x="388187" y="65817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Date – Manipulation</a:t>
            </a:r>
            <a:endParaRPr sz="2500"/>
          </a:p>
        </p:txBody>
      </p:sp>
      <p:sp>
        <p:nvSpPr>
          <p:cNvPr id="689" name="Google Shape;689;p7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0"/>
          <p:cNvSpPr txBox="1"/>
          <p:nvPr>
            <p:ph idx="1" type="body"/>
          </p:nvPr>
        </p:nvSpPr>
        <p:spPr>
          <a:xfrm>
            <a:off x="523875" y="1209625"/>
            <a:ext cx="8186700" cy="3597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solidFill>
                  <a:srgbClr val="000000"/>
                </a:solidFill>
              </a:rPr>
              <a:t>The JavaScript </a:t>
            </a:r>
            <a:r>
              <a:rPr b="1" lang="en" sz="1500" u="sng">
                <a:solidFill>
                  <a:schemeClr val="hlink"/>
                </a:solidFill>
                <a:latin typeface="Consolas"/>
                <a:ea typeface="Consolas"/>
                <a:cs typeface="Consolas"/>
                <a:sym typeface="Consolas"/>
                <a:hlinkClick r:id="rId3"/>
              </a:rPr>
              <a:t>Number</a:t>
            </a:r>
            <a:r>
              <a:rPr lang="en" sz="1500" u="sng">
                <a:solidFill>
                  <a:schemeClr val="hlink"/>
                </a:solidFill>
                <a:hlinkClick r:id="rId4"/>
              </a:rPr>
              <a:t> object</a:t>
            </a:r>
            <a:r>
              <a:rPr lang="en" sz="1500">
                <a:solidFill>
                  <a:srgbClr val="000000"/>
                </a:solidFill>
              </a:rPr>
              <a:t> is a wrapper object, allowing you to work with numerical values. A Number object is created using the Number() constructor, which also attempts to convert non-number data types into numbers. For example:</a:t>
            </a:r>
            <a:endParaRPr sz="1500">
              <a:solidFill>
                <a:srgbClr val="333333"/>
              </a:solidFill>
              <a:latin typeface="Century Gothic"/>
              <a:ea typeface="Century Gothic"/>
              <a:cs typeface="Century Gothic"/>
              <a:sym typeface="Century Gothic"/>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str </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"23"</a:t>
            </a:r>
            <a:r>
              <a:rPr lang="en" sz="1500">
                <a:solidFill>
                  <a:srgbClr val="080808"/>
                </a:solidFill>
                <a:highlight>
                  <a:schemeClr val="lt1"/>
                </a:highlight>
                <a:latin typeface="Consolas"/>
                <a:ea typeface="Consolas"/>
                <a:cs typeface="Consolas"/>
                <a:sym typeface="Consolas"/>
              </a:rPr>
              <a:t>;</a:t>
            </a:r>
            <a:br>
              <a:rPr lang="en" sz="1500">
                <a:solidFill>
                  <a:srgbClr val="080808"/>
                </a:solidFill>
                <a:highlight>
                  <a:schemeClr val="lt1"/>
                </a:highlight>
                <a:latin typeface="Consolas"/>
                <a:ea typeface="Consolas"/>
                <a:cs typeface="Consolas"/>
                <a:sym typeface="Consolas"/>
              </a:rPr>
            </a:b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num </a:t>
            </a:r>
            <a:r>
              <a:rPr lang="en" sz="1500">
                <a:solidFill>
                  <a:srgbClr val="080808"/>
                </a:solidFill>
                <a:highlight>
                  <a:schemeClr val="lt1"/>
                </a:highlight>
                <a:latin typeface="Consolas"/>
                <a:ea typeface="Consolas"/>
                <a:cs typeface="Consolas"/>
                <a:sym typeface="Consolas"/>
              </a:rPr>
              <a:t>= Number(</a:t>
            </a:r>
            <a:r>
              <a:rPr lang="en" sz="1500">
                <a:solidFill>
                  <a:srgbClr val="830091"/>
                </a:solidFill>
                <a:highlight>
                  <a:schemeClr val="lt1"/>
                </a:highlight>
                <a:latin typeface="Consolas"/>
                <a:ea typeface="Consolas"/>
                <a:cs typeface="Consolas"/>
                <a:sym typeface="Consolas"/>
              </a:rPr>
              <a:t>str</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0033B3"/>
                </a:solidFill>
                <a:highlight>
                  <a:schemeClr val="lt1"/>
                </a:highlight>
                <a:latin typeface="Consolas"/>
                <a:ea typeface="Consolas"/>
                <a:cs typeface="Consolas"/>
                <a:sym typeface="Consolas"/>
              </a:rPr>
              <a:t>typeof </a:t>
            </a:r>
            <a:r>
              <a:rPr lang="en" sz="1500">
                <a:solidFill>
                  <a:srgbClr val="830091"/>
                </a:solidFill>
                <a:highlight>
                  <a:schemeClr val="lt1"/>
                </a:highlight>
                <a:latin typeface="Consolas"/>
                <a:ea typeface="Consolas"/>
                <a:cs typeface="Consolas"/>
                <a:sym typeface="Consolas"/>
              </a:rPr>
              <a:t>num</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number</a:t>
            </a:r>
            <a:endParaRPr sz="1500">
              <a:solidFill>
                <a:srgbClr val="333333"/>
              </a:solidFill>
            </a:endParaRPr>
          </a:p>
          <a:p>
            <a:pPr indent="0" lvl="0" marL="0" rtl="0" algn="l">
              <a:spcBef>
                <a:spcPts val="1000"/>
              </a:spcBef>
              <a:spcAft>
                <a:spcPts val="0"/>
              </a:spcAft>
              <a:buNone/>
            </a:pPr>
            <a:r>
              <a:rPr lang="en" sz="1500">
                <a:solidFill>
                  <a:srgbClr val="333333"/>
                </a:solidFill>
              </a:rPr>
              <a:t>The </a:t>
            </a:r>
            <a:r>
              <a:rPr b="1" lang="en" sz="1500">
                <a:solidFill>
                  <a:schemeClr val="accent2"/>
                </a:solidFill>
                <a:latin typeface="Consolas"/>
                <a:ea typeface="Consolas"/>
                <a:cs typeface="Consolas"/>
                <a:sym typeface="Consolas"/>
              </a:rPr>
              <a:t>typeof</a:t>
            </a:r>
            <a:r>
              <a:rPr lang="en" sz="1500">
                <a:solidFill>
                  <a:srgbClr val="333333"/>
                </a:solidFill>
              </a:rPr>
              <a:t> keyword returns the type of the value right in front of it. The </a:t>
            </a:r>
            <a:r>
              <a:rPr b="1" lang="en" sz="1500">
                <a:solidFill>
                  <a:schemeClr val="accent2"/>
                </a:solidFill>
                <a:latin typeface="Consolas"/>
                <a:ea typeface="Consolas"/>
                <a:cs typeface="Consolas"/>
                <a:sym typeface="Consolas"/>
              </a:rPr>
              <a:t>typeof</a:t>
            </a:r>
            <a:r>
              <a:rPr lang="en" sz="1500">
                <a:solidFill>
                  <a:srgbClr val="333333"/>
                </a:solidFill>
              </a:rPr>
              <a:t> keyword is one of the few function-like objects that does not require parentheses.</a:t>
            </a:r>
            <a:endParaRPr sz="1500">
              <a:solidFill>
                <a:srgbClr val="000000"/>
              </a:solidFill>
            </a:endParaRPr>
          </a:p>
          <a:p>
            <a:pPr indent="0" lvl="0" marL="0" rtl="0" algn="l">
              <a:spcBef>
                <a:spcPts val="1000"/>
              </a:spcBef>
              <a:spcAft>
                <a:spcPts val="0"/>
              </a:spcAft>
              <a:buNone/>
            </a:pPr>
            <a:r>
              <a:rPr lang="en" sz="1500">
                <a:solidFill>
                  <a:srgbClr val="000000"/>
                </a:solidFill>
              </a:rPr>
              <a:t>The Number object also has many other useful properties and methods, described in the documentation linked above. For example, this method formats numbers into exponential notation:</a:t>
            </a:r>
            <a:endParaRPr sz="1500">
              <a:solidFill>
                <a:srgbClr val="000000"/>
              </a:solidFill>
            </a:endParaRPr>
          </a:p>
          <a:p>
            <a:pPr indent="0" lvl="0" marL="457200" rtl="0" algn="l">
              <a:spcBef>
                <a:spcPts val="1000"/>
              </a:spcBef>
              <a:spcAft>
                <a:spcPts val="1000"/>
              </a:spcAft>
              <a:buNone/>
            </a:pP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(Number(</a:t>
            </a:r>
            <a:r>
              <a:rPr lang="en" sz="1500">
                <a:solidFill>
                  <a:srgbClr val="174AD4"/>
                </a:solidFill>
                <a:highlight>
                  <a:schemeClr val="lt1"/>
                </a:highlight>
                <a:latin typeface="Consolas"/>
                <a:ea typeface="Consolas"/>
                <a:cs typeface="Consolas"/>
                <a:sym typeface="Consolas"/>
              </a:rPr>
              <a:t>340900000000000000</a:t>
            </a:r>
            <a:r>
              <a:rPr lang="en" sz="1500">
                <a:solidFill>
                  <a:srgbClr val="080808"/>
                </a:solidFill>
                <a:highlight>
                  <a:schemeClr val="lt1"/>
                </a:highlight>
                <a:latin typeface="Consolas"/>
                <a:ea typeface="Consolas"/>
                <a:cs typeface="Consolas"/>
                <a:sym typeface="Consolas"/>
              </a:rPr>
              <a:t>)</a:t>
            </a:r>
            <a:r>
              <a:rPr lang="en" sz="1500">
                <a:solidFill>
                  <a:schemeClr val="accent2"/>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toExponential</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3.409e+17</a:t>
            </a:r>
            <a:endParaRPr sz="1500">
              <a:solidFill>
                <a:srgbClr val="000000"/>
              </a:solidFill>
            </a:endParaRPr>
          </a:p>
        </p:txBody>
      </p:sp>
      <p:sp>
        <p:nvSpPr>
          <p:cNvPr id="696" name="Google Shape;696;p80"/>
          <p:cNvSpPr txBox="1"/>
          <p:nvPr>
            <p:ph type="title"/>
          </p:nvPr>
        </p:nvSpPr>
        <p:spPr>
          <a:xfrm>
            <a:off x="426012" y="6516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Built-in Objects: Number</a:t>
            </a:r>
            <a:endParaRPr sz="2500"/>
          </a:p>
        </p:txBody>
      </p:sp>
      <p:sp>
        <p:nvSpPr>
          <p:cNvPr id="697" name="Google Shape;697;p8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1"/>
          <p:cNvSpPr txBox="1"/>
          <p:nvPr>
            <p:ph type="title"/>
          </p:nvPr>
        </p:nvSpPr>
        <p:spPr>
          <a:xfrm>
            <a:off x="432562" y="6516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Math</a:t>
            </a:r>
            <a:endParaRPr sz="2500"/>
          </a:p>
        </p:txBody>
      </p:sp>
      <p:sp>
        <p:nvSpPr>
          <p:cNvPr id="704" name="Google Shape;704;p81"/>
          <p:cNvSpPr txBox="1"/>
          <p:nvPr>
            <p:ph idx="1" type="body"/>
          </p:nvPr>
        </p:nvSpPr>
        <p:spPr>
          <a:xfrm>
            <a:off x="523875" y="1202438"/>
            <a:ext cx="8186700" cy="3483600"/>
          </a:xfrm>
          <a:prstGeom prst="rect">
            <a:avLst/>
          </a:prstGeom>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1500">
                <a:solidFill>
                  <a:srgbClr val="000000"/>
                </a:solidFill>
              </a:rPr>
              <a:t>The JavaScript </a:t>
            </a:r>
            <a:r>
              <a:rPr b="1" lang="en" sz="1500" u="sng">
                <a:solidFill>
                  <a:schemeClr val="hlink"/>
                </a:solidFill>
                <a:latin typeface="Consolas"/>
                <a:ea typeface="Consolas"/>
                <a:cs typeface="Consolas"/>
                <a:sym typeface="Consolas"/>
                <a:hlinkClick r:id="rId3"/>
              </a:rPr>
              <a:t>Math</a:t>
            </a:r>
            <a:r>
              <a:rPr lang="en" sz="1500" u="sng">
                <a:solidFill>
                  <a:schemeClr val="hlink"/>
                </a:solidFill>
                <a:hlinkClick r:id="rId4"/>
              </a:rPr>
              <a:t> object</a:t>
            </a:r>
            <a:r>
              <a:rPr lang="en" sz="1500">
                <a:solidFill>
                  <a:srgbClr val="000000"/>
                </a:solidFill>
              </a:rPr>
              <a:t> provides you properties and methods for mathematical constants and functions. Unlike other global objects, Math has no constructors. All of the properties and methods of Math are static and can be called by using Math as an object without creating it.</a:t>
            </a:r>
            <a:endParaRPr sz="1500">
              <a:solidFill>
                <a:srgbClr val="DC143C"/>
              </a:solidFill>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
                <a:solidFill>
                  <a:schemeClr val="accent2"/>
                </a:solidFill>
                <a:latin typeface="Consolas"/>
                <a:ea typeface="Consolas"/>
                <a:cs typeface="Consolas"/>
                <a:sym typeface="Consolas"/>
              </a:rPr>
              <a:t>Math.</a:t>
            </a:r>
            <a:r>
              <a:rPr lang="en">
                <a:solidFill>
                  <a:srgbClr val="871094"/>
                </a:solidFill>
                <a:latin typeface="Consolas"/>
                <a:ea typeface="Consolas"/>
                <a:cs typeface="Consolas"/>
                <a:sym typeface="Consolas"/>
              </a:rPr>
              <a:t>PI</a:t>
            </a:r>
            <a:r>
              <a:rPr lang="en">
                <a:solidFill>
                  <a:schemeClr val="accent2"/>
                </a:solidFill>
                <a:latin typeface="Consolas"/>
                <a:ea typeface="Consolas"/>
                <a:cs typeface="Consolas"/>
                <a:sym typeface="Consolas"/>
              </a:rPr>
              <a:t>;</a:t>
            </a:r>
            <a:r>
              <a:rPr lang="en">
                <a:solidFill>
                  <a:srgbClr val="DC143C"/>
                </a:solidFill>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3.141592653589793</a:t>
            </a:r>
            <a:endParaRPr>
              <a:solidFill>
                <a:schemeClr val="accent3"/>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a:solidFill>
                  <a:schemeClr val="accent3"/>
                </a:solidFill>
                <a:latin typeface="Consolas"/>
                <a:ea typeface="Consolas"/>
                <a:cs typeface="Consolas"/>
                <a:sym typeface="Consolas"/>
              </a:rPr>
              <a:t>// Math.round(x)</a:t>
            </a:r>
            <a:r>
              <a:rPr lang="en">
                <a:solidFill>
                  <a:schemeClr val="accent3"/>
                </a:solidFill>
                <a:highlight>
                  <a:schemeClr val="lt1"/>
                </a:highlight>
                <a:latin typeface="Consolas"/>
                <a:ea typeface="Consolas"/>
                <a:cs typeface="Consolas"/>
                <a:sym typeface="Consolas"/>
              </a:rPr>
              <a:t> 		   returns the value rounded to its nearest integer</a:t>
            </a:r>
            <a:endParaRPr>
              <a:solidFill>
                <a:schemeClr val="accent3"/>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
                <a:solidFill>
                  <a:schemeClr val="accent2"/>
                </a:solidFill>
                <a:highlight>
                  <a:schemeClr val="lt1"/>
                </a:highlight>
                <a:latin typeface="Consolas"/>
                <a:ea typeface="Consolas"/>
                <a:cs typeface="Consolas"/>
                <a:sym typeface="Consolas"/>
              </a:rPr>
              <a:t>Math.</a:t>
            </a:r>
            <a:r>
              <a:rPr lang="en">
                <a:solidFill>
                  <a:srgbClr val="7A7A43"/>
                </a:solidFill>
                <a:highlight>
                  <a:schemeClr val="lt1"/>
                </a:highlight>
                <a:latin typeface="Consolas"/>
                <a:ea typeface="Consolas"/>
                <a:cs typeface="Consolas"/>
                <a:sym typeface="Consolas"/>
              </a:rPr>
              <a:t>round</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4.7</a:t>
            </a:r>
            <a:r>
              <a:rPr lang="en">
                <a:solidFill>
                  <a:schemeClr val="accent2"/>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5</a:t>
            </a:r>
            <a:endParaRPr>
              <a:solidFill>
                <a:schemeClr val="accent3"/>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
                <a:solidFill>
                  <a:schemeClr val="accent2"/>
                </a:solidFill>
                <a:highlight>
                  <a:schemeClr val="lt1"/>
                </a:highlight>
                <a:latin typeface="Consolas"/>
                <a:ea typeface="Consolas"/>
                <a:cs typeface="Consolas"/>
                <a:sym typeface="Consolas"/>
              </a:rPr>
              <a:t>Math.</a:t>
            </a:r>
            <a:r>
              <a:rPr lang="en">
                <a:solidFill>
                  <a:srgbClr val="7A7A43"/>
                </a:solidFill>
                <a:highlight>
                  <a:schemeClr val="lt1"/>
                </a:highlight>
                <a:latin typeface="Consolas"/>
                <a:ea typeface="Consolas"/>
                <a:cs typeface="Consolas"/>
                <a:sym typeface="Consolas"/>
              </a:rPr>
              <a:t>round</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4.4</a:t>
            </a:r>
            <a:r>
              <a:rPr lang="en">
                <a:solidFill>
                  <a:schemeClr val="accent2"/>
                </a:solidFill>
                <a:highlight>
                  <a:schemeClr val="lt1"/>
                </a:highlight>
                <a:latin typeface="Consolas"/>
                <a:ea typeface="Consolas"/>
                <a:cs typeface="Consolas"/>
                <a:sym typeface="Consolas"/>
              </a:rPr>
              <a:t>);</a:t>
            </a:r>
            <a:r>
              <a:rPr lang="en">
                <a:solidFill>
                  <a:srgbClr val="FF0000"/>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4</a:t>
            </a:r>
            <a:endParaRPr>
              <a:solidFill>
                <a:schemeClr val="accent3"/>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a:solidFill>
                  <a:schemeClr val="accent3"/>
                </a:solidFill>
                <a:highlight>
                  <a:schemeClr val="lt1"/>
                </a:highlight>
                <a:latin typeface="Consolas"/>
                <a:ea typeface="Consolas"/>
                <a:cs typeface="Consolas"/>
                <a:sym typeface="Consolas"/>
              </a:rPr>
              <a:t>// Math.pow(x, y)  	   returns the value of x to the power of y</a:t>
            </a:r>
            <a:endParaRPr>
              <a:solidFill>
                <a:schemeClr val="accent3"/>
              </a:solidFill>
              <a:highlight>
                <a:srgbClr val="F1F1F1"/>
              </a:highlight>
              <a:latin typeface="Consolas"/>
              <a:ea typeface="Consolas"/>
              <a:cs typeface="Consolas"/>
              <a:sym typeface="Consolas"/>
            </a:endParaRPr>
          </a:p>
          <a:p>
            <a:pPr indent="457200" lvl="0" marL="457200" rtl="0" algn="l">
              <a:spcBef>
                <a:spcPts val="0"/>
              </a:spcBef>
              <a:spcAft>
                <a:spcPts val="0"/>
              </a:spcAft>
              <a:buNone/>
            </a:pPr>
            <a:r>
              <a:rPr lang="en">
                <a:solidFill>
                  <a:schemeClr val="accent2"/>
                </a:solidFill>
                <a:highlight>
                  <a:schemeClr val="lt1"/>
                </a:highlight>
                <a:latin typeface="Consolas"/>
                <a:ea typeface="Consolas"/>
                <a:cs typeface="Consolas"/>
                <a:sym typeface="Consolas"/>
              </a:rPr>
              <a:t>Math.</a:t>
            </a:r>
            <a:r>
              <a:rPr lang="en">
                <a:solidFill>
                  <a:srgbClr val="7A7A43"/>
                </a:solidFill>
                <a:highlight>
                  <a:schemeClr val="lt1"/>
                </a:highlight>
                <a:latin typeface="Consolas"/>
                <a:ea typeface="Consolas"/>
                <a:cs typeface="Consolas"/>
                <a:sym typeface="Consolas"/>
              </a:rPr>
              <a:t>pow</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8</a:t>
            </a:r>
            <a:r>
              <a:rPr lang="en">
                <a:solidFill>
                  <a:schemeClr val="accent2"/>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2</a:t>
            </a:r>
            <a:r>
              <a:rPr lang="en">
                <a:solidFill>
                  <a:schemeClr val="accent2"/>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64</a:t>
            </a:r>
            <a:endParaRPr>
              <a:solidFill>
                <a:schemeClr val="accent3"/>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a:solidFill>
                  <a:schemeClr val="accent3"/>
                </a:solidFill>
                <a:highlight>
                  <a:schemeClr val="lt1"/>
                </a:highlight>
                <a:latin typeface="Consolas"/>
                <a:ea typeface="Consolas"/>
                <a:cs typeface="Consolas"/>
                <a:sym typeface="Consolas"/>
              </a:rPr>
              <a:t>// Math.sqrt(x) 		   returns the square root of x:</a:t>
            </a:r>
            <a:endParaRPr>
              <a:solidFill>
                <a:schemeClr val="accent3"/>
              </a:solidFill>
              <a:highlight>
                <a:srgbClr val="F1F1F1"/>
              </a:highlight>
              <a:latin typeface="Consolas"/>
              <a:ea typeface="Consolas"/>
              <a:cs typeface="Consolas"/>
              <a:sym typeface="Consolas"/>
            </a:endParaRPr>
          </a:p>
          <a:p>
            <a:pPr indent="457200" lvl="0" marL="457200" rtl="0" algn="l">
              <a:spcBef>
                <a:spcPts val="0"/>
              </a:spcBef>
              <a:spcAft>
                <a:spcPts val="0"/>
              </a:spcAft>
              <a:buNone/>
            </a:pPr>
            <a:r>
              <a:rPr lang="en">
                <a:solidFill>
                  <a:schemeClr val="accent2"/>
                </a:solidFill>
                <a:highlight>
                  <a:schemeClr val="lt1"/>
                </a:highlight>
                <a:latin typeface="Consolas"/>
                <a:ea typeface="Consolas"/>
                <a:cs typeface="Consolas"/>
                <a:sym typeface="Consolas"/>
              </a:rPr>
              <a:t>Math.</a:t>
            </a:r>
            <a:r>
              <a:rPr lang="en">
                <a:solidFill>
                  <a:srgbClr val="7A7A43"/>
                </a:solidFill>
                <a:highlight>
                  <a:schemeClr val="lt1"/>
                </a:highlight>
                <a:latin typeface="Consolas"/>
                <a:ea typeface="Consolas"/>
                <a:cs typeface="Consolas"/>
                <a:sym typeface="Consolas"/>
              </a:rPr>
              <a:t>sqrt</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64</a:t>
            </a:r>
            <a:r>
              <a:rPr lang="en">
                <a:solidFill>
                  <a:schemeClr val="accent2"/>
                </a:solidFill>
                <a:highlight>
                  <a:schemeClr val="lt1"/>
                </a:highlight>
                <a:latin typeface="Consolas"/>
                <a:ea typeface="Consolas"/>
                <a:cs typeface="Consolas"/>
                <a:sym typeface="Consolas"/>
              </a:rPr>
              <a:t>);	</a:t>
            </a:r>
            <a:r>
              <a:rPr lang="en">
                <a:solidFill>
                  <a:schemeClr val="dk1"/>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8</a:t>
            </a:r>
            <a:endParaRPr>
              <a:solidFill>
                <a:schemeClr val="accent3"/>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a:solidFill>
                  <a:schemeClr val="accent3"/>
                </a:solidFill>
                <a:highlight>
                  <a:schemeClr val="lt1"/>
                </a:highlight>
                <a:latin typeface="Consolas"/>
                <a:ea typeface="Consolas"/>
                <a:cs typeface="Consolas"/>
                <a:sym typeface="Consolas"/>
              </a:rPr>
              <a:t>// Math.ceil(x) 		   returns the value rounded up to nearest integer</a:t>
            </a:r>
            <a:endParaRPr>
              <a:solidFill>
                <a:schemeClr val="accent3"/>
              </a:solidFill>
              <a:highlight>
                <a:srgbClr val="F1F1F1"/>
              </a:highlight>
              <a:latin typeface="Consolas"/>
              <a:ea typeface="Consolas"/>
              <a:cs typeface="Consolas"/>
              <a:sym typeface="Consolas"/>
            </a:endParaRPr>
          </a:p>
          <a:p>
            <a:pPr indent="457200" lvl="0" marL="457200" rtl="0" algn="l">
              <a:spcBef>
                <a:spcPts val="0"/>
              </a:spcBef>
              <a:spcAft>
                <a:spcPts val="0"/>
              </a:spcAft>
              <a:buNone/>
            </a:pPr>
            <a:r>
              <a:rPr lang="en">
                <a:solidFill>
                  <a:schemeClr val="accent2"/>
                </a:solidFill>
                <a:highlight>
                  <a:schemeClr val="lt1"/>
                </a:highlight>
                <a:latin typeface="Consolas"/>
                <a:ea typeface="Consolas"/>
                <a:cs typeface="Consolas"/>
                <a:sym typeface="Consolas"/>
              </a:rPr>
              <a:t>Math.</a:t>
            </a:r>
            <a:r>
              <a:rPr lang="en">
                <a:solidFill>
                  <a:srgbClr val="7A7A43"/>
                </a:solidFill>
                <a:highlight>
                  <a:schemeClr val="lt1"/>
                </a:highlight>
                <a:latin typeface="Consolas"/>
                <a:ea typeface="Consolas"/>
                <a:cs typeface="Consolas"/>
                <a:sym typeface="Consolas"/>
              </a:rPr>
              <a:t>ceil</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4.4</a:t>
            </a:r>
            <a:r>
              <a:rPr lang="en">
                <a:solidFill>
                  <a:schemeClr val="accent2"/>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5</a:t>
            </a:r>
            <a:endParaRPr>
              <a:solidFill>
                <a:schemeClr val="accent3"/>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a:solidFill>
                  <a:schemeClr val="accent3"/>
                </a:solidFill>
                <a:highlight>
                  <a:schemeClr val="lt1"/>
                </a:highlight>
                <a:latin typeface="Consolas"/>
                <a:ea typeface="Consolas"/>
                <a:cs typeface="Consolas"/>
                <a:sym typeface="Consolas"/>
              </a:rPr>
              <a:t>// Math.floor(x) 		   returns the value rounded down to nearest integer</a:t>
            </a:r>
            <a:endParaRPr>
              <a:solidFill>
                <a:schemeClr val="accent3"/>
              </a:solidFill>
              <a:highlight>
                <a:srgbClr val="F1F1F1"/>
              </a:highlight>
              <a:latin typeface="Consolas"/>
              <a:ea typeface="Consolas"/>
              <a:cs typeface="Consolas"/>
              <a:sym typeface="Consolas"/>
            </a:endParaRPr>
          </a:p>
          <a:p>
            <a:pPr indent="457200" lvl="0" marL="457200" rtl="0" algn="l">
              <a:spcBef>
                <a:spcPts val="0"/>
              </a:spcBef>
              <a:spcAft>
                <a:spcPts val="0"/>
              </a:spcAft>
              <a:buNone/>
            </a:pPr>
            <a:r>
              <a:rPr lang="en">
                <a:solidFill>
                  <a:schemeClr val="accent2"/>
                </a:solidFill>
                <a:highlight>
                  <a:schemeClr val="lt1"/>
                </a:highlight>
                <a:latin typeface="Consolas"/>
                <a:ea typeface="Consolas"/>
                <a:cs typeface="Consolas"/>
                <a:sym typeface="Consolas"/>
              </a:rPr>
              <a:t>Math.</a:t>
            </a:r>
            <a:r>
              <a:rPr lang="en">
                <a:solidFill>
                  <a:srgbClr val="7A7A43"/>
                </a:solidFill>
                <a:highlight>
                  <a:schemeClr val="lt1"/>
                </a:highlight>
                <a:latin typeface="Consolas"/>
                <a:ea typeface="Consolas"/>
                <a:cs typeface="Consolas"/>
                <a:sym typeface="Consolas"/>
              </a:rPr>
              <a:t>floor</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4.7</a:t>
            </a:r>
            <a:r>
              <a:rPr lang="en">
                <a:solidFill>
                  <a:schemeClr val="accent2"/>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returns 4</a:t>
            </a:r>
            <a:endParaRPr>
              <a:solidFill>
                <a:schemeClr val="accent3"/>
              </a:solidFill>
              <a:highlight>
                <a:schemeClr val="lt1"/>
              </a:highlight>
              <a:latin typeface="Consolas"/>
              <a:ea typeface="Consolas"/>
              <a:cs typeface="Consolas"/>
              <a:sym typeface="Consolas"/>
            </a:endParaRPr>
          </a:p>
        </p:txBody>
      </p:sp>
      <p:sp>
        <p:nvSpPr>
          <p:cNvPr id="705" name="Google Shape;705;p8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2"/>
          <p:cNvSpPr txBox="1"/>
          <p:nvPr>
            <p:ph type="title"/>
          </p:nvPr>
        </p:nvSpPr>
        <p:spPr>
          <a:xfrm>
            <a:off x="432562" y="6581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Math.random()</a:t>
            </a:r>
            <a:endParaRPr sz="2500"/>
          </a:p>
        </p:txBody>
      </p:sp>
      <p:sp>
        <p:nvSpPr>
          <p:cNvPr id="712" name="Google Shape;712;p82"/>
          <p:cNvSpPr txBox="1"/>
          <p:nvPr>
            <p:ph idx="1" type="body"/>
          </p:nvPr>
        </p:nvSpPr>
        <p:spPr>
          <a:xfrm>
            <a:off x="593775" y="1202450"/>
            <a:ext cx="8116800" cy="3483600"/>
          </a:xfrm>
          <a:prstGeom prst="rect">
            <a:avLst/>
          </a:prstGeom>
        </p:spPr>
        <p:txBody>
          <a:bodyPr anchorCtr="0" anchor="t" bIns="68575" lIns="68575" spcFirstLastPara="1" rIns="68575" wrap="square" tIns="68575">
            <a:normAutofit/>
          </a:bodyPr>
          <a:lstStyle/>
          <a:p>
            <a:pPr indent="0" lvl="0" marL="0" marR="25400" rtl="0" algn="just">
              <a:spcBef>
                <a:spcPts val="0"/>
              </a:spcBef>
              <a:spcAft>
                <a:spcPts val="0"/>
              </a:spcAft>
              <a:buNone/>
            </a:pPr>
            <a:r>
              <a:rPr lang="en" sz="1500">
                <a:solidFill>
                  <a:schemeClr val="accent2"/>
                </a:solidFill>
                <a:highlight>
                  <a:schemeClr val="lt1"/>
                </a:highlight>
              </a:rPr>
              <a:t>One of the frequently-used methods of the Math object is </a:t>
            </a:r>
            <a:r>
              <a:rPr b="1" lang="en" sz="1500" u="sng">
                <a:solidFill>
                  <a:schemeClr val="hlink"/>
                </a:solidFill>
                <a:highlight>
                  <a:schemeClr val="lt1"/>
                </a:highlight>
                <a:latin typeface="Consolas"/>
                <a:ea typeface="Consolas"/>
                <a:cs typeface="Consolas"/>
                <a:sym typeface="Consolas"/>
                <a:hlinkClick r:id="rId3"/>
              </a:rPr>
              <a:t>Math.random()</a:t>
            </a:r>
            <a:r>
              <a:rPr lang="en" sz="1500">
                <a:solidFill>
                  <a:schemeClr val="accent2"/>
                </a:solidFill>
                <a:highlight>
                  <a:schemeClr val="lt1"/>
                </a:highlight>
              </a:rPr>
              <a:t>. </a:t>
            </a:r>
            <a:r>
              <a:rPr b="1" lang="en" sz="1500">
                <a:solidFill>
                  <a:schemeClr val="accent2"/>
                </a:solidFill>
                <a:highlight>
                  <a:schemeClr val="lt1"/>
                </a:highlight>
                <a:latin typeface="Consolas"/>
                <a:ea typeface="Consolas"/>
                <a:cs typeface="Consolas"/>
                <a:sym typeface="Consolas"/>
              </a:rPr>
              <a:t>Math.random()</a:t>
            </a:r>
            <a:r>
              <a:rPr lang="en" sz="1500">
                <a:solidFill>
                  <a:schemeClr val="accent2"/>
                </a:solidFill>
                <a:highlight>
                  <a:schemeClr val="lt1"/>
                </a:highlight>
              </a:rPr>
              <a:t> </a:t>
            </a:r>
            <a:r>
              <a:rPr lang="en" sz="1500">
                <a:solidFill>
                  <a:schemeClr val="accent2"/>
                </a:solidFill>
              </a:rPr>
              <a:t>returns a random number between </a:t>
            </a:r>
            <a:r>
              <a:rPr b="1" lang="en" sz="1500">
                <a:solidFill>
                  <a:schemeClr val="accent2"/>
                </a:solidFill>
                <a:latin typeface="Consolas"/>
                <a:ea typeface="Consolas"/>
                <a:cs typeface="Consolas"/>
                <a:sym typeface="Consolas"/>
              </a:rPr>
              <a:t>0</a:t>
            </a:r>
            <a:r>
              <a:rPr lang="en" sz="1500">
                <a:solidFill>
                  <a:schemeClr val="accent2"/>
                </a:solidFill>
              </a:rPr>
              <a:t> (inclusive), and </a:t>
            </a:r>
            <a:r>
              <a:rPr b="1" lang="en" sz="1500">
                <a:solidFill>
                  <a:schemeClr val="accent2"/>
                </a:solidFill>
                <a:latin typeface="Consolas"/>
                <a:ea typeface="Consolas"/>
                <a:cs typeface="Consolas"/>
                <a:sym typeface="Consolas"/>
              </a:rPr>
              <a:t>1</a:t>
            </a:r>
            <a:r>
              <a:rPr lang="en" sz="1500">
                <a:solidFill>
                  <a:schemeClr val="accent2"/>
                </a:solidFill>
              </a:rPr>
              <a:t> (exclusive), which means it always returns a number lower than </a:t>
            </a:r>
            <a:r>
              <a:rPr b="1" lang="en" sz="1500">
                <a:solidFill>
                  <a:schemeClr val="accent2"/>
                </a:solidFill>
                <a:latin typeface="Consolas"/>
                <a:ea typeface="Consolas"/>
                <a:cs typeface="Consolas"/>
                <a:sym typeface="Consolas"/>
              </a:rPr>
              <a:t>1</a:t>
            </a:r>
            <a:r>
              <a:rPr lang="en" sz="1500">
                <a:solidFill>
                  <a:schemeClr val="accent2"/>
                </a:solidFill>
              </a:rPr>
              <a:t>.</a:t>
            </a:r>
            <a:endParaRPr sz="1500">
              <a:solidFill>
                <a:schemeClr val="accent2"/>
              </a:solidFill>
            </a:endParaRPr>
          </a:p>
          <a:p>
            <a:pPr indent="0" lvl="0" marL="0" marR="25400" rtl="0" algn="just">
              <a:spcBef>
                <a:spcPts val="1000"/>
              </a:spcBef>
              <a:spcAft>
                <a:spcPts val="0"/>
              </a:spcAft>
              <a:buNone/>
            </a:pPr>
            <a:r>
              <a:rPr lang="en" sz="1500">
                <a:solidFill>
                  <a:schemeClr val="accent2"/>
                </a:solidFill>
              </a:rPr>
              <a:t>When combined with other methods and operators, </a:t>
            </a:r>
            <a:r>
              <a:rPr b="1" lang="en" sz="1500">
                <a:solidFill>
                  <a:schemeClr val="accent2"/>
                </a:solidFill>
                <a:highlight>
                  <a:schemeClr val="lt1"/>
                </a:highlight>
                <a:latin typeface="Consolas"/>
                <a:ea typeface="Consolas"/>
                <a:cs typeface="Consolas"/>
                <a:sym typeface="Consolas"/>
              </a:rPr>
              <a:t>Math.random()</a:t>
            </a:r>
            <a:r>
              <a:rPr lang="en" sz="1500">
                <a:solidFill>
                  <a:schemeClr val="accent2"/>
                </a:solidFill>
              </a:rPr>
              <a:t> can be used to return values with specific properties, such as a range of inclusive integers. For instance:</a:t>
            </a:r>
            <a:endParaRPr sz="1500">
              <a:solidFill>
                <a:schemeClr val="accent2"/>
              </a:solidFill>
            </a:endParaRPr>
          </a:p>
          <a:p>
            <a:pPr indent="0" lvl="0" marL="457200" rtl="0" algn="l">
              <a:spcBef>
                <a:spcPts val="1000"/>
              </a:spcBef>
              <a:spcAft>
                <a:spcPts val="0"/>
              </a:spcAft>
              <a:buNone/>
            </a:pPr>
            <a:r>
              <a:rPr lang="en" sz="1500">
                <a:solidFill>
                  <a:srgbClr val="888888"/>
                </a:solidFill>
                <a:highlight>
                  <a:schemeClr val="lt1"/>
                </a:highlight>
                <a:latin typeface="Consolas"/>
                <a:ea typeface="Consolas"/>
                <a:cs typeface="Consolas"/>
                <a:sym typeface="Consolas"/>
              </a:rPr>
              <a:t>// Return a range of whole-number values</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from min (inclusive) to max (inclusive)</a:t>
            </a:r>
            <a:br>
              <a:rPr lang="en" sz="1500">
                <a:solidFill>
                  <a:srgbClr val="0033B3"/>
                </a:solidFill>
                <a:highlight>
                  <a:schemeClr val="lt1"/>
                </a:highlight>
                <a:latin typeface="Consolas"/>
                <a:ea typeface="Consolas"/>
                <a:cs typeface="Consolas"/>
                <a:sym typeface="Consolas"/>
              </a:rPr>
            </a:b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min </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5</a:t>
            </a:r>
            <a:r>
              <a:rPr lang="en" sz="1500">
                <a:solidFill>
                  <a:srgbClr val="080808"/>
                </a:solidFill>
                <a:highlight>
                  <a:schemeClr val="lt1"/>
                </a:highlight>
                <a:latin typeface="Consolas"/>
                <a:ea typeface="Consolas"/>
                <a:cs typeface="Consolas"/>
                <a:sym typeface="Consolas"/>
              </a:rPr>
              <a:t>;</a:t>
            </a:r>
            <a:br>
              <a:rPr lang="en" sz="1500">
                <a:solidFill>
                  <a:srgbClr val="0033B3"/>
                </a:solidFill>
                <a:highlight>
                  <a:schemeClr val="lt1"/>
                </a:highlight>
                <a:latin typeface="Consolas"/>
                <a:ea typeface="Consolas"/>
                <a:cs typeface="Consolas"/>
                <a:sym typeface="Consolas"/>
              </a:rPr>
            </a:b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max </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10</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let </a:t>
            </a:r>
            <a:r>
              <a:rPr lang="en" sz="1500">
                <a:solidFill>
                  <a:srgbClr val="830091"/>
                </a:solidFill>
                <a:highlight>
                  <a:schemeClr val="lt1"/>
                </a:highlight>
                <a:latin typeface="Consolas"/>
                <a:ea typeface="Consolas"/>
                <a:cs typeface="Consolas"/>
                <a:sym typeface="Consolas"/>
              </a:rPr>
              <a:t>value </a:t>
            </a:r>
            <a:r>
              <a:rPr lang="en" sz="1500">
                <a:solidFill>
                  <a:srgbClr val="080808"/>
                </a:solidFill>
                <a:highlight>
                  <a:schemeClr val="lt1"/>
                </a:highlight>
                <a:latin typeface="Consolas"/>
                <a:ea typeface="Consolas"/>
                <a:cs typeface="Consolas"/>
                <a:sym typeface="Consolas"/>
              </a:rPr>
              <a:t>= </a:t>
            </a:r>
            <a:r>
              <a:rPr lang="en" sz="1500">
                <a:solidFill>
                  <a:schemeClr val="accent2"/>
                </a:solidFill>
                <a:highlight>
                  <a:schemeClr val="lt1"/>
                </a:highlight>
                <a:latin typeface="Consolas"/>
                <a:ea typeface="Consolas"/>
                <a:cs typeface="Consolas"/>
                <a:sym typeface="Consolas"/>
              </a:rPr>
              <a:t>Math.</a:t>
            </a:r>
            <a:r>
              <a:rPr lang="en" sz="1500">
                <a:solidFill>
                  <a:srgbClr val="7A7A43"/>
                </a:solidFill>
                <a:highlight>
                  <a:schemeClr val="lt1"/>
                </a:highlight>
                <a:latin typeface="Consolas"/>
                <a:ea typeface="Consolas"/>
                <a:cs typeface="Consolas"/>
                <a:sym typeface="Consolas"/>
              </a:rPr>
              <a:t>floor</a:t>
            </a:r>
            <a:r>
              <a:rPr lang="en" sz="1500">
                <a:solidFill>
                  <a:schemeClr val="accent2"/>
                </a:solidFill>
                <a:highlight>
                  <a:schemeClr val="lt1"/>
                </a:highlight>
                <a:latin typeface="Consolas"/>
                <a:ea typeface="Consolas"/>
                <a:cs typeface="Consolas"/>
                <a:sym typeface="Consolas"/>
              </a:rPr>
              <a:t>(Math.</a:t>
            </a:r>
            <a:r>
              <a:rPr lang="en" sz="1500">
                <a:solidFill>
                  <a:srgbClr val="7A7A43"/>
                </a:solidFill>
                <a:highlight>
                  <a:schemeClr val="lt1"/>
                </a:highlight>
                <a:latin typeface="Consolas"/>
                <a:ea typeface="Consolas"/>
                <a:cs typeface="Consolas"/>
                <a:sym typeface="Consolas"/>
              </a:rPr>
              <a:t>random</a:t>
            </a:r>
            <a:r>
              <a:rPr lang="en" sz="1500">
                <a:solidFill>
                  <a:schemeClr val="accent2"/>
                </a:solidFill>
                <a:highlight>
                  <a:schemeClr val="lt1"/>
                </a:highlight>
                <a:latin typeface="Consolas"/>
                <a:ea typeface="Consolas"/>
                <a:cs typeface="Consolas"/>
                <a:sym typeface="Consolas"/>
              </a:rPr>
              <a:t>() * (</a:t>
            </a:r>
            <a:r>
              <a:rPr lang="en" sz="1500">
                <a:solidFill>
                  <a:srgbClr val="830091"/>
                </a:solidFill>
                <a:highlight>
                  <a:schemeClr val="lt1"/>
                </a:highlight>
                <a:latin typeface="Consolas"/>
                <a:ea typeface="Consolas"/>
                <a:cs typeface="Consolas"/>
                <a:sym typeface="Consolas"/>
              </a:rPr>
              <a:t>max </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min </a:t>
            </a:r>
            <a:r>
              <a:rPr lang="en" sz="1500">
                <a:solidFill>
                  <a:schemeClr val="accent2"/>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a:t>
            </a:r>
            <a:r>
              <a:rPr lang="en" sz="1500">
                <a:solidFill>
                  <a:schemeClr val="accent2"/>
                </a:solidFill>
                <a:highlight>
                  <a:schemeClr val="lt1"/>
                </a:highlight>
                <a:latin typeface="Consolas"/>
                <a:ea typeface="Consolas"/>
                <a:cs typeface="Consolas"/>
                <a:sym typeface="Consolas"/>
              </a:rPr>
              <a:t>) + </a:t>
            </a:r>
            <a:r>
              <a:rPr lang="en" sz="1500">
                <a:solidFill>
                  <a:srgbClr val="830091"/>
                </a:solidFill>
                <a:highlight>
                  <a:schemeClr val="lt1"/>
                </a:highlight>
                <a:latin typeface="Consolas"/>
                <a:ea typeface="Consolas"/>
                <a:cs typeface="Consolas"/>
                <a:sym typeface="Consolas"/>
              </a:rPr>
              <a:t>min</a:t>
            </a:r>
            <a:r>
              <a:rPr lang="en" sz="1500">
                <a:solidFill>
                  <a:schemeClr val="accent2"/>
                </a:solidFill>
                <a:highlight>
                  <a:schemeClr val="lt1"/>
                </a:highlight>
                <a:latin typeface="Consolas"/>
                <a:ea typeface="Consolas"/>
                <a:cs typeface="Consolas"/>
                <a:sym typeface="Consolas"/>
              </a:rPr>
              <a:t>);</a:t>
            </a:r>
            <a:br>
              <a:rPr lang="en" sz="1500">
                <a:solidFill>
                  <a:srgbClr val="830091"/>
                </a:solidFill>
                <a:highlight>
                  <a:schemeClr val="lt1"/>
                </a:highlight>
                <a:latin typeface="Consolas"/>
                <a:ea typeface="Consolas"/>
                <a:cs typeface="Consolas"/>
                <a:sym typeface="Consolas"/>
              </a:rPr>
            </a:b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value</a:t>
            </a:r>
            <a:r>
              <a:rPr lang="en" sz="1500">
                <a:solidFill>
                  <a:srgbClr val="080808"/>
                </a:solidFill>
                <a:highlight>
                  <a:schemeClr val="lt1"/>
                </a:highlight>
                <a:latin typeface="Consolas"/>
                <a:ea typeface="Consolas"/>
                <a:cs typeface="Consolas"/>
                <a:sym typeface="Consolas"/>
              </a:rPr>
              <a:t>);</a:t>
            </a:r>
            <a:endParaRPr sz="1300"/>
          </a:p>
        </p:txBody>
      </p:sp>
      <p:sp>
        <p:nvSpPr>
          <p:cNvPr id="713" name="Google Shape;713;p8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3"/>
          <p:cNvSpPr txBox="1"/>
          <p:nvPr>
            <p:ph type="title"/>
          </p:nvPr>
        </p:nvSpPr>
        <p:spPr>
          <a:xfrm>
            <a:off x="439112" y="66189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Math.random() – Examples</a:t>
            </a:r>
            <a:endParaRPr sz="2500"/>
          </a:p>
        </p:txBody>
      </p:sp>
      <p:sp>
        <p:nvSpPr>
          <p:cNvPr id="720" name="Google Shape;720;p83"/>
          <p:cNvSpPr txBox="1"/>
          <p:nvPr>
            <p:ph idx="1" type="body"/>
          </p:nvPr>
        </p:nvSpPr>
        <p:spPr>
          <a:xfrm>
            <a:off x="569750" y="1192300"/>
            <a:ext cx="8186700" cy="3563400"/>
          </a:xfrm>
          <a:prstGeom prst="rect">
            <a:avLst/>
          </a:prstGeom>
        </p:spPr>
        <p:txBody>
          <a:bodyPr anchorCtr="0" anchor="t" bIns="68575" lIns="68575" spcFirstLastPara="1" rIns="68575" wrap="square" tIns="68575">
            <a:normAutofit/>
          </a:bodyPr>
          <a:lstStyle/>
          <a:p>
            <a:pPr indent="0" lvl="0" marL="0" marR="25400" rtl="0" algn="just">
              <a:spcBef>
                <a:spcPts val="0"/>
              </a:spcBef>
              <a:spcAft>
                <a:spcPts val="0"/>
              </a:spcAft>
              <a:buNone/>
            </a:pPr>
            <a:r>
              <a:rPr lang="en" sz="1500">
                <a:solidFill>
                  <a:schemeClr val="accent2"/>
                </a:solidFill>
                <a:highlight>
                  <a:schemeClr val="lt1"/>
                </a:highlight>
              </a:rPr>
              <a:t>Let’s analyze the previous example:</a:t>
            </a:r>
            <a:endParaRPr sz="1500">
              <a:solidFill>
                <a:srgbClr val="0033B3"/>
              </a:solidFill>
              <a:highlight>
                <a:schemeClr val="lt1"/>
              </a:highlight>
              <a:latin typeface="Consolas"/>
              <a:ea typeface="Consolas"/>
              <a:cs typeface="Consolas"/>
              <a:sym typeface="Consolas"/>
            </a:endParaRPr>
          </a:p>
          <a:p>
            <a:pPr indent="457200" lvl="0" marL="0" marR="25400" rtl="0" algn="just">
              <a:spcBef>
                <a:spcPts val="100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min </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5</a:t>
            </a:r>
            <a:r>
              <a:rPr lang="en" sz="1500">
                <a:solidFill>
                  <a:srgbClr val="080808"/>
                </a:solidFill>
                <a:highlight>
                  <a:schemeClr val="lt1"/>
                </a:highlight>
                <a:latin typeface="Consolas"/>
                <a:ea typeface="Consolas"/>
                <a:cs typeface="Consolas"/>
                <a:sym typeface="Consolas"/>
              </a:rPr>
              <a:t>;</a:t>
            </a:r>
            <a:br>
              <a:rPr lang="en" sz="1500">
                <a:solidFill>
                  <a:srgbClr val="0033B3"/>
                </a:solidFill>
                <a:highlight>
                  <a:schemeClr val="lt1"/>
                </a:highlight>
                <a:latin typeface="Consolas"/>
                <a:ea typeface="Consolas"/>
                <a:cs typeface="Consolas"/>
                <a:sym typeface="Consolas"/>
              </a:rPr>
            </a:br>
            <a:r>
              <a:rPr lang="en" sz="1500">
                <a:solidFill>
                  <a:srgbClr val="0033B3"/>
                </a:solidFill>
                <a:highlight>
                  <a:schemeClr val="lt1"/>
                </a:highlight>
                <a:latin typeface="Consolas"/>
                <a:ea typeface="Consolas"/>
                <a:cs typeface="Consolas"/>
                <a:sym typeface="Consolas"/>
              </a:rPr>
              <a:t>	const </a:t>
            </a:r>
            <a:r>
              <a:rPr lang="en" sz="1500">
                <a:solidFill>
                  <a:srgbClr val="830091"/>
                </a:solidFill>
                <a:highlight>
                  <a:schemeClr val="lt1"/>
                </a:highlight>
                <a:latin typeface="Consolas"/>
                <a:ea typeface="Consolas"/>
                <a:cs typeface="Consolas"/>
                <a:sym typeface="Consolas"/>
              </a:rPr>
              <a:t>max </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10</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let </a:t>
            </a:r>
            <a:r>
              <a:rPr lang="en" sz="1500">
                <a:solidFill>
                  <a:srgbClr val="830091"/>
                </a:solidFill>
                <a:highlight>
                  <a:schemeClr val="lt1"/>
                </a:highlight>
                <a:latin typeface="Consolas"/>
                <a:ea typeface="Consolas"/>
                <a:cs typeface="Consolas"/>
                <a:sym typeface="Consolas"/>
              </a:rPr>
              <a:t>value </a:t>
            </a:r>
            <a:r>
              <a:rPr lang="en" sz="1500">
                <a:solidFill>
                  <a:srgbClr val="080808"/>
                </a:solidFill>
                <a:highlight>
                  <a:schemeClr val="lt1"/>
                </a:highlight>
                <a:latin typeface="Consolas"/>
                <a:ea typeface="Consolas"/>
                <a:cs typeface="Consolas"/>
                <a:sym typeface="Consolas"/>
              </a:rPr>
              <a:t>= </a:t>
            </a:r>
            <a:r>
              <a:rPr lang="en" sz="1500">
                <a:solidFill>
                  <a:schemeClr val="accent2"/>
                </a:solidFill>
                <a:highlight>
                  <a:schemeClr val="lt1"/>
                </a:highlight>
                <a:latin typeface="Consolas"/>
                <a:ea typeface="Consolas"/>
                <a:cs typeface="Consolas"/>
                <a:sym typeface="Consolas"/>
              </a:rPr>
              <a:t>Math.</a:t>
            </a:r>
            <a:r>
              <a:rPr lang="en" sz="1500">
                <a:solidFill>
                  <a:srgbClr val="7A7A43"/>
                </a:solidFill>
                <a:highlight>
                  <a:schemeClr val="lt1"/>
                </a:highlight>
                <a:latin typeface="Consolas"/>
                <a:ea typeface="Consolas"/>
                <a:cs typeface="Consolas"/>
                <a:sym typeface="Consolas"/>
              </a:rPr>
              <a:t>floor</a:t>
            </a:r>
            <a:r>
              <a:rPr lang="en" sz="1500">
                <a:solidFill>
                  <a:schemeClr val="accent2"/>
                </a:solidFill>
                <a:highlight>
                  <a:schemeClr val="lt1"/>
                </a:highlight>
                <a:latin typeface="Consolas"/>
                <a:ea typeface="Consolas"/>
                <a:cs typeface="Consolas"/>
                <a:sym typeface="Consolas"/>
              </a:rPr>
              <a:t>(Math.</a:t>
            </a:r>
            <a:r>
              <a:rPr lang="en" sz="1500">
                <a:solidFill>
                  <a:srgbClr val="7A7A43"/>
                </a:solidFill>
                <a:highlight>
                  <a:schemeClr val="lt1"/>
                </a:highlight>
                <a:latin typeface="Consolas"/>
                <a:ea typeface="Consolas"/>
                <a:cs typeface="Consolas"/>
                <a:sym typeface="Consolas"/>
              </a:rPr>
              <a:t>random</a:t>
            </a:r>
            <a:r>
              <a:rPr lang="en" sz="1500">
                <a:solidFill>
                  <a:schemeClr val="accent2"/>
                </a:solidFill>
                <a:highlight>
                  <a:schemeClr val="lt1"/>
                </a:highlight>
                <a:latin typeface="Consolas"/>
                <a:ea typeface="Consolas"/>
                <a:cs typeface="Consolas"/>
                <a:sym typeface="Consolas"/>
              </a:rPr>
              <a:t>() * (</a:t>
            </a:r>
            <a:r>
              <a:rPr lang="en" sz="1500">
                <a:solidFill>
                  <a:srgbClr val="830091"/>
                </a:solidFill>
                <a:highlight>
                  <a:schemeClr val="lt1"/>
                </a:highlight>
                <a:latin typeface="Consolas"/>
                <a:ea typeface="Consolas"/>
                <a:cs typeface="Consolas"/>
                <a:sym typeface="Consolas"/>
              </a:rPr>
              <a:t>max </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min </a:t>
            </a:r>
            <a:r>
              <a:rPr lang="en" sz="1500">
                <a:solidFill>
                  <a:schemeClr val="accent2"/>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a:t>
            </a:r>
            <a:r>
              <a:rPr lang="en" sz="1500">
                <a:solidFill>
                  <a:schemeClr val="accent2"/>
                </a:solidFill>
                <a:highlight>
                  <a:schemeClr val="lt1"/>
                </a:highlight>
                <a:latin typeface="Consolas"/>
                <a:ea typeface="Consolas"/>
                <a:cs typeface="Consolas"/>
                <a:sym typeface="Consolas"/>
              </a:rPr>
              <a:t>) + </a:t>
            </a:r>
            <a:r>
              <a:rPr lang="en" sz="1500">
                <a:solidFill>
                  <a:srgbClr val="830091"/>
                </a:solidFill>
                <a:highlight>
                  <a:schemeClr val="lt1"/>
                </a:highlight>
                <a:latin typeface="Consolas"/>
                <a:ea typeface="Consolas"/>
                <a:cs typeface="Consolas"/>
                <a:sym typeface="Consolas"/>
              </a:rPr>
              <a:t>min</a:t>
            </a:r>
            <a:r>
              <a:rPr lang="en" sz="1500">
                <a:solidFill>
                  <a:schemeClr val="accent2"/>
                </a:solidFill>
                <a:highlight>
                  <a:schemeClr val="lt1"/>
                </a:highlight>
                <a:latin typeface="Consolas"/>
                <a:ea typeface="Consolas"/>
                <a:cs typeface="Consolas"/>
                <a:sym typeface="Consolas"/>
              </a:rPr>
              <a:t>);</a:t>
            </a:r>
            <a:br>
              <a:rPr lang="en" sz="1500">
                <a:solidFill>
                  <a:srgbClr val="830091"/>
                </a:solidFill>
                <a:highlight>
                  <a:schemeClr val="lt1"/>
                </a:highlight>
                <a:latin typeface="Consolas"/>
                <a:ea typeface="Consolas"/>
                <a:cs typeface="Consolas"/>
                <a:sym typeface="Consolas"/>
              </a:rPr>
            </a:b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value</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323850" lvl="0" marL="457200" rtl="0" algn="l">
              <a:spcBef>
                <a:spcPts val="1000"/>
              </a:spcBef>
              <a:spcAft>
                <a:spcPts val="0"/>
              </a:spcAft>
              <a:buClr>
                <a:schemeClr val="accent4"/>
              </a:buClr>
              <a:buSzPts val="1500"/>
              <a:buChar char="➢"/>
            </a:pPr>
            <a:r>
              <a:rPr b="1" lang="en" sz="1500">
                <a:solidFill>
                  <a:srgbClr val="080808"/>
                </a:solidFill>
                <a:highlight>
                  <a:schemeClr val="lt1"/>
                </a:highlight>
                <a:latin typeface="Consolas"/>
                <a:ea typeface="Consolas"/>
                <a:cs typeface="Consolas"/>
                <a:sym typeface="Consolas"/>
              </a:rPr>
              <a:t>Math.floor(Math.random() * (x + 1))</a:t>
            </a:r>
            <a:r>
              <a:rPr lang="en" sz="1500">
                <a:solidFill>
                  <a:srgbClr val="080808"/>
                </a:solidFill>
                <a:highlight>
                  <a:schemeClr val="lt1"/>
                </a:highlight>
              </a:rPr>
              <a:t> returns a value from </a:t>
            </a:r>
            <a:r>
              <a:rPr b="1" lang="en" sz="1500">
                <a:solidFill>
                  <a:srgbClr val="080808"/>
                </a:solidFill>
                <a:highlight>
                  <a:schemeClr val="lt1"/>
                </a:highlight>
                <a:latin typeface="Consolas"/>
                <a:ea typeface="Consolas"/>
                <a:cs typeface="Consolas"/>
                <a:sym typeface="Consolas"/>
              </a:rPr>
              <a:t>0</a:t>
            </a:r>
            <a:r>
              <a:rPr lang="en" sz="1500">
                <a:solidFill>
                  <a:srgbClr val="080808"/>
                </a:solidFill>
                <a:highlight>
                  <a:schemeClr val="lt1"/>
                </a:highlight>
              </a:rPr>
              <a:t> to </a:t>
            </a:r>
            <a:r>
              <a:rPr b="1" lang="en" sz="1500">
                <a:solidFill>
                  <a:srgbClr val="080808"/>
                </a:solidFill>
                <a:highlight>
                  <a:schemeClr val="lt1"/>
                </a:highlight>
                <a:latin typeface="Consolas"/>
                <a:ea typeface="Consolas"/>
                <a:cs typeface="Consolas"/>
                <a:sym typeface="Consolas"/>
              </a:rPr>
              <a:t>x</a:t>
            </a:r>
            <a:r>
              <a:rPr lang="en" sz="1500">
                <a:solidFill>
                  <a:srgbClr val="080808"/>
                </a:solidFill>
                <a:highlight>
                  <a:schemeClr val="lt1"/>
                </a:highlight>
              </a:rPr>
              <a:t> (inclusive), because </a:t>
            </a:r>
            <a:r>
              <a:rPr b="1" lang="en" sz="1500">
                <a:solidFill>
                  <a:srgbClr val="080808"/>
                </a:solidFill>
                <a:highlight>
                  <a:schemeClr val="lt1"/>
                </a:highlight>
                <a:latin typeface="Consolas"/>
                <a:ea typeface="Consolas"/>
                <a:cs typeface="Consolas"/>
                <a:sym typeface="Consolas"/>
              </a:rPr>
              <a:t>Math.floor()</a:t>
            </a:r>
            <a:r>
              <a:rPr lang="en" sz="1500">
                <a:solidFill>
                  <a:srgbClr val="080808"/>
                </a:solidFill>
                <a:highlight>
                  <a:schemeClr val="lt1"/>
                </a:highlight>
              </a:rPr>
              <a:t> always rounds down and </a:t>
            </a:r>
            <a:r>
              <a:rPr b="1" lang="en" sz="1500">
                <a:solidFill>
                  <a:srgbClr val="080808"/>
                </a:solidFill>
                <a:highlight>
                  <a:schemeClr val="lt1"/>
                </a:highlight>
                <a:latin typeface="Consolas"/>
                <a:ea typeface="Consolas"/>
                <a:cs typeface="Consolas"/>
                <a:sym typeface="Consolas"/>
              </a:rPr>
              <a:t>Math.random()</a:t>
            </a:r>
            <a:r>
              <a:rPr lang="en" sz="1500">
                <a:solidFill>
                  <a:srgbClr val="080808"/>
                </a:solidFill>
                <a:highlight>
                  <a:schemeClr val="lt1"/>
                </a:highlight>
              </a:rPr>
              <a:t> never returns </a:t>
            </a:r>
            <a:r>
              <a:rPr b="1" lang="en" sz="1500">
                <a:solidFill>
                  <a:srgbClr val="080808"/>
                </a:solidFill>
                <a:highlight>
                  <a:schemeClr val="lt1"/>
                </a:highlight>
                <a:latin typeface="Consolas"/>
                <a:ea typeface="Consolas"/>
                <a:cs typeface="Consolas"/>
                <a:sym typeface="Consolas"/>
              </a:rPr>
              <a:t>1</a:t>
            </a:r>
            <a:r>
              <a:rPr lang="en" sz="1500">
                <a:solidFill>
                  <a:srgbClr val="080808"/>
                </a:solidFill>
                <a:highlight>
                  <a:schemeClr val="lt1"/>
                </a:highlight>
              </a:rPr>
              <a:t>. </a:t>
            </a:r>
            <a:endParaRPr sz="1500">
              <a:solidFill>
                <a:srgbClr val="080808"/>
              </a:solidFill>
              <a:highlight>
                <a:schemeClr val="lt1"/>
              </a:highlight>
            </a:endParaRPr>
          </a:p>
          <a:p>
            <a:pPr indent="-323850" lvl="0" marL="457200" rtl="0" algn="l">
              <a:spcBef>
                <a:spcPts val="1000"/>
              </a:spcBef>
              <a:spcAft>
                <a:spcPts val="0"/>
              </a:spcAft>
              <a:buClr>
                <a:schemeClr val="accent4"/>
              </a:buClr>
              <a:buSzPts val="1500"/>
              <a:buChar char="➢"/>
            </a:pPr>
            <a:r>
              <a:rPr b="1" lang="en" sz="1500">
                <a:solidFill>
                  <a:srgbClr val="080808"/>
                </a:solidFill>
                <a:highlight>
                  <a:schemeClr val="lt1"/>
                </a:highlight>
                <a:latin typeface="Consolas"/>
                <a:ea typeface="Consolas"/>
                <a:cs typeface="Consolas"/>
                <a:sym typeface="Consolas"/>
              </a:rPr>
              <a:t>Math.floor(Math.random() + x)</a:t>
            </a:r>
            <a:r>
              <a:rPr lang="en" sz="1500">
                <a:solidFill>
                  <a:srgbClr val="080808"/>
                </a:solidFill>
                <a:highlight>
                  <a:schemeClr val="lt1"/>
                </a:highlight>
              </a:rPr>
              <a:t> returns </a:t>
            </a:r>
            <a:r>
              <a:rPr b="1" lang="en" sz="1500">
                <a:solidFill>
                  <a:srgbClr val="080808"/>
                </a:solidFill>
                <a:highlight>
                  <a:schemeClr val="lt1"/>
                </a:highlight>
                <a:latin typeface="Consolas"/>
                <a:ea typeface="Consolas"/>
                <a:cs typeface="Consolas"/>
                <a:sym typeface="Consolas"/>
              </a:rPr>
              <a:t>x</a:t>
            </a:r>
            <a:r>
              <a:rPr lang="en" sz="1500">
                <a:solidFill>
                  <a:srgbClr val="080808"/>
                </a:solidFill>
                <a:highlight>
                  <a:schemeClr val="lt1"/>
                </a:highlight>
              </a:rPr>
              <a:t>, effectively shifting the lowest value that can be returned when </a:t>
            </a:r>
            <a:r>
              <a:rPr b="1" lang="en" sz="1500">
                <a:solidFill>
                  <a:srgbClr val="080808"/>
                </a:solidFill>
                <a:highlight>
                  <a:schemeClr val="lt1"/>
                </a:highlight>
                <a:latin typeface="Consolas"/>
                <a:ea typeface="Consolas"/>
                <a:cs typeface="Consolas"/>
                <a:sym typeface="Consolas"/>
              </a:rPr>
              <a:t>Math.random()</a:t>
            </a:r>
            <a:r>
              <a:rPr lang="en" sz="1500">
                <a:solidFill>
                  <a:srgbClr val="080808"/>
                </a:solidFill>
                <a:highlight>
                  <a:schemeClr val="lt1"/>
                </a:highlight>
              </a:rPr>
              <a:t> is paired with </a:t>
            </a:r>
            <a:r>
              <a:rPr b="1" lang="en" sz="1500">
                <a:solidFill>
                  <a:srgbClr val="080808"/>
                </a:solidFill>
                <a:highlight>
                  <a:schemeClr val="lt1"/>
                </a:highlight>
                <a:latin typeface="Consolas"/>
                <a:ea typeface="Consolas"/>
                <a:cs typeface="Consolas"/>
                <a:sym typeface="Consolas"/>
              </a:rPr>
              <a:t>Math.floor()</a:t>
            </a:r>
            <a:r>
              <a:rPr lang="en" sz="1500">
                <a:solidFill>
                  <a:srgbClr val="080808"/>
                </a:solidFill>
                <a:highlight>
                  <a:schemeClr val="lt1"/>
                </a:highlight>
              </a:rPr>
              <a:t>.</a:t>
            </a:r>
            <a:endParaRPr sz="1500">
              <a:solidFill>
                <a:srgbClr val="080808"/>
              </a:solidFill>
              <a:highlight>
                <a:schemeClr val="lt1"/>
              </a:highlight>
            </a:endParaRPr>
          </a:p>
          <a:p>
            <a:pPr indent="-323850" lvl="0" marL="457200" rtl="0" algn="l">
              <a:spcBef>
                <a:spcPts val="1000"/>
              </a:spcBef>
              <a:spcAft>
                <a:spcPts val="1000"/>
              </a:spcAft>
              <a:buClr>
                <a:schemeClr val="accent4"/>
              </a:buClr>
              <a:buSzPts val="1500"/>
              <a:buChar char="➢"/>
            </a:pPr>
            <a:r>
              <a:rPr lang="en" sz="1500">
                <a:solidFill>
                  <a:srgbClr val="080808"/>
                </a:solidFill>
                <a:highlight>
                  <a:schemeClr val="lt1"/>
                </a:highlight>
              </a:rPr>
              <a:t>Combining these two concepts, the full expression above gives us a range of integers with the same </a:t>
            </a:r>
            <a:r>
              <a:rPr b="1" lang="en" sz="1500">
                <a:solidFill>
                  <a:srgbClr val="080808"/>
                </a:solidFill>
                <a:highlight>
                  <a:schemeClr val="lt1"/>
                </a:highlight>
              </a:rPr>
              <a:t>difference</a:t>
            </a:r>
            <a:r>
              <a:rPr lang="en" sz="1500">
                <a:solidFill>
                  <a:srgbClr val="080808"/>
                </a:solidFill>
                <a:highlight>
                  <a:schemeClr val="lt1"/>
                </a:highlight>
              </a:rPr>
              <a:t> between their min and max values as between our </a:t>
            </a:r>
            <a:r>
              <a:rPr b="1" lang="en" sz="1500">
                <a:solidFill>
                  <a:srgbClr val="080808"/>
                </a:solidFill>
                <a:highlight>
                  <a:schemeClr val="lt1"/>
                </a:highlight>
                <a:latin typeface="Consolas"/>
                <a:ea typeface="Consolas"/>
                <a:cs typeface="Consolas"/>
                <a:sym typeface="Consolas"/>
              </a:rPr>
              <a:t>min</a:t>
            </a:r>
            <a:r>
              <a:rPr lang="en" sz="1500">
                <a:solidFill>
                  <a:srgbClr val="080808"/>
                </a:solidFill>
                <a:highlight>
                  <a:schemeClr val="lt1"/>
                </a:highlight>
              </a:rPr>
              <a:t> and </a:t>
            </a:r>
            <a:r>
              <a:rPr b="1" lang="en" sz="1500">
                <a:solidFill>
                  <a:srgbClr val="080808"/>
                </a:solidFill>
                <a:highlight>
                  <a:schemeClr val="lt1"/>
                </a:highlight>
                <a:latin typeface="Consolas"/>
                <a:ea typeface="Consolas"/>
                <a:cs typeface="Consolas"/>
                <a:sym typeface="Consolas"/>
              </a:rPr>
              <a:t>max</a:t>
            </a:r>
            <a:r>
              <a:rPr lang="en" sz="1500">
                <a:solidFill>
                  <a:srgbClr val="080808"/>
                </a:solidFill>
                <a:highlight>
                  <a:schemeClr val="lt1"/>
                </a:highlight>
              </a:rPr>
              <a:t> constants, and then that entire range is shifted to match our given minimum.</a:t>
            </a:r>
            <a:endParaRPr sz="1500">
              <a:solidFill>
                <a:srgbClr val="080808"/>
              </a:solidFill>
              <a:highlight>
                <a:schemeClr val="lt1"/>
              </a:highlight>
            </a:endParaRPr>
          </a:p>
        </p:txBody>
      </p:sp>
      <p:sp>
        <p:nvSpPr>
          <p:cNvPr id="721" name="Google Shape;721;p8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Built-in Objects: Math.random() – Examples</a:t>
            </a:r>
            <a:endParaRPr sz="2500"/>
          </a:p>
        </p:txBody>
      </p:sp>
      <p:sp>
        <p:nvSpPr>
          <p:cNvPr id="728" name="Google Shape;728;p84"/>
          <p:cNvSpPr txBox="1"/>
          <p:nvPr>
            <p:ph idx="1" type="body"/>
          </p:nvPr>
        </p:nvSpPr>
        <p:spPr>
          <a:xfrm>
            <a:off x="523875" y="1290600"/>
            <a:ext cx="8186700" cy="3563400"/>
          </a:xfrm>
          <a:prstGeom prst="rect">
            <a:avLst/>
          </a:prstGeom>
        </p:spPr>
        <p:txBody>
          <a:bodyPr anchorCtr="0" anchor="t" bIns="68575" lIns="68575" spcFirstLastPara="1" rIns="68575" wrap="square" tIns="68575">
            <a:normAutofit/>
          </a:bodyPr>
          <a:lstStyle/>
          <a:p>
            <a:pPr indent="0" lvl="0" marL="0" marR="25400" rtl="0" algn="just">
              <a:spcBef>
                <a:spcPts val="0"/>
              </a:spcBef>
              <a:spcAft>
                <a:spcPts val="0"/>
              </a:spcAft>
              <a:buNone/>
            </a:pPr>
            <a:r>
              <a:rPr lang="en" sz="1500">
                <a:solidFill>
                  <a:schemeClr val="accent2"/>
                </a:solidFill>
                <a:highlight>
                  <a:schemeClr val="lt1"/>
                </a:highlight>
              </a:rPr>
              <a:t>If generating random whole numbers within a range of two values is going to be something we do often, we should create a function to simplify our code:</a:t>
            </a:r>
            <a:endParaRPr sz="1300">
              <a:solidFill>
                <a:srgbClr val="999999"/>
              </a:solidFill>
              <a:highlight>
                <a:srgbClr val="F8F8F8"/>
              </a:highlight>
              <a:latin typeface="Consolas"/>
              <a:ea typeface="Consolas"/>
              <a:cs typeface="Consolas"/>
              <a:sym typeface="Consolas"/>
            </a:endParaRPr>
          </a:p>
          <a:p>
            <a:pPr indent="457200" lvl="0" marL="0" rtl="0" algn="l">
              <a:spcBef>
                <a:spcPts val="1000"/>
              </a:spcBef>
              <a:spcAft>
                <a:spcPts val="0"/>
              </a:spcAft>
              <a:buNone/>
            </a:pPr>
            <a:r>
              <a:rPr lang="en" sz="1500">
                <a:solidFill>
                  <a:srgbClr val="0033B3"/>
                </a:solidFill>
                <a:latin typeface="Consolas"/>
                <a:ea typeface="Consolas"/>
                <a:cs typeface="Consolas"/>
                <a:sym typeface="Consolas"/>
              </a:rPr>
              <a:t>function </a:t>
            </a:r>
            <a:r>
              <a:rPr lang="en" sz="1500">
                <a:solidFill>
                  <a:schemeClr val="accent2"/>
                </a:solidFill>
                <a:latin typeface="Consolas"/>
                <a:ea typeface="Consolas"/>
                <a:cs typeface="Consolas"/>
                <a:sym typeface="Consolas"/>
              </a:rPr>
              <a:t>randomWholeNumber</a:t>
            </a:r>
            <a:r>
              <a:rPr lang="en" sz="1500">
                <a:solidFill>
                  <a:srgbClr val="080808"/>
                </a:solidFill>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min</a:t>
            </a:r>
            <a:r>
              <a:rPr lang="en" sz="1500">
                <a:solidFill>
                  <a:srgbClr val="080808"/>
                </a:solidFill>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max</a:t>
            </a:r>
            <a:r>
              <a:rPr lang="en" sz="1500">
                <a:solidFill>
                  <a:srgbClr val="080808"/>
                </a:solidFill>
                <a:latin typeface="Consolas"/>
                <a:ea typeface="Consolas"/>
                <a:cs typeface="Consolas"/>
                <a:sym typeface="Consolas"/>
              </a:rPr>
              <a:t>) {</a:t>
            </a:r>
            <a:br>
              <a:rPr lang="en" sz="1500">
                <a:solidFill>
                  <a:srgbClr val="080808"/>
                </a:solidFill>
                <a:latin typeface="Consolas"/>
                <a:ea typeface="Consolas"/>
                <a:cs typeface="Consolas"/>
                <a:sym typeface="Consolas"/>
              </a:rPr>
            </a:br>
            <a:r>
              <a:rPr lang="en" sz="1500">
                <a:solidFill>
                  <a:srgbClr val="080808"/>
                </a:solidFill>
                <a:latin typeface="Consolas"/>
                <a:ea typeface="Consolas"/>
                <a:cs typeface="Consolas"/>
                <a:sym typeface="Consolas"/>
              </a:rPr>
              <a:t>		</a:t>
            </a:r>
            <a:r>
              <a:rPr lang="en" sz="1500">
                <a:solidFill>
                  <a:srgbClr val="0033B3"/>
                </a:solidFill>
                <a:latin typeface="Consolas"/>
                <a:ea typeface="Consolas"/>
                <a:cs typeface="Consolas"/>
                <a:sym typeface="Consolas"/>
              </a:rPr>
              <a:t>return </a:t>
            </a:r>
            <a:r>
              <a:rPr lang="en" sz="1500">
                <a:solidFill>
                  <a:schemeClr val="accent2"/>
                </a:solidFill>
                <a:highlight>
                  <a:schemeClr val="lt1"/>
                </a:highlight>
                <a:latin typeface="Consolas"/>
                <a:ea typeface="Consolas"/>
                <a:cs typeface="Consolas"/>
                <a:sym typeface="Consolas"/>
              </a:rPr>
              <a:t>Math.</a:t>
            </a:r>
            <a:r>
              <a:rPr lang="en" sz="1500">
                <a:solidFill>
                  <a:srgbClr val="7A7A43"/>
                </a:solidFill>
                <a:highlight>
                  <a:schemeClr val="lt1"/>
                </a:highlight>
                <a:latin typeface="Consolas"/>
                <a:ea typeface="Consolas"/>
                <a:cs typeface="Consolas"/>
                <a:sym typeface="Consolas"/>
              </a:rPr>
              <a:t>floor</a:t>
            </a:r>
            <a:r>
              <a:rPr lang="en" sz="1500">
                <a:solidFill>
                  <a:schemeClr val="accent2"/>
                </a:solidFill>
                <a:highlight>
                  <a:schemeClr val="lt1"/>
                </a:highlight>
                <a:latin typeface="Consolas"/>
                <a:ea typeface="Consolas"/>
                <a:cs typeface="Consolas"/>
                <a:sym typeface="Consolas"/>
              </a:rPr>
              <a:t>(Math.</a:t>
            </a:r>
            <a:r>
              <a:rPr lang="en" sz="1500">
                <a:solidFill>
                  <a:srgbClr val="7A7A43"/>
                </a:solidFill>
                <a:highlight>
                  <a:schemeClr val="lt1"/>
                </a:highlight>
                <a:latin typeface="Consolas"/>
                <a:ea typeface="Consolas"/>
                <a:cs typeface="Consolas"/>
                <a:sym typeface="Consolas"/>
              </a:rPr>
              <a:t>random</a:t>
            </a:r>
            <a:r>
              <a:rPr lang="en" sz="1500">
                <a:solidFill>
                  <a:schemeClr val="accent2"/>
                </a:solidFill>
                <a:highlight>
                  <a:schemeClr val="lt1"/>
                </a:highlight>
                <a:latin typeface="Consolas"/>
                <a:ea typeface="Consolas"/>
                <a:cs typeface="Consolas"/>
                <a:sym typeface="Consolas"/>
              </a:rPr>
              <a:t>() * (</a:t>
            </a:r>
            <a:r>
              <a:rPr lang="en" sz="1500">
                <a:solidFill>
                  <a:srgbClr val="830091"/>
                </a:solidFill>
                <a:highlight>
                  <a:schemeClr val="lt1"/>
                </a:highlight>
                <a:latin typeface="Consolas"/>
                <a:ea typeface="Consolas"/>
                <a:cs typeface="Consolas"/>
                <a:sym typeface="Consolas"/>
              </a:rPr>
              <a:t>max </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min </a:t>
            </a:r>
            <a:r>
              <a:rPr lang="en" sz="1500">
                <a:solidFill>
                  <a:schemeClr val="accent2"/>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a:t>
            </a:r>
            <a:r>
              <a:rPr lang="en" sz="1500">
                <a:solidFill>
                  <a:schemeClr val="accent2"/>
                </a:solidFill>
                <a:highlight>
                  <a:schemeClr val="lt1"/>
                </a:highlight>
                <a:latin typeface="Consolas"/>
                <a:ea typeface="Consolas"/>
                <a:cs typeface="Consolas"/>
                <a:sym typeface="Consolas"/>
              </a:rPr>
              <a:t>) + </a:t>
            </a:r>
            <a:r>
              <a:rPr lang="en" sz="1500">
                <a:solidFill>
                  <a:srgbClr val="830091"/>
                </a:solidFill>
                <a:highlight>
                  <a:schemeClr val="lt1"/>
                </a:highlight>
                <a:latin typeface="Consolas"/>
                <a:ea typeface="Consolas"/>
                <a:cs typeface="Consolas"/>
                <a:sym typeface="Consolas"/>
              </a:rPr>
              <a:t>min</a:t>
            </a:r>
            <a:r>
              <a:rPr lang="en" sz="1500">
                <a:solidFill>
                  <a:schemeClr val="accent2"/>
                </a:solidFill>
                <a:highlight>
                  <a:schemeClr val="lt1"/>
                </a:highlight>
                <a:latin typeface="Consolas"/>
                <a:ea typeface="Consolas"/>
                <a:cs typeface="Consolas"/>
                <a:sym typeface="Consolas"/>
              </a:rPr>
              <a:t>);</a:t>
            </a:r>
            <a:br>
              <a:rPr lang="en" sz="1500">
                <a:solidFill>
                  <a:srgbClr val="080808"/>
                </a:solidFill>
                <a:latin typeface="Consolas"/>
                <a:ea typeface="Consolas"/>
                <a:cs typeface="Consolas"/>
                <a:sym typeface="Consolas"/>
              </a:rPr>
            </a:br>
            <a:r>
              <a:rPr lang="en" sz="1500">
                <a:solidFill>
                  <a:srgbClr val="080808"/>
                </a:solidFill>
                <a:latin typeface="Consolas"/>
                <a:ea typeface="Consolas"/>
                <a:cs typeface="Consolas"/>
                <a:sym typeface="Consolas"/>
              </a:rPr>
              <a:t>	}</a:t>
            </a:r>
            <a:endParaRPr sz="1500">
              <a:solidFill>
                <a:srgbClr val="830091"/>
              </a:solidFill>
              <a:highlight>
                <a:schemeClr val="lt1"/>
              </a:highlight>
              <a:latin typeface="Consolas"/>
              <a:ea typeface="Consolas"/>
              <a:cs typeface="Consolas"/>
              <a:sym typeface="Consolas"/>
            </a:endParaRPr>
          </a:p>
          <a:p>
            <a:pPr indent="0" lvl="0" marL="457200" rtl="0" algn="l">
              <a:spcBef>
                <a:spcPts val="800"/>
              </a:spcBef>
              <a:spcAft>
                <a:spcPts val="0"/>
              </a:spcAft>
              <a:buNone/>
            </a:pP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randomWholeNumber</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5</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10</a:t>
            </a:r>
            <a:r>
              <a:rPr lang="en" sz="1500">
                <a:solidFill>
                  <a:srgbClr val="080808"/>
                </a:solidFill>
                <a:highlight>
                  <a:schemeClr val="lt1"/>
                </a:highlight>
                <a:latin typeface="Consolas"/>
                <a:ea typeface="Consolas"/>
                <a:cs typeface="Consolas"/>
                <a:sym typeface="Consolas"/>
              </a:rPr>
              <a:t>))</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numbers from 5 to 10</a:t>
            </a:r>
            <a:br>
              <a:rPr lang="en" sz="1500">
                <a:solidFill>
                  <a:srgbClr val="830091"/>
                </a:solidFill>
                <a:highlight>
                  <a:schemeClr val="lt1"/>
                </a:highlight>
                <a:latin typeface="Consolas"/>
                <a:ea typeface="Consolas"/>
                <a:cs typeface="Consolas"/>
                <a:sym typeface="Consolas"/>
              </a:rPr>
            </a:b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randomWholeNumber</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7</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42</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numbers from 7 to 42</a:t>
            </a:r>
            <a:r>
              <a:rPr lang="en" sz="1500">
                <a:solidFill>
                  <a:srgbClr val="830091"/>
                </a:solidFill>
                <a:highlight>
                  <a:schemeClr val="lt1"/>
                </a:highlight>
                <a:latin typeface="Consolas"/>
                <a:ea typeface="Consolas"/>
                <a:cs typeface="Consolas"/>
                <a:sym typeface="Consolas"/>
              </a:rPr>
              <a:t>	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randomWholeNumber</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1</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100</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numbers from 1 to 100</a:t>
            </a:r>
            <a:r>
              <a:rPr lang="en" sz="1500">
                <a:solidFill>
                  <a:srgbClr val="830091"/>
                </a:solidFill>
                <a:highlight>
                  <a:schemeClr val="lt1"/>
                </a:highlight>
                <a:latin typeface="Consolas"/>
                <a:ea typeface="Consolas"/>
                <a:cs typeface="Consolas"/>
                <a:sym typeface="Consolas"/>
              </a:rPr>
              <a:t>	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randomWholeNumber</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-10</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10</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numbers from -10 to 10</a:t>
            </a:r>
            <a:r>
              <a:rPr lang="en" sz="1500">
                <a:solidFill>
                  <a:srgbClr val="830091"/>
                </a:solidFill>
                <a:highlight>
                  <a:schemeClr val="lt1"/>
                </a:highlight>
                <a:latin typeface="Consolas"/>
                <a:ea typeface="Consolas"/>
                <a:cs typeface="Consolas"/>
                <a:sym typeface="Consolas"/>
              </a:rPr>
              <a:t>	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randomWholeNumber</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-4</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20</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numbers from -4 to 20</a:t>
            </a:r>
            <a:endParaRPr sz="1500">
              <a:solidFill>
                <a:srgbClr val="888888"/>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1500">
                <a:solidFill>
                  <a:schemeClr val="accent2"/>
                </a:solidFill>
                <a:highlight>
                  <a:schemeClr val="lt1"/>
                </a:highlight>
              </a:rPr>
              <a:t>Now, we can easily use this logic anywhere! </a:t>
            </a:r>
            <a:endParaRPr sz="1500">
              <a:solidFill>
                <a:schemeClr val="accent2"/>
              </a:solidFill>
              <a:highlight>
                <a:schemeClr val="lt1"/>
              </a:highlight>
            </a:endParaRPr>
          </a:p>
        </p:txBody>
      </p:sp>
      <p:sp>
        <p:nvSpPr>
          <p:cNvPr id="729" name="Google Shape;729;p8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5"/>
          <p:cNvSpPr txBox="1"/>
          <p:nvPr>
            <p:ph idx="1" type="body"/>
          </p:nvPr>
        </p:nvSpPr>
        <p:spPr>
          <a:xfrm>
            <a:off x="523875" y="1290600"/>
            <a:ext cx="8186700" cy="743400"/>
          </a:xfrm>
          <a:prstGeom prst="rect">
            <a:avLst/>
          </a:prstGeom>
        </p:spPr>
        <p:txBody>
          <a:bodyPr anchorCtr="0" anchor="t" bIns="68575" lIns="68575" spcFirstLastPara="1" rIns="68575" wrap="square" tIns="68575">
            <a:normAutofit fontScale="92500" lnSpcReduction="20000"/>
          </a:bodyPr>
          <a:lstStyle/>
          <a:p>
            <a:pPr indent="0" lvl="0" marL="0" rtl="0" algn="l">
              <a:spcBef>
                <a:spcPts val="800"/>
              </a:spcBef>
              <a:spcAft>
                <a:spcPts val="0"/>
              </a:spcAft>
              <a:buNone/>
            </a:pPr>
            <a:r>
              <a:rPr lang="en" sz="1500"/>
              <a:t>Modify this script so that every time the user enters their guess, the program updates the range. The range should narrow as the user guesses. </a:t>
            </a:r>
            <a:endParaRPr sz="1500"/>
          </a:p>
          <a:p>
            <a:pPr indent="457200" lvl="0" marL="0" rtl="0" algn="l">
              <a:spcBef>
                <a:spcPts val="800"/>
              </a:spcBef>
              <a:spcAft>
                <a:spcPts val="0"/>
              </a:spcAft>
              <a:buNone/>
            </a:pPr>
            <a:r>
              <a:t/>
            </a:r>
            <a:endParaRPr sz="1300"/>
          </a:p>
        </p:txBody>
      </p:sp>
      <p:sp>
        <p:nvSpPr>
          <p:cNvPr id="736" name="Google Shape;736;p85"/>
          <p:cNvSpPr txBox="1"/>
          <p:nvPr>
            <p:ph type="title"/>
          </p:nvPr>
        </p:nvSpPr>
        <p:spPr>
          <a:xfrm>
            <a:off x="388187" y="6647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Practice Activity: Math.random()</a:t>
            </a:r>
            <a:endParaRPr sz="2500"/>
          </a:p>
        </p:txBody>
      </p:sp>
      <p:sp>
        <p:nvSpPr>
          <p:cNvPr id="737" name="Google Shape;737;p8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38" name="Google Shape;738;p85"/>
          <p:cNvSpPr txBox="1"/>
          <p:nvPr/>
        </p:nvSpPr>
        <p:spPr>
          <a:xfrm>
            <a:off x="4075000" y="2034000"/>
            <a:ext cx="4663500" cy="27336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const </a:t>
            </a:r>
            <a:r>
              <a:rPr lang="en" sz="900">
                <a:solidFill>
                  <a:srgbClr val="830091"/>
                </a:solidFill>
                <a:highlight>
                  <a:srgbClr val="FFFFFF"/>
                </a:highlight>
                <a:latin typeface="Consolas"/>
                <a:ea typeface="Consolas"/>
                <a:cs typeface="Consolas"/>
                <a:sym typeface="Consolas"/>
              </a:rPr>
              <a:t>input </a:t>
            </a:r>
            <a:r>
              <a:rPr lang="en" sz="900">
                <a:solidFill>
                  <a:srgbClr val="080808"/>
                </a:solidFill>
                <a:highlight>
                  <a:srgbClr val="FFFFFF"/>
                </a:highlight>
                <a:latin typeface="Consolas"/>
                <a:ea typeface="Consolas"/>
                <a:cs typeface="Consolas"/>
                <a:sym typeface="Consolas"/>
              </a:rPr>
              <a:t>= prompt(</a:t>
            </a:r>
            <a:r>
              <a:rPr lang="en" sz="900">
                <a:solidFill>
                  <a:srgbClr val="067D17"/>
                </a:solidFill>
                <a:highlight>
                  <a:srgbClr val="FFFFFF"/>
                </a:highlight>
                <a:latin typeface="Consolas"/>
                <a:ea typeface="Consolas"/>
                <a:cs typeface="Consolas"/>
                <a:sym typeface="Consolas"/>
              </a:rPr>
              <a:t>"Enter a range of two numbers, separated by a space (e.g. 23 34): "</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const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min</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 max</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input</a:t>
            </a:r>
            <a:r>
              <a:rPr lang="en" sz="900">
                <a:solidFill>
                  <a:srgbClr val="080808"/>
                </a:solidFill>
                <a:highlight>
                  <a:srgbClr val="FFFFFF"/>
                </a:highlight>
                <a:latin typeface="Consolas"/>
                <a:ea typeface="Consolas"/>
                <a:cs typeface="Consolas"/>
                <a:sym typeface="Consolas"/>
              </a:rPr>
              <a:t>.</a:t>
            </a:r>
            <a:r>
              <a:rPr lang="en" sz="900">
                <a:solidFill>
                  <a:srgbClr val="7A7A43"/>
                </a:solidFill>
                <a:highlight>
                  <a:srgbClr val="FFFFFF"/>
                </a:highlight>
                <a:latin typeface="Consolas"/>
                <a:ea typeface="Consolas"/>
                <a:cs typeface="Consolas"/>
                <a:sym typeface="Consolas"/>
              </a:rPr>
              <a:t>split</a:t>
            </a:r>
            <a:r>
              <a:rPr lang="en" sz="900">
                <a:solidFill>
                  <a:srgbClr val="080808"/>
                </a:solidFill>
                <a:highlight>
                  <a:srgbClr val="FFFFFF"/>
                </a:highlight>
                <a:latin typeface="Consolas"/>
                <a:ea typeface="Consolas"/>
                <a:cs typeface="Consolas"/>
                <a:sym typeface="Consolas"/>
              </a:rPr>
              <a:t>(</a:t>
            </a:r>
            <a:r>
              <a:rPr lang="en" sz="900">
                <a:solidFill>
                  <a:srgbClr val="067D17"/>
                </a:solidFill>
                <a:highlight>
                  <a:srgbClr val="FFFFFF"/>
                </a:highlight>
                <a:latin typeface="Consolas"/>
                <a:ea typeface="Consolas"/>
                <a:cs typeface="Consolas"/>
                <a:sym typeface="Consolas"/>
              </a:rPr>
              <a:t>" "</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const </a:t>
            </a:r>
            <a:r>
              <a:rPr lang="en" sz="900">
                <a:solidFill>
                  <a:srgbClr val="830091"/>
                </a:solidFill>
                <a:highlight>
                  <a:srgbClr val="FFFFFF"/>
                </a:highlight>
                <a:latin typeface="Consolas"/>
                <a:ea typeface="Consolas"/>
                <a:cs typeface="Consolas"/>
                <a:sym typeface="Consolas"/>
              </a:rPr>
              <a:t>guess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Math</a:t>
            </a:r>
            <a:r>
              <a:rPr lang="en" sz="900">
                <a:solidFill>
                  <a:srgbClr val="080808"/>
                </a:solidFill>
                <a:highlight>
                  <a:srgbClr val="FFFFFF"/>
                </a:highlight>
                <a:latin typeface="Consolas"/>
                <a:ea typeface="Consolas"/>
                <a:cs typeface="Consolas"/>
                <a:sym typeface="Consolas"/>
              </a:rPr>
              <a:t>.</a:t>
            </a:r>
            <a:r>
              <a:rPr lang="en" sz="900">
                <a:solidFill>
                  <a:srgbClr val="7A7A43"/>
                </a:solidFill>
                <a:highlight>
                  <a:srgbClr val="FFFFFF"/>
                </a:highlight>
                <a:latin typeface="Consolas"/>
                <a:ea typeface="Consolas"/>
                <a:cs typeface="Consolas"/>
                <a:sym typeface="Consolas"/>
              </a:rPr>
              <a:t>floor</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Math</a:t>
            </a:r>
            <a:r>
              <a:rPr lang="en" sz="900">
                <a:solidFill>
                  <a:srgbClr val="080808"/>
                </a:solidFill>
                <a:highlight>
                  <a:srgbClr val="FFFFFF"/>
                </a:highlight>
                <a:latin typeface="Consolas"/>
                <a:ea typeface="Consolas"/>
                <a:cs typeface="Consolas"/>
                <a:sym typeface="Consolas"/>
              </a:rPr>
              <a:t>.</a:t>
            </a:r>
            <a:r>
              <a:rPr lang="en" sz="900">
                <a:solidFill>
                  <a:srgbClr val="7A7A43"/>
                </a:solidFill>
                <a:highlight>
                  <a:srgbClr val="FFFFFF"/>
                </a:highlight>
                <a:latin typeface="Consolas"/>
                <a:ea typeface="Consolas"/>
                <a:cs typeface="Consolas"/>
                <a:sym typeface="Consolas"/>
              </a:rPr>
              <a:t>random</a:t>
            </a:r>
            <a:r>
              <a:rPr lang="en" sz="900">
                <a:solidFill>
                  <a:srgbClr val="080808"/>
                </a:solidFill>
                <a:highlight>
                  <a:srgbClr val="FFFFFF"/>
                </a:highlight>
                <a:latin typeface="Consolas"/>
                <a:ea typeface="Consolas"/>
                <a:cs typeface="Consolas"/>
                <a:sym typeface="Consolas"/>
              </a:rPr>
              <a:t>() * (Number(</a:t>
            </a:r>
            <a:r>
              <a:rPr lang="en" sz="900">
                <a:solidFill>
                  <a:srgbClr val="830091"/>
                </a:solidFill>
                <a:highlight>
                  <a:schemeClr val="lt1"/>
                </a:highlight>
                <a:latin typeface="Consolas"/>
                <a:ea typeface="Consolas"/>
                <a:cs typeface="Consolas"/>
                <a:sym typeface="Consolas"/>
              </a:rPr>
              <a:t>max</a:t>
            </a:r>
            <a:r>
              <a:rPr lang="en" sz="900">
                <a:solidFill>
                  <a:srgbClr val="080808"/>
                </a:solidFill>
                <a:highlight>
                  <a:srgbClr val="FFFFFF"/>
                </a:highlight>
                <a:latin typeface="Consolas"/>
                <a:ea typeface="Consolas"/>
                <a:cs typeface="Consolas"/>
                <a:sym typeface="Consolas"/>
              </a:rPr>
              <a:t>) - Number(</a:t>
            </a:r>
            <a:r>
              <a:rPr lang="en" sz="900">
                <a:solidFill>
                  <a:srgbClr val="830091"/>
                </a:solidFill>
                <a:highlight>
                  <a:schemeClr val="lt1"/>
                </a:highlight>
                <a:latin typeface="Consolas"/>
                <a:ea typeface="Consolas"/>
                <a:cs typeface="Consolas"/>
                <a:sym typeface="Consolas"/>
              </a:rPr>
              <a:t>min</a:t>
            </a:r>
            <a:r>
              <a:rPr lang="en" sz="900">
                <a:solidFill>
                  <a:srgbClr val="080808"/>
                </a:solidFill>
                <a:highlight>
                  <a:srgbClr val="FFFFFF"/>
                </a:highlight>
                <a:latin typeface="Consolas"/>
                <a:ea typeface="Consolas"/>
                <a:cs typeface="Consolas"/>
                <a:sym typeface="Consolas"/>
              </a:rPr>
              <a:t>) + 1) + Number(</a:t>
            </a:r>
            <a:r>
              <a:rPr lang="en" sz="900">
                <a:solidFill>
                  <a:srgbClr val="830091"/>
                </a:solidFill>
                <a:highlight>
                  <a:schemeClr val="lt1"/>
                </a:highlight>
                <a:latin typeface="Consolas"/>
                <a:ea typeface="Consolas"/>
                <a:cs typeface="Consolas"/>
                <a:sym typeface="Consolas"/>
              </a:rPr>
              <a:t>min</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let </a:t>
            </a:r>
            <a:r>
              <a:rPr lang="en" sz="900">
                <a:solidFill>
                  <a:srgbClr val="830091"/>
                </a:solidFill>
                <a:highlight>
                  <a:srgbClr val="FFFFFF"/>
                </a:highlight>
                <a:latin typeface="Consolas"/>
                <a:ea typeface="Consolas"/>
                <a:cs typeface="Consolas"/>
                <a:sym typeface="Consolas"/>
              </a:rPr>
              <a:t>limiter </a:t>
            </a:r>
            <a:r>
              <a:rPr lang="en" sz="900">
                <a:solidFill>
                  <a:srgbClr val="080808"/>
                </a:solidFill>
                <a:highlight>
                  <a:srgbClr val="FFFFFF"/>
                </a:highlight>
                <a:latin typeface="Consolas"/>
                <a:ea typeface="Consolas"/>
                <a:cs typeface="Consolas"/>
                <a:sym typeface="Consolas"/>
              </a:rPr>
              <a:t>= </a:t>
            </a:r>
            <a:r>
              <a:rPr lang="en" sz="900">
                <a:solidFill>
                  <a:srgbClr val="1750EB"/>
                </a:solidFill>
                <a:highlight>
                  <a:srgbClr val="FFFFFF"/>
                </a:highlight>
                <a:latin typeface="Consolas"/>
                <a:ea typeface="Consolas"/>
                <a:cs typeface="Consolas"/>
                <a:sym typeface="Consolas"/>
              </a:rPr>
              <a:t>0</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let </a:t>
            </a:r>
            <a:r>
              <a:rPr lang="en" sz="900">
                <a:solidFill>
                  <a:srgbClr val="830091"/>
                </a:solidFill>
                <a:highlight>
                  <a:srgbClr val="FFFFFF"/>
                </a:highlight>
                <a:latin typeface="Consolas"/>
                <a:ea typeface="Consolas"/>
                <a:cs typeface="Consolas"/>
                <a:sym typeface="Consolas"/>
              </a:rPr>
              <a:t>userGuess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while </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limiter </a:t>
            </a:r>
            <a:r>
              <a:rPr lang="en" sz="900">
                <a:solidFill>
                  <a:srgbClr val="080808"/>
                </a:solidFill>
                <a:highlight>
                  <a:srgbClr val="FFFFFF"/>
                </a:highlight>
                <a:latin typeface="Consolas"/>
                <a:ea typeface="Consolas"/>
                <a:cs typeface="Consolas"/>
                <a:sym typeface="Consolas"/>
              </a:rPr>
              <a:t>&lt;= </a:t>
            </a:r>
            <a:r>
              <a:rPr lang="en" sz="900">
                <a:solidFill>
                  <a:srgbClr val="1750EB"/>
                </a:solidFill>
                <a:highlight>
                  <a:srgbClr val="FFFFFF"/>
                </a:highlight>
                <a:latin typeface="Consolas"/>
                <a:ea typeface="Consolas"/>
                <a:cs typeface="Consolas"/>
                <a:sym typeface="Consolas"/>
              </a:rPr>
              <a:t>10</a:t>
            </a:r>
            <a:r>
              <a:rPr lang="en" sz="900">
                <a:solidFill>
                  <a:srgbClr val="080808"/>
                </a:solidFill>
                <a:highlight>
                  <a:srgbClr val="FFFFFF"/>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userGuess </a:t>
            </a:r>
            <a:r>
              <a:rPr lang="en" sz="900">
                <a:solidFill>
                  <a:srgbClr val="080808"/>
                </a:solidFill>
                <a:highlight>
                  <a:schemeClr val="lt1"/>
                </a:highlight>
                <a:latin typeface="Consolas"/>
                <a:ea typeface="Consolas"/>
                <a:cs typeface="Consolas"/>
                <a:sym typeface="Consolas"/>
              </a:rPr>
              <a:t>= prompt(</a:t>
            </a:r>
            <a:r>
              <a:rPr lang="en" sz="900">
                <a:solidFill>
                  <a:srgbClr val="067D17"/>
                </a:solidFill>
                <a:highlight>
                  <a:schemeClr val="lt1"/>
                </a:highlight>
                <a:latin typeface="Consolas"/>
                <a:ea typeface="Consolas"/>
                <a:cs typeface="Consolas"/>
                <a:sym typeface="Consolas"/>
              </a:rPr>
              <a:t>`Guess a number between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min</a:t>
            </a:r>
            <a:r>
              <a:rPr lang="en" sz="900">
                <a:solidFill>
                  <a:srgbClr val="080808"/>
                </a:solidFill>
                <a:highlight>
                  <a:schemeClr val="lt1"/>
                </a:highlight>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 and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max</a:t>
            </a:r>
            <a:r>
              <a:rPr lang="en" sz="900">
                <a:solidFill>
                  <a:srgbClr val="080808"/>
                </a:solidFill>
                <a:highlight>
                  <a:schemeClr val="lt1"/>
                </a:highlight>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 `</a:t>
            </a:r>
            <a:r>
              <a:rPr lang="en" sz="900">
                <a:solidFill>
                  <a:srgbClr val="080808"/>
                </a:solidFill>
                <a:highlight>
                  <a:schemeClr val="lt1"/>
                </a:highlight>
                <a:latin typeface="Consolas"/>
                <a:ea typeface="Consolas"/>
                <a:cs typeface="Consolas"/>
                <a:sym typeface="Consolas"/>
              </a:rPr>
              <a:t>);</a:t>
            </a:r>
            <a:br>
              <a:rPr lang="en" sz="900">
                <a:solidFill>
                  <a:srgbClr val="080808"/>
                </a:solidFill>
                <a:highlight>
                  <a:schemeClr val="lt1"/>
                </a:highlight>
                <a:latin typeface="Consolas"/>
                <a:ea typeface="Consolas"/>
                <a:cs typeface="Consolas"/>
                <a:sym typeface="Consolas"/>
              </a:rPr>
            </a:b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t>
            </a:r>
            <a:r>
              <a:rPr lang="en" sz="900">
                <a:solidFill>
                  <a:srgbClr val="0033B3"/>
                </a:solidFill>
                <a:highlight>
                  <a:srgbClr val="FFFFFF"/>
                </a:highlight>
                <a:latin typeface="Consolas"/>
                <a:ea typeface="Consolas"/>
                <a:cs typeface="Consolas"/>
                <a:sym typeface="Consolas"/>
              </a:rPr>
              <a:t>if </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userGuess</a:t>
            </a:r>
            <a:r>
              <a:rPr lang="en" sz="900">
                <a:solidFill>
                  <a:srgbClr val="830091"/>
                </a:solidFill>
                <a:highlight>
                  <a:srgbClr val="FFFFFF"/>
                </a:highlight>
                <a:latin typeface="Consolas"/>
                <a:ea typeface="Consolas"/>
                <a:cs typeface="Consolas"/>
                <a:sym typeface="Consolas"/>
              </a:rPr>
              <a:t>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g</a:t>
            </a:r>
            <a:r>
              <a:rPr lang="en" sz="900">
                <a:solidFill>
                  <a:srgbClr val="830091"/>
                </a:solidFill>
                <a:highlight>
                  <a:srgbClr val="FFFFFF"/>
                </a:highlight>
                <a:latin typeface="Consolas"/>
                <a:ea typeface="Consolas"/>
                <a:cs typeface="Consolas"/>
                <a:sym typeface="Consolas"/>
              </a:rPr>
              <a:t>uess</a:t>
            </a:r>
            <a:r>
              <a:rPr lang="en" sz="900">
                <a:solidFill>
                  <a:srgbClr val="080808"/>
                </a:solidFill>
                <a:highlight>
                  <a:srgbClr val="FFFFFF"/>
                </a:highlight>
                <a:latin typeface="Consolas"/>
                <a:ea typeface="Consolas"/>
                <a:cs typeface="Consolas"/>
                <a:sym typeface="Consolas"/>
              </a:rPr>
              <a:t>)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alert(</a:t>
            </a:r>
            <a:r>
              <a:rPr lang="en" sz="900">
                <a:solidFill>
                  <a:srgbClr val="067D17"/>
                </a:solidFill>
                <a:highlight>
                  <a:srgbClr val="FFFFFF"/>
                </a:highlight>
                <a:latin typeface="Consolas"/>
                <a:ea typeface="Consolas"/>
                <a:cs typeface="Consolas"/>
                <a:sym typeface="Consolas"/>
              </a:rPr>
              <a:t>"You got it: "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userGuess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t>
            </a:r>
            <a:r>
              <a:rPr lang="en" sz="900">
                <a:solidFill>
                  <a:srgbClr val="0033B3"/>
                </a:solidFill>
                <a:highlight>
                  <a:srgbClr val="FFFFFF"/>
                </a:highlight>
                <a:latin typeface="Consolas"/>
                <a:ea typeface="Consolas"/>
                <a:cs typeface="Consolas"/>
                <a:sym typeface="Consolas"/>
              </a:rPr>
              <a:t>break</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t>
            </a:r>
            <a:br>
              <a:rPr lang="en" sz="900">
                <a:solidFill>
                  <a:srgbClr val="080808"/>
                </a:solidFill>
                <a:highlight>
                  <a:srgbClr val="FFFFFF"/>
                </a:highlight>
                <a:latin typeface="Consolas"/>
                <a:ea typeface="Consolas"/>
                <a:cs typeface="Consolas"/>
                <a:sym typeface="Consolas"/>
              </a:rPr>
            </a:b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limiter</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if </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guess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userGuess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alert(</a:t>
            </a:r>
            <a:r>
              <a:rPr lang="en" sz="900">
                <a:solidFill>
                  <a:srgbClr val="067D17"/>
                </a:solidFill>
                <a:highlight>
                  <a:srgbClr val="FFFFFF"/>
                </a:highlight>
                <a:latin typeface="Consolas"/>
                <a:ea typeface="Consolas"/>
                <a:cs typeface="Consolas"/>
                <a:sym typeface="Consolas"/>
              </a:rPr>
              <a:t>"Sorry, the answer was: "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a:t>
            </a:r>
            <a:endParaRPr sz="900">
              <a:solidFill>
                <a:srgbClr val="0033B3"/>
              </a:solidFill>
              <a:highlight>
                <a:srgbClr val="FFFFFF"/>
              </a:highlight>
              <a:latin typeface="Consolas"/>
              <a:ea typeface="Consolas"/>
              <a:cs typeface="Consolas"/>
              <a:sym typeface="Consolas"/>
            </a:endParaRPr>
          </a:p>
        </p:txBody>
      </p:sp>
      <p:sp>
        <p:nvSpPr>
          <p:cNvPr id="739" name="Google Shape;739;p85"/>
          <p:cNvSpPr txBox="1"/>
          <p:nvPr/>
        </p:nvSpPr>
        <p:spPr>
          <a:xfrm>
            <a:off x="585775" y="2129475"/>
            <a:ext cx="3374400" cy="11184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lang="en" sz="1500">
                <a:solidFill>
                  <a:srgbClr val="222222"/>
                </a:solidFill>
              </a:rPr>
              <a:t>For example:</a:t>
            </a:r>
            <a:endParaRPr sz="1500">
              <a:solidFill>
                <a:srgbClr val="222222"/>
              </a:solidFill>
            </a:endParaRPr>
          </a:p>
          <a:p>
            <a:pPr indent="0" lvl="0" marL="0" rtl="0" algn="l">
              <a:spcBef>
                <a:spcPts val="800"/>
              </a:spcBef>
              <a:spcAft>
                <a:spcPts val="0"/>
              </a:spcAft>
              <a:buNone/>
            </a:pPr>
            <a:r>
              <a:rPr lang="en" sz="1300">
                <a:solidFill>
                  <a:srgbClr val="222222"/>
                </a:solidFill>
                <a:latin typeface="Consolas"/>
                <a:ea typeface="Consolas"/>
                <a:cs typeface="Consolas"/>
                <a:sym typeface="Consolas"/>
              </a:rPr>
              <a:t>Guess a number between 1 and 10:  3</a:t>
            </a:r>
            <a:br>
              <a:rPr lang="en" sz="1300">
                <a:solidFill>
                  <a:srgbClr val="222222"/>
                </a:solidFill>
                <a:latin typeface="Consolas"/>
                <a:ea typeface="Consolas"/>
                <a:cs typeface="Consolas"/>
                <a:sym typeface="Consolas"/>
              </a:rPr>
            </a:br>
            <a:r>
              <a:rPr lang="en" sz="1300">
                <a:solidFill>
                  <a:srgbClr val="222222"/>
                </a:solidFill>
                <a:latin typeface="Consolas"/>
                <a:ea typeface="Consolas"/>
                <a:cs typeface="Consolas"/>
                <a:sym typeface="Consolas"/>
              </a:rPr>
              <a:t>Guess a number between 4 and 10:  5</a:t>
            </a:r>
            <a:br>
              <a:rPr lang="en" sz="1300">
                <a:solidFill>
                  <a:srgbClr val="222222"/>
                </a:solidFill>
                <a:latin typeface="Consolas"/>
                <a:ea typeface="Consolas"/>
                <a:cs typeface="Consolas"/>
                <a:sym typeface="Consolas"/>
              </a:rPr>
            </a:br>
            <a:r>
              <a:rPr lang="en" sz="1300">
                <a:solidFill>
                  <a:srgbClr val="222222"/>
                </a:solidFill>
                <a:latin typeface="Consolas"/>
                <a:ea typeface="Consolas"/>
                <a:cs typeface="Consolas"/>
                <a:sym typeface="Consolas"/>
              </a:rPr>
              <a:t>	You got it:  </a:t>
            </a:r>
            <a:r>
              <a:rPr b="1" lang="en" sz="1300">
                <a:solidFill>
                  <a:srgbClr val="222222"/>
                </a:solidFill>
                <a:latin typeface="Consolas"/>
                <a:ea typeface="Consolas"/>
                <a:cs typeface="Consolas"/>
                <a:sym typeface="Consolas"/>
              </a:rPr>
              <a:t>5</a:t>
            </a:r>
            <a:endParaRPr b="1" sz="1300">
              <a:solidFill>
                <a:srgbClr val="22222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6"/>
          <p:cNvSpPr txBox="1"/>
          <p:nvPr>
            <p:ph idx="1" type="body"/>
          </p:nvPr>
        </p:nvSpPr>
        <p:spPr>
          <a:xfrm>
            <a:off x="523875" y="1242863"/>
            <a:ext cx="8186700" cy="4056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t>Your solution may be different than the one below, but if it works, great!</a:t>
            </a:r>
            <a:endParaRPr sz="1300"/>
          </a:p>
        </p:txBody>
      </p:sp>
      <p:sp>
        <p:nvSpPr>
          <p:cNvPr id="746" name="Google Shape;746;p86"/>
          <p:cNvSpPr txBox="1"/>
          <p:nvPr>
            <p:ph type="title"/>
          </p:nvPr>
        </p:nvSpPr>
        <p:spPr>
          <a:xfrm>
            <a:off x="347387" y="6647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Practice Activity: Math.random() – Solution</a:t>
            </a:r>
            <a:endParaRPr sz="2500"/>
          </a:p>
        </p:txBody>
      </p:sp>
      <p:sp>
        <p:nvSpPr>
          <p:cNvPr id="747" name="Google Shape;747;p8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748" name="Google Shape;748;p86"/>
          <p:cNvSpPr txBox="1"/>
          <p:nvPr/>
        </p:nvSpPr>
        <p:spPr>
          <a:xfrm>
            <a:off x="1600050" y="1696200"/>
            <a:ext cx="5943900" cy="29553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const </a:t>
            </a:r>
            <a:r>
              <a:rPr lang="en" sz="900">
                <a:solidFill>
                  <a:srgbClr val="830091"/>
                </a:solidFill>
                <a:highlight>
                  <a:srgbClr val="FFFFFF"/>
                </a:highlight>
                <a:latin typeface="Consolas"/>
                <a:ea typeface="Consolas"/>
                <a:cs typeface="Consolas"/>
                <a:sym typeface="Consolas"/>
              </a:rPr>
              <a:t>input </a:t>
            </a:r>
            <a:r>
              <a:rPr lang="en" sz="900">
                <a:solidFill>
                  <a:srgbClr val="080808"/>
                </a:solidFill>
                <a:highlight>
                  <a:srgbClr val="FFFFFF"/>
                </a:highlight>
                <a:latin typeface="Consolas"/>
                <a:ea typeface="Consolas"/>
                <a:cs typeface="Consolas"/>
                <a:sym typeface="Consolas"/>
              </a:rPr>
              <a:t>= prompt(</a:t>
            </a:r>
            <a:r>
              <a:rPr lang="en" sz="900">
                <a:solidFill>
                  <a:srgbClr val="067D17"/>
                </a:solidFill>
                <a:highlight>
                  <a:srgbClr val="FFFFFF"/>
                </a:highlight>
                <a:latin typeface="Consolas"/>
                <a:ea typeface="Consolas"/>
                <a:cs typeface="Consolas"/>
                <a:sym typeface="Consolas"/>
              </a:rPr>
              <a:t>"Enter a range of two numbers, separated by a space (e.g. 23 34): "</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let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min</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 max</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input</a:t>
            </a:r>
            <a:r>
              <a:rPr lang="en" sz="900">
                <a:solidFill>
                  <a:srgbClr val="080808"/>
                </a:solidFill>
                <a:highlight>
                  <a:srgbClr val="FFFFFF"/>
                </a:highlight>
                <a:latin typeface="Consolas"/>
                <a:ea typeface="Consolas"/>
                <a:cs typeface="Consolas"/>
                <a:sym typeface="Consolas"/>
              </a:rPr>
              <a:t>.</a:t>
            </a:r>
            <a:r>
              <a:rPr lang="en" sz="900">
                <a:solidFill>
                  <a:srgbClr val="7A7A43"/>
                </a:solidFill>
                <a:highlight>
                  <a:srgbClr val="FFFFFF"/>
                </a:highlight>
                <a:latin typeface="Consolas"/>
                <a:ea typeface="Consolas"/>
                <a:cs typeface="Consolas"/>
                <a:sym typeface="Consolas"/>
              </a:rPr>
              <a:t>split</a:t>
            </a:r>
            <a:r>
              <a:rPr lang="en" sz="900">
                <a:solidFill>
                  <a:srgbClr val="080808"/>
                </a:solidFill>
                <a:highlight>
                  <a:srgbClr val="FFFFFF"/>
                </a:highlight>
                <a:latin typeface="Consolas"/>
                <a:ea typeface="Consolas"/>
                <a:cs typeface="Consolas"/>
                <a:sym typeface="Consolas"/>
              </a:rPr>
              <a:t>(</a:t>
            </a:r>
            <a:r>
              <a:rPr lang="en" sz="900">
                <a:solidFill>
                  <a:srgbClr val="067D17"/>
                </a:solidFill>
                <a:highlight>
                  <a:srgbClr val="FFFFFF"/>
                </a:highlight>
                <a:latin typeface="Consolas"/>
                <a:ea typeface="Consolas"/>
                <a:cs typeface="Consolas"/>
                <a:sym typeface="Consolas"/>
              </a:rPr>
              <a:t>" "</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const </a:t>
            </a:r>
            <a:r>
              <a:rPr lang="en" sz="900">
                <a:solidFill>
                  <a:srgbClr val="830091"/>
                </a:solidFill>
                <a:highlight>
                  <a:srgbClr val="FFFFFF"/>
                </a:highlight>
                <a:latin typeface="Consolas"/>
                <a:ea typeface="Consolas"/>
                <a:cs typeface="Consolas"/>
                <a:sym typeface="Consolas"/>
              </a:rPr>
              <a:t>guess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Math</a:t>
            </a:r>
            <a:r>
              <a:rPr lang="en" sz="900">
                <a:solidFill>
                  <a:srgbClr val="080808"/>
                </a:solidFill>
                <a:highlight>
                  <a:srgbClr val="FFFFFF"/>
                </a:highlight>
                <a:latin typeface="Consolas"/>
                <a:ea typeface="Consolas"/>
                <a:cs typeface="Consolas"/>
                <a:sym typeface="Consolas"/>
              </a:rPr>
              <a:t>.</a:t>
            </a:r>
            <a:r>
              <a:rPr lang="en" sz="900">
                <a:solidFill>
                  <a:srgbClr val="7A7A43"/>
                </a:solidFill>
                <a:highlight>
                  <a:srgbClr val="FFFFFF"/>
                </a:highlight>
                <a:latin typeface="Consolas"/>
                <a:ea typeface="Consolas"/>
                <a:cs typeface="Consolas"/>
                <a:sym typeface="Consolas"/>
              </a:rPr>
              <a:t>floor</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Math</a:t>
            </a:r>
            <a:r>
              <a:rPr lang="en" sz="900">
                <a:solidFill>
                  <a:srgbClr val="080808"/>
                </a:solidFill>
                <a:highlight>
                  <a:srgbClr val="FFFFFF"/>
                </a:highlight>
                <a:latin typeface="Consolas"/>
                <a:ea typeface="Consolas"/>
                <a:cs typeface="Consolas"/>
                <a:sym typeface="Consolas"/>
              </a:rPr>
              <a:t>.</a:t>
            </a:r>
            <a:r>
              <a:rPr lang="en" sz="900">
                <a:solidFill>
                  <a:srgbClr val="7A7A43"/>
                </a:solidFill>
                <a:highlight>
                  <a:srgbClr val="FFFFFF"/>
                </a:highlight>
                <a:latin typeface="Consolas"/>
                <a:ea typeface="Consolas"/>
                <a:cs typeface="Consolas"/>
                <a:sym typeface="Consolas"/>
              </a:rPr>
              <a:t>random</a:t>
            </a:r>
            <a:r>
              <a:rPr lang="en" sz="900">
                <a:solidFill>
                  <a:srgbClr val="080808"/>
                </a:solidFill>
                <a:highlight>
                  <a:srgbClr val="FFFFFF"/>
                </a:highlight>
                <a:latin typeface="Consolas"/>
                <a:ea typeface="Consolas"/>
                <a:cs typeface="Consolas"/>
                <a:sym typeface="Consolas"/>
              </a:rPr>
              <a:t>() * (Number(</a:t>
            </a:r>
            <a:r>
              <a:rPr lang="en" sz="900">
                <a:solidFill>
                  <a:srgbClr val="830091"/>
                </a:solidFill>
                <a:highlight>
                  <a:schemeClr val="lt1"/>
                </a:highlight>
                <a:latin typeface="Consolas"/>
                <a:ea typeface="Consolas"/>
                <a:cs typeface="Consolas"/>
                <a:sym typeface="Consolas"/>
              </a:rPr>
              <a:t>max</a:t>
            </a:r>
            <a:r>
              <a:rPr lang="en" sz="900">
                <a:solidFill>
                  <a:srgbClr val="080808"/>
                </a:solidFill>
                <a:highlight>
                  <a:srgbClr val="FFFFFF"/>
                </a:highlight>
                <a:latin typeface="Consolas"/>
                <a:ea typeface="Consolas"/>
                <a:cs typeface="Consolas"/>
                <a:sym typeface="Consolas"/>
              </a:rPr>
              <a:t>) - Number(</a:t>
            </a:r>
            <a:r>
              <a:rPr lang="en" sz="900">
                <a:solidFill>
                  <a:srgbClr val="830091"/>
                </a:solidFill>
                <a:highlight>
                  <a:schemeClr val="lt1"/>
                </a:highlight>
                <a:latin typeface="Consolas"/>
                <a:ea typeface="Consolas"/>
                <a:cs typeface="Consolas"/>
                <a:sym typeface="Consolas"/>
              </a:rPr>
              <a:t>min</a:t>
            </a:r>
            <a:r>
              <a:rPr lang="en" sz="900">
                <a:solidFill>
                  <a:srgbClr val="080808"/>
                </a:solidFill>
                <a:highlight>
                  <a:srgbClr val="FFFFFF"/>
                </a:highlight>
                <a:latin typeface="Consolas"/>
                <a:ea typeface="Consolas"/>
                <a:cs typeface="Consolas"/>
                <a:sym typeface="Consolas"/>
              </a:rPr>
              <a:t>) + 1) + Number(</a:t>
            </a:r>
            <a:r>
              <a:rPr lang="en" sz="900">
                <a:solidFill>
                  <a:srgbClr val="830091"/>
                </a:solidFill>
                <a:highlight>
                  <a:schemeClr val="lt1"/>
                </a:highlight>
                <a:latin typeface="Consolas"/>
                <a:ea typeface="Consolas"/>
                <a:cs typeface="Consolas"/>
                <a:sym typeface="Consolas"/>
              </a:rPr>
              <a:t>min</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let </a:t>
            </a:r>
            <a:r>
              <a:rPr lang="en" sz="900">
                <a:solidFill>
                  <a:srgbClr val="830091"/>
                </a:solidFill>
                <a:highlight>
                  <a:srgbClr val="FFFFFF"/>
                </a:highlight>
                <a:latin typeface="Consolas"/>
                <a:ea typeface="Consolas"/>
                <a:cs typeface="Consolas"/>
                <a:sym typeface="Consolas"/>
              </a:rPr>
              <a:t>limiter </a:t>
            </a:r>
            <a:r>
              <a:rPr lang="en" sz="900">
                <a:solidFill>
                  <a:srgbClr val="080808"/>
                </a:solidFill>
                <a:highlight>
                  <a:srgbClr val="FFFFFF"/>
                </a:highlight>
                <a:latin typeface="Consolas"/>
                <a:ea typeface="Consolas"/>
                <a:cs typeface="Consolas"/>
                <a:sym typeface="Consolas"/>
              </a:rPr>
              <a:t>= </a:t>
            </a:r>
            <a:r>
              <a:rPr lang="en" sz="900">
                <a:solidFill>
                  <a:srgbClr val="1750EB"/>
                </a:solidFill>
                <a:highlight>
                  <a:srgbClr val="FFFFFF"/>
                </a:highlight>
                <a:latin typeface="Consolas"/>
                <a:ea typeface="Consolas"/>
                <a:cs typeface="Consolas"/>
                <a:sym typeface="Consolas"/>
              </a:rPr>
              <a:t>0</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let </a:t>
            </a:r>
            <a:r>
              <a:rPr lang="en" sz="900">
                <a:solidFill>
                  <a:srgbClr val="830091"/>
                </a:solidFill>
                <a:highlight>
                  <a:srgbClr val="FFFFFF"/>
                </a:highlight>
                <a:latin typeface="Consolas"/>
                <a:ea typeface="Consolas"/>
                <a:cs typeface="Consolas"/>
                <a:sym typeface="Consolas"/>
              </a:rPr>
              <a:t>userGuess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while </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limiter </a:t>
            </a:r>
            <a:r>
              <a:rPr lang="en" sz="900">
                <a:solidFill>
                  <a:srgbClr val="080808"/>
                </a:solidFill>
                <a:highlight>
                  <a:srgbClr val="FFFFFF"/>
                </a:highlight>
                <a:latin typeface="Consolas"/>
                <a:ea typeface="Consolas"/>
                <a:cs typeface="Consolas"/>
                <a:sym typeface="Consolas"/>
              </a:rPr>
              <a:t>&lt;= </a:t>
            </a:r>
            <a:r>
              <a:rPr lang="en" sz="900">
                <a:solidFill>
                  <a:srgbClr val="1750EB"/>
                </a:solidFill>
                <a:highlight>
                  <a:srgbClr val="FFFFFF"/>
                </a:highlight>
                <a:latin typeface="Consolas"/>
                <a:ea typeface="Consolas"/>
                <a:cs typeface="Consolas"/>
                <a:sym typeface="Consolas"/>
              </a:rPr>
              <a:t>10</a:t>
            </a:r>
            <a:r>
              <a:rPr lang="en" sz="900">
                <a:solidFill>
                  <a:srgbClr val="080808"/>
                </a:solidFill>
                <a:highlight>
                  <a:srgbClr val="FFFFFF"/>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userGuess </a:t>
            </a:r>
            <a:r>
              <a:rPr lang="en" sz="900">
                <a:solidFill>
                  <a:srgbClr val="080808"/>
                </a:solidFill>
                <a:highlight>
                  <a:schemeClr val="lt1"/>
                </a:highlight>
                <a:latin typeface="Consolas"/>
                <a:ea typeface="Consolas"/>
                <a:cs typeface="Consolas"/>
                <a:sym typeface="Consolas"/>
              </a:rPr>
              <a:t>= prompt(</a:t>
            </a:r>
            <a:r>
              <a:rPr lang="en" sz="900">
                <a:solidFill>
                  <a:srgbClr val="067D17"/>
                </a:solidFill>
                <a:highlight>
                  <a:schemeClr val="lt1"/>
                </a:highlight>
                <a:latin typeface="Consolas"/>
                <a:ea typeface="Consolas"/>
                <a:cs typeface="Consolas"/>
                <a:sym typeface="Consolas"/>
              </a:rPr>
              <a:t>`Guess a number between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min</a:t>
            </a:r>
            <a:r>
              <a:rPr lang="en" sz="900">
                <a:solidFill>
                  <a:srgbClr val="080808"/>
                </a:solidFill>
                <a:highlight>
                  <a:schemeClr val="lt1"/>
                </a:highlight>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 and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max</a:t>
            </a:r>
            <a:r>
              <a:rPr lang="en" sz="900">
                <a:solidFill>
                  <a:srgbClr val="080808"/>
                </a:solidFill>
                <a:highlight>
                  <a:schemeClr val="lt1"/>
                </a:highlight>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 `</a:t>
            </a:r>
            <a:r>
              <a:rPr lang="en" sz="900">
                <a:solidFill>
                  <a:srgbClr val="080808"/>
                </a:solidFill>
                <a:highlight>
                  <a:schemeClr val="lt1"/>
                </a:highlight>
                <a:latin typeface="Consolas"/>
                <a:ea typeface="Consolas"/>
                <a:cs typeface="Consolas"/>
                <a:sym typeface="Consolas"/>
              </a:rPr>
              <a:t>);</a:t>
            </a:r>
            <a:br>
              <a:rPr lang="en" sz="900">
                <a:solidFill>
                  <a:srgbClr val="080808"/>
                </a:solidFill>
                <a:highlight>
                  <a:schemeClr val="lt1"/>
                </a:highlight>
                <a:latin typeface="Consolas"/>
                <a:ea typeface="Consolas"/>
                <a:cs typeface="Consolas"/>
                <a:sym typeface="Consolas"/>
              </a:rPr>
            </a:b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t>
            </a:r>
            <a:r>
              <a:rPr lang="en" sz="900">
                <a:solidFill>
                  <a:srgbClr val="0033B3"/>
                </a:solidFill>
                <a:highlight>
                  <a:schemeClr val="lt1"/>
                </a:highlight>
                <a:latin typeface="Consolas"/>
                <a:ea typeface="Consolas"/>
                <a:cs typeface="Consolas"/>
                <a:sym typeface="Consolas"/>
              </a:rPr>
              <a:t> if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userGuess </a:t>
            </a:r>
            <a:r>
              <a:rPr lang="en" sz="900">
                <a:solidFill>
                  <a:srgbClr val="080808"/>
                </a:solidFill>
                <a:highlight>
                  <a:schemeClr val="lt1"/>
                </a:highlight>
                <a:latin typeface="Consolas"/>
                <a:ea typeface="Consolas"/>
                <a:cs typeface="Consolas"/>
                <a:sym typeface="Consolas"/>
              </a:rPr>
              <a:t>&lt; </a:t>
            </a:r>
            <a:r>
              <a:rPr lang="en" sz="900">
                <a:solidFill>
                  <a:srgbClr val="830091"/>
                </a:solidFill>
                <a:highlight>
                  <a:schemeClr val="lt1"/>
                </a:highlight>
                <a:latin typeface="Consolas"/>
                <a:ea typeface="Consolas"/>
                <a:cs typeface="Consolas"/>
                <a:sym typeface="Consolas"/>
              </a:rPr>
              <a:t>guess</a:t>
            </a:r>
            <a:r>
              <a:rPr lang="en"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min </a:t>
            </a: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userGuess</a:t>
            </a:r>
            <a:r>
              <a:rPr lang="en" sz="900">
                <a:solidFill>
                  <a:srgbClr val="080808"/>
                </a:solidFill>
                <a:highlight>
                  <a:schemeClr val="lt1"/>
                </a:highlight>
                <a:latin typeface="Consolas"/>
                <a:ea typeface="Consolas"/>
                <a:cs typeface="Consolas"/>
                <a:sym typeface="Consolas"/>
              </a:rPr>
              <a:t> + </a:t>
            </a:r>
            <a:r>
              <a:rPr lang="en" sz="900">
                <a:solidFill>
                  <a:srgbClr val="1750EB"/>
                </a:solidFill>
                <a:highlight>
                  <a:schemeClr val="lt1"/>
                </a:highlight>
                <a:latin typeface="Consolas"/>
                <a:ea typeface="Consolas"/>
                <a:cs typeface="Consolas"/>
                <a:sym typeface="Consolas"/>
              </a:rPr>
              <a:t>1</a:t>
            </a:r>
            <a:r>
              <a:rPr lang="en"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 </a:t>
            </a:r>
            <a:r>
              <a:rPr lang="en" sz="900">
                <a:solidFill>
                  <a:srgbClr val="0033B3"/>
                </a:solidFill>
                <a:highlight>
                  <a:schemeClr val="lt1"/>
                </a:highlight>
                <a:latin typeface="Consolas"/>
                <a:ea typeface="Consolas"/>
                <a:cs typeface="Consolas"/>
                <a:sym typeface="Consolas"/>
              </a:rPr>
              <a:t>else if </a:t>
            </a:r>
            <a:r>
              <a:rPr lang="en" sz="900">
                <a:solidFill>
                  <a:srgbClr val="080808"/>
                </a:solidFill>
                <a:highlight>
                  <a:schemeClr val="lt1"/>
                </a:highlight>
                <a:latin typeface="Consolas"/>
                <a:ea typeface="Consolas"/>
                <a:cs typeface="Consolas"/>
                <a:sym typeface="Consolas"/>
              </a:rPr>
              <a:t>(</a:t>
            </a:r>
            <a:r>
              <a:rPr lang="en" sz="900">
                <a:solidFill>
                  <a:srgbClr val="830091"/>
                </a:solidFill>
                <a:highlight>
                  <a:schemeClr val="lt1"/>
                </a:highlight>
                <a:latin typeface="Consolas"/>
                <a:ea typeface="Consolas"/>
                <a:cs typeface="Consolas"/>
                <a:sym typeface="Consolas"/>
              </a:rPr>
              <a:t>userGuess </a:t>
            </a:r>
            <a:r>
              <a:rPr lang="en" sz="900">
                <a:solidFill>
                  <a:srgbClr val="080808"/>
                </a:solidFill>
                <a:highlight>
                  <a:schemeClr val="lt1"/>
                </a:highlight>
                <a:latin typeface="Consolas"/>
                <a:ea typeface="Consolas"/>
                <a:cs typeface="Consolas"/>
                <a:sym typeface="Consolas"/>
              </a:rPr>
              <a:t>&gt; </a:t>
            </a:r>
            <a:r>
              <a:rPr lang="en" sz="900">
                <a:solidFill>
                  <a:srgbClr val="830091"/>
                </a:solidFill>
                <a:highlight>
                  <a:schemeClr val="lt1"/>
                </a:highlight>
                <a:latin typeface="Consolas"/>
                <a:ea typeface="Consolas"/>
                <a:cs typeface="Consolas"/>
                <a:sym typeface="Consolas"/>
              </a:rPr>
              <a:t>guess</a:t>
            </a:r>
            <a:r>
              <a:rPr lang="en"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max </a:t>
            </a: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userGuess</a:t>
            </a:r>
            <a:r>
              <a:rPr lang="en" sz="900">
                <a:solidFill>
                  <a:srgbClr val="080808"/>
                </a:solidFill>
                <a:highlight>
                  <a:schemeClr val="lt1"/>
                </a:highlight>
                <a:latin typeface="Consolas"/>
                <a:ea typeface="Consolas"/>
                <a:cs typeface="Consolas"/>
                <a:sym typeface="Consolas"/>
              </a:rPr>
              <a:t> - </a:t>
            </a:r>
            <a:r>
              <a:rPr lang="en" sz="900">
                <a:solidFill>
                  <a:srgbClr val="1750EB"/>
                </a:solidFill>
                <a:highlight>
                  <a:schemeClr val="lt1"/>
                </a:highlight>
                <a:latin typeface="Consolas"/>
                <a:ea typeface="Consolas"/>
                <a:cs typeface="Consolas"/>
                <a:sym typeface="Consolas"/>
              </a:rPr>
              <a:t>1</a:t>
            </a:r>
            <a:r>
              <a:rPr lang="en"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r>
              <a:rPr lang="en" sz="900">
                <a:solidFill>
                  <a:srgbClr val="0033B3"/>
                </a:solidFill>
                <a:highlight>
                  <a:schemeClr val="lt1"/>
                </a:highlight>
                <a:latin typeface="Consolas"/>
                <a:ea typeface="Consolas"/>
                <a:cs typeface="Consolas"/>
                <a:sym typeface="Consolas"/>
              </a:rPr>
              <a:t> else </a:t>
            </a:r>
            <a:r>
              <a:rPr lang="en"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alert(</a:t>
            </a:r>
            <a:r>
              <a:rPr lang="en" sz="900">
                <a:solidFill>
                  <a:srgbClr val="067D17"/>
                </a:solidFill>
                <a:highlight>
                  <a:schemeClr val="lt1"/>
                </a:highlight>
                <a:latin typeface="Consolas"/>
                <a:ea typeface="Consolas"/>
                <a:cs typeface="Consolas"/>
                <a:sym typeface="Consolas"/>
              </a:rPr>
              <a:t>"You got it: " </a:t>
            </a:r>
            <a:r>
              <a:rPr lang="en" sz="900">
                <a:solidFill>
                  <a:srgbClr val="080808"/>
                </a:solidFill>
                <a:highlight>
                  <a:schemeClr val="lt1"/>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userGuess</a:t>
            </a:r>
            <a:r>
              <a:rPr lang="en"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r>
              <a:rPr lang="en" sz="900">
                <a:solidFill>
                  <a:srgbClr val="0033B3"/>
                </a:solidFill>
                <a:highlight>
                  <a:schemeClr val="lt1"/>
                </a:highlight>
                <a:latin typeface="Consolas"/>
                <a:ea typeface="Consolas"/>
                <a:cs typeface="Consolas"/>
                <a:sym typeface="Consolas"/>
              </a:rPr>
              <a:t>break</a:t>
            </a:r>
            <a:r>
              <a:rPr lang="en"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chemeClr val="lt1"/>
                </a:highlight>
                <a:latin typeface="Consolas"/>
                <a:ea typeface="Consolas"/>
                <a:cs typeface="Consolas"/>
                <a:sym typeface="Consolas"/>
              </a:rPr>
              <a:t>   }</a:t>
            </a:r>
            <a:br>
              <a:rPr lang="en" sz="900">
                <a:solidFill>
                  <a:srgbClr val="080808"/>
                </a:solidFill>
                <a:highlight>
                  <a:srgbClr val="FFFFFF"/>
                </a:highlight>
                <a:latin typeface="Consolas"/>
                <a:ea typeface="Consolas"/>
                <a:cs typeface="Consolas"/>
                <a:sym typeface="Consolas"/>
              </a:rPr>
            </a:b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limiter</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033B3"/>
                </a:solidFill>
                <a:highlight>
                  <a:srgbClr val="FFFFFF"/>
                </a:highlight>
                <a:latin typeface="Consolas"/>
                <a:ea typeface="Consolas"/>
                <a:cs typeface="Consolas"/>
                <a:sym typeface="Consolas"/>
              </a:rPr>
              <a:t>if </a:t>
            </a:r>
            <a:r>
              <a:rPr lang="en" sz="900">
                <a:solidFill>
                  <a:srgbClr val="080808"/>
                </a:solidFill>
                <a:highlight>
                  <a:srgbClr val="FFFFFF"/>
                </a:highlight>
                <a:latin typeface="Consolas"/>
                <a:ea typeface="Consolas"/>
                <a:cs typeface="Consolas"/>
                <a:sym typeface="Consolas"/>
              </a:rPr>
              <a:t>(</a:t>
            </a:r>
            <a:r>
              <a:rPr lang="en" sz="900">
                <a:solidFill>
                  <a:srgbClr val="830091"/>
                </a:solidFill>
                <a:highlight>
                  <a:srgbClr val="FFFFFF"/>
                </a:highlight>
                <a:latin typeface="Consolas"/>
                <a:ea typeface="Consolas"/>
                <a:cs typeface="Consolas"/>
                <a:sym typeface="Consolas"/>
              </a:rPr>
              <a:t>guess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userGuess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   alert(</a:t>
            </a:r>
            <a:r>
              <a:rPr lang="en" sz="900">
                <a:solidFill>
                  <a:srgbClr val="067D17"/>
                </a:solidFill>
                <a:highlight>
                  <a:srgbClr val="FFFFFF"/>
                </a:highlight>
                <a:latin typeface="Consolas"/>
                <a:ea typeface="Consolas"/>
                <a:cs typeface="Consolas"/>
                <a:sym typeface="Consolas"/>
              </a:rPr>
              <a:t>"Sorry, the answer was: " </a:t>
            </a:r>
            <a:r>
              <a:rPr lang="en" sz="900">
                <a:solidFill>
                  <a:srgbClr val="080808"/>
                </a:solidFill>
                <a:highlight>
                  <a:srgbClr val="FFFFFF"/>
                </a:highlight>
                <a:latin typeface="Consolas"/>
                <a:ea typeface="Consolas"/>
                <a:cs typeface="Consolas"/>
                <a:sym typeface="Consolas"/>
              </a:rPr>
              <a:t>+ </a:t>
            </a:r>
            <a:r>
              <a:rPr lang="en" sz="900">
                <a:solidFill>
                  <a:srgbClr val="830091"/>
                </a:solidFill>
                <a:highlight>
                  <a:srgbClr val="FFFFFF"/>
                </a:highlight>
                <a:latin typeface="Consolas"/>
                <a:ea typeface="Consolas"/>
                <a:cs typeface="Consolas"/>
                <a:sym typeface="Consolas"/>
              </a:rPr>
              <a:t>guess</a:t>
            </a:r>
            <a:r>
              <a:rPr lang="en"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None/>
            </a:pPr>
            <a:r>
              <a:rPr lang="en" sz="900">
                <a:solidFill>
                  <a:srgbClr val="080808"/>
                </a:solidFill>
                <a:highlight>
                  <a:srgbClr val="FFFFFF"/>
                </a:highlight>
                <a:latin typeface="Consolas"/>
                <a:ea typeface="Consolas"/>
                <a:cs typeface="Consolas"/>
                <a:sym typeface="Consolas"/>
              </a:rPr>
              <a:t>}</a:t>
            </a:r>
            <a:endParaRPr sz="900">
              <a:solidFill>
                <a:srgbClr val="0033B3"/>
              </a:solidFill>
              <a:highlight>
                <a:srgbClr val="FFFFFF"/>
              </a:highlight>
              <a:latin typeface="Consolas"/>
              <a:ea typeface="Consolas"/>
              <a:cs typeface="Consolas"/>
              <a:sym typeface="Consolas"/>
            </a:endParaRPr>
          </a:p>
        </p:txBody>
      </p:sp>
      <p:sp>
        <p:nvSpPr>
          <p:cNvPr id="749" name="Google Shape;749;p86"/>
          <p:cNvSpPr/>
          <p:nvPr/>
        </p:nvSpPr>
        <p:spPr>
          <a:xfrm>
            <a:off x="1639896" y="1889150"/>
            <a:ext cx="288600" cy="12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6"/>
          <p:cNvSpPr/>
          <p:nvPr/>
        </p:nvSpPr>
        <p:spPr>
          <a:xfrm>
            <a:off x="1830100" y="2840275"/>
            <a:ext cx="2505900" cy="97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7"/>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AB40"/>
                </a:solidFill>
                <a:latin typeface="Avenir"/>
                <a:ea typeface="Avenir"/>
                <a:cs typeface="Avenir"/>
                <a:sym typeface="Avenir"/>
              </a:rPr>
              <a:t>Section 3</a:t>
            </a:r>
            <a:br>
              <a:rPr lang="en" sz="3000">
                <a:solidFill>
                  <a:srgbClr val="E69138"/>
                </a:solidFill>
                <a:latin typeface="Avenir"/>
                <a:ea typeface="Avenir"/>
                <a:cs typeface="Avenir"/>
                <a:sym typeface="Avenir"/>
              </a:rPr>
            </a:br>
            <a:r>
              <a:rPr b="1" lang="en" sz="3000">
                <a:solidFill>
                  <a:srgbClr val="4285F4"/>
                </a:solidFill>
                <a:latin typeface="Avenir"/>
                <a:ea typeface="Avenir"/>
                <a:cs typeface="Avenir"/>
                <a:sym typeface="Avenir"/>
              </a:rPr>
              <a:t>Arrays and Iteration</a:t>
            </a:r>
            <a:endParaRPr b="1" sz="3000">
              <a:solidFill>
                <a:srgbClr val="4285F4"/>
              </a:solidFill>
              <a:latin typeface="Avenir"/>
              <a:ea typeface="Avenir"/>
              <a:cs typeface="Avenir"/>
              <a:sym typeface="Avenir"/>
            </a:endParaRPr>
          </a:p>
        </p:txBody>
      </p:sp>
      <p:sp>
        <p:nvSpPr>
          <p:cNvPr id="756" name="Google Shape;756;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2"/>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AB40"/>
                </a:solidFill>
                <a:latin typeface="Avenir"/>
                <a:ea typeface="Avenir"/>
                <a:cs typeface="Avenir"/>
                <a:sym typeface="Avenir"/>
              </a:rPr>
              <a:t>Section 1</a:t>
            </a:r>
            <a:br>
              <a:rPr lang="en" sz="3000">
                <a:solidFill>
                  <a:srgbClr val="E69138"/>
                </a:solidFill>
                <a:latin typeface="Avenir"/>
                <a:ea typeface="Avenir"/>
                <a:cs typeface="Avenir"/>
                <a:sym typeface="Avenir"/>
              </a:rPr>
            </a:br>
            <a:r>
              <a:rPr b="1" lang="en" sz="3000">
                <a:solidFill>
                  <a:srgbClr val="4285F4"/>
                </a:solidFill>
                <a:latin typeface="Avenir"/>
                <a:ea typeface="Avenir"/>
                <a:cs typeface="Avenir"/>
                <a:sym typeface="Avenir"/>
              </a:rPr>
              <a:t>JavaScript Objects</a:t>
            </a:r>
            <a:endParaRPr b="1" sz="3000">
              <a:solidFill>
                <a:srgbClr val="4285F4"/>
              </a:solidFill>
              <a:latin typeface="Avenir"/>
              <a:ea typeface="Avenir"/>
              <a:cs typeface="Avenir"/>
              <a:sym typeface="Avenir"/>
            </a:endParaRPr>
          </a:p>
        </p:txBody>
      </p:sp>
      <p:sp>
        <p:nvSpPr>
          <p:cNvPr id="472" name="Google Shape;47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8"/>
          <p:cNvSpPr txBox="1"/>
          <p:nvPr>
            <p:ph type="title"/>
          </p:nvPr>
        </p:nvSpPr>
        <p:spPr>
          <a:xfrm>
            <a:off x="432562" y="63197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JavaScript Arrays</a:t>
            </a:r>
            <a:endParaRPr sz="3100"/>
          </a:p>
        </p:txBody>
      </p:sp>
      <p:sp>
        <p:nvSpPr>
          <p:cNvPr id="763" name="Google Shape;763;p88"/>
          <p:cNvSpPr txBox="1"/>
          <p:nvPr>
            <p:ph idx="1" type="body"/>
          </p:nvPr>
        </p:nvSpPr>
        <p:spPr>
          <a:xfrm>
            <a:off x="593775" y="1162375"/>
            <a:ext cx="8116800" cy="36510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lang="en" sz="1500">
                <a:solidFill>
                  <a:srgbClr val="000000"/>
                </a:solidFill>
              </a:rPr>
              <a:t>An </a:t>
            </a:r>
            <a:r>
              <a:rPr b="1" lang="en" sz="1500" u="sng">
                <a:solidFill>
                  <a:schemeClr val="hlink"/>
                </a:solidFill>
                <a:latin typeface="Consolas"/>
                <a:ea typeface="Consolas"/>
                <a:cs typeface="Consolas"/>
                <a:sym typeface="Consolas"/>
                <a:hlinkClick r:id="rId3"/>
              </a:rPr>
              <a:t>Array</a:t>
            </a:r>
            <a:r>
              <a:rPr b="1" lang="en" sz="1500" u="sng">
                <a:solidFill>
                  <a:schemeClr val="hlink"/>
                </a:solidFill>
                <a:hlinkClick r:id="rId4"/>
              </a:rPr>
              <a:t> object</a:t>
            </a:r>
            <a:r>
              <a:rPr lang="en" sz="1500">
                <a:solidFill>
                  <a:srgbClr val="000000"/>
                </a:solidFill>
              </a:rPr>
              <a:t> is a standard built-in object in JavaScript. It is an ordered collection of values, or a special variable, which can hold more than one value at a time. Each value is called an </a:t>
            </a:r>
            <a:r>
              <a:rPr b="1" lang="en" sz="1500">
                <a:solidFill>
                  <a:srgbClr val="000000"/>
                </a:solidFill>
              </a:rPr>
              <a:t>element</a:t>
            </a:r>
            <a:r>
              <a:rPr lang="en" sz="1500">
                <a:solidFill>
                  <a:srgbClr val="000000"/>
                </a:solidFill>
              </a:rPr>
              <a:t>, and each element has a numeric position in the array, known as its </a:t>
            </a:r>
            <a:r>
              <a:rPr b="1" lang="en" sz="1500">
                <a:solidFill>
                  <a:srgbClr val="000000"/>
                </a:solidFill>
              </a:rPr>
              <a:t>index</a:t>
            </a:r>
            <a:r>
              <a:rPr lang="en" sz="1500">
                <a:solidFill>
                  <a:srgbClr val="000000"/>
                </a:solidFill>
              </a:rPr>
              <a:t>.</a:t>
            </a:r>
            <a:endParaRPr sz="1500">
              <a:solidFill>
                <a:srgbClr val="000000"/>
              </a:solidFill>
            </a:endParaRPr>
          </a:p>
          <a:p>
            <a:pPr indent="-260350" lvl="0" marL="342900" marR="0" rtl="0" algn="l">
              <a:lnSpc>
                <a:spcPct val="100000"/>
              </a:lnSpc>
              <a:spcBef>
                <a:spcPts val="1000"/>
              </a:spcBef>
              <a:spcAft>
                <a:spcPts val="0"/>
              </a:spcAft>
              <a:buClr>
                <a:srgbClr val="FF9900"/>
              </a:buClr>
              <a:buSzPts val="1500"/>
              <a:buFont typeface="Century Gothic"/>
              <a:buChar char="➢"/>
            </a:pPr>
            <a:r>
              <a:rPr b="1" lang="en" sz="1500">
                <a:solidFill>
                  <a:srgbClr val="000000"/>
                </a:solidFill>
              </a:rPr>
              <a:t>JavaScript arrays are untyped:</a:t>
            </a:r>
            <a:r>
              <a:rPr lang="en" sz="1500">
                <a:solidFill>
                  <a:srgbClr val="000000"/>
                </a:solidFill>
              </a:rPr>
              <a:t> an array element may be of any type, and different elements of the same array may be of different types.</a:t>
            </a:r>
            <a:endParaRPr sz="1500">
              <a:solidFill>
                <a:srgbClr val="000000"/>
              </a:solidFill>
            </a:endParaRPr>
          </a:p>
          <a:p>
            <a:pPr indent="-260350" lvl="0" marL="342900" marR="0" rtl="0" algn="l">
              <a:lnSpc>
                <a:spcPct val="100000"/>
              </a:lnSpc>
              <a:spcBef>
                <a:spcPts val="1000"/>
              </a:spcBef>
              <a:spcAft>
                <a:spcPts val="0"/>
              </a:spcAft>
              <a:buClr>
                <a:srgbClr val="FF9900"/>
              </a:buClr>
              <a:buSzPts val="1500"/>
              <a:buFont typeface="Century Gothic"/>
              <a:buChar char="➢"/>
            </a:pPr>
            <a:r>
              <a:rPr b="1" lang="en" sz="1500">
                <a:solidFill>
                  <a:srgbClr val="000000"/>
                </a:solidFill>
              </a:rPr>
              <a:t>JavaScript array indices are zero-based and use 32-bit indices: </a:t>
            </a:r>
            <a:r>
              <a:rPr lang="en" sz="1500">
                <a:solidFill>
                  <a:srgbClr val="000000"/>
                </a:solidFill>
              </a:rPr>
              <a:t>The index of the first element is 0, and the highest possible index is 4294967294, for a maximum array size of 4,294,967,295 elements.</a:t>
            </a:r>
            <a:endParaRPr b="1" sz="1500">
              <a:solidFill>
                <a:srgbClr val="000000"/>
              </a:solidFill>
            </a:endParaRPr>
          </a:p>
          <a:p>
            <a:pPr indent="-260350" lvl="0" marL="342900" marR="0" rtl="0" algn="l">
              <a:lnSpc>
                <a:spcPct val="100000"/>
              </a:lnSpc>
              <a:spcBef>
                <a:spcPts val="1000"/>
              </a:spcBef>
              <a:spcAft>
                <a:spcPts val="0"/>
              </a:spcAft>
              <a:buClr>
                <a:srgbClr val="FF9900"/>
              </a:buClr>
              <a:buSzPts val="1500"/>
              <a:buFont typeface="Century Gothic"/>
              <a:buChar char="➢"/>
            </a:pPr>
            <a:r>
              <a:rPr b="1" lang="en" sz="1500">
                <a:solidFill>
                  <a:srgbClr val="000000"/>
                </a:solidFill>
              </a:rPr>
              <a:t>JavaScript arrays are dynamic: </a:t>
            </a:r>
            <a:r>
              <a:rPr lang="en" sz="1500">
                <a:solidFill>
                  <a:srgbClr val="000000"/>
                </a:solidFill>
              </a:rPr>
              <a:t>They grow or shrink as needed, and there is no need to declare a fixed size for the array when you create it (or to reallocate it when the size changes).</a:t>
            </a:r>
            <a:endParaRPr sz="1500">
              <a:solidFill>
                <a:srgbClr val="000000"/>
              </a:solidFill>
            </a:endParaRPr>
          </a:p>
          <a:p>
            <a:pPr indent="0" lvl="0" marL="0" marR="0" rtl="0" algn="l">
              <a:lnSpc>
                <a:spcPct val="100000"/>
              </a:lnSpc>
              <a:spcBef>
                <a:spcPts val="1000"/>
              </a:spcBef>
              <a:spcAft>
                <a:spcPts val="1000"/>
              </a:spcAft>
              <a:buNone/>
            </a:pPr>
            <a:r>
              <a:rPr lang="en" sz="1500">
                <a:solidFill>
                  <a:srgbClr val="000000"/>
                </a:solidFill>
              </a:rPr>
              <a:t>Arrays are created, typically, using square-brackets and a comma-separated list of elements. We will go into more detail on the creation of arrays later.</a:t>
            </a:r>
            <a:endParaRPr sz="1500">
              <a:solidFill>
                <a:srgbClr val="000000"/>
              </a:solidFill>
            </a:endParaRPr>
          </a:p>
        </p:txBody>
      </p:sp>
      <p:sp>
        <p:nvSpPr>
          <p:cNvPr id="764" name="Google Shape;764;p8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400"/>
              <a:t>Reading and Writing Array Elements</a:t>
            </a:r>
            <a:endParaRPr sz="2400"/>
          </a:p>
        </p:txBody>
      </p:sp>
      <p:sp>
        <p:nvSpPr>
          <p:cNvPr id="771" name="Google Shape;771;p89"/>
          <p:cNvSpPr txBox="1"/>
          <p:nvPr>
            <p:ph idx="1" type="body"/>
          </p:nvPr>
        </p:nvSpPr>
        <p:spPr>
          <a:xfrm>
            <a:off x="523875" y="1290600"/>
            <a:ext cx="8186700" cy="3634200"/>
          </a:xfrm>
          <a:prstGeom prst="rect">
            <a:avLst/>
          </a:prstGeom>
          <a:noFill/>
          <a:ln>
            <a:noFill/>
          </a:ln>
        </p:spPr>
        <p:txBody>
          <a:bodyPr anchorCtr="0" anchor="t" bIns="68575" lIns="68575" spcFirstLastPara="1" rIns="68575" wrap="square" tIns="68575">
            <a:noAutofit/>
          </a:bodyPr>
          <a:lstStyle/>
          <a:p>
            <a:pPr indent="0" lvl="0" marL="0" rtl="0" algn="l">
              <a:spcBef>
                <a:spcPts val="800"/>
              </a:spcBef>
              <a:spcAft>
                <a:spcPts val="0"/>
              </a:spcAft>
              <a:buNone/>
            </a:pPr>
            <a:r>
              <a:rPr lang="en" sz="1500"/>
              <a:t>To access an Array element, you need to specify the name of the Array, followed by square brackets, and then place the index of the elements within the brackets. Array indexes start counting from </a:t>
            </a:r>
            <a:r>
              <a:rPr b="1" lang="en" sz="1500">
                <a:latin typeface="Consolas"/>
                <a:ea typeface="Consolas"/>
                <a:cs typeface="Consolas"/>
                <a:sym typeface="Consolas"/>
              </a:rPr>
              <a:t>0</a:t>
            </a:r>
            <a:r>
              <a:rPr lang="en" sz="1500"/>
              <a:t>. For example, an array of size ten would have its index go from </a:t>
            </a:r>
            <a:r>
              <a:rPr b="1" lang="en" sz="1500">
                <a:latin typeface="Consolas"/>
                <a:ea typeface="Consolas"/>
                <a:cs typeface="Consolas"/>
                <a:sym typeface="Consolas"/>
              </a:rPr>
              <a:t>0</a:t>
            </a:r>
            <a:r>
              <a:rPr lang="en" sz="1500"/>
              <a:t> to </a:t>
            </a:r>
            <a:r>
              <a:rPr b="1" lang="en" sz="1500">
                <a:latin typeface="Consolas"/>
                <a:ea typeface="Consolas"/>
                <a:cs typeface="Consolas"/>
                <a:sym typeface="Consolas"/>
              </a:rPr>
              <a:t>9</a:t>
            </a:r>
            <a:r>
              <a:rPr lang="en" sz="1500"/>
              <a:t> (inclusive).</a:t>
            </a:r>
            <a:endParaRPr sz="1500"/>
          </a:p>
          <a:p>
            <a:pPr indent="0" lvl="0" marL="0" rtl="0" algn="l">
              <a:spcBef>
                <a:spcPts val="800"/>
              </a:spcBef>
              <a:spcAft>
                <a:spcPts val="0"/>
              </a:spcAft>
              <a:buNone/>
            </a:pPr>
            <a:r>
              <a:rPr lang="en" sz="1500"/>
              <a:t>Array elements can be read or written this way. If there is no element at the given index, or that element is empty, it will produce a result of </a:t>
            </a:r>
            <a:r>
              <a:rPr b="1" lang="en" sz="1500">
                <a:latin typeface="Consolas"/>
                <a:ea typeface="Consolas"/>
                <a:cs typeface="Consolas"/>
                <a:sym typeface="Consolas"/>
              </a:rPr>
              <a:t>undefined</a:t>
            </a:r>
            <a:r>
              <a:rPr lang="en" sz="1500"/>
              <a:t>.</a:t>
            </a:r>
            <a:endParaRPr sz="1500"/>
          </a:p>
          <a:p>
            <a:pPr indent="0" lvl="0" marL="0" rtl="0" algn="l">
              <a:spcBef>
                <a:spcPts val="800"/>
              </a:spcBef>
              <a:spcAft>
                <a:spcPts val="0"/>
              </a:spcAft>
              <a:buNone/>
            </a:pPr>
            <a:r>
              <a:rPr lang="en" sz="1500"/>
              <a:t>For example:</a:t>
            </a:r>
            <a:endParaRPr sz="1500"/>
          </a:p>
          <a:p>
            <a:pPr indent="457200" lvl="0" marL="0" rtl="0" algn="l">
              <a:spcBef>
                <a:spcPts val="600"/>
              </a:spcBef>
              <a:spcAft>
                <a:spcPts val="60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a </a:t>
            </a:r>
            <a:r>
              <a:rPr lang="en" sz="1500">
                <a:solidFill>
                  <a:srgbClr val="080808"/>
                </a:solidFill>
                <a:highlight>
                  <a:schemeClr val="lt1"/>
                </a:highlight>
                <a:latin typeface="Consolas"/>
                <a:ea typeface="Consolas"/>
                <a:cs typeface="Consolas"/>
                <a:sym typeface="Consolas"/>
              </a:rPr>
              <a:t>= [];			</a:t>
            </a:r>
            <a:r>
              <a:rPr lang="en" sz="1500">
                <a:solidFill>
                  <a:srgbClr val="888888"/>
                </a:solidFill>
                <a:highlight>
                  <a:schemeClr val="lt1"/>
                </a:highlight>
                <a:latin typeface="Consolas"/>
                <a:ea typeface="Consolas"/>
                <a:cs typeface="Consolas"/>
                <a:sym typeface="Consolas"/>
              </a:rPr>
              <a:t>// an empty array</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0</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 </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3</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initializing value 3 at index 0	</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0</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accessing index 0, which prints 3	</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1</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 </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0</a:t>
            </a:r>
            <a:r>
              <a:rPr lang="en" sz="1500">
                <a:solidFill>
                  <a:srgbClr val="080808"/>
                </a:solidFill>
                <a:highlight>
                  <a:schemeClr val="lt1"/>
                </a:highlight>
                <a:latin typeface="Consolas"/>
                <a:ea typeface="Consolas"/>
                <a:cs typeface="Consolas"/>
                <a:sym typeface="Consolas"/>
              </a:rPr>
              <a:t>] - </a:t>
            </a:r>
            <a:r>
              <a:rPr lang="en" sz="1500">
                <a:solidFill>
                  <a:srgbClr val="174AD4"/>
                </a:solidFill>
                <a:highlight>
                  <a:schemeClr val="lt1"/>
                </a:highlight>
                <a:latin typeface="Consolas"/>
                <a:ea typeface="Consolas"/>
                <a:cs typeface="Consolas"/>
                <a:sym typeface="Consolas"/>
              </a:rPr>
              <a:t>3</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a[1] now contains the value 0	</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1</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a[1] returns 0, which accesses a[0] and print 3	</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10</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undefined</a:t>
            </a:r>
            <a:endParaRPr i="1" sz="1500">
              <a:solidFill>
                <a:schemeClr val="accent3"/>
              </a:solidFill>
              <a:latin typeface="Consolas"/>
              <a:ea typeface="Consolas"/>
              <a:cs typeface="Consolas"/>
              <a:sym typeface="Consolas"/>
            </a:endParaRPr>
          </a:p>
        </p:txBody>
      </p:sp>
      <p:sp>
        <p:nvSpPr>
          <p:cNvPr id="772" name="Google Shape;772;p8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0"/>
          <p:cNvSpPr txBox="1"/>
          <p:nvPr>
            <p:ph type="title"/>
          </p:nvPr>
        </p:nvSpPr>
        <p:spPr>
          <a:xfrm>
            <a:off x="419462" y="65817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Creating an Array</a:t>
            </a:r>
            <a:endParaRPr sz="2500"/>
          </a:p>
        </p:txBody>
      </p:sp>
      <p:sp>
        <p:nvSpPr>
          <p:cNvPr id="779" name="Google Shape;779;p90"/>
          <p:cNvSpPr txBox="1"/>
          <p:nvPr>
            <p:ph idx="1" type="body"/>
          </p:nvPr>
        </p:nvSpPr>
        <p:spPr>
          <a:xfrm>
            <a:off x="593775" y="1290600"/>
            <a:ext cx="8116800" cy="3570000"/>
          </a:xfrm>
          <a:prstGeom prst="rect">
            <a:avLst/>
          </a:prstGeom>
          <a:noFill/>
          <a:ln>
            <a:noFill/>
          </a:ln>
        </p:spPr>
        <p:txBody>
          <a:bodyPr anchorCtr="0" anchor="t" bIns="68575" lIns="68575" spcFirstLastPara="1" rIns="68575" wrap="square" tIns="68575">
            <a:normAutofit lnSpcReduction="10000"/>
          </a:bodyPr>
          <a:lstStyle/>
          <a:p>
            <a:pPr indent="0" lvl="0" marL="0" marR="0" rtl="0" algn="l">
              <a:lnSpc>
                <a:spcPct val="100000"/>
              </a:lnSpc>
              <a:spcBef>
                <a:spcPts val="600"/>
              </a:spcBef>
              <a:spcAft>
                <a:spcPts val="0"/>
              </a:spcAft>
              <a:buNone/>
            </a:pPr>
            <a:r>
              <a:rPr lang="en">
                <a:solidFill>
                  <a:srgbClr val="000000"/>
                </a:solidFill>
              </a:rPr>
              <a:t>There are many ways to declare an array, the simplest of which is by using square bracket syntax with a comma-separated list of elements within:</a:t>
            </a:r>
            <a:endParaRPr>
              <a:solidFill>
                <a:srgbClr val="000000"/>
              </a:solidFill>
            </a:endParaRPr>
          </a:p>
          <a:p>
            <a:pPr indent="457200" lvl="0" marL="0" marR="0" rtl="0" algn="l">
              <a:lnSpc>
                <a:spcPct val="100000"/>
              </a:lnSpc>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empty </a:t>
            </a:r>
            <a:r>
              <a:rPr lang="en">
                <a:solidFill>
                  <a:srgbClr val="080808"/>
                </a:solidFill>
                <a:highlight>
                  <a:schemeClr val="lt1"/>
                </a:highlight>
                <a:latin typeface="Consolas"/>
                <a:ea typeface="Consolas"/>
                <a:cs typeface="Consolas"/>
                <a:sym typeface="Consolas"/>
              </a:rPr>
              <a:t>= [];				</a:t>
            </a:r>
            <a:r>
              <a:rPr lang="en">
                <a:solidFill>
                  <a:srgbClr val="888888"/>
                </a:solidFill>
                <a:highlight>
                  <a:schemeClr val="lt1"/>
                </a:highlight>
                <a:latin typeface="Consolas"/>
                <a:ea typeface="Consolas"/>
                <a:cs typeface="Consolas"/>
                <a:sym typeface="Consolas"/>
              </a:rPr>
              <a:t>// an empty array</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primes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2</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3</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5</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7</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11</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an array with five numbers as elements</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mixed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1.1</a:t>
            </a:r>
            <a:r>
              <a:rPr lang="en">
                <a:solidFill>
                  <a:srgbClr val="080808"/>
                </a:solidFill>
                <a:highlight>
                  <a:schemeClr val="lt1"/>
                </a:highlight>
                <a:latin typeface="Consolas"/>
                <a:ea typeface="Consolas"/>
                <a:cs typeface="Consolas"/>
                <a:sym typeface="Consolas"/>
              </a:rPr>
              <a:t>, </a:t>
            </a:r>
            <a:r>
              <a:rPr lang="en">
                <a:solidFill>
                  <a:srgbClr val="248F8F"/>
                </a:solidFill>
                <a:highlight>
                  <a:schemeClr val="lt1"/>
                </a:highlight>
                <a:latin typeface="Consolas"/>
                <a:ea typeface="Consolas"/>
                <a:cs typeface="Consolas"/>
                <a:sym typeface="Consolas"/>
              </a:rPr>
              <a:t>true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an array with elements of mixed type</a:t>
            </a:r>
            <a:endParaRPr>
              <a:solidFill>
                <a:schemeClr val="dk1"/>
              </a:solidFill>
              <a:latin typeface="Consolas"/>
              <a:ea typeface="Consolas"/>
              <a:cs typeface="Consolas"/>
              <a:sym typeface="Consolas"/>
            </a:endParaRPr>
          </a:p>
          <a:p>
            <a:pPr indent="0" lvl="0" marL="0" marR="0" rtl="0" algn="l">
              <a:lnSpc>
                <a:spcPct val="100000"/>
              </a:lnSpc>
              <a:spcBef>
                <a:spcPts val="600"/>
              </a:spcBef>
              <a:spcAft>
                <a:spcPts val="0"/>
              </a:spcAft>
              <a:buNone/>
            </a:pPr>
            <a:r>
              <a:rPr lang="en">
                <a:solidFill>
                  <a:srgbClr val="000000"/>
                </a:solidFill>
              </a:rPr>
              <a:t>A</a:t>
            </a:r>
            <a:r>
              <a:rPr lang="en">
                <a:solidFill>
                  <a:srgbClr val="000000"/>
                </a:solidFill>
              </a:rPr>
              <a:t>rray elements can also be initialized with variables:</a:t>
            </a:r>
            <a:endParaRPr>
              <a:solidFill>
                <a:srgbClr val="000000"/>
              </a:solidFill>
            </a:endParaRPr>
          </a:p>
          <a:p>
            <a:pPr indent="457200" lvl="0" marL="0" rtl="0" algn="l">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base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1024</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table </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base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base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2</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base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3</a:t>
            </a:r>
            <a:r>
              <a:rPr lang="en">
                <a:solidFill>
                  <a:srgbClr val="080808"/>
                </a:solidFill>
                <a:highlight>
                  <a:schemeClr val="lt1"/>
                </a:highlight>
                <a:latin typeface="Consolas"/>
                <a:ea typeface="Consolas"/>
                <a:cs typeface="Consolas"/>
                <a:sym typeface="Consolas"/>
              </a:rPr>
              <a:t>];</a:t>
            </a:r>
            <a:endParaRPr>
              <a:solidFill>
                <a:srgbClr val="000000"/>
              </a:solidFill>
            </a:endParaRPr>
          </a:p>
          <a:p>
            <a:pPr indent="0" lvl="0" marL="0" rtl="0" algn="l">
              <a:spcBef>
                <a:spcPts val="600"/>
              </a:spcBef>
              <a:spcAft>
                <a:spcPts val="0"/>
              </a:spcAft>
              <a:buNone/>
            </a:pPr>
            <a:r>
              <a:rPr lang="en">
                <a:solidFill>
                  <a:srgbClr val="000000"/>
                </a:solidFill>
              </a:rPr>
              <a:t>An alternative to square-bracket syntax is using the </a:t>
            </a:r>
            <a:r>
              <a:rPr b="1" lang="en">
                <a:solidFill>
                  <a:srgbClr val="000000"/>
                </a:solidFill>
              </a:rPr>
              <a:t>Array constructor</a:t>
            </a:r>
            <a:r>
              <a:rPr lang="en">
                <a:solidFill>
                  <a:srgbClr val="000000"/>
                </a:solidFill>
              </a:rPr>
              <a:t> with the </a:t>
            </a:r>
            <a:r>
              <a:rPr b="1" lang="en">
                <a:solidFill>
                  <a:srgbClr val="000000"/>
                </a:solidFill>
                <a:latin typeface="Consolas"/>
                <a:ea typeface="Consolas"/>
                <a:cs typeface="Consolas"/>
                <a:sym typeface="Consolas"/>
              </a:rPr>
              <a:t>new</a:t>
            </a:r>
            <a:r>
              <a:rPr lang="en">
                <a:solidFill>
                  <a:srgbClr val="000000"/>
                </a:solidFill>
              </a:rPr>
              <a:t> keyword</a:t>
            </a:r>
            <a:r>
              <a:rPr lang="en">
                <a:solidFill>
                  <a:srgbClr val="000000"/>
                </a:solidFill>
              </a:rPr>
              <a:t>:</a:t>
            </a:r>
            <a:endParaRPr>
              <a:solidFill>
                <a:srgbClr val="000000"/>
              </a:solidFill>
            </a:endParaRPr>
          </a:p>
          <a:p>
            <a:pPr indent="457200" lvl="0" marL="0" rtl="0" algn="l">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empty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Array()</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an empty array</a:t>
            </a:r>
            <a:br>
              <a:rPr lang="en">
                <a:solidFill>
                  <a:srgbClr val="08080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ten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Array(</a:t>
            </a:r>
            <a:r>
              <a:rPr lang="en">
                <a:solidFill>
                  <a:srgbClr val="174AD4"/>
                </a:solidFill>
                <a:highlight>
                  <a:schemeClr val="lt1"/>
                </a:highlight>
                <a:latin typeface="Consolas"/>
                <a:ea typeface="Consolas"/>
                <a:cs typeface="Consolas"/>
                <a:sym typeface="Consolas"/>
              </a:rPr>
              <a:t>10</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an array with ten undefined elements</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mixed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Array(</a:t>
            </a:r>
            <a:r>
              <a:rPr lang="en">
                <a:solidFill>
                  <a:srgbClr val="174AD4"/>
                </a:solidFill>
                <a:highlight>
                  <a:schemeClr val="lt1"/>
                </a:highlight>
                <a:latin typeface="Consolas"/>
                <a:ea typeface="Consolas"/>
                <a:cs typeface="Consolas"/>
                <a:sym typeface="Consolas"/>
              </a:rPr>
              <a:t>1.1</a:t>
            </a:r>
            <a:r>
              <a:rPr lang="en">
                <a:solidFill>
                  <a:srgbClr val="080808"/>
                </a:solidFill>
                <a:highlight>
                  <a:schemeClr val="lt1"/>
                </a:highlight>
                <a:latin typeface="Consolas"/>
                <a:ea typeface="Consolas"/>
                <a:cs typeface="Consolas"/>
                <a:sym typeface="Consolas"/>
              </a:rPr>
              <a:t>, </a:t>
            </a:r>
            <a:r>
              <a:rPr lang="en">
                <a:solidFill>
                  <a:srgbClr val="248F8F"/>
                </a:solidFill>
                <a:highlight>
                  <a:schemeClr val="lt1"/>
                </a:highlight>
                <a:latin typeface="Consolas"/>
                <a:ea typeface="Consolas"/>
                <a:cs typeface="Consolas"/>
                <a:sym typeface="Consolas"/>
              </a:rPr>
              <a:t>true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an array with mixed elements</a:t>
            </a:r>
            <a:endParaRPr>
              <a:solidFill>
                <a:srgbClr val="888888"/>
              </a:solidFill>
              <a:highlight>
                <a:schemeClr val="lt1"/>
              </a:highlight>
              <a:latin typeface="Consolas"/>
              <a:ea typeface="Consolas"/>
              <a:cs typeface="Consolas"/>
              <a:sym typeface="Consolas"/>
            </a:endParaRPr>
          </a:p>
          <a:p>
            <a:pPr indent="0" lvl="0" marL="0" rtl="0" algn="l">
              <a:spcBef>
                <a:spcPts val="600"/>
              </a:spcBef>
              <a:spcAft>
                <a:spcPts val="600"/>
              </a:spcAft>
              <a:buNone/>
            </a:pPr>
            <a:r>
              <a:rPr b="1" lang="en">
                <a:solidFill>
                  <a:schemeClr val="accent2"/>
                </a:solidFill>
                <a:highlight>
                  <a:schemeClr val="lt1"/>
                </a:highlight>
              </a:rPr>
              <a:t>Note:</a:t>
            </a:r>
            <a:r>
              <a:rPr lang="en">
                <a:solidFill>
                  <a:schemeClr val="accent2"/>
                </a:solidFill>
                <a:highlight>
                  <a:schemeClr val="lt1"/>
                </a:highlight>
              </a:rPr>
              <a:t> When creating a new Array via the </a:t>
            </a:r>
            <a:r>
              <a:rPr b="1" lang="en">
                <a:solidFill>
                  <a:schemeClr val="accent2"/>
                </a:solidFill>
                <a:highlight>
                  <a:schemeClr val="lt1"/>
                </a:highlight>
              </a:rPr>
              <a:t>Array Constructor</a:t>
            </a:r>
            <a:r>
              <a:rPr lang="en">
                <a:solidFill>
                  <a:schemeClr val="accent2"/>
                </a:solidFill>
                <a:highlight>
                  <a:schemeClr val="lt1"/>
                </a:highlight>
              </a:rPr>
              <a:t>, a single numeric argument will result in an array of the argument’s length with undefined elements. To explicitly create an Array with the constructor, the arguments must be two or more elements, or a single non-numeric element.</a:t>
            </a:r>
            <a:endParaRPr>
              <a:solidFill>
                <a:schemeClr val="accent2"/>
              </a:solidFill>
              <a:highlight>
                <a:schemeClr val="lt1"/>
              </a:highlight>
            </a:endParaRPr>
          </a:p>
        </p:txBody>
      </p:sp>
      <p:sp>
        <p:nvSpPr>
          <p:cNvPr id="780" name="Google Shape;780;p9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1"/>
          <p:cNvSpPr txBox="1"/>
          <p:nvPr>
            <p:ph type="title"/>
          </p:nvPr>
        </p:nvSpPr>
        <p:spPr>
          <a:xfrm>
            <a:off x="388187" y="6516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Arrays of Objects and Multidimensional Arrays</a:t>
            </a:r>
            <a:endParaRPr sz="2500"/>
          </a:p>
        </p:txBody>
      </p:sp>
      <p:sp>
        <p:nvSpPr>
          <p:cNvPr id="787" name="Google Shape;787;p91"/>
          <p:cNvSpPr txBox="1"/>
          <p:nvPr>
            <p:ph idx="1" type="body"/>
          </p:nvPr>
        </p:nvSpPr>
        <p:spPr>
          <a:xfrm>
            <a:off x="523875" y="1290600"/>
            <a:ext cx="8186700" cy="3570000"/>
          </a:xfrm>
          <a:prstGeom prst="rect">
            <a:avLst/>
          </a:prstGeom>
          <a:noFill/>
          <a:ln>
            <a:noFill/>
          </a:ln>
        </p:spPr>
        <p:txBody>
          <a:bodyPr anchorCtr="0" anchor="t" bIns="68575" lIns="68575" spcFirstLastPara="1" rIns="68575" wrap="square" tIns="68575">
            <a:normAutofit/>
          </a:bodyPr>
          <a:lstStyle/>
          <a:p>
            <a:pPr indent="0" lvl="0" marL="0" marR="0" rtl="0" algn="l">
              <a:lnSpc>
                <a:spcPct val="100000"/>
              </a:lnSpc>
              <a:spcBef>
                <a:spcPts val="600"/>
              </a:spcBef>
              <a:spcAft>
                <a:spcPts val="0"/>
              </a:spcAft>
              <a:buNone/>
            </a:pPr>
            <a:r>
              <a:rPr lang="en">
                <a:solidFill>
                  <a:srgbClr val="000000"/>
                </a:solidFill>
              </a:rPr>
              <a:t>Arrays can also contain objects as elements, and accessing the values of those objects within the Array requires combining Array-access syntax with Object-access syntax:</a:t>
            </a:r>
            <a:endParaRPr>
              <a:solidFill>
                <a:srgbClr val="000000"/>
              </a:solidFill>
            </a:endParaRPr>
          </a:p>
          <a:p>
            <a:pPr indent="457200" lvl="0" marL="0" marR="0" rtl="0" algn="l">
              <a:lnSpc>
                <a:spcPct val="100000"/>
              </a:lnSpc>
              <a:spcBef>
                <a:spcPts val="600"/>
              </a:spcBef>
              <a:spcAft>
                <a:spcPts val="0"/>
              </a:spcAft>
              <a:buNone/>
            </a:pP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objArray</a:t>
            </a:r>
            <a:r>
              <a:rPr lang="en" sz="1300">
                <a:solidFill>
                  <a:srgbClr val="830091"/>
                </a:solidFill>
                <a:highlight>
                  <a:schemeClr val="lt1"/>
                </a:highlight>
                <a:latin typeface="Consolas"/>
                <a:ea typeface="Consolas"/>
                <a:cs typeface="Consolas"/>
                <a:sym typeface="Consolas"/>
              </a:rPr>
              <a:t> </a:t>
            </a:r>
            <a:r>
              <a:rPr lang="en" sz="1300">
                <a:solidFill>
                  <a:srgbClr val="080808"/>
                </a:solidFill>
                <a:highlight>
                  <a:schemeClr val="lt1"/>
                </a:highlight>
                <a:latin typeface="Consolas"/>
                <a:ea typeface="Consolas"/>
                <a:cs typeface="Consolas"/>
                <a:sym typeface="Consolas"/>
              </a:rPr>
              <a:t>= [{ </a:t>
            </a:r>
            <a:r>
              <a:rPr lang="en" sz="1300">
                <a:solidFill>
                  <a:srgbClr val="830091"/>
                </a:solidFill>
                <a:highlight>
                  <a:schemeClr val="lt1"/>
                </a:highlight>
                <a:latin typeface="Consolas"/>
                <a:ea typeface="Consolas"/>
                <a:cs typeface="Consolas"/>
                <a:sym typeface="Consolas"/>
              </a:rPr>
              <a:t>key1</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"value1" </a:t>
            </a:r>
            <a:r>
              <a:rPr lang="en" sz="1300">
                <a:solidFill>
                  <a:srgbClr val="080808"/>
                </a:solidFill>
                <a:highlight>
                  <a:schemeClr val="lt1"/>
                </a:highlight>
                <a:latin typeface="Consolas"/>
                <a:ea typeface="Consolas"/>
                <a:cs typeface="Consolas"/>
                <a:sym typeface="Consolas"/>
              </a:rPr>
              <a:t>}</a:t>
            </a:r>
            <a:r>
              <a:rPr lang="en" sz="1300">
                <a:solidFill>
                  <a:srgbClr val="080808"/>
                </a:solidFill>
                <a:highlight>
                  <a:schemeClr val="lt1"/>
                </a:highlight>
                <a:latin typeface="Consolas"/>
                <a:ea typeface="Consolas"/>
                <a:cs typeface="Consolas"/>
                <a:sym typeface="Consolas"/>
              </a:rPr>
              <a:t>, { </a:t>
            </a:r>
            <a:r>
              <a:rPr lang="en" sz="1300">
                <a:solidFill>
                  <a:srgbClr val="830091"/>
                </a:solidFill>
                <a:highlight>
                  <a:schemeClr val="lt1"/>
                </a:highlight>
                <a:latin typeface="Consolas"/>
                <a:ea typeface="Consolas"/>
                <a:cs typeface="Consolas"/>
                <a:sym typeface="Consolas"/>
              </a:rPr>
              <a:t>key2</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"value2" </a:t>
            </a:r>
            <a:r>
              <a:rPr lang="en" sz="1300">
                <a:solidFill>
                  <a:srgbClr val="080808"/>
                </a:solidFill>
                <a:highlight>
                  <a:schemeClr val="lt1"/>
                </a:highlight>
                <a:latin typeface="Consolas"/>
                <a:ea typeface="Consolas"/>
                <a:cs typeface="Consolas"/>
                <a:sym typeface="Consolas"/>
              </a:rPr>
              <a:t>}];</a:t>
            </a:r>
            <a:endParaRPr sz="1300">
              <a:solidFill>
                <a:srgbClr val="080808"/>
              </a:solidFill>
              <a:highlight>
                <a:schemeClr val="lt1"/>
              </a:highlight>
              <a:latin typeface="Consolas"/>
              <a:ea typeface="Consolas"/>
              <a:cs typeface="Consolas"/>
              <a:sym typeface="Consolas"/>
            </a:endParaRPr>
          </a:p>
          <a:p>
            <a:pPr indent="457200" lvl="0" marL="0" marR="0" rtl="0" algn="l">
              <a:lnSpc>
                <a:spcPct val="100000"/>
              </a:lnSpc>
              <a:spcBef>
                <a:spcPts val="600"/>
              </a:spcBef>
              <a:spcAft>
                <a:spcPts val="0"/>
              </a:spcAft>
              <a:buNone/>
            </a:pPr>
            <a:r>
              <a:rPr lang="en" sz="1300">
                <a:solidFill>
                  <a:srgbClr val="888888"/>
                </a:solidFill>
                <a:highlight>
                  <a:schemeClr val="lt1"/>
                </a:highlight>
                <a:latin typeface="Consolas"/>
                <a:ea typeface="Consolas"/>
                <a:cs typeface="Consolas"/>
                <a:sym typeface="Consolas"/>
              </a:rPr>
              <a:t>// ArrayName[array_index][object_key]</a:t>
            </a:r>
            <a:r>
              <a:rPr lang="en" sz="1300">
                <a:solidFill>
                  <a:srgbClr val="080808"/>
                </a:solidFill>
                <a:highlight>
                  <a:schemeClr val="lt1"/>
                </a:highlight>
                <a:latin typeface="Consolas"/>
                <a:ea typeface="Consolas"/>
                <a:cs typeface="Consolas"/>
                <a:sym typeface="Consolas"/>
              </a:rPr>
              <a:t>	</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console</a:t>
            </a:r>
            <a:r>
              <a:rPr lang="en" sz="1300">
                <a:solidFill>
                  <a:srgbClr val="080808"/>
                </a:solidFill>
                <a:highlight>
                  <a:schemeClr val="lt1"/>
                </a:highlight>
                <a:latin typeface="Consolas"/>
                <a:ea typeface="Consolas"/>
                <a:cs typeface="Consolas"/>
                <a:sym typeface="Consolas"/>
              </a:rPr>
              <a:t>.</a:t>
            </a:r>
            <a:r>
              <a:rPr lang="en" sz="1300">
                <a:solidFill>
                  <a:srgbClr val="7A7A43"/>
                </a:solidFill>
                <a:highlight>
                  <a:schemeClr val="lt1"/>
                </a:highlight>
                <a:latin typeface="Consolas"/>
                <a:ea typeface="Consolas"/>
                <a:cs typeface="Consolas"/>
                <a:sym typeface="Consolas"/>
              </a:rPr>
              <a:t>log</a:t>
            </a:r>
            <a:r>
              <a:rPr lang="en" sz="1300">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objArray</a:t>
            </a:r>
            <a:r>
              <a:rPr lang="en" sz="1300">
                <a:solidFill>
                  <a:srgbClr val="080808"/>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0</a:t>
            </a:r>
            <a:r>
              <a:rPr lang="en" sz="1300">
                <a:solidFill>
                  <a:srgbClr val="080808"/>
                </a:solidFill>
                <a:highlight>
                  <a:schemeClr val="lt1"/>
                </a:highlight>
                <a:latin typeface="Consolas"/>
                <a:ea typeface="Consolas"/>
                <a:cs typeface="Consolas"/>
                <a:sym typeface="Consolas"/>
              </a:rPr>
              <a:t>][</a:t>
            </a:r>
            <a:r>
              <a:rPr lang="en" sz="1300">
                <a:solidFill>
                  <a:srgbClr val="067D17"/>
                </a:solidFill>
                <a:highlight>
                  <a:schemeClr val="lt1"/>
                </a:highlight>
                <a:latin typeface="Consolas"/>
                <a:ea typeface="Consolas"/>
                <a:cs typeface="Consolas"/>
                <a:sym typeface="Consolas"/>
              </a:rPr>
              <a:t>"key1"</a:t>
            </a:r>
            <a:r>
              <a:rPr lang="en" sz="1300">
                <a:solidFill>
                  <a:srgbClr val="080808"/>
                </a:solidFill>
                <a:highlight>
                  <a:schemeClr val="lt1"/>
                </a:highlight>
                <a:latin typeface="Consolas"/>
                <a:ea typeface="Consolas"/>
                <a:cs typeface="Consolas"/>
                <a:sym typeface="Consolas"/>
              </a:rPr>
              <a:t>]);</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value1</a:t>
            </a:r>
            <a:endParaRPr sz="1300">
              <a:solidFill>
                <a:schemeClr val="dk1"/>
              </a:solidFill>
              <a:latin typeface="Consolas"/>
              <a:ea typeface="Consolas"/>
              <a:cs typeface="Consolas"/>
              <a:sym typeface="Consolas"/>
            </a:endParaRPr>
          </a:p>
          <a:p>
            <a:pPr indent="0" lvl="0" marL="0" marR="0" rtl="0" algn="l">
              <a:lnSpc>
                <a:spcPct val="100000"/>
              </a:lnSpc>
              <a:spcBef>
                <a:spcPts val="600"/>
              </a:spcBef>
              <a:spcAft>
                <a:spcPts val="0"/>
              </a:spcAft>
              <a:buNone/>
            </a:pPr>
            <a:r>
              <a:rPr lang="en">
                <a:solidFill>
                  <a:srgbClr val="000000"/>
                </a:solidFill>
              </a:rPr>
              <a:t>Arrays can also be multi-dimensional, which means that they can contain other arrays (which can contain other arrays, and so on):</a:t>
            </a:r>
            <a:endParaRPr>
              <a:solidFill>
                <a:srgbClr val="000000"/>
              </a:solidFill>
            </a:endParaRPr>
          </a:p>
          <a:p>
            <a:pPr indent="457200" lvl="0" marL="0" rtl="0" algn="l">
              <a:spcBef>
                <a:spcPts val="600"/>
              </a:spcBef>
              <a:spcAft>
                <a:spcPts val="0"/>
              </a:spcAft>
              <a:buNone/>
            </a:pP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multiArray </a:t>
            </a:r>
            <a:r>
              <a:rPr lang="en" sz="1300">
                <a:solidFill>
                  <a:srgbClr val="080808"/>
                </a:solidFill>
                <a:highlight>
                  <a:schemeClr val="lt1"/>
                </a:highlight>
                <a:latin typeface="Consolas"/>
                <a:ea typeface="Consolas"/>
                <a:cs typeface="Consolas"/>
                <a:sym typeface="Consolas"/>
              </a:rPr>
              <a:t>= [</a:t>
            </a:r>
            <a:br>
              <a:rPr lang="en" sz="1300">
                <a:solidFill>
                  <a:srgbClr val="080808"/>
                </a:solidFill>
                <a:highlight>
                  <a:schemeClr val="lt1"/>
                </a:highlight>
                <a:latin typeface="Consolas"/>
                <a:ea typeface="Consolas"/>
                <a:cs typeface="Consolas"/>
                <a:sym typeface="Consolas"/>
              </a:rPr>
            </a:br>
            <a:r>
              <a:rPr lang="en" sz="1300">
                <a:solidFill>
                  <a:srgbClr val="080808"/>
                </a:solidFill>
                <a:highlight>
                  <a:schemeClr val="lt1"/>
                </a:highlight>
                <a:latin typeface="Consolas"/>
                <a:ea typeface="Consolas"/>
                <a:cs typeface="Consolas"/>
                <a:sym typeface="Consolas"/>
              </a:rPr>
              <a:t>		[{ </a:t>
            </a:r>
            <a:r>
              <a:rPr lang="en" sz="1300">
                <a:solidFill>
                  <a:srgbClr val="830091"/>
                </a:solidFill>
                <a:highlight>
                  <a:schemeClr val="lt1"/>
                </a:highlight>
                <a:latin typeface="Consolas"/>
                <a:ea typeface="Consolas"/>
                <a:cs typeface="Consolas"/>
                <a:sym typeface="Consolas"/>
              </a:rPr>
              <a:t>key1</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"value1"</a:t>
            </a:r>
            <a:r>
              <a:rPr lang="en" sz="1300">
                <a:solidFill>
                  <a:srgbClr val="08080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key2</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"value2" </a:t>
            </a:r>
            <a:r>
              <a:rPr lang="en" sz="1300">
                <a:solidFill>
                  <a:srgbClr val="080808"/>
                </a:solidFill>
                <a:highlight>
                  <a:schemeClr val="lt1"/>
                </a:highlight>
                <a:latin typeface="Consolas"/>
                <a:ea typeface="Consolas"/>
                <a:cs typeface="Consolas"/>
                <a:sym typeface="Consolas"/>
              </a:rPr>
              <a:t>}, </a:t>
            </a:r>
            <a:br>
              <a:rPr lang="en" sz="1300">
                <a:solidFill>
                  <a:srgbClr val="080808"/>
                </a:solidFill>
                <a:highlight>
                  <a:schemeClr val="lt1"/>
                </a:highlight>
                <a:latin typeface="Consolas"/>
                <a:ea typeface="Consolas"/>
                <a:cs typeface="Consolas"/>
                <a:sym typeface="Consolas"/>
              </a:rPr>
            </a:br>
            <a:r>
              <a:rPr lang="en" sz="1300">
                <a:solidFill>
                  <a:srgbClr val="080808"/>
                </a:solidFill>
                <a:highlight>
                  <a:schemeClr val="lt1"/>
                </a:highlight>
                <a:latin typeface="Consolas"/>
                <a:ea typeface="Consolas"/>
                <a:cs typeface="Consolas"/>
                <a:sym typeface="Consolas"/>
              </a:rPr>
              <a:t>		 { </a:t>
            </a:r>
            <a:r>
              <a:rPr lang="en" sz="1300">
                <a:solidFill>
                  <a:srgbClr val="830091"/>
                </a:solidFill>
                <a:highlight>
                  <a:schemeClr val="lt1"/>
                </a:highlight>
                <a:latin typeface="Consolas"/>
                <a:ea typeface="Consolas"/>
                <a:cs typeface="Consolas"/>
                <a:sym typeface="Consolas"/>
              </a:rPr>
              <a:t>key1</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"value3"</a:t>
            </a:r>
            <a:r>
              <a:rPr lang="en" sz="1300">
                <a:solidFill>
                  <a:srgbClr val="08080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key2</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"value4" </a:t>
            </a:r>
            <a:r>
              <a:rPr lang="en" sz="1300">
                <a:solidFill>
                  <a:srgbClr val="080808"/>
                </a:solidFill>
                <a:highlight>
                  <a:schemeClr val="lt1"/>
                </a:highlight>
                <a:latin typeface="Consolas"/>
                <a:ea typeface="Consolas"/>
                <a:cs typeface="Consolas"/>
                <a:sym typeface="Consolas"/>
              </a:rPr>
              <a:t>}],</a:t>
            </a:r>
            <a:br>
              <a:rPr lang="en" sz="1300">
                <a:solidFill>
                  <a:srgbClr val="080808"/>
                </a:solidFill>
                <a:highlight>
                  <a:schemeClr val="lt1"/>
                </a:highlight>
                <a:latin typeface="Consolas"/>
                <a:ea typeface="Consolas"/>
                <a:cs typeface="Consolas"/>
                <a:sym typeface="Consolas"/>
              </a:rPr>
            </a:br>
            <a:r>
              <a:rPr lang="en" sz="1300">
                <a:solidFill>
                  <a:srgbClr val="080808"/>
                </a:solidFill>
                <a:highlight>
                  <a:schemeClr val="lt1"/>
                </a:highlight>
                <a:latin typeface="Consolas"/>
                <a:ea typeface="Consolas"/>
                <a:cs typeface="Consolas"/>
                <a:sym typeface="Consolas"/>
              </a:rPr>
              <a:t>		[{ </a:t>
            </a:r>
            <a:r>
              <a:rPr lang="en" sz="1300">
                <a:solidFill>
                  <a:srgbClr val="830091"/>
                </a:solidFill>
                <a:highlight>
                  <a:schemeClr val="lt1"/>
                </a:highlight>
                <a:latin typeface="Consolas"/>
                <a:ea typeface="Consolas"/>
                <a:cs typeface="Consolas"/>
                <a:sym typeface="Consolas"/>
              </a:rPr>
              <a:t>key1</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"value5"</a:t>
            </a:r>
            <a:r>
              <a:rPr lang="en" sz="1300">
                <a:solidFill>
                  <a:srgbClr val="08080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key2</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"value6" </a:t>
            </a:r>
            <a:r>
              <a:rPr lang="en" sz="1300">
                <a:solidFill>
                  <a:srgbClr val="080808"/>
                </a:solidFill>
                <a:highlight>
                  <a:schemeClr val="lt1"/>
                </a:highlight>
                <a:latin typeface="Consolas"/>
                <a:ea typeface="Consolas"/>
                <a:cs typeface="Consolas"/>
                <a:sym typeface="Consolas"/>
              </a:rPr>
              <a:t>}, </a:t>
            </a:r>
            <a:br>
              <a:rPr lang="en" sz="1300">
                <a:solidFill>
                  <a:srgbClr val="080808"/>
                </a:solidFill>
                <a:highlight>
                  <a:schemeClr val="lt1"/>
                </a:highlight>
                <a:latin typeface="Consolas"/>
                <a:ea typeface="Consolas"/>
                <a:cs typeface="Consolas"/>
                <a:sym typeface="Consolas"/>
              </a:rPr>
            </a:br>
            <a:r>
              <a:rPr lang="en" sz="1300">
                <a:solidFill>
                  <a:srgbClr val="080808"/>
                </a:solidFill>
                <a:highlight>
                  <a:schemeClr val="lt1"/>
                </a:highlight>
                <a:latin typeface="Consolas"/>
                <a:ea typeface="Consolas"/>
                <a:cs typeface="Consolas"/>
                <a:sym typeface="Consolas"/>
              </a:rPr>
              <a:t>		 { </a:t>
            </a:r>
            <a:r>
              <a:rPr lang="en" sz="1300">
                <a:solidFill>
                  <a:srgbClr val="830091"/>
                </a:solidFill>
                <a:highlight>
                  <a:schemeClr val="lt1"/>
                </a:highlight>
                <a:latin typeface="Consolas"/>
                <a:ea typeface="Consolas"/>
                <a:cs typeface="Consolas"/>
                <a:sym typeface="Consolas"/>
              </a:rPr>
              <a:t>key1</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"value7"</a:t>
            </a:r>
            <a:r>
              <a:rPr lang="en" sz="1300">
                <a:solidFill>
                  <a:srgbClr val="08080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key2</a:t>
            </a:r>
            <a:r>
              <a:rPr lang="en" sz="1300">
                <a:solidFill>
                  <a:srgbClr val="080808"/>
                </a:solidFill>
                <a:highlight>
                  <a:schemeClr val="lt1"/>
                </a:highlight>
                <a:latin typeface="Consolas"/>
                <a:ea typeface="Consolas"/>
                <a:cs typeface="Consolas"/>
                <a:sym typeface="Consolas"/>
              </a:rPr>
              <a:t>: </a:t>
            </a:r>
            <a:r>
              <a:rPr lang="en" sz="1300">
                <a:solidFill>
                  <a:srgbClr val="067D17"/>
                </a:solidFill>
                <a:highlight>
                  <a:schemeClr val="lt1"/>
                </a:highlight>
                <a:latin typeface="Consolas"/>
                <a:ea typeface="Consolas"/>
                <a:cs typeface="Consolas"/>
                <a:sym typeface="Consolas"/>
              </a:rPr>
              <a:t>"value8" </a:t>
            </a:r>
            <a:r>
              <a:rPr lang="en" sz="1300">
                <a:solidFill>
                  <a:srgbClr val="080808"/>
                </a:solidFill>
                <a:highlight>
                  <a:schemeClr val="lt1"/>
                </a:highlight>
                <a:latin typeface="Consolas"/>
                <a:ea typeface="Consolas"/>
                <a:cs typeface="Consolas"/>
                <a:sym typeface="Consolas"/>
              </a:rPr>
              <a:t>}]</a:t>
            </a:r>
            <a:br>
              <a:rPr lang="en" sz="1300">
                <a:solidFill>
                  <a:srgbClr val="080808"/>
                </a:solidFill>
                <a:highlight>
                  <a:schemeClr val="lt1"/>
                </a:highlight>
                <a:latin typeface="Consolas"/>
                <a:ea typeface="Consolas"/>
                <a:cs typeface="Consolas"/>
                <a:sym typeface="Consolas"/>
              </a:rPr>
            </a:br>
            <a:r>
              <a:rPr lang="en" sz="1300">
                <a:solidFill>
                  <a:srgbClr val="080808"/>
                </a:solidFill>
                <a:highlight>
                  <a:schemeClr val="lt1"/>
                </a:highlight>
                <a:latin typeface="Consolas"/>
                <a:ea typeface="Consolas"/>
                <a:cs typeface="Consolas"/>
                <a:sym typeface="Consolas"/>
              </a:rPr>
              <a:t>	];</a:t>
            </a:r>
            <a:endParaRPr sz="1300">
              <a:solidFill>
                <a:srgbClr val="080808"/>
              </a:solidFill>
              <a:highlight>
                <a:schemeClr val="lt1"/>
              </a:highlight>
              <a:latin typeface="Consolas"/>
              <a:ea typeface="Consolas"/>
              <a:cs typeface="Consolas"/>
              <a:sym typeface="Consolas"/>
            </a:endParaRPr>
          </a:p>
          <a:p>
            <a:pPr indent="457200" lvl="0" marL="0" rtl="0" algn="l">
              <a:spcBef>
                <a:spcPts val="600"/>
              </a:spcBef>
              <a:spcAft>
                <a:spcPts val="600"/>
              </a:spcAft>
              <a:buNone/>
            </a:pPr>
            <a:r>
              <a:rPr lang="en" sz="1300">
                <a:solidFill>
                  <a:srgbClr val="888888"/>
                </a:solidFill>
                <a:highlight>
                  <a:schemeClr val="lt1"/>
                </a:highlight>
                <a:latin typeface="Consolas"/>
                <a:ea typeface="Consolas"/>
                <a:cs typeface="Consolas"/>
                <a:sym typeface="Consolas"/>
              </a:rPr>
              <a:t>// ArrayName[array_index][internal_array_index][object_key]</a:t>
            </a:r>
            <a:r>
              <a:rPr lang="en" sz="1300">
                <a:solidFill>
                  <a:srgbClr val="080808"/>
                </a:solidFill>
                <a:highlight>
                  <a:schemeClr val="lt1"/>
                </a:highlight>
                <a:latin typeface="Consolas"/>
                <a:ea typeface="Consolas"/>
                <a:cs typeface="Consolas"/>
                <a:sym typeface="Consolas"/>
              </a:rPr>
              <a:t>	</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console</a:t>
            </a:r>
            <a:r>
              <a:rPr lang="en" sz="1300">
                <a:solidFill>
                  <a:srgbClr val="080808"/>
                </a:solidFill>
                <a:highlight>
                  <a:schemeClr val="lt1"/>
                </a:highlight>
                <a:latin typeface="Consolas"/>
                <a:ea typeface="Consolas"/>
                <a:cs typeface="Consolas"/>
                <a:sym typeface="Consolas"/>
              </a:rPr>
              <a:t>.</a:t>
            </a:r>
            <a:r>
              <a:rPr lang="en" sz="1300">
                <a:solidFill>
                  <a:srgbClr val="7A7A43"/>
                </a:solidFill>
                <a:highlight>
                  <a:schemeClr val="lt1"/>
                </a:highlight>
                <a:latin typeface="Consolas"/>
                <a:ea typeface="Consolas"/>
                <a:cs typeface="Consolas"/>
                <a:sym typeface="Consolas"/>
              </a:rPr>
              <a:t>log</a:t>
            </a:r>
            <a:r>
              <a:rPr lang="en" sz="1300">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multiArray</a:t>
            </a:r>
            <a:r>
              <a:rPr lang="en" sz="1300">
                <a:solidFill>
                  <a:srgbClr val="080808"/>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1</a:t>
            </a:r>
            <a:r>
              <a:rPr lang="en" sz="1300">
                <a:solidFill>
                  <a:srgbClr val="080808"/>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0</a:t>
            </a:r>
            <a:r>
              <a:rPr lang="en" sz="1300">
                <a:solidFill>
                  <a:srgbClr val="080808"/>
                </a:solidFill>
                <a:highlight>
                  <a:schemeClr val="lt1"/>
                </a:highlight>
                <a:latin typeface="Consolas"/>
                <a:ea typeface="Consolas"/>
                <a:cs typeface="Consolas"/>
                <a:sym typeface="Consolas"/>
              </a:rPr>
              <a:t>][</a:t>
            </a:r>
            <a:r>
              <a:rPr lang="en" sz="1300">
                <a:solidFill>
                  <a:srgbClr val="067D17"/>
                </a:solidFill>
                <a:highlight>
                  <a:schemeClr val="lt1"/>
                </a:highlight>
                <a:latin typeface="Consolas"/>
                <a:ea typeface="Consolas"/>
                <a:cs typeface="Consolas"/>
                <a:sym typeface="Consolas"/>
              </a:rPr>
              <a:t>"key2"</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value6</a:t>
            </a:r>
            <a:endParaRPr sz="1300">
              <a:solidFill>
                <a:schemeClr val="accent2"/>
              </a:solidFill>
              <a:highlight>
                <a:schemeClr val="lt1"/>
              </a:highlight>
            </a:endParaRPr>
          </a:p>
        </p:txBody>
      </p:sp>
      <p:sp>
        <p:nvSpPr>
          <p:cNvPr id="788" name="Google Shape;788;p9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92"/>
          <p:cNvSpPr txBox="1"/>
          <p:nvPr>
            <p:ph type="title"/>
          </p:nvPr>
        </p:nvSpPr>
        <p:spPr>
          <a:xfrm>
            <a:off x="360487" y="6778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Developer Tools Experimentation</a:t>
            </a:r>
            <a:endParaRPr sz="2500"/>
          </a:p>
        </p:txBody>
      </p:sp>
      <p:sp>
        <p:nvSpPr>
          <p:cNvPr id="795" name="Google Shape;795;p92"/>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marR="0" rtl="0" algn="l">
              <a:lnSpc>
                <a:spcPct val="100000"/>
              </a:lnSpc>
              <a:spcBef>
                <a:spcPts val="0"/>
              </a:spcBef>
              <a:spcAft>
                <a:spcPts val="0"/>
              </a:spcAft>
              <a:buNone/>
            </a:pPr>
            <a:r>
              <a:rPr lang="en" sz="1600">
                <a:solidFill>
                  <a:srgbClr val="000000"/>
                </a:solidFill>
              </a:rPr>
              <a:t>Take a few minutes to try the different ways to create an array using the developer tools in the Chrome browser.</a:t>
            </a:r>
            <a:endParaRPr sz="1600">
              <a:solidFill>
                <a:schemeClr val="dk1"/>
              </a:solidFill>
            </a:endParaRPr>
          </a:p>
          <a:p>
            <a:pPr indent="0" lvl="0" marL="0" rtl="0" algn="l">
              <a:lnSpc>
                <a:spcPct val="100000"/>
              </a:lnSpc>
              <a:spcBef>
                <a:spcPts val="0"/>
              </a:spcBef>
              <a:spcAft>
                <a:spcPts val="0"/>
              </a:spcAft>
              <a:buSzPts val="1500"/>
              <a:buNone/>
            </a:pPr>
            <a:r>
              <a:t/>
            </a:r>
            <a:endParaRPr sz="1300">
              <a:solidFill>
                <a:schemeClr val="dk1"/>
              </a:solidFill>
            </a:endParaRPr>
          </a:p>
        </p:txBody>
      </p:sp>
      <p:sp>
        <p:nvSpPr>
          <p:cNvPr id="796" name="Google Shape;796;p9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pic>
        <p:nvPicPr>
          <p:cNvPr id="797" name="Google Shape;797;p92"/>
          <p:cNvPicPr preferRelativeResize="0"/>
          <p:nvPr/>
        </p:nvPicPr>
        <p:blipFill rotWithShape="1">
          <a:blip r:embed="rId3">
            <a:alphaModFix/>
          </a:blip>
          <a:srcRect b="21172" l="0" r="0" t="0"/>
          <a:stretch/>
        </p:blipFill>
        <p:spPr>
          <a:xfrm>
            <a:off x="2371275" y="2098422"/>
            <a:ext cx="4401450" cy="243420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3"/>
          <p:cNvSpPr txBox="1"/>
          <p:nvPr>
            <p:ph type="title"/>
          </p:nvPr>
        </p:nvSpPr>
        <p:spPr>
          <a:xfrm>
            <a:off x="388187" y="65817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Array Properties: Length</a:t>
            </a:r>
            <a:endParaRPr sz="3200"/>
          </a:p>
        </p:txBody>
      </p:sp>
      <p:sp>
        <p:nvSpPr>
          <p:cNvPr id="804" name="Google Shape;804;p9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None/>
            </a:pPr>
            <a:r>
              <a:rPr lang="en"/>
              <a:t>Every array has a </a:t>
            </a:r>
            <a:r>
              <a:rPr b="1" lang="en">
                <a:latin typeface="Consolas"/>
                <a:ea typeface="Consolas"/>
                <a:cs typeface="Consolas"/>
                <a:sym typeface="Consolas"/>
              </a:rPr>
              <a:t>length</a:t>
            </a:r>
            <a:r>
              <a:rPr lang="en"/>
              <a:t> property, and it is this property that makes arrays different from regular JavaScript objects. For arrays that are dense (i.e., not sparse), the </a:t>
            </a:r>
            <a:r>
              <a:rPr b="1" lang="en">
                <a:latin typeface="Consolas"/>
                <a:ea typeface="Consolas"/>
                <a:cs typeface="Consolas"/>
                <a:sym typeface="Consolas"/>
              </a:rPr>
              <a:t>length</a:t>
            </a:r>
            <a:r>
              <a:rPr lang="en"/>
              <a:t> property specifies the number of elements in the array. Its value is one more than the highest index in the array:</a:t>
            </a:r>
            <a:endParaRPr/>
          </a:p>
          <a:p>
            <a:pPr indent="457200" lvl="0" marL="0" rtl="0" algn="l">
              <a:spcBef>
                <a:spcPts val="600"/>
              </a:spcBef>
              <a:spcAft>
                <a:spcPts val="0"/>
              </a:spcAft>
              <a:buNone/>
            </a:pPr>
            <a:r>
              <a:rPr lang="en">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length</a:t>
            </a:r>
            <a:r>
              <a:rPr lang="en" sz="1300">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no elements, length is 0</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a:solidFill>
                  <a:srgbClr val="080808"/>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2</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3</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5</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7</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11</a:t>
            </a:r>
            <a:r>
              <a:rPr lang="en">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length</a:t>
            </a:r>
            <a:r>
              <a:rPr lang="en" sz="1300">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five elements, length is 5, highest index is 4</a:t>
            </a:r>
            <a:endParaRPr sz="1100">
              <a:solidFill>
                <a:schemeClr val="dk1"/>
              </a:solidFill>
            </a:endParaRPr>
          </a:p>
          <a:p>
            <a:pPr indent="0" lvl="0" marL="0" rtl="0" algn="l">
              <a:spcBef>
                <a:spcPts val="800"/>
              </a:spcBef>
              <a:spcAft>
                <a:spcPts val="0"/>
              </a:spcAft>
              <a:buNone/>
            </a:pPr>
            <a:r>
              <a:rPr lang="en"/>
              <a:t>You can also modify the length of the array using the length property:</a:t>
            </a:r>
            <a:endParaRPr/>
          </a:p>
          <a:p>
            <a:pPr indent="457200" lvl="0" marL="0" rtl="0" algn="l">
              <a:spcBef>
                <a:spcPts val="600"/>
              </a:spcBef>
              <a:spcAft>
                <a:spcPts val="0"/>
              </a:spcAft>
              <a:buNone/>
            </a:pP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a </a:t>
            </a:r>
            <a:r>
              <a:rPr lang="en" sz="1300">
                <a:solidFill>
                  <a:srgbClr val="080808"/>
                </a:solidFill>
                <a:highlight>
                  <a:schemeClr val="lt1"/>
                </a:highlight>
                <a:latin typeface="Consolas"/>
                <a:ea typeface="Consolas"/>
                <a:cs typeface="Consolas"/>
                <a:sym typeface="Consolas"/>
              </a:rPr>
              <a:t>= </a:t>
            </a:r>
            <a:r>
              <a:rPr lang="en">
                <a:solidFill>
                  <a:srgbClr val="080808"/>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2</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3</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5</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7</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11</a:t>
            </a:r>
            <a:r>
              <a:rPr lang="en">
                <a:solidFill>
                  <a:srgbClr val="080808"/>
                </a:solidFill>
                <a:highlight>
                  <a:schemeClr val="lt1"/>
                </a:highlight>
                <a:latin typeface="Consolas"/>
                <a:ea typeface="Consolas"/>
                <a:cs typeface="Consolas"/>
                <a:sym typeface="Consolas"/>
              </a:rPr>
              <a:t>]</a:t>
            </a:r>
            <a:r>
              <a:rPr lang="en" sz="1300">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five elements, length is 5</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length </a:t>
            </a:r>
            <a:r>
              <a:rPr lang="en" sz="1300">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2</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two elements, [2, 3]	</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length </a:t>
            </a:r>
            <a:r>
              <a:rPr lang="en" sz="1300">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5</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four elements, [2, 3, undefined, undefined]</a:t>
            </a:r>
            <a:endParaRPr/>
          </a:p>
          <a:p>
            <a:pPr indent="0" lvl="0" marL="0" rtl="0" algn="l">
              <a:spcBef>
                <a:spcPts val="800"/>
              </a:spcBef>
              <a:spcAft>
                <a:spcPts val="0"/>
              </a:spcAft>
              <a:buNone/>
            </a:pPr>
            <a:r>
              <a:rPr lang="en"/>
              <a:t>Notice how assigning an array a </a:t>
            </a:r>
            <a:r>
              <a:rPr b="1" lang="en">
                <a:latin typeface="Consolas"/>
                <a:ea typeface="Consolas"/>
                <a:cs typeface="Consolas"/>
                <a:sym typeface="Consolas"/>
              </a:rPr>
              <a:t>length</a:t>
            </a:r>
            <a:r>
              <a:rPr lang="en"/>
              <a:t> that is larger than its current </a:t>
            </a:r>
            <a:r>
              <a:rPr b="1" lang="en">
                <a:latin typeface="Consolas"/>
                <a:ea typeface="Consolas"/>
                <a:cs typeface="Consolas"/>
                <a:sym typeface="Consolas"/>
              </a:rPr>
              <a:t>length</a:t>
            </a:r>
            <a:r>
              <a:rPr lang="en"/>
              <a:t> adds </a:t>
            </a:r>
            <a:r>
              <a:rPr b="1" lang="en">
                <a:latin typeface="Consolas"/>
                <a:ea typeface="Consolas"/>
                <a:cs typeface="Consolas"/>
                <a:sym typeface="Consolas"/>
              </a:rPr>
              <a:t>undefined</a:t>
            </a:r>
            <a:r>
              <a:rPr lang="en"/>
              <a:t> elements to the end of the array. Likewise, when you shorten an array by assigning a </a:t>
            </a:r>
            <a:r>
              <a:rPr b="1" lang="en">
                <a:latin typeface="Consolas"/>
                <a:ea typeface="Consolas"/>
                <a:cs typeface="Consolas"/>
                <a:sym typeface="Consolas"/>
              </a:rPr>
              <a:t>length</a:t>
            </a:r>
            <a:r>
              <a:rPr lang="en"/>
              <a:t> that is smaller than its current </a:t>
            </a:r>
            <a:r>
              <a:rPr b="1" lang="en">
                <a:latin typeface="Consolas"/>
                <a:ea typeface="Consolas"/>
                <a:cs typeface="Consolas"/>
                <a:sym typeface="Consolas"/>
              </a:rPr>
              <a:t>length</a:t>
            </a:r>
            <a:r>
              <a:rPr lang="en"/>
              <a:t>, elements on the end are lost (forever, unless you stored them elsewhere first).</a:t>
            </a:r>
            <a:endParaRPr i="1" sz="1200">
              <a:solidFill>
                <a:schemeClr val="dk2"/>
              </a:solidFill>
              <a:latin typeface="Consolas"/>
              <a:ea typeface="Consolas"/>
              <a:cs typeface="Consolas"/>
              <a:sym typeface="Consolas"/>
            </a:endParaRPr>
          </a:p>
        </p:txBody>
      </p:sp>
      <p:sp>
        <p:nvSpPr>
          <p:cNvPr id="805" name="Google Shape;805;p9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94"/>
          <p:cNvSpPr txBox="1"/>
          <p:nvPr>
            <p:ph type="title"/>
          </p:nvPr>
        </p:nvSpPr>
        <p:spPr>
          <a:xfrm>
            <a:off x="388187" y="6581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Array Methods in </a:t>
            </a:r>
            <a:r>
              <a:rPr lang="en" sz="2500"/>
              <a:t>JavaScript </a:t>
            </a:r>
            <a:endParaRPr sz="2500"/>
          </a:p>
        </p:txBody>
      </p:sp>
      <p:sp>
        <p:nvSpPr>
          <p:cNvPr id="812" name="Google Shape;812;p94"/>
          <p:cNvSpPr txBox="1"/>
          <p:nvPr>
            <p:ph idx="1" type="body"/>
          </p:nvPr>
        </p:nvSpPr>
        <p:spPr>
          <a:xfrm>
            <a:off x="593775" y="1290600"/>
            <a:ext cx="8116800" cy="33954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sz="1500">
                <a:solidFill>
                  <a:schemeClr val="accent2"/>
                </a:solidFill>
              </a:rPr>
              <a:t>JavaScript provides many useful </a:t>
            </a:r>
            <a:r>
              <a:rPr lang="en" sz="1500" u="sng">
                <a:solidFill>
                  <a:schemeClr val="hlink"/>
                </a:solidFill>
                <a:hlinkClick r:id="rId3"/>
              </a:rPr>
              <a:t>methods</a:t>
            </a:r>
            <a:r>
              <a:rPr lang="en" sz="1500">
                <a:solidFill>
                  <a:schemeClr val="accent2"/>
                </a:solidFill>
              </a:rPr>
              <a:t> for Array objects, some of which we will discuss in more detail in the following slides. Here us a list of some of the most common Array methods:</a:t>
            </a:r>
            <a:endParaRPr sz="1500">
              <a:solidFill>
                <a:schemeClr val="accent2"/>
              </a:solidFill>
            </a:endParaRPr>
          </a:p>
          <a:p>
            <a:pPr indent="-260350" lvl="0" marL="342900" rtl="0" algn="l">
              <a:lnSpc>
                <a:spcPct val="115000"/>
              </a:lnSpc>
              <a:spcBef>
                <a:spcPts val="700"/>
              </a:spcBef>
              <a:spcAft>
                <a:spcPts val="0"/>
              </a:spcAft>
              <a:buSzPts val="1500"/>
              <a:buChar char="➢"/>
            </a:pPr>
            <a:r>
              <a:rPr b="1" lang="en" sz="1500">
                <a:solidFill>
                  <a:schemeClr val="accent2"/>
                </a:solidFill>
                <a:latin typeface="Consolas"/>
                <a:ea typeface="Consolas"/>
                <a:cs typeface="Consolas"/>
                <a:sym typeface="Consolas"/>
              </a:rPr>
              <a:t>length()</a:t>
            </a:r>
            <a:r>
              <a:rPr b="1" lang="en" sz="1500">
                <a:solidFill>
                  <a:schemeClr val="accent2"/>
                </a:solidFill>
              </a:rPr>
              <a:t> – </a:t>
            </a:r>
            <a:r>
              <a:rPr lang="en" sz="1500">
                <a:solidFill>
                  <a:schemeClr val="accent2"/>
                </a:solidFill>
              </a:rPr>
              <a:t>Returns the number of elements in an array.</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reverse()</a:t>
            </a:r>
            <a:r>
              <a:rPr b="1" lang="en" sz="1500">
                <a:solidFill>
                  <a:schemeClr val="accent2"/>
                </a:solidFill>
              </a:rPr>
              <a:t> – </a:t>
            </a:r>
            <a:r>
              <a:rPr lang="en" sz="1500">
                <a:solidFill>
                  <a:schemeClr val="accent2"/>
                </a:solidFill>
              </a:rPr>
              <a:t>Returns the array in reverse order.</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sort()</a:t>
            </a:r>
            <a:r>
              <a:rPr b="1" lang="en" sz="1500">
                <a:solidFill>
                  <a:schemeClr val="accent2"/>
                </a:solidFill>
              </a:rPr>
              <a:t> – </a:t>
            </a:r>
            <a:r>
              <a:rPr lang="en" sz="1500">
                <a:solidFill>
                  <a:schemeClr val="accent2"/>
                </a:solidFill>
              </a:rPr>
              <a:t>Sorts the elements of an array in specific order.</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join()</a:t>
            </a:r>
            <a:r>
              <a:rPr b="1" lang="en" sz="1500">
                <a:solidFill>
                  <a:schemeClr val="accent2"/>
                </a:solidFill>
              </a:rPr>
              <a:t> – </a:t>
            </a:r>
            <a:r>
              <a:rPr lang="en" sz="1500">
                <a:solidFill>
                  <a:schemeClr val="accent2"/>
                </a:solidFill>
              </a:rPr>
              <a:t>Concatenates the array elements to a string.</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toString()</a:t>
            </a:r>
            <a:r>
              <a:rPr b="1" lang="en" sz="1500">
                <a:solidFill>
                  <a:schemeClr val="accent2"/>
                </a:solidFill>
              </a:rPr>
              <a:t> – </a:t>
            </a:r>
            <a:r>
              <a:rPr lang="en" sz="1500">
                <a:solidFill>
                  <a:schemeClr val="accent2"/>
                </a:solidFill>
              </a:rPr>
              <a:t>Returns the string representation of an array.</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pop()</a:t>
            </a:r>
            <a:r>
              <a:rPr b="1" lang="en" sz="1500">
                <a:solidFill>
                  <a:schemeClr val="accent2"/>
                </a:solidFill>
              </a:rPr>
              <a:t> – </a:t>
            </a:r>
            <a:r>
              <a:rPr lang="en" sz="1500">
                <a:solidFill>
                  <a:schemeClr val="accent2"/>
                </a:solidFill>
              </a:rPr>
              <a:t>Removes and returns the last array element.</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push()</a:t>
            </a:r>
            <a:r>
              <a:rPr b="1" lang="en" sz="1500">
                <a:solidFill>
                  <a:schemeClr val="accent2"/>
                </a:solidFill>
              </a:rPr>
              <a:t> – </a:t>
            </a:r>
            <a:r>
              <a:rPr lang="en" sz="1500">
                <a:solidFill>
                  <a:schemeClr val="accent2"/>
                </a:solidFill>
              </a:rPr>
              <a:t>Adds elements to end of array and returns its length.</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splice()</a:t>
            </a:r>
            <a:r>
              <a:rPr b="1" lang="en" sz="1500">
                <a:solidFill>
                  <a:schemeClr val="accent2"/>
                </a:solidFill>
              </a:rPr>
              <a:t> –</a:t>
            </a:r>
            <a:r>
              <a:rPr lang="en" sz="1500">
                <a:solidFill>
                  <a:schemeClr val="accent2"/>
                </a:solidFill>
              </a:rPr>
              <a:t> Returns an array by changing its elements in place.</a:t>
            </a:r>
            <a:endParaRPr sz="1500">
              <a:solidFill>
                <a:schemeClr val="accent2"/>
              </a:solidFill>
            </a:endParaRPr>
          </a:p>
          <a:p>
            <a:pPr indent="-260350" lvl="0" marL="342900" rtl="0" algn="l">
              <a:lnSpc>
                <a:spcPct val="115000"/>
              </a:lnSpc>
              <a:spcBef>
                <a:spcPts val="0"/>
              </a:spcBef>
              <a:spcAft>
                <a:spcPts val="0"/>
              </a:spcAft>
              <a:buSzPts val="1500"/>
              <a:buChar char="➢"/>
            </a:pPr>
            <a:r>
              <a:rPr b="1" lang="en" sz="1500">
                <a:solidFill>
                  <a:schemeClr val="accent2"/>
                </a:solidFill>
                <a:latin typeface="Consolas"/>
                <a:ea typeface="Consolas"/>
                <a:cs typeface="Consolas"/>
                <a:sym typeface="Consolas"/>
              </a:rPr>
              <a:t>slice()</a:t>
            </a:r>
            <a:r>
              <a:rPr b="1" lang="en" sz="1500">
                <a:solidFill>
                  <a:schemeClr val="accent2"/>
                </a:solidFill>
              </a:rPr>
              <a:t> – </a:t>
            </a:r>
            <a:r>
              <a:rPr lang="en" sz="1500">
                <a:solidFill>
                  <a:schemeClr val="accent2"/>
                </a:solidFill>
              </a:rPr>
              <a:t>Returns a shallow copy of a portion of an array.</a:t>
            </a:r>
            <a:endParaRPr sz="1500">
              <a:solidFill>
                <a:schemeClr val="dk1"/>
              </a:solidFill>
              <a:latin typeface="Calibri"/>
              <a:ea typeface="Calibri"/>
              <a:cs typeface="Calibri"/>
              <a:sym typeface="Calibri"/>
            </a:endParaRPr>
          </a:p>
        </p:txBody>
      </p:sp>
      <p:sp>
        <p:nvSpPr>
          <p:cNvPr id="813" name="Google Shape;813;p9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814" name="Google Shape;814;p94"/>
          <p:cNvSpPr txBox="1"/>
          <p:nvPr/>
        </p:nvSpPr>
        <p:spPr>
          <a:xfrm>
            <a:off x="4707825" y="1482581"/>
            <a:ext cx="4064100" cy="277200"/>
          </a:xfrm>
          <a:prstGeom prst="rect">
            <a:avLst/>
          </a:prstGeom>
          <a:noFill/>
          <a:ln>
            <a:noFill/>
          </a:ln>
        </p:spPr>
        <p:txBody>
          <a:bodyPr anchorCtr="0" anchor="t" bIns="68575" lIns="68575" spcFirstLastPara="1" rIns="68575" wrap="square" tIns="68575">
            <a:spAutoFit/>
          </a:bodyPr>
          <a:lstStyle/>
          <a:p>
            <a:pPr indent="0" lvl="0" marL="0" rtl="0" algn="l">
              <a:lnSpc>
                <a:spcPct val="150000"/>
              </a:lnSpc>
              <a:spcBef>
                <a:spcPts val="0"/>
              </a:spcBef>
              <a:spcAft>
                <a:spcPts val="700"/>
              </a:spcAft>
              <a:buNone/>
            </a:pPr>
            <a:r>
              <a:t/>
            </a:r>
            <a:endParaRPr sz="900">
              <a:solidFill>
                <a:srgbClr val="25265E"/>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9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Array Methods: Push, Pop, and Shift</a:t>
            </a:r>
            <a:endParaRPr sz="2500"/>
          </a:p>
        </p:txBody>
      </p:sp>
      <p:sp>
        <p:nvSpPr>
          <p:cNvPr id="821" name="Google Shape;821;p95"/>
          <p:cNvSpPr txBox="1"/>
          <p:nvPr>
            <p:ph idx="1" type="body"/>
          </p:nvPr>
        </p:nvSpPr>
        <p:spPr>
          <a:xfrm>
            <a:off x="523875" y="1290600"/>
            <a:ext cx="8186700" cy="34638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lang="en">
                <a:solidFill>
                  <a:srgbClr val="080808"/>
                </a:solidFill>
              </a:rPr>
              <a:t>We have already seen how to add new elements to an array via square-bracket notation, as follows:</a:t>
            </a:r>
            <a:endParaRPr>
              <a:solidFill>
                <a:srgbClr val="080808"/>
              </a:solidFill>
            </a:endParaRPr>
          </a:p>
          <a:p>
            <a:pPr indent="457200" lvl="0" marL="0" rtl="0" algn="l">
              <a:spcBef>
                <a:spcPts val="800"/>
              </a:spcBef>
              <a:spcAft>
                <a:spcPts val="0"/>
              </a:spcAft>
              <a:buNone/>
            </a:pP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a </a:t>
            </a:r>
            <a:r>
              <a:rPr lang="en" sz="1300">
                <a:solidFill>
                  <a:srgbClr val="080808"/>
                </a:solidFill>
                <a:highlight>
                  <a:schemeClr val="lt1"/>
                </a:highlight>
                <a:latin typeface="Consolas"/>
                <a:ea typeface="Consolas"/>
                <a:cs typeface="Consolas"/>
                <a:sym typeface="Consolas"/>
              </a:rPr>
              <a:t>= [];			</a:t>
            </a:r>
            <a:r>
              <a:rPr lang="en" sz="1300">
                <a:solidFill>
                  <a:srgbClr val="888888"/>
                </a:solidFill>
                <a:highlight>
                  <a:schemeClr val="lt1"/>
                </a:highlight>
                <a:latin typeface="Consolas"/>
                <a:ea typeface="Consolas"/>
                <a:cs typeface="Consolas"/>
                <a:sym typeface="Consolas"/>
              </a:rPr>
              <a:t>// an empty array</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sz="1300">
                <a:solidFill>
                  <a:srgbClr val="080808"/>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0</a:t>
            </a:r>
            <a:r>
              <a:rPr lang="en" sz="1300">
                <a:solidFill>
                  <a:srgbClr val="080808"/>
                </a:solidFill>
                <a:highlight>
                  <a:schemeClr val="lt1"/>
                </a:highlight>
                <a:latin typeface="Consolas"/>
                <a:ea typeface="Consolas"/>
                <a:cs typeface="Consolas"/>
                <a:sym typeface="Consolas"/>
              </a:rPr>
              <a:t>]</a:t>
            </a:r>
            <a:r>
              <a:rPr lang="en" sz="1300">
                <a:solidFill>
                  <a:srgbClr val="830091"/>
                </a:solidFill>
                <a:highlight>
                  <a:schemeClr val="lt1"/>
                </a:highlight>
                <a:latin typeface="Consolas"/>
                <a:ea typeface="Consolas"/>
                <a:cs typeface="Consolas"/>
                <a:sym typeface="Consolas"/>
              </a:rPr>
              <a:t> </a:t>
            </a:r>
            <a:r>
              <a:rPr lang="en" sz="1300">
                <a:solidFill>
                  <a:srgbClr val="080808"/>
                </a:solidFill>
                <a:highlight>
                  <a:schemeClr val="lt1"/>
                </a:highlight>
                <a:latin typeface="Consolas"/>
                <a:ea typeface="Consolas"/>
                <a:cs typeface="Consolas"/>
                <a:sym typeface="Consolas"/>
              </a:rPr>
              <a:t>= </a:t>
            </a:r>
            <a:r>
              <a:rPr lang="en" sz="1300">
                <a:solidFill>
                  <a:srgbClr val="174AD4"/>
                </a:solidFill>
                <a:highlight>
                  <a:schemeClr val="lt1"/>
                </a:highlight>
                <a:latin typeface="Consolas"/>
                <a:ea typeface="Consolas"/>
                <a:cs typeface="Consolas"/>
                <a:sym typeface="Consolas"/>
              </a:rPr>
              <a:t>3</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initializing value 3 at index 0</a:t>
            </a:r>
            <a:endParaRPr sz="1300">
              <a:solidFill>
                <a:srgbClr val="080808"/>
              </a:solidFill>
            </a:endParaRPr>
          </a:p>
          <a:p>
            <a:pPr indent="0" lvl="0" marL="0" marR="0" rtl="0" algn="l">
              <a:lnSpc>
                <a:spcPct val="100000"/>
              </a:lnSpc>
              <a:spcBef>
                <a:spcPts val="600"/>
              </a:spcBef>
              <a:spcAft>
                <a:spcPts val="0"/>
              </a:spcAft>
              <a:buNone/>
            </a:pPr>
            <a:r>
              <a:rPr lang="en">
                <a:solidFill>
                  <a:srgbClr val="080808"/>
                </a:solidFill>
              </a:rPr>
              <a:t>Elements can also be added to an array by using the </a:t>
            </a:r>
            <a:r>
              <a:rPr b="1" lang="en" u="sng">
                <a:solidFill>
                  <a:schemeClr val="hlink"/>
                </a:solidFill>
                <a:latin typeface="Consolas"/>
                <a:ea typeface="Consolas"/>
                <a:cs typeface="Consolas"/>
                <a:sym typeface="Consolas"/>
                <a:hlinkClick r:id="rId3"/>
              </a:rPr>
              <a:t>push()</a:t>
            </a:r>
            <a:r>
              <a:rPr lang="en">
                <a:solidFill>
                  <a:srgbClr val="080808"/>
                </a:solidFill>
              </a:rPr>
              <a:t> method. This method adds one or more elements to the end of an array, and returns a value equal to the new length of the array. For example:</a:t>
            </a:r>
            <a:endParaRPr>
              <a:solidFill>
                <a:srgbClr val="080808"/>
              </a:solidFill>
            </a:endParaRPr>
          </a:p>
          <a:p>
            <a:pPr indent="457200" lvl="0" marL="0" rtl="0" algn="l">
              <a:spcBef>
                <a:spcPts val="800"/>
              </a:spcBef>
              <a:spcAft>
                <a:spcPts val="0"/>
              </a:spcAft>
              <a:buNone/>
            </a:pP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a </a:t>
            </a:r>
            <a:r>
              <a:rPr lang="en" sz="1300">
                <a:solidFill>
                  <a:srgbClr val="080808"/>
                </a:solidFill>
                <a:highlight>
                  <a:schemeClr val="lt1"/>
                </a:highlight>
                <a:latin typeface="Consolas"/>
                <a:ea typeface="Consolas"/>
                <a:cs typeface="Consolas"/>
                <a:sym typeface="Consolas"/>
              </a:rPr>
              <a:t>= [];			</a:t>
            </a:r>
            <a:r>
              <a:rPr lang="en" sz="1300">
                <a:solidFill>
                  <a:srgbClr val="888888"/>
                </a:solidFill>
                <a:highlight>
                  <a:schemeClr val="lt1"/>
                </a:highlight>
                <a:latin typeface="Consolas"/>
                <a:ea typeface="Consolas"/>
                <a:cs typeface="Consolas"/>
                <a:sym typeface="Consolas"/>
              </a:rPr>
              <a:t>// an empty array</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sz="1300">
                <a:solidFill>
                  <a:srgbClr val="080808"/>
                </a:solidFill>
                <a:highlight>
                  <a:schemeClr val="lt1"/>
                </a:highlight>
                <a:latin typeface="Consolas"/>
                <a:ea typeface="Consolas"/>
                <a:cs typeface="Consolas"/>
                <a:sym typeface="Consolas"/>
              </a:rPr>
              <a:t>.push(</a:t>
            </a:r>
            <a:r>
              <a:rPr lang="en" sz="1300">
                <a:solidFill>
                  <a:srgbClr val="174AD4"/>
                </a:solidFill>
                <a:highlight>
                  <a:schemeClr val="lt1"/>
                </a:highlight>
                <a:latin typeface="Consolas"/>
                <a:ea typeface="Consolas"/>
                <a:cs typeface="Consolas"/>
                <a:sym typeface="Consolas"/>
              </a:rPr>
              <a:t>3</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a = [3]</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sz="1300">
                <a:solidFill>
                  <a:srgbClr val="080808"/>
                </a:solidFill>
                <a:highlight>
                  <a:schemeClr val="lt1"/>
                </a:highlight>
                <a:latin typeface="Consolas"/>
                <a:ea typeface="Consolas"/>
                <a:cs typeface="Consolas"/>
                <a:sym typeface="Consolas"/>
              </a:rPr>
              <a:t>.push(</a:t>
            </a:r>
            <a:r>
              <a:rPr lang="en" sz="1300">
                <a:solidFill>
                  <a:srgbClr val="174AD4"/>
                </a:solidFill>
                <a:highlight>
                  <a:schemeClr val="lt1"/>
                </a:highlight>
                <a:latin typeface="Consolas"/>
                <a:ea typeface="Consolas"/>
                <a:cs typeface="Consolas"/>
                <a:sym typeface="Consolas"/>
              </a:rPr>
              <a:t>4</a:t>
            </a:r>
            <a:r>
              <a:rPr lang="en" sz="1300">
                <a:solidFill>
                  <a:schemeClr val="accent2"/>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 5</a:t>
            </a:r>
            <a:r>
              <a:rPr lang="en" sz="1300">
                <a:solidFill>
                  <a:schemeClr val="accent2"/>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 6</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a = [3, 4, 5, 6]</a:t>
            </a:r>
            <a:endParaRPr sz="1300">
              <a:solidFill>
                <a:srgbClr val="080808"/>
              </a:solidFill>
              <a:latin typeface="Consolas"/>
              <a:ea typeface="Consolas"/>
              <a:cs typeface="Consolas"/>
              <a:sym typeface="Consolas"/>
            </a:endParaRPr>
          </a:p>
          <a:p>
            <a:pPr indent="0" lvl="0" marL="0" marR="0" rtl="0" algn="l">
              <a:lnSpc>
                <a:spcPct val="100000"/>
              </a:lnSpc>
              <a:spcBef>
                <a:spcPts val="600"/>
              </a:spcBef>
              <a:spcAft>
                <a:spcPts val="0"/>
              </a:spcAft>
              <a:buNone/>
            </a:pPr>
            <a:r>
              <a:rPr lang="en">
                <a:solidFill>
                  <a:srgbClr val="080808"/>
                </a:solidFill>
              </a:rPr>
              <a:t>To remove an element from an array, you can use the </a:t>
            </a:r>
            <a:r>
              <a:rPr b="1" lang="en" u="sng">
                <a:solidFill>
                  <a:schemeClr val="hlink"/>
                </a:solidFill>
                <a:latin typeface="Consolas"/>
                <a:ea typeface="Consolas"/>
                <a:cs typeface="Consolas"/>
                <a:sym typeface="Consolas"/>
                <a:hlinkClick r:id="rId4"/>
              </a:rPr>
              <a:t>pop()</a:t>
            </a:r>
            <a:r>
              <a:rPr lang="en">
                <a:solidFill>
                  <a:srgbClr val="080808"/>
                </a:solidFill>
              </a:rPr>
              <a:t> and </a:t>
            </a:r>
            <a:r>
              <a:rPr b="1" lang="en" u="sng">
                <a:solidFill>
                  <a:schemeClr val="hlink"/>
                </a:solidFill>
                <a:latin typeface="Consolas"/>
                <a:ea typeface="Consolas"/>
                <a:cs typeface="Consolas"/>
                <a:sym typeface="Consolas"/>
                <a:hlinkClick r:id="rId5"/>
              </a:rPr>
              <a:t>shift()</a:t>
            </a:r>
            <a:r>
              <a:rPr lang="en">
                <a:solidFill>
                  <a:srgbClr val="080808"/>
                </a:solidFill>
              </a:rPr>
              <a:t> methods. The </a:t>
            </a:r>
            <a:r>
              <a:rPr b="1" lang="en" u="sng">
                <a:solidFill>
                  <a:schemeClr val="hlink"/>
                </a:solidFill>
                <a:latin typeface="Consolas"/>
                <a:ea typeface="Consolas"/>
                <a:cs typeface="Consolas"/>
                <a:sym typeface="Consolas"/>
              </a:rPr>
              <a:t>pop()</a:t>
            </a:r>
            <a:r>
              <a:rPr lang="en">
                <a:solidFill>
                  <a:srgbClr val="080808"/>
                </a:solidFill>
              </a:rPr>
              <a:t> method removes the last element from an array and returns that element. The </a:t>
            </a:r>
            <a:r>
              <a:rPr b="1" lang="en" u="sng">
                <a:solidFill>
                  <a:schemeClr val="hlink"/>
                </a:solidFill>
                <a:latin typeface="Consolas"/>
                <a:ea typeface="Consolas"/>
                <a:cs typeface="Consolas"/>
                <a:sym typeface="Consolas"/>
              </a:rPr>
              <a:t>shift()</a:t>
            </a:r>
            <a:r>
              <a:rPr lang="en">
                <a:solidFill>
                  <a:srgbClr val="080808"/>
                </a:solidFill>
              </a:rPr>
              <a:t> method removes and returns the first element of the array.</a:t>
            </a:r>
            <a:endParaRPr>
              <a:solidFill>
                <a:srgbClr val="080808"/>
              </a:solidFill>
            </a:endParaRPr>
          </a:p>
          <a:p>
            <a:pPr indent="457200" lvl="0" marL="0" rtl="0" algn="l">
              <a:spcBef>
                <a:spcPts val="800"/>
              </a:spcBef>
              <a:spcAft>
                <a:spcPts val="600"/>
              </a:spcAft>
              <a:buNone/>
            </a:pP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a </a:t>
            </a:r>
            <a:r>
              <a:rPr lang="en" sz="1300">
                <a:solidFill>
                  <a:srgbClr val="080808"/>
                </a:solidFill>
                <a:highlight>
                  <a:schemeClr val="lt1"/>
                </a:highlight>
                <a:latin typeface="Consolas"/>
                <a:ea typeface="Consolas"/>
                <a:cs typeface="Consolas"/>
                <a:sym typeface="Consolas"/>
              </a:rPr>
              <a:t>= [</a:t>
            </a:r>
            <a:r>
              <a:rPr lang="en" sz="1300">
                <a:solidFill>
                  <a:srgbClr val="174AD4"/>
                </a:solidFill>
                <a:highlight>
                  <a:schemeClr val="lt1"/>
                </a:highlight>
                <a:latin typeface="Consolas"/>
                <a:ea typeface="Consolas"/>
                <a:cs typeface="Consolas"/>
                <a:sym typeface="Consolas"/>
              </a:rPr>
              <a:t>4</a:t>
            </a:r>
            <a:r>
              <a:rPr lang="en" sz="1300">
                <a:solidFill>
                  <a:schemeClr val="accent2"/>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 5</a:t>
            </a:r>
            <a:r>
              <a:rPr lang="en" sz="1300">
                <a:solidFill>
                  <a:schemeClr val="accent2"/>
                </a:solidFill>
                <a:highlight>
                  <a:schemeClr val="lt1"/>
                </a:highlight>
                <a:latin typeface="Consolas"/>
                <a:ea typeface="Consolas"/>
                <a:cs typeface="Consolas"/>
                <a:sym typeface="Consolas"/>
              </a:rPr>
              <a:t>,</a:t>
            </a:r>
            <a:r>
              <a:rPr lang="en" sz="1300">
                <a:solidFill>
                  <a:srgbClr val="174AD4"/>
                </a:solidFill>
                <a:highlight>
                  <a:schemeClr val="lt1"/>
                </a:highlight>
                <a:latin typeface="Consolas"/>
                <a:ea typeface="Consolas"/>
                <a:cs typeface="Consolas"/>
                <a:sym typeface="Consolas"/>
              </a:rPr>
              <a:t> 6</a:t>
            </a:r>
            <a:r>
              <a:rPr lang="en" sz="1300">
                <a:solidFill>
                  <a:srgbClr val="080808"/>
                </a:solidFill>
                <a:highlight>
                  <a:schemeClr val="lt1"/>
                </a:highlight>
                <a:latin typeface="Consolas"/>
                <a:ea typeface="Consolas"/>
                <a:cs typeface="Consolas"/>
                <a:sym typeface="Consolas"/>
              </a:rPr>
              <a:t>];		</a:t>
            </a:r>
            <a:r>
              <a:rPr lang="en" sz="1300">
                <a:solidFill>
                  <a:srgbClr val="888888"/>
                </a:solidFill>
                <a:highlight>
                  <a:schemeClr val="lt1"/>
                </a:highlight>
                <a:latin typeface="Consolas"/>
                <a:ea typeface="Consolas"/>
                <a:cs typeface="Consolas"/>
                <a:sym typeface="Consolas"/>
              </a:rPr>
              <a:t>// a = [4, 5, 6]</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b </a:t>
            </a:r>
            <a:r>
              <a:rPr lang="en" sz="1300">
                <a:solidFill>
                  <a:srgbClr val="08080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sz="1300">
                <a:solidFill>
                  <a:srgbClr val="080808"/>
                </a:solidFill>
                <a:highlight>
                  <a:schemeClr val="lt1"/>
                </a:highlight>
                <a:latin typeface="Consolas"/>
                <a:ea typeface="Consolas"/>
                <a:cs typeface="Consolas"/>
                <a:sym typeface="Consolas"/>
              </a:rPr>
              <a:t>.pop();		</a:t>
            </a:r>
            <a:r>
              <a:rPr lang="en" sz="1300">
                <a:solidFill>
                  <a:srgbClr val="888888"/>
                </a:solidFill>
                <a:highlight>
                  <a:schemeClr val="lt1"/>
                </a:highlight>
                <a:latin typeface="Consolas"/>
                <a:ea typeface="Consolas"/>
                <a:cs typeface="Consolas"/>
                <a:sym typeface="Consolas"/>
              </a:rPr>
              <a:t>// a = [4, 5]; b = 6</a:t>
            </a:r>
            <a:br>
              <a:rPr lang="en" sz="1300">
                <a:solidFill>
                  <a:srgbClr val="888888"/>
                </a:solidFill>
                <a:highlight>
                  <a:schemeClr val="lt1"/>
                </a:highlight>
                <a:latin typeface="Consolas"/>
                <a:ea typeface="Consolas"/>
                <a:cs typeface="Consolas"/>
                <a:sym typeface="Consolas"/>
              </a:rPr>
            </a:br>
            <a:r>
              <a:rPr lang="en" sz="1300">
                <a:solidFill>
                  <a:srgbClr val="888888"/>
                </a:solidFill>
                <a:highlight>
                  <a:schemeClr val="lt1"/>
                </a:highlight>
                <a:latin typeface="Consolas"/>
                <a:ea typeface="Consolas"/>
                <a:cs typeface="Consolas"/>
                <a:sym typeface="Consolas"/>
              </a:rPr>
              <a:t>	</a:t>
            </a:r>
            <a:r>
              <a:rPr lang="en" sz="1300">
                <a:solidFill>
                  <a:srgbClr val="0033B3"/>
                </a:solidFill>
                <a:highlight>
                  <a:schemeClr val="lt1"/>
                </a:highlight>
                <a:latin typeface="Consolas"/>
                <a:ea typeface="Consolas"/>
                <a:cs typeface="Consolas"/>
                <a:sym typeface="Consolas"/>
              </a:rPr>
              <a:t>const </a:t>
            </a:r>
            <a:r>
              <a:rPr lang="en" sz="1300">
                <a:solidFill>
                  <a:srgbClr val="830091"/>
                </a:solidFill>
                <a:highlight>
                  <a:schemeClr val="lt1"/>
                </a:highlight>
                <a:latin typeface="Consolas"/>
                <a:ea typeface="Consolas"/>
                <a:cs typeface="Consolas"/>
                <a:sym typeface="Consolas"/>
              </a:rPr>
              <a:t>c </a:t>
            </a:r>
            <a:r>
              <a:rPr lang="en" sz="1300">
                <a:solidFill>
                  <a:srgbClr val="080808"/>
                </a:solidFill>
                <a:highlight>
                  <a:schemeClr val="lt1"/>
                </a:highlight>
                <a:latin typeface="Consolas"/>
                <a:ea typeface="Consolas"/>
                <a:cs typeface="Consolas"/>
                <a:sym typeface="Consolas"/>
              </a:rPr>
              <a:t>= </a:t>
            </a:r>
            <a:r>
              <a:rPr lang="en" sz="1300">
                <a:solidFill>
                  <a:srgbClr val="830091"/>
                </a:solidFill>
                <a:highlight>
                  <a:schemeClr val="lt1"/>
                </a:highlight>
                <a:latin typeface="Consolas"/>
                <a:ea typeface="Consolas"/>
                <a:cs typeface="Consolas"/>
                <a:sym typeface="Consolas"/>
              </a:rPr>
              <a:t>a</a:t>
            </a:r>
            <a:r>
              <a:rPr lang="en" sz="1300">
                <a:solidFill>
                  <a:srgbClr val="080808"/>
                </a:solidFill>
                <a:highlight>
                  <a:schemeClr val="lt1"/>
                </a:highlight>
                <a:latin typeface="Consolas"/>
                <a:ea typeface="Consolas"/>
                <a:cs typeface="Consolas"/>
                <a:sym typeface="Consolas"/>
              </a:rPr>
              <a:t>.shift();		</a:t>
            </a:r>
            <a:r>
              <a:rPr lang="en" sz="1300">
                <a:solidFill>
                  <a:srgbClr val="888888"/>
                </a:solidFill>
                <a:highlight>
                  <a:schemeClr val="lt1"/>
                </a:highlight>
                <a:latin typeface="Consolas"/>
                <a:ea typeface="Consolas"/>
                <a:cs typeface="Consolas"/>
                <a:sym typeface="Consolas"/>
              </a:rPr>
              <a:t>// a = [5]; c = 4</a:t>
            </a:r>
            <a:endParaRPr i="1" sz="1300">
              <a:solidFill>
                <a:srgbClr val="080808"/>
              </a:solidFill>
              <a:latin typeface="Consolas"/>
              <a:ea typeface="Consolas"/>
              <a:cs typeface="Consolas"/>
              <a:sym typeface="Consolas"/>
            </a:endParaRPr>
          </a:p>
        </p:txBody>
      </p:sp>
      <p:sp>
        <p:nvSpPr>
          <p:cNvPr id="822" name="Google Shape;822;p9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96"/>
          <p:cNvSpPr txBox="1"/>
          <p:nvPr>
            <p:ph type="title"/>
          </p:nvPr>
        </p:nvSpPr>
        <p:spPr>
          <a:xfrm>
            <a:off x="388187" y="6450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Array Methods: Join</a:t>
            </a:r>
            <a:endParaRPr sz="2500"/>
          </a:p>
        </p:txBody>
      </p:sp>
      <p:sp>
        <p:nvSpPr>
          <p:cNvPr id="829" name="Google Shape;829;p96"/>
          <p:cNvSpPr txBox="1"/>
          <p:nvPr>
            <p:ph idx="1" type="body"/>
          </p:nvPr>
        </p:nvSpPr>
        <p:spPr>
          <a:xfrm>
            <a:off x="523875" y="1175450"/>
            <a:ext cx="8186700" cy="3808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lang="en" sz="1500">
                <a:solidFill>
                  <a:srgbClr val="000000"/>
                </a:solidFill>
              </a:rPr>
              <a:t>The </a:t>
            </a:r>
            <a:r>
              <a:rPr b="1" lang="en" sz="1500" u="sng">
                <a:solidFill>
                  <a:schemeClr val="hlink"/>
                </a:solidFill>
                <a:latin typeface="Consolas"/>
                <a:ea typeface="Consolas"/>
                <a:cs typeface="Consolas"/>
                <a:sym typeface="Consolas"/>
                <a:hlinkClick r:id="rId3"/>
              </a:rPr>
              <a:t>Array.join()</a:t>
            </a:r>
            <a:r>
              <a:rPr lang="en" sz="1500" u="sng">
                <a:solidFill>
                  <a:schemeClr val="hlink"/>
                </a:solidFill>
                <a:hlinkClick r:id="rId4"/>
              </a:rPr>
              <a:t> method</a:t>
            </a:r>
            <a:r>
              <a:rPr lang="en" sz="1500">
                <a:solidFill>
                  <a:srgbClr val="000000"/>
                </a:solidFill>
              </a:rPr>
              <a:t> converts all of the elements of an array to strings and concatenates them, returning the resulting string. You can specify an optional string that separates the elements in the resulting string. If no separator string is specified, a comma is used.</a:t>
            </a:r>
            <a:endParaRPr sz="1500">
              <a:solidFill>
                <a:srgbClr val="000000"/>
              </a:solidFill>
            </a:endParaRPr>
          </a:p>
          <a:p>
            <a:pPr indent="0" lvl="0" marL="0" marR="0" rtl="0" algn="l">
              <a:lnSpc>
                <a:spcPct val="100000"/>
              </a:lnSpc>
              <a:spcBef>
                <a:spcPts val="800"/>
              </a:spcBef>
              <a:spcAft>
                <a:spcPts val="0"/>
              </a:spcAft>
              <a:buNone/>
            </a:pPr>
            <a:r>
              <a:rPr lang="en" sz="1500">
                <a:solidFill>
                  <a:srgbClr val="000000"/>
                </a:solidFill>
              </a:rPr>
              <a:t>For example:</a:t>
            </a:r>
            <a:endParaRPr sz="1500">
              <a:solidFill>
                <a:srgbClr val="000000"/>
              </a:solidFill>
            </a:endParaRPr>
          </a:p>
          <a:p>
            <a:pPr indent="457200" lvl="0" marL="0" rtl="0" algn="l">
              <a:spcBef>
                <a:spcPts val="8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a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3</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 new array with three elements</a:t>
            </a:r>
            <a:br>
              <a:rPr lang="en">
                <a:solidFill>
                  <a:srgbClr val="000000"/>
                </a:solidFill>
              </a:rPr>
            </a:br>
            <a:r>
              <a:rPr lang="en">
                <a:solidFill>
                  <a:srgbClr val="000000"/>
                </a:solidFill>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.join();		</a:t>
            </a:r>
            <a:r>
              <a:rPr lang="en">
                <a:solidFill>
                  <a:srgbClr val="888888"/>
                </a:solidFill>
                <a:highlight>
                  <a:schemeClr val="lt1"/>
                </a:highlight>
                <a:latin typeface="Consolas"/>
                <a:ea typeface="Consolas"/>
                <a:cs typeface="Consolas"/>
                <a:sym typeface="Consolas"/>
              </a:rPr>
              <a:t>// “1,2,3”</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y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.join(</a:t>
            </a:r>
            <a:r>
              <a:rPr lang="en">
                <a:solidFill>
                  <a:srgbClr val="067D17"/>
                </a:solidFill>
                <a:highlight>
                  <a:schemeClr val="lt1"/>
                </a:highlight>
                <a:latin typeface="Consolas"/>
                <a:ea typeface="Consolas"/>
                <a:cs typeface="Consolas"/>
                <a:sym typeface="Consolas"/>
              </a:rPr>
              <a:t>" "</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“1 2 3”</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z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.join(</a:t>
            </a:r>
            <a:r>
              <a:rPr lang="en">
                <a:solidFill>
                  <a:srgbClr val="067D17"/>
                </a:solidFill>
                <a:highlight>
                  <a:schemeClr val="lt1"/>
                </a:highlight>
                <a:latin typeface="Consolas"/>
                <a:ea typeface="Consolas"/>
                <a:cs typeface="Consolas"/>
                <a:sym typeface="Consolas"/>
              </a:rPr>
              <a:t>""</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“123”</a:t>
            </a:r>
            <a:endParaRPr>
              <a:solidFill>
                <a:srgbClr val="888888"/>
              </a:solidFill>
              <a:highlight>
                <a:schemeClr val="lt1"/>
              </a:highlight>
              <a:latin typeface="Consolas"/>
              <a:ea typeface="Consolas"/>
              <a:cs typeface="Consolas"/>
              <a:sym typeface="Consolas"/>
            </a:endParaRPr>
          </a:p>
          <a:p>
            <a:pPr indent="457200" lvl="0" marL="0" rtl="0" algn="l">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b </a:t>
            </a:r>
            <a:r>
              <a:rPr lang="en">
                <a:solidFill>
                  <a:srgbClr val="08080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new </a:t>
            </a:r>
            <a:r>
              <a:rPr lang="en">
                <a:solidFill>
                  <a:schemeClr val="accent2"/>
                </a:solidFill>
                <a:highlight>
                  <a:schemeClr val="lt1"/>
                </a:highlight>
                <a:latin typeface="Consolas"/>
                <a:ea typeface="Consolas"/>
                <a:cs typeface="Consolas"/>
                <a:sym typeface="Consolas"/>
              </a:rPr>
              <a:t>Array(</a:t>
            </a:r>
            <a:r>
              <a:rPr lang="en">
                <a:solidFill>
                  <a:srgbClr val="174AD4"/>
                </a:solidFill>
                <a:highlight>
                  <a:schemeClr val="lt1"/>
                </a:highlight>
                <a:latin typeface="Consolas"/>
                <a:ea typeface="Consolas"/>
                <a:cs typeface="Consolas"/>
                <a:sym typeface="Consolas"/>
              </a:rPr>
              <a:t>10</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a new array with ten empty elements</a:t>
            </a:r>
            <a:br>
              <a:rPr lang="en">
                <a:solidFill>
                  <a:srgbClr val="000000"/>
                </a:solidFill>
              </a:rPr>
            </a:br>
            <a:r>
              <a:rPr lang="en">
                <a:solidFill>
                  <a:srgbClr val="000000"/>
                </a:solidFill>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k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b</a:t>
            </a:r>
            <a:r>
              <a:rPr lang="en">
                <a:solidFill>
                  <a:srgbClr val="080808"/>
                </a:solidFill>
                <a:highlight>
                  <a:schemeClr val="lt1"/>
                </a:highlight>
                <a:latin typeface="Consolas"/>
                <a:ea typeface="Consolas"/>
                <a:cs typeface="Consolas"/>
                <a:sym typeface="Consolas"/>
              </a:rPr>
              <a:t>.join(</a:t>
            </a:r>
            <a:r>
              <a:rPr lang="en">
                <a:solidFill>
                  <a:srgbClr val="067D17"/>
                </a:solidFill>
                <a:highlight>
                  <a:schemeClr val="lt1"/>
                </a:highlight>
                <a:latin typeface="Consolas"/>
                <a:ea typeface="Consolas"/>
                <a:cs typeface="Consolas"/>
                <a:sym typeface="Consolas"/>
              </a:rPr>
              <a:t>"-"</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 (a string with nine</a:t>
            </a:r>
            <a:r>
              <a:rPr lang="en" sz="1500">
                <a:solidFill>
                  <a:srgbClr val="888888"/>
                </a:solidFill>
                <a:highlight>
                  <a:schemeClr val="lt1"/>
                </a:highlight>
                <a:latin typeface="Consolas"/>
                <a:ea typeface="Consolas"/>
                <a:cs typeface="Consolas"/>
                <a:sym typeface="Consolas"/>
              </a:rPr>
              <a:t> hyphens)</a:t>
            </a:r>
            <a:endParaRPr sz="1500">
              <a:solidFill>
                <a:srgbClr val="888888"/>
              </a:solidFill>
              <a:highlight>
                <a:schemeClr val="lt1"/>
              </a:highlight>
              <a:latin typeface="Consolas"/>
              <a:ea typeface="Consolas"/>
              <a:cs typeface="Consolas"/>
              <a:sym typeface="Consolas"/>
            </a:endParaRPr>
          </a:p>
          <a:p>
            <a:pPr indent="0" lvl="0" marL="0" rtl="0" algn="l">
              <a:spcBef>
                <a:spcPts val="600"/>
              </a:spcBef>
              <a:spcAft>
                <a:spcPts val="0"/>
              </a:spcAft>
              <a:buNone/>
            </a:pPr>
            <a:r>
              <a:rPr lang="en" sz="1500">
                <a:solidFill>
                  <a:schemeClr val="accent2"/>
                </a:solidFill>
                <a:highlight>
                  <a:schemeClr val="lt1"/>
                </a:highlight>
              </a:rPr>
              <a:t>The </a:t>
            </a:r>
            <a:r>
              <a:rPr b="1" lang="en" sz="1500" u="sng">
                <a:solidFill>
                  <a:schemeClr val="hlink"/>
                </a:solidFill>
                <a:highlight>
                  <a:schemeClr val="lt1"/>
                </a:highlight>
                <a:latin typeface="Consolas"/>
                <a:ea typeface="Consolas"/>
                <a:cs typeface="Consolas"/>
                <a:sym typeface="Consolas"/>
                <a:hlinkClick r:id="rId5"/>
              </a:rPr>
              <a:t>String.split()</a:t>
            </a:r>
            <a:r>
              <a:rPr lang="en" sz="1500" u="sng">
                <a:solidFill>
                  <a:schemeClr val="hlink"/>
                </a:solidFill>
                <a:highlight>
                  <a:schemeClr val="lt1"/>
                </a:highlight>
                <a:hlinkClick r:id="rId6"/>
              </a:rPr>
              <a:t> method</a:t>
            </a:r>
            <a:r>
              <a:rPr lang="en" sz="1500">
                <a:solidFill>
                  <a:schemeClr val="accent2"/>
                </a:solidFill>
                <a:highlight>
                  <a:schemeClr val="lt1"/>
                </a:highlight>
              </a:rPr>
              <a:t> does the opposite by taking a string and dividing it into an array of substrings based on a given delimiter.</a:t>
            </a:r>
            <a:endParaRPr sz="1500">
              <a:solidFill>
                <a:schemeClr val="accent2"/>
              </a:solidFill>
              <a:highlight>
                <a:schemeClr val="lt1"/>
              </a:highlight>
            </a:endParaRPr>
          </a:p>
          <a:p>
            <a:pPr indent="457200" lvl="0" marL="0" rtl="0" algn="l">
              <a:spcBef>
                <a:spcPts val="600"/>
              </a:spcBef>
              <a:spcAft>
                <a:spcPts val="60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c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x</a:t>
            </a:r>
            <a:r>
              <a:rPr lang="en">
                <a:solidFill>
                  <a:srgbClr val="080808"/>
                </a:solidFill>
                <a:highlight>
                  <a:schemeClr val="lt1"/>
                </a:highlight>
                <a:latin typeface="Consolas"/>
                <a:ea typeface="Consolas"/>
                <a:cs typeface="Consolas"/>
                <a:sym typeface="Consolas"/>
              </a:rPr>
              <a:t>.split(</a:t>
            </a:r>
            <a:r>
              <a:rPr lang="en">
                <a:solidFill>
                  <a:srgbClr val="067D17"/>
                </a:solidFill>
                <a:highlight>
                  <a:schemeClr val="lt1"/>
                </a:highlight>
                <a:latin typeface="Consolas"/>
                <a:ea typeface="Consolas"/>
                <a:cs typeface="Consolas"/>
                <a:sym typeface="Consolas"/>
              </a:rPr>
              <a:t>","</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[‘1’, ‘2’, ‘3’]</a:t>
            </a:r>
            <a:endParaRPr>
              <a:solidFill>
                <a:schemeClr val="accent2"/>
              </a:solidFill>
              <a:highlight>
                <a:schemeClr val="lt1"/>
              </a:highlight>
            </a:endParaRPr>
          </a:p>
        </p:txBody>
      </p:sp>
      <p:sp>
        <p:nvSpPr>
          <p:cNvPr id="830" name="Google Shape;830;p9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7"/>
          <p:cNvSpPr txBox="1"/>
          <p:nvPr>
            <p:ph type="title"/>
          </p:nvPr>
        </p:nvSpPr>
        <p:spPr>
          <a:xfrm>
            <a:off x="426012" y="6516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Array Methods: Reverse</a:t>
            </a:r>
            <a:endParaRPr sz="3200"/>
          </a:p>
        </p:txBody>
      </p:sp>
      <p:sp>
        <p:nvSpPr>
          <p:cNvPr id="837" name="Google Shape;837;p97"/>
          <p:cNvSpPr txBox="1"/>
          <p:nvPr>
            <p:ph idx="1" type="body"/>
          </p:nvPr>
        </p:nvSpPr>
        <p:spPr>
          <a:xfrm>
            <a:off x="530450" y="1182025"/>
            <a:ext cx="8186700" cy="3395400"/>
          </a:xfrm>
          <a:prstGeom prst="rect">
            <a:avLst/>
          </a:prstGeom>
          <a:noFill/>
          <a:ln>
            <a:noFill/>
          </a:ln>
        </p:spPr>
        <p:txBody>
          <a:bodyPr anchorCtr="0" anchor="t" bIns="68575" lIns="68575" spcFirstLastPara="1" rIns="68575" wrap="square" tIns="68575">
            <a:normAutofit/>
          </a:bodyPr>
          <a:lstStyle/>
          <a:p>
            <a:pPr indent="0" lvl="0" marL="0" marR="0" rtl="0" algn="l">
              <a:lnSpc>
                <a:spcPct val="100000"/>
              </a:lnSpc>
              <a:spcBef>
                <a:spcPts val="0"/>
              </a:spcBef>
              <a:spcAft>
                <a:spcPts val="0"/>
              </a:spcAft>
              <a:buNone/>
            </a:pPr>
            <a:r>
              <a:rPr lang="en" sz="1500">
                <a:solidFill>
                  <a:srgbClr val="000000"/>
                </a:solidFill>
              </a:rPr>
              <a:t>The </a:t>
            </a:r>
            <a:r>
              <a:rPr b="1" lang="en" sz="1500" u="sng">
                <a:solidFill>
                  <a:schemeClr val="hlink"/>
                </a:solidFill>
                <a:latin typeface="Consolas"/>
                <a:ea typeface="Consolas"/>
                <a:cs typeface="Consolas"/>
                <a:sym typeface="Consolas"/>
                <a:hlinkClick r:id="rId3"/>
              </a:rPr>
              <a:t>Array.reverse()</a:t>
            </a:r>
            <a:r>
              <a:rPr lang="en" sz="1500" u="sng">
                <a:solidFill>
                  <a:schemeClr val="hlink"/>
                </a:solidFill>
                <a:hlinkClick r:id="rId4"/>
              </a:rPr>
              <a:t> method</a:t>
            </a:r>
            <a:r>
              <a:rPr lang="en" sz="1500">
                <a:solidFill>
                  <a:srgbClr val="000000"/>
                </a:solidFill>
              </a:rPr>
              <a:t> reverses the order of the elements of an array and returns the reversed array. It does this in place, which means that it does not create a new array with the elements rearranged, but instead rearranges them in the already existing array.</a:t>
            </a:r>
            <a:endParaRPr sz="1500">
              <a:solidFill>
                <a:srgbClr val="000000"/>
              </a:solidFill>
            </a:endParaRPr>
          </a:p>
          <a:p>
            <a:pPr indent="0" lvl="0" marL="0" marR="0" rtl="0" algn="l">
              <a:lnSpc>
                <a:spcPct val="100000"/>
              </a:lnSpc>
              <a:spcBef>
                <a:spcPts val="1000"/>
              </a:spcBef>
              <a:spcAft>
                <a:spcPts val="0"/>
              </a:spcAft>
              <a:buNone/>
            </a:pPr>
            <a:r>
              <a:rPr lang="en" sz="1500">
                <a:solidFill>
                  <a:srgbClr val="000000"/>
                </a:solidFill>
              </a:rPr>
              <a:t>The following code, which uses the </a:t>
            </a:r>
            <a:r>
              <a:rPr b="1" lang="en" sz="1500">
                <a:solidFill>
                  <a:srgbClr val="000000"/>
                </a:solidFill>
                <a:latin typeface="Consolas"/>
                <a:ea typeface="Consolas"/>
                <a:cs typeface="Consolas"/>
                <a:sym typeface="Consolas"/>
              </a:rPr>
              <a:t>reverse()</a:t>
            </a:r>
            <a:r>
              <a:rPr lang="en" sz="1500">
                <a:solidFill>
                  <a:srgbClr val="000000"/>
                </a:solidFill>
              </a:rPr>
              <a:t> and </a:t>
            </a:r>
            <a:r>
              <a:rPr b="1" lang="en" sz="1500">
                <a:solidFill>
                  <a:srgbClr val="000000"/>
                </a:solidFill>
                <a:latin typeface="Consolas"/>
                <a:ea typeface="Consolas"/>
                <a:cs typeface="Consolas"/>
                <a:sym typeface="Consolas"/>
              </a:rPr>
              <a:t>join()</a:t>
            </a:r>
            <a:r>
              <a:rPr lang="en" sz="1500">
                <a:solidFill>
                  <a:srgbClr val="000000"/>
                </a:solidFill>
              </a:rPr>
              <a:t> methods, produces the string </a:t>
            </a:r>
            <a:r>
              <a:rPr b="1" lang="en" sz="1500">
                <a:solidFill>
                  <a:srgbClr val="000000"/>
                </a:solidFill>
                <a:latin typeface="Consolas"/>
                <a:ea typeface="Consolas"/>
                <a:cs typeface="Consolas"/>
                <a:sym typeface="Consolas"/>
              </a:rPr>
              <a:t>“3,2,1”</a:t>
            </a:r>
            <a:r>
              <a:rPr lang="en" sz="1500">
                <a:solidFill>
                  <a:srgbClr val="000000"/>
                </a:solidFill>
              </a:rPr>
              <a:t>:</a:t>
            </a:r>
            <a:endParaRPr sz="1500">
              <a:solidFill>
                <a:srgbClr val="000000"/>
              </a:solidFill>
            </a:endParaRPr>
          </a:p>
          <a:p>
            <a:pPr indent="457200" lvl="0" marL="0" rtl="0" algn="l">
              <a:spcBef>
                <a:spcPts val="1000"/>
              </a:spcBef>
              <a:spcAft>
                <a:spcPts val="60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a </a:t>
            </a:r>
            <a:r>
              <a:rPr lang="en" sz="1500">
                <a:solidFill>
                  <a:srgbClr val="080808"/>
                </a:solidFill>
                <a:highlight>
                  <a:schemeClr val="lt1"/>
                </a:highlight>
                <a:latin typeface="Consolas"/>
                <a:ea typeface="Consolas"/>
                <a:cs typeface="Consolas"/>
                <a:sym typeface="Consolas"/>
              </a:rPr>
              <a:t>= [</a:t>
            </a:r>
            <a:r>
              <a:rPr lang="en" sz="1500">
                <a:solidFill>
                  <a:srgbClr val="174AD4"/>
                </a:solidFill>
                <a:highlight>
                  <a:schemeClr val="lt1"/>
                </a:highlight>
                <a:latin typeface="Consolas"/>
                <a:ea typeface="Consolas"/>
                <a:cs typeface="Consolas"/>
                <a:sym typeface="Consolas"/>
              </a:rPr>
              <a:t>1</a:t>
            </a:r>
            <a:r>
              <a:rPr lang="en" sz="1500">
                <a:solidFill>
                  <a:schemeClr val="accent2"/>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 2</a:t>
            </a:r>
            <a:r>
              <a:rPr lang="en" sz="1500">
                <a:solidFill>
                  <a:schemeClr val="accent2"/>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 3</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a new array with three elements</a:t>
            </a:r>
            <a:br>
              <a:rPr lang="en" sz="1500">
                <a:solidFill>
                  <a:srgbClr val="000000"/>
                </a:solidFill>
              </a:rPr>
            </a:br>
            <a:r>
              <a:rPr lang="en" sz="1500">
                <a:solidFill>
                  <a:srgbClr val="000000"/>
                </a:solidFill>
              </a:rPr>
              <a:t>	</a:t>
            </a:r>
            <a:r>
              <a:rPr lang="en" sz="1500">
                <a:solidFill>
                  <a:srgbClr val="0033B3"/>
                </a:solidFill>
                <a:highlight>
                  <a:schemeClr val="lt1"/>
                </a:highlight>
                <a:latin typeface="Consolas"/>
                <a:ea typeface="Consolas"/>
                <a:cs typeface="Consolas"/>
                <a:sym typeface="Consolas"/>
              </a:rPr>
              <a:t>let </a:t>
            </a:r>
            <a:r>
              <a:rPr lang="en" sz="1500">
                <a:solidFill>
                  <a:srgbClr val="830091"/>
                </a:solidFill>
                <a:highlight>
                  <a:schemeClr val="lt1"/>
                </a:highlight>
                <a:latin typeface="Consolas"/>
                <a:ea typeface="Consolas"/>
                <a:cs typeface="Consolas"/>
                <a:sym typeface="Consolas"/>
              </a:rPr>
              <a:t>b </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.reverse().join();	</a:t>
            </a:r>
            <a:r>
              <a:rPr lang="en" sz="1500">
                <a:solidFill>
                  <a:srgbClr val="888888"/>
                </a:solidFill>
                <a:highlight>
                  <a:schemeClr val="lt1"/>
                </a:highlight>
                <a:latin typeface="Consolas"/>
                <a:ea typeface="Consolas"/>
                <a:cs typeface="Consolas"/>
                <a:sym typeface="Consolas"/>
              </a:rPr>
              <a:t>// b = “3,2,1”</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[3, 2, 1]</a:t>
            </a:r>
            <a:br>
              <a:rPr lang="en" sz="1500">
                <a:solidFill>
                  <a:srgbClr val="08080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b</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3,2,1</a:t>
            </a:r>
            <a:br>
              <a:rPr lang="en" sz="1500">
                <a:solidFill>
                  <a:srgbClr val="888888"/>
                </a:solidFill>
                <a:highlight>
                  <a:schemeClr val="lt1"/>
                </a:highlight>
                <a:latin typeface="Consolas"/>
                <a:ea typeface="Consolas"/>
                <a:cs typeface="Consolas"/>
                <a:sym typeface="Consolas"/>
              </a:rPr>
            </a:br>
            <a:endParaRPr sz="1500">
              <a:solidFill>
                <a:srgbClr val="000000"/>
              </a:solidFill>
            </a:endParaRPr>
          </a:p>
        </p:txBody>
      </p:sp>
      <p:sp>
        <p:nvSpPr>
          <p:cNvPr id="838" name="Google Shape;838;p9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800"/>
              <a:buNone/>
            </a:pPr>
            <a:r>
              <a:rPr lang="en" sz="3000"/>
              <a:t>Introduction to JavaScript Objects</a:t>
            </a:r>
            <a:endParaRPr sz="3000"/>
          </a:p>
        </p:txBody>
      </p:sp>
      <p:sp>
        <p:nvSpPr>
          <p:cNvPr id="479" name="Google Shape;479;p5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
                <a:solidFill>
                  <a:schemeClr val="accent2"/>
                </a:solidFill>
              </a:rPr>
              <a:t>A JavaScript object is a non-primitive data type that allows you to store multiple </a:t>
            </a:r>
            <a:r>
              <a:rPr b="1" lang="en">
                <a:solidFill>
                  <a:schemeClr val="accent2"/>
                </a:solidFill>
              </a:rPr>
              <a:t>collections of data</a:t>
            </a:r>
            <a:r>
              <a:rPr lang="en">
                <a:solidFill>
                  <a:schemeClr val="accent2"/>
                </a:solidFill>
              </a:rPr>
              <a:t> or JavaScript’s fundamental data types. </a:t>
            </a:r>
            <a:r>
              <a:rPr lang="en">
                <a:solidFill>
                  <a:schemeClr val="accent2"/>
                </a:solidFill>
              </a:rPr>
              <a:t>JavaScript objects are dynamic.</a:t>
            </a:r>
            <a:r>
              <a:rPr lang="en">
                <a:solidFill>
                  <a:schemeClr val="accent2"/>
                </a:solidFill>
              </a:rPr>
              <a:t> Except for primitive data types, all JavaScript values</a:t>
            </a:r>
            <a:r>
              <a:rPr b="1" lang="en">
                <a:solidFill>
                  <a:schemeClr val="accent2"/>
                </a:solidFill>
              </a:rPr>
              <a:t> </a:t>
            </a:r>
            <a:r>
              <a:rPr lang="en">
                <a:solidFill>
                  <a:schemeClr val="accent2"/>
                </a:solidFill>
              </a:rPr>
              <a:t>are objects.</a:t>
            </a:r>
            <a:endParaRPr>
              <a:solidFill>
                <a:schemeClr val="accent2"/>
              </a:solidFill>
            </a:endParaRPr>
          </a:p>
          <a:p>
            <a:pPr indent="0" lvl="0" marL="0" rtl="0" algn="l">
              <a:spcBef>
                <a:spcPts val="1000"/>
              </a:spcBef>
              <a:spcAft>
                <a:spcPts val="0"/>
              </a:spcAft>
              <a:buNone/>
            </a:pPr>
            <a:r>
              <a:rPr lang="en">
                <a:solidFill>
                  <a:schemeClr val="accent2"/>
                </a:solidFill>
              </a:rPr>
              <a:t>If you are familiar with other programming languages, JavaScript objects are a bit different. You do not need to create classes in order to create </a:t>
            </a:r>
            <a:r>
              <a:rPr lang="en">
                <a:solidFill>
                  <a:schemeClr val="accent2"/>
                </a:solidFill>
              </a:rPr>
              <a:t>objects</a:t>
            </a:r>
            <a:r>
              <a:rPr lang="en">
                <a:solidFill>
                  <a:schemeClr val="accent2"/>
                </a:solidFill>
              </a:rPr>
              <a:t> (but you have the option of doing so).</a:t>
            </a:r>
            <a:endParaRPr>
              <a:solidFill>
                <a:schemeClr val="accent2"/>
              </a:solidFill>
            </a:endParaRPr>
          </a:p>
          <a:p>
            <a:pPr indent="0" lvl="0" marL="0" rtl="0" algn="l">
              <a:lnSpc>
                <a:spcPct val="100000"/>
              </a:lnSpc>
              <a:spcBef>
                <a:spcPts val="1000"/>
              </a:spcBef>
              <a:spcAft>
                <a:spcPts val="1000"/>
              </a:spcAft>
              <a:buNone/>
            </a:pPr>
            <a:r>
              <a:rPr lang="en">
                <a:solidFill>
                  <a:schemeClr val="accent2"/>
                </a:solidFill>
              </a:rPr>
              <a:t>An object is an unordered collection of </a:t>
            </a:r>
            <a:r>
              <a:rPr b="1" lang="en">
                <a:solidFill>
                  <a:schemeClr val="accent2"/>
                </a:solidFill>
              </a:rPr>
              <a:t>key:value pairs</a:t>
            </a:r>
            <a:r>
              <a:rPr lang="en">
                <a:solidFill>
                  <a:schemeClr val="accent2"/>
                </a:solidFill>
              </a:rPr>
              <a:t>. Each key:value pair is called a </a:t>
            </a:r>
            <a:r>
              <a:rPr b="1" lang="en">
                <a:solidFill>
                  <a:schemeClr val="accent2"/>
                </a:solidFill>
              </a:rPr>
              <a:t>property</a:t>
            </a:r>
            <a:r>
              <a:rPr lang="en" sz="1400">
                <a:solidFill>
                  <a:schemeClr val="accent2"/>
                </a:solidFill>
                <a:highlight>
                  <a:srgbClr val="FFFFFF"/>
                </a:highlight>
              </a:rPr>
              <a:t>. </a:t>
            </a:r>
            <a:r>
              <a:rPr lang="en">
                <a:solidFill>
                  <a:schemeClr val="accent2"/>
                </a:solidFill>
              </a:rPr>
              <a:t>Properties can be added and deleted. The key of a property can be a string, and the value of a property can be </a:t>
            </a:r>
            <a:r>
              <a:rPr b="1" lang="en">
                <a:solidFill>
                  <a:schemeClr val="accent2"/>
                </a:solidFill>
              </a:rPr>
              <a:t>any valid JavaScript value</a:t>
            </a:r>
            <a:r>
              <a:rPr lang="en">
                <a:solidFill>
                  <a:schemeClr val="accent2"/>
                </a:solidFill>
              </a:rPr>
              <a:t> (e.g., a </a:t>
            </a:r>
            <a:r>
              <a:rPr lang="en">
                <a:solidFill>
                  <a:schemeClr val="accent2"/>
                </a:solidFill>
                <a:uFill>
                  <a:noFill/>
                </a:uFill>
                <a:hlinkClick r:id="rId3">
                  <a:extLst>
                    <a:ext uri="{A12FA001-AC4F-418D-AE19-62706E023703}">
                      <ahyp:hlinkClr val="tx"/>
                    </a:ext>
                  </a:extLst>
                </a:hlinkClick>
              </a:rPr>
              <a:t>string</a:t>
            </a:r>
            <a:r>
              <a:rPr lang="en">
                <a:solidFill>
                  <a:schemeClr val="accent2"/>
                </a:solidFill>
              </a:rPr>
              <a:t>, a </a:t>
            </a:r>
            <a:r>
              <a:rPr lang="en">
                <a:solidFill>
                  <a:schemeClr val="accent2"/>
                </a:solidFill>
                <a:uFill>
                  <a:noFill/>
                </a:uFill>
                <a:hlinkClick r:id="rId4">
                  <a:extLst>
                    <a:ext uri="{A12FA001-AC4F-418D-AE19-62706E023703}">
                      <ahyp:hlinkClr val="tx"/>
                    </a:ext>
                  </a:extLst>
                </a:hlinkClick>
              </a:rPr>
              <a:t>number</a:t>
            </a:r>
            <a:r>
              <a:rPr lang="en">
                <a:solidFill>
                  <a:schemeClr val="accent2"/>
                </a:solidFill>
              </a:rPr>
              <a:t>, an </a:t>
            </a:r>
            <a:r>
              <a:rPr lang="en">
                <a:solidFill>
                  <a:schemeClr val="accent2"/>
                </a:solidFill>
                <a:uFill>
                  <a:noFill/>
                </a:uFill>
                <a:hlinkClick r:id="rId5">
                  <a:extLst>
                    <a:ext uri="{A12FA001-AC4F-418D-AE19-62706E023703}">
                      <ahyp:hlinkClr val="tx"/>
                    </a:ext>
                  </a:extLst>
                </a:hlinkClick>
              </a:rPr>
              <a:t>array</a:t>
            </a:r>
            <a:r>
              <a:rPr lang="en">
                <a:solidFill>
                  <a:schemeClr val="accent2"/>
                </a:solidFill>
              </a:rPr>
              <a:t>, and even a </a:t>
            </a:r>
            <a:r>
              <a:rPr lang="en">
                <a:solidFill>
                  <a:schemeClr val="accent2"/>
                </a:solidFill>
                <a:uFill>
                  <a:noFill/>
                </a:uFill>
                <a:hlinkClick r:id="rId6">
                  <a:extLst>
                    <a:ext uri="{A12FA001-AC4F-418D-AE19-62706E023703}">
                      <ahyp:hlinkClr val="tx"/>
                    </a:ext>
                  </a:extLst>
                </a:hlinkClick>
              </a:rPr>
              <a:t>function</a:t>
            </a:r>
            <a:r>
              <a:rPr lang="en">
                <a:solidFill>
                  <a:schemeClr val="accent2"/>
                </a:solidFill>
              </a:rPr>
              <a:t>).</a:t>
            </a:r>
            <a:endParaRPr sz="1000"/>
          </a:p>
        </p:txBody>
      </p:sp>
      <p:sp>
        <p:nvSpPr>
          <p:cNvPr id="480" name="Google Shape;480;p5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8"/>
          <p:cNvSpPr txBox="1"/>
          <p:nvPr>
            <p:ph type="title"/>
          </p:nvPr>
        </p:nvSpPr>
        <p:spPr>
          <a:xfrm>
            <a:off x="388187" y="6385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Array Methods: Sort</a:t>
            </a:r>
            <a:endParaRPr sz="2500"/>
          </a:p>
        </p:txBody>
      </p:sp>
      <p:sp>
        <p:nvSpPr>
          <p:cNvPr id="845" name="Google Shape;845;p98"/>
          <p:cNvSpPr txBox="1"/>
          <p:nvPr>
            <p:ph idx="1" type="body"/>
          </p:nvPr>
        </p:nvSpPr>
        <p:spPr>
          <a:xfrm>
            <a:off x="593775" y="1290600"/>
            <a:ext cx="8116800" cy="3395400"/>
          </a:xfrm>
          <a:prstGeom prst="rect">
            <a:avLst/>
          </a:prstGeom>
          <a:noFill/>
          <a:ln>
            <a:noFill/>
          </a:ln>
        </p:spPr>
        <p:txBody>
          <a:bodyPr anchorCtr="0" anchor="t" bIns="68575" lIns="68575" spcFirstLastPara="1" rIns="68575" wrap="square" tIns="68575">
            <a:normAutofit/>
          </a:bodyPr>
          <a:lstStyle/>
          <a:p>
            <a:pPr indent="0" lvl="0" marL="0" marR="0" rtl="0" algn="l">
              <a:lnSpc>
                <a:spcPct val="100000"/>
              </a:lnSpc>
              <a:spcBef>
                <a:spcPts val="0"/>
              </a:spcBef>
              <a:spcAft>
                <a:spcPts val="0"/>
              </a:spcAft>
              <a:buNone/>
            </a:pPr>
            <a:r>
              <a:rPr b="1" lang="en" sz="1500" u="sng">
                <a:solidFill>
                  <a:schemeClr val="hlink"/>
                </a:solidFill>
                <a:latin typeface="Consolas"/>
                <a:ea typeface="Consolas"/>
                <a:cs typeface="Consolas"/>
                <a:sym typeface="Consolas"/>
                <a:hlinkClick r:id="rId3"/>
              </a:rPr>
              <a:t>Array.sort()</a:t>
            </a:r>
            <a:r>
              <a:rPr b="1" lang="en" sz="1500">
                <a:solidFill>
                  <a:srgbClr val="000000"/>
                </a:solidFill>
              </a:rPr>
              <a:t> </a:t>
            </a:r>
            <a:r>
              <a:rPr lang="en" sz="1500">
                <a:solidFill>
                  <a:srgbClr val="000000"/>
                </a:solidFill>
              </a:rPr>
              <a:t>sorts the elements of an array in place and returns the sorted array. When </a:t>
            </a:r>
            <a:r>
              <a:rPr b="1" lang="en" sz="1500">
                <a:solidFill>
                  <a:srgbClr val="000000"/>
                </a:solidFill>
                <a:latin typeface="Consolas"/>
                <a:ea typeface="Consolas"/>
                <a:cs typeface="Consolas"/>
                <a:sym typeface="Consolas"/>
              </a:rPr>
              <a:t>sort()</a:t>
            </a:r>
            <a:r>
              <a:rPr lang="en" sz="1500">
                <a:solidFill>
                  <a:srgbClr val="000000"/>
                </a:solidFill>
              </a:rPr>
              <a:t> is called with no arguments, it sorts the array elements in alphabetical order.</a:t>
            </a:r>
            <a:endParaRPr sz="1500">
              <a:solidFill>
                <a:srgbClr val="000000"/>
              </a:solidFill>
            </a:endParaRPr>
          </a:p>
          <a:p>
            <a:pPr indent="0" lvl="0" marL="0" marR="0" rtl="0" algn="l">
              <a:lnSpc>
                <a:spcPct val="100000"/>
              </a:lnSpc>
              <a:spcBef>
                <a:spcPts val="1000"/>
              </a:spcBef>
              <a:spcAft>
                <a:spcPts val="0"/>
              </a:spcAft>
              <a:buNone/>
            </a:pPr>
            <a:r>
              <a:rPr lang="en" sz="1500">
                <a:solidFill>
                  <a:srgbClr val="000000"/>
                </a:solidFill>
              </a:rPr>
              <a:t>For example:</a:t>
            </a:r>
            <a:endParaRPr sz="1500">
              <a:solidFill>
                <a:srgbClr val="000000"/>
              </a:solidFill>
            </a:endParaRPr>
          </a:p>
          <a:p>
            <a:pPr indent="457200" lvl="0" marL="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let </a:t>
            </a:r>
            <a:r>
              <a:rPr lang="en" sz="1500">
                <a:solidFill>
                  <a:srgbClr val="830091"/>
                </a:solidFill>
                <a:highlight>
                  <a:schemeClr val="lt1"/>
                </a:highlight>
                <a:latin typeface="Consolas"/>
                <a:ea typeface="Consolas"/>
                <a:cs typeface="Consolas"/>
                <a:sym typeface="Consolas"/>
              </a:rPr>
              <a:t>a </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"banana"</a:t>
            </a:r>
            <a:r>
              <a:rPr lang="en" sz="1500">
                <a:solidFill>
                  <a:schemeClr val="accent2"/>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"cherry"</a:t>
            </a:r>
            <a:r>
              <a:rPr lang="en" sz="1500">
                <a:solidFill>
                  <a:schemeClr val="accent2"/>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"apple"</a:t>
            </a:r>
            <a:r>
              <a:rPr lang="en" sz="1500">
                <a:solidFill>
                  <a:srgbClr val="080808"/>
                </a:solidFill>
                <a:highlight>
                  <a:schemeClr val="lt1"/>
                </a:highlight>
                <a:latin typeface="Consolas"/>
                <a:ea typeface="Consolas"/>
                <a:cs typeface="Consolas"/>
                <a:sym typeface="Consolas"/>
              </a:rPr>
              <a:t>];</a:t>
            </a:r>
            <a:br>
              <a:rPr lang="en" sz="1500">
                <a:solidFill>
                  <a:srgbClr val="080808"/>
                </a:solidFill>
                <a:highlight>
                  <a:schemeClr val="lt1"/>
                </a:highlight>
                <a:latin typeface="Consolas"/>
                <a:ea typeface="Consolas"/>
                <a:cs typeface="Consolas"/>
                <a:sym typeface="Consolas"/>
              </a:rPr>
            </a:br>
            <a:r>
              <a:rPr lang="en" sz="1500">
                <a:solidFill>
                  <a:srgbClr val="000000"/>
                </a:solidFill>
              </a:rPr>
              <a: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.sort();</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s </a:t>
            </a: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.join(</a:t>
            </a:r>
            <a:r>
              <a:rPr lang="en" sz="1500">
                <a:solidFill>
                  <a:srgbClr val="067D17"/>
                </a:solidFill>
                <a:highlight>
                  <a:schemeClr val="lt1"/>
                </a:highlight>
                <a:latin typeface="Consolas"/>
                <a:ea typeface="Consolas"/>
                <a:cs typeface="Consolas"/>
                <a:sym typeface="Consolas"/>
              </a:rPr>
              <a:t>" is good, "</a:t>
            </a:r>
            <a:r>
              <a:rPr lang="en" sz="1500">
                <a:solidFill>
                  <a:srgbClr val="080808"/>
                </a:solidFill>
                <a:highlight>
                  <a:schemeClr val="lt1"/>
                </a:highlight>
                <a:latin typeface="Consolas"/>
                <a:ea typeface="Consolas"/>
                <a:cs typeface="Consolas"/>
                <a:sym typeface="Consolas"/>
              </a:rPr>
              <a:t>);</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s</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apple is good, banana is good, cherry</a:t>
            </a:r>
            <a:endParaRPr sz="1500">
              <a:solidFill>
                <a:srgbClr val="888888"/>
              </a:solidFill>
              <a:highlight>
                <a:schemeClr val="lt1"/>
              </a:highlight>
              <a:latin typeface="Consolas"/>
              <a:ea typeface="Consolas"/>
              <a:cs typeface="Consolas"/>
              <a:sym typeface="Consolas"/>
            </a:endParaRPr>
          </a:p>
          <a:p>
            <a:pPr indent="457200" lvl="0" marL="0" rtl="0" algn="l">
              <a:spcBef>
                <a:spcPts val="600"/>
              </a:spcBef>
              <a:spcAft>
                <a:spcPts val="600"/>
              </a:spcAft>
              <a:buNone/>
            </a:pPr>
            <a:r>
              <a:rPr lang="en" sz="1500">
                <a:solidFill>
                  <a:srgbClr val="0033B3"/>
                </a:solidFill>
                <a:highlight>
                  <a:schemeClr val="lt1"/>
                </a:highlight>
                <a:latin typeface="Consolas"/>
                <a:ea typeface="Consolas"/>
                <a:cs typeface="Consolas"/>
                <a:sym typeface="Consolas"/>
              </a:rPr>
              <a:t>let </a:t>
            </a:r>
            <a:r>
              <a:rPr lang="en" sz="1500">
                <a:solidFill>
                  <a:srgbClr val="830091"/>
                </a:solidFill>
                <a:highlight>
                  <a:schemeClr val="lt1"/>
                </a:highlight>
                <a:latin typeface="Consolas"/>
                <a:ea typeface="Consolas"/>
                <a:cs typeface="Consolas"/>
                <a:sym typeface="Consolas"/>
              </a:rPr>
              <a:t>fruits </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"banana"</a:t>
            </a:r>
            <a:r>
              <a:rPr lang="en" sz="1500">
                <a:solidFill>
                  <a:schemeClr val="accent2"/>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"orange"</a:t>
            </a:r>
            <a:r>
              <a:rPr lang="en" sz="1500">
                <a:solidFill>
                  <a:schemeClr val="accent2"/>
                </a:solidFill>
                <a:highlight>
                  <a:schemeClr val="lt1"/>
                </a:highlight>
                <a:latin typeface="Consolas"/>
                <a:ea typeface="Consolas"/>
                <a:cs typeface="Consolas"/>
                <a:sym typeface="Consolas"/>
              </a:rPr>
              <a:t>,</a:t>
            </a:r>
            <a:r>
              <a:rPr lang="en" sz="1500">
                <a:solidFill>
                  <a:srgbClr val="174AD4"/>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"apple"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"mango"</a:t>
            </a:r>
            <a:r>
              <a:rPr lang="en" sz="1500">
                <a:solidFill>
                  <a:srgbClr val="080808"/>
                </a:solidFill>
                <a:highlight>
                  <a:schemeClr val="lt1"/>
                </a:highlight>
                <a:latin typeface="Consolas"/>
                <a:ea typeface="Consolas"/>
                <a:cs typeface="Consolas"/>
                <a:sym typeface="Consolas"/>
              </a:rPr>
              <a:t>];</a:t>
            </a:r>
            <a:br>
              <a:rPr lang="en" sz="1500">
                <a:solidFill>
                  <a:srgbClr val="080808"/>
                </a:solidFill>
                <a:highlight>
                  <a:schemeClr val="lt1"/>
                </a:highlight>
                <a:latin typeface="Consolas"/>
                <a:ea typeface="Consolas"/>
                <a:cs typeface="Consolas"/>
                <a:sym typeface="Consolas"/>
              </a:rPr>
            </a:br>
            <a:r>
              <a:rPr lang="en" sz="1500">
                <a:solidFill>
                  <a:srgbClr val="000000"/>
                </a:solidFill>
              </a:rPr>
              <a:t>	</a:t>
            </a:r>
            <a:r>
              <a:rPr lang="en" sz="1500">
                <a:solidFill>
                  <a:srgbClr val="830091"/>
                </a:solidFill>
                <a:highlight>
                  <a:schemeClr val="lt1"/>
                </a:highlight>
                <a:latin typeface="Consolas"/>
                <a:ea typeface="Consolas"/>
                <a:cs typeface="Consolas"/>
                <a:sym typeface="Consolas"/>
              </a:rPr>
              <a:t>fruits</a:t>
            </a:r>
            <a:r>
              <a:rPr lang="en" sz="1500">
                <a:solidFill>
                  <a:srgbClr val="080808"/>
                </a:solidFill>
                <a:highlight>
                  <a:schemeClr val="lt1"/>
                </a:highlight>
                <a:latin typeface="Consolas"/>
                <a:ea typeface="Consolas"/>
                <a:cs typeface="Consolas"/>
                <a:sym typeface="Consolas"/>
              </a:rPr>
              <a:t>.sort();</a:t>
            </a:r>
            <a:r>
              <a:rPr lang="en" sz="1500">
                <a:solidFill>
                  <a:srgbClr val="888888"/>
                </a:solidFill>
                <a:highlight>
                  <a:schemeClr val="lt1"/>
                </a:highlight>
                <a:latin typeface="Consolas"/>
                <a:ea typeface="Consolas"/>
                <a:cs typeface="Consolas"/>
                <a:sym typeface="Consolas"/>
              </a:rPr>
              <a:t>	</a:t>
            </a:r>
            <a:br>
              <a:rPr lang="en" sz="1500">
                <a:solidFill>
                  <a:srgbClr val="888888"/>
                </a:solidFill>
                <a:highlight>
                  <a:schemeClr val="lt1"/>
                </a:highlight>
                <a:latin typeface="Consolas"/>
                <a:ea typeface="Consolas"/>
                <a:cs typeface="Consolas"/>
                <a:sym typeface="Consolas"/>
              </a:rPr>
            </a:br>
            <a:r>
              <a:rPr lang="en" sz="1500">
                <a:solidFill>
                  <a:srgbClr val="88888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fruits</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[“Apple”, “Banana”, “Mango”, “Orange”]</a:t>
            </a:r>
            <a:endParaRPr sz="1500">
              <a:solidFill>
                <a:srgbClr val="888888"/>
              </a:solidFill>
              <a:highlight>
                <a:schemeClr val="lt1"/>
              </a:highlight>
              <a:latin typeface="Consolas"/>
              <a:ea typeface="Consolas"/>
              <a:cs typeface="Consolas"/>
              <a:sym typeface="Consolas"/>
            </a:endParaRPr>
          </a:p>
        </p:txBody>
      </p:sp>
      <p:sp>
        <p:nvSpPr>
          <p:cNvPr id="846" name="Google Shape;846;p9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9"/>
          <p:cNvSpPr txBox="1"/>
          <p:nvPr>
            <p:ph type="title"/>
          </p:nvPr>
        </p:nvSpPr>
        <p:spPr>
          <a:xfrm>
            <a:off x="439112" y="6778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2500"/>
              <a:t>Array Methods: Slice</a:t>
            </a:r>
            <a:endParaRPr sz="2500"/>
          </a:p>
        </p:txBody>
      </p:sp>
      <p:sp>
        <p:nvSpPr>
          <p:cNvPr id="853" name="Google Shape;853;p99"/>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 sz="1500">
                <a:solidFill>
                  <a:srgbClr val="000000"/>
                </a:solidFill>
              </a:rPr>
              <a:t>The </a:t>
            </a:r>
            <a:r>
              <a:rPr b="1" lang="en" sz="1500" u="sng">
                <a:solidFill>
                  <a:schemeClr val="hlink"/>
                </a:solidFill>
                <a:latin typeface="Consolas"/>
                <a:ea typeface="Consolas"/>
                <a:cs typeface="Consolas"/>
                <a:sym typeface="Consolas"/>
                <a:hlinkClick r:id="rId3"/>
              </a:rPr>
              <a:t>Array.slice()</a:t>
            </a:r>
            <a:r>
              <a:rPr lang="en" sz="1500" u="sng">
                <a:solidFill>
                  <a:schemeClr val="hlink"/>
                </a:solidFill>
                <a:hlinkClick r:id="rId4"/>
              </a:rPr>
              <a:t> method</a:t>
            </a:r>
            <a:r>
              <a:rPr lang="en" sz="1500">
                <a:solidFill>
                  <a:srgbClr val="000000"/>
                </a:solidFill>
              </a:rPr>
              <a:t> returns a slice (or subarray), of the specified array. The returned array contains the element specified by the first argument and all subsequent elements, up to, but not including, the element specified by the second argument.</a:t>
            </a:r>
            <a:endParaRPr sz="1500">
              <a:solidFill>
                <a:srgbClr val="000000"/>
              </a:solidFill>
            </a:endParaRPr>
          </a:p>
          <a:p>
            <a:pPr indent="0" lvl="0" marL="0" rtl="0" algn="l">
              <a:lnSpc>
                <a:spcPct val="100000"/>
              </a:lnSpc>
              <a:spcBef>
                <a:spcPts val="1000"/>
              </a:spcBef>
              <a:spcAft>
                <a:spcPts val="0"/>
              </a:spcAft>
              <a:buNone/>
            </a:pPr>
            <a:r>
              <a:rPr lang="en" sz="1500">
                <a:solidFill>
                  <a:schemeClr val="accent2"/>
                </a:solidFill>
              </a:rPr>
              <a:t>The</a:t>
            </a:r>
            <a:r>
              <a:rPr b="1" lang="en" sz="1500">
                <a:solidFill>
                  <a:schemeClr val="accent2"/>
                </a:solidFill>
              </a:rPr>
              <a:t> </a:t>
            </a:r>
            <a:r>
              <a:rPr b="1" lang="en" sz="1500">
                <a:solidFill>
                  <a:schemeClr val="accent2"/>
                </a:solidFill>
                <a:latin typeface="Consolas"/>
                <a:ea typeface="Consolas"/>
                <a:cs typeface="Consolas"/>
                <a:sym typeface="Consolas"/>
              </a:rPr>
              <a:t>slice(start, end)</a:t>
            </a:r>
            <a:r>
              <a:rPr lang="en" sz="1500">
                <a:solidFill>
                  <a:schemeClr val="accent2"/>
                </a:solidFill>
              </a:rPr>
              <a:t> method takes:</a:t>
            </a:r>
            <a:endParaRPr sz="1500">
              <a:solidFill>
                <a:schemeClr val="accent2"/>
              </a:solidFill>
            </a:endParaRPr>
          </a:p>
          <a:p>
            <a:pPr indent="-323850" lvl="0" marL="457200" rtl="0" algn="l">
              <a:lnSpc>
                <a:spcPct val="100000"/>
              </a:lnSpc>
              <a:spcBef>
                <a:spcPts val="1000"/>
              </a:spcBef>
              <a:spcAft>
                <a:spcPts val="0"/>
              </a:spcAft>
              <a:buClr>
                <a:schemeClr val="accent4"/>
              </a:buClr>
              <a:buSzPts val="1500"/>
              <a:buChar char="➢"/>
            </a:pPr>
            <a:r>
              <a:rPr b="1" lang="en" sz="1500">
                <a:solidFill>
                  <a:schemeClr val="accent2"/>
                </a:solidFill>
              </a:rPr>
              <a:t>start (optional)</a:t>
            </a:r>
            <a:r>
              <a:rPr lang="en" sz="1500">
                <a:solidFill>
                  <a:schemeClr val="accent2"/>
                </a:solidFill>
              </a:rPr>
              <a:t> – Starting index of the selection. If not provided, the selection starts at the beginning of the array</a:t>
            </a:r>
            <a:endParaRPr sz="1500">
              <a:solidFill>
                <a:schemeClr val="accent2"/>
              </a:solidFill>
            </a:endParaRPr>
          </a:p>
          <a:p>
            <a:pPr indent="-323850" lvl="0" marL="457200" rtl="0" algn="l">
              <a:lnSpc>
                <a:spcPct val="100000"/>
              </a:lnSpc>
              <a:spcBef>
                <a:spcPts val="1000"/>
              </a:spcBef>
              <a:spcAft>
                <a:spcPts val="0"/>
              </a:spcAft>
              <a:buClr>
                <a:schemeClr val="accent4"/>
              </a:buClr>
              <a:buSzPts val="1500"/>
              <a:buChar char="➢"/>
            </a:pPr>
            <a:r>
              <a:rPr b="1" lang="en" sz="1500">
                <a:solidFill>
                  <a:schemeClr val="accent2"/>
                </a:solidFill>
              </a:rPr>
              <a:t>e</a:t>
            </a:r>
            <a:r>
              <a:rPr b="1" lang="en" sz="1500">
                <a:solidFill>
                  <a:schemeClr val="accent2"/>
                </a:solidFill>
              </a:rPr>
              <a:t>nd (optional)</a:t>
            </a:r>
            <a:r>
              <a:rPr lang="en" sz="1500">
                <a:solidFill>
                  <a:schemeClr val="accent2"/>
                </a:solidFill>
              </a:rPr>
              <a:t> – Ending index of the selection (exclusive). If not provided, the selection ends at the index of the last element.</a:t>
            </a:r>
            <a:endParaRPr sz="1500">
              <a:solidFill>
                <a:schemeClr val="accent2"/>
              </a:solidFill>
            </a:endParaRPr>
          </a:p>
          <a:p>
            <a:pPr indent="0" lvl="0" marL="0" rtl="0" algn="l">
              <a:lnSpc>
                <a:spcPct val="100000"/>
              </a:lnSpc>
              <a:spcBef>
                <a:spcPts val="1000"/>
              </a:spcBef>
              <a:spcAft>
                <a:spcPts val="1000"/>
              </a:spcAft>
              <a:buNone/>
            </a:pPr>
            <a:r>
              <a:rPr lang="en" sz="1500">
                <a:solidFill>
                  <a:schemeClr val="accent2"/>
                </a:solidFill>
              </a:rPr>
              <a:t>If only one argument is specified, the returned array contains all elements from the start position to the end of the array. You can also use negative start and end indices. The index of the last element is -1, the index of the second last element is -2, and so on.</a:t>
            </a:r>
            <a:endParaRPr sz="1500">
              <a:solidFill>
                <a:schemeClr val="accent2"/>
              </a:solidFill>
            </a:endParaRPr>
          </a:p>
        </p:txBody>
      </p:sp>
      <p:sp>
        <p:nvSpPr>
          <p:cNvPr id="854" name="Google Shape;854;p9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00"/>
          <p:cNvSpPr txBox="1"/>
          <p:nvPr>
            <p:ph type="title"/>
          </p:nvPr>
        </p:nvSpPr>
        <p:spPr>
          <a:xfrm>
            <a:off x="419462" y="6385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2500"/>
              <a:t>Array Methods: Slice – Examples</a:t>
            </a:r>
            <a:endParaRPr sz="2500"/>
          </a:p>
        </p:txBody>
      </p:sp>
      <p:sp>
        <p:nvSpPr>
          <p:cNvPr id="861" name="Google Shape;861;p100"/>
          <p:cNvSpPr txBox="1"/>
          <p:nvPr>
            <p:ph idx="1" type="body"/>
          </p:nvPr>
        </p:nvSpPr>
        <p:spPr>
          <a:xfrm>
            <a:off x="478650" y="1218525"/>
            <a:ext cx="8186700" cy="35568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lang="en" sz="1500">
                <a:solidFill>
                  <a:srgbClr val="000000"/>
                </a:solidFill>
              </a:rPr>
              <a:t>Note that</a:t>
            </a:r>
            <a:r>
              <a:rPr b="1" lang="en" sz="1500">
                <a:solidFill>
                  <a:srgbClr val="000000"/>
                </a:solidFill>
              </a:rPr>
              <a:t> slice()</a:t>
            </a:r>
            <a:r>
              <a:rPr lang="en" sz="1500">
                <a:solidFill>
                  <a:srgbClr val="000000"/>
                </a:solidFill>
              </a:rPr>
              <a:t> does not modify the array on which it is invoked. Here are some examples:</a:t>
            </a:r>
            <a:endParaRPr sz="1500">
              <a:solidFill>
                <a:srgbClr val="000000"/>
              </a:solidFill>
            </a:endParaRPr>
          </a:p>
          <a:p>
            <a:pPr indent="457200" lvl="0" marL="0" rtl="0" algn="l">
              <a:lnSpc>
                <a:spcPct val="100000"/>
              </a:lnSpc>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a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3</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4</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5</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000000"/>
                </a:solidFill>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w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.slice(</a:t>
            </a:r>
            <a:r>
              <a:rPr lang="en">
                <a:solidFill>
                  <a:srgbClr val="174AD4"/>
                </a:solidFill>
                <a:highlight>
                  <a:schemeClr val="lt1"/>
                </a:highlight>
                <a:latin typeface="Consolas"/>
                <a:ea typeface="Consolas"/>
                <a:cs typeface="Consolas"/>
                <a:sym typeface="Consolas"/>
              </a:rPr>
              <a:t>0</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3</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w = [1, 2, 3]</a:t>
            </a:r>
            <a:br>
              <a:rPr lang="en">
                <a:solidFill>
                  <a:srgbClr val="080808"/>
                </a:solidFill>
                <a:highlight>
                  <a:schemeClr val="lt1"/>
                </a:highlight>
                <a:latin typeface="Consolas"/>
                <a:ea typeface="Consolas"/>
                <a:cs typeface="Consolas"/>
                <a:sym typeface="Consolas"/>
              </a:rPr>
            </a:br>
            <a:r>
              <a:rPr lang="en">
                <a:solidFill>
                  <a:srgbClr val="000000"/>
                </a:solidFill>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.slice(</a:t>
            </a:r>
            <a:r>
              <a:rPr lang="en">
                <a:solidFill>
                  <a:srgbClr val="174AD4"/>
                </a:solidFill>
                <a:highlight>
                  <a:schemeClr val="lt1"/>
                </a:highlight>
                <a:latin typeface="Consolas"/>
                <a:ea typeface="Consolas"/>
                <a:cs typeface="Consolas"/>
                <a:sym typeface="Consolas"/>
              </a:rPr>
              <a:t>3</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x = [4, 5]</a:t>
            </a:r>
            <a:br>
              <a:rPr lang="en">
                <a:solidFill>
                  <a:srgbClr val="080808"/>
                </a:solidFill>
                <a:highlight>
                  <a:schemeClr val="lt1"/>
                </a:highlight>
                <a:latin typeface="Consolas"/>
                <a:ea typeface="Consolas"/>
                <a:cs typeface="Consolas"/>
                <a:sym typeface="Consolas"/>
              </a:rPr>
            </a:br>
            <a:r>
              <a:rPr lang="en">
                <a:solidFill>
                  <a:srgbClr val="000000"/>
                </a:solidFill>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y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.slice(</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-1</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y = [2, 3, 4]</a:t>
            </a:r>
            <a:br>
              <a:rPr lang="en">
                <a:solidFill>
                  <a:srgbClr val="080808"/>
                </a:solidFill>
                <a:highlight>
                  <a:schemeClr val="lt1"/>
                </a:highlight>
                <a:latin typeface="Consolas"/>
                <a:ea typeface="Consolas"/>
                <a:cs typeface="Consolas"/>
                <a:sym typeface="Consolas"/>
              </a:rPr>
            </a:br>
            <a:r>
              <a:rPr lang="en">
                <a:solidFill>
                  <a:srgbClr val="000000"/>
                </a:solidFill>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z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.slice(</a:t>
            </a:r>
            <a:r>
              <a:rPr lang="en">
                <a:solidFill>
                  <a:srgbClr val="174AD4"/>
                </a:solidFill>
                <a:highlight>
                  <a:schemeClr val="lt1"/>
                </a:highlight>
                <a:latin typeface="Consolas"/>
                <a:ea typeface="Consolas"/>
                <a:cs typeface="Consolas"/>
                <a:sym typeface="Consolas"/>
              </a:rPr>
              <a:t>-3</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z = [3]</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[1, 2, 3, 4, 5]</a:t>
            </a:r>
            <a:endParaRPr>
              <a:solidFill>
                <a:srgbClr val="888888"/>
              </a:solidFill>
              <a:highlight>
                <a:schemeClr val="lt1"/>
              </a:highlight>
              <a:latin typeface="Consolas"/>
              <a:ea typeface="Consolas"/>
              <a:cs typeface="Consolas"/>
              <a:sym typeface="Consolas"/>
            </a:endParaRPr>
          </a:p>
          <a:p>
            <a:pPr indent="342900" lvl="0" marL="114300" marR="114300" rtl="0" algn="l">
              <a:lnSpc>
                <a:spcPct val="100000"/>
              </a:lnSpc>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languages </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"JavaScript"</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"Python"</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"C"</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"C++"</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"Java"</a:t>
            </a:r>
            <a:r>
              <a:rPr lang="en">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342900" lvl="0" marL="114300" marR="114300" rtl="0" algn="l">
              <a:lnSpc>
                <a:spcPct val="100000"/>
              </a:lnSpc>
              <a:spcBef>
                <a:spcPts val="900"/>
              </a:spcBef>
              <a:spcAft>
                <a:spcPts val="0"/>
              </a:spcAft>
              <a:buNone/>
            </a:pPr>
            <a:r>
              <a:rPr lang="en">
                <a:solidFill>
                  <a:schemeClr val="accent3"/>
                </a:solidFill>
                <a:highlight>
                  <a:schemeClr val="lt1"/>
                </a:highlight>
                <a:latin typeface="Consolas"/>
                <a:ea typeface="Consolas"/>
                <a:cs typeface="Consolas"/>
                <a:sym typeface="Consolas"/>
              </a:rPr>
              <a:t>// slicing the array from start to second-to-last element</a:t>
            </a:r>
            <a:br>
              <a:rPr lang="en">
                <a:solidFill>
                  <a:srgbClr val="8C8C8C"/>
                </a:solidFill>
                <a:highlight>
                  <a:schemeClr val="lt1"/>
                </a:highlight>
                <a:latin typeface="Consolas"/>
                <a:ea typeface="Consolas"/>
                <a:cs typeface="Consolas"/>
                <a:sym typeface="Consolas"/>
              </a:rPr>
            </a:br>
            <a:r>
              <a:rPr lang="en">
                <a:solidFill>
                  <a:srgbClr val="8C8C8C"/>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let </a:t>
            </a:r>
            <a:r>
              <a:rPr lang="en">
                <a:solidFill>
                  <a:srgbClr val="830091"/>
                </a:solidFill>
                <a:highlight>
                  <a:schemeClr val="lt1"/>
                </a:highlight>
                <a:latin typeface="Consolas"/>
                <a:ea typeface="Consolas"/>
                <a:cs typeface="Consolas"/>
                <a:sym typeface="Consolas"/>
              </a:rPr>
              <a:t>new_arr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languages</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slice</a:t>
            </a:r>
            <a:r>
              <a:rPr lang="en">
                <a:solidFill>
                  <a:srgbClr val="080808"/>
                </a:solidFill>
                <a:highlight>
                  <a:schemeClr val="lt1"/>
                </a:highlight>
                <a:latin typeface="Consolas"/>
                <a:ea typeface="Consolas"/>
                <a:cs typeface="Consolas"/>
                <a:sym typeface="Consolas"/>
              </a:rPr>
              <a:t>(</a:t>
            </a:r>
            <a:r>
              <a:rPr lang="en">
                <a:solidFill>
                  <a:srgbClr val="1750EB"/>
                </a:solidFill>
                <a:highlight>
                  <a:schemeClr val="lt1"/>
                </a:highlight>
                <a:latin typeface="Consolas"/>
                <a:ea typeface="Consolas"/>
                <a:cs typeface="Consolas"/>
                <a:sym typeface="Consolas"/>
              </a:rPr>
              <a:t>0</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1</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new_arr</a:t>
            </a:r>
            <a:r>
              <a:rPr lang="en">
                <a:solidFill>
                  <a:srgbClr val="080808"/>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['JavaScript', 'Python', 'C', 'C++']</a:t>
            </a:r>
            <a:endParaRPr>
              <a:solidFill>
                <a:schemeClr val="accent3"/>
              </a:solidFill>
              <a:highlight>
                <a:schemeClr val="lt1"/>
              </a:highlight>
              <a:latin typeface="Consolas"/>
              <a:ea typeface="Consolas"/>
              <a:cs typeface="Consolas"/>
              <a:sym typeface="Consolas"/>
            </a:endParaRPr>
          </a:p>
          <a:p>
            <a:pPr indent="342900" lvl="0" marL="114300" marR="114300" rtl="0" algn="l">
              <a:lnSpc>
                <a:spcPct val="100000"/>
              </a:lnSpc>
              <a:spcBef>
                <a:spcPts val="900"/>
              </a:spcBef>
              <a:spcAft>
                <a:spcPts val="900"/>
              </a:spcAft>
              <a:buNone/>
            </a:pPr>
            <a:r>
              <a:rPr lang="en">
                <a:solidFill>
                  <a:schemeClr val="accent3"/>
                </a:solidFill>
                <a:highlight>
                  <a:schemeClr val="lt1"/>
                </a:highlight>
                <a:latin typeface="Consolas"/>
                <a:ea typeface="Consolas"/>
                <a:cs typeface="Consolas"/>
                <a:sym typeface="Consolas"/>
              </a:rPr>
              <a:t>// slicing the array from third-to-last to last element</a:t>
            </a:r>
            <a:br>
              <a:rPr lang="en">
                <a:solidFill>
                  <a:srgbClr val="8C8C8C"/>
                </a:solidFill>
                <a:highlight>
                  <a:schemeClr val="lt1"/>
                </a:highlight>
                <a:latin typeface="Consolas"/>
                <a:ea typeface="Consolas"/>
                <a:cs typeface="Consolas"/>
                <a:sym typeface="Consolas"/>
              </a:rPr>
            </a:br>
            <a:r>
              <a:rPr lang="en">
                <a:solidFill>
                  <a:srgbClr val="8C8C8C"/>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let </a:t>
            </a:r>
            <a:r>
              <a:rPr lang="en">
                <a:solidFill>
                  <a:srgbClr val="830091"/>
                </a:solidFill>
                <a:highlight>
                  <a:schemeClr val="lt1"/>
                </a:highlight>
                <a:latin typeface="Consolas"/>
                <a:ea typeface="Consolas"/>
                <a:cs typeface="Consolas"/>
                <a:sym typeface="Consolas"/>
              </a:rPr>
              <a:t>new_arr1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languages</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slice</a:t>
            </a:r>
            <a:r>
              <a:rPr lang="en">
                <a:solidFill>
                  <a:srgbClr val="080808"/>
                </a:solidFill>
                <a:highlight>
                  <a:schemeClr val="lt1"/>
                </a:highlight>
                <a:latin typeface="Consolas"/>
                <a:ea typeface="Consolas"/>
                <a:cs typeface="Consolas"/>
                <a:sym typeface="Consolas"/>
              </a:rPr>
              <a:t>(-</a:t>
            </a:r>
            <a:r>
              <a:rPr lang="en">
                <a:solidFill>
                  <a:srgbClr val="1750EB"/>
                </a:solidFill>
                <a:highlight>
                  <a:schemeClr val="lt1"/>
                </a:highlight>
                <a:latin typeface="Consolas"/>
                <a:ea typeface="Consolas"/>
                <a:cs typeface="Consolas"/>
                <a:sym typeface="Consolas"/>
              </a:rPr>
              <a:t>3</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new_arr1</a:t>
            </a:r>
            <a:r>
              <a:rPr lang="en">
                <a:solidFill>
                  <a:srgbClr val="080808"/>
                </a:solidFill>
                <a:highlight>
                  <a:schemeClr val="lt1"/>
                </a:highlight>
                <a:latin typeface="Consolas"/>
                <a:ea typeface="Consolas"/>
                <a:cs typeface="Consolas"/>
                <a:sym typeface="Consolas"/>
              </a:rPr>
              <a:t>); </a:t>
            </a:r>
            <a:r>
              <a:rPr lang="en">
                <a:solidFill>
                  <a:schemeClr val="accent3"/>
                </a:solidFill>
                <a:highlight>
                  <a:schemeClr val="lt1"/>
                </a:highlight>
                <a:latin typeface="Consolas"/>
                <a:ea typeface="Consolas"/>
                <a:cs typeface="Consolas"/>
                <a:sym typeface="Consolas"/>
              </a:rPr>
              <a:t>// ['C', 'C++', 'Java']</a:t>
            </a:r>
            <a:endParaRPr>
              <a:solidFill>
                <a:schemeClr val="accent3"/>
              </a:solidFill>
              <a:highlight>
                <a:schemeClr val="lt1"/>
              </a:highlight>
              <a:latin typeface="Consolas"/>
              <a:ea typeface="Consolas"/>
              <a:cs typeface="Consolas"/>
              <a:sym typeface="Consolas"/>
            </a:endParaRPr>
          </a:p>
        </p:txBody>
      </p:sp>
      <p:sp>
        <p:nvSpPr>
          <p:cNvPr id="862" name="Google Shape;862;p10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1"/>
          <p:cNvSpPr txBox="1"/>
          <p:nvPr>
            <p:ph type="title"/>
          </p:nvPr>
        </p:nvSpPr>
        <p:spPr>
          <a:xfrm>
            <a:off x="426012" y="6450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Array Methods: Splice</a:t>
            </a:r>
            <a:endParaRPr sz="2500"/>
          </a:p>
        </p:txBody>
      </p:sp>
      <p:sp>
        <p:nvSpPr>
          <p:cNvPr id="869" name="Google Shape;869;p101"/>
          <p:cNvSpPr txBox="1"/>
          <p:nvPr>
            <p:ph idx="1" type="body"/>
          </p:nvPr>
        </p:nvSpPr>
        <p:spPr>
          <a:xfrm>
            <a:off x="523875" y="1175475"/>
            <a:ext cx="8186700" cy="36984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
                <a:solidFill>
                  <a:schemeClr val="accent2"/>
                </a:solidFill>
              </a:rPr>
              <a:t>The </a:t>
            </a:r>
            <a:r>
              <a:rPr b="1" lang="en" u="sng">
                <a:solidFill>
                  <a:schemeClr val="hlink"/>
                </a:solidFill>
                <a:latin typeface="Consolas"/>
                <a:ea typeface="Consolas"/>
                <a:cs typeface="Consolas"/>
                <a:sym typeface="Consolas"/>
                <a:hlinkClick r:id="rId3"/>
              </a:rPr>
              <a:t>splice()</a:t>
            </a:r>
            <a:r>
              <a:rPr lang="en" u="sng">
                <a:solidFill>
                  <a:schemeClr val="hlink"/>
                </a:solidFill>
                <a:hlinkClick r:id="rId4"/>
              </a:rPr>
              <a:t> method</a:t>
            </a:r>
            <a:r>
              <a:rPr lang="en">
                <a:solidFill>
                  <a:schemeClr val="accent2"/>
                </a:solidFill>
              </a:rPr>
              <a:t> can delete elements from an array, insert new elements into an array, or perform both operations at the same time. Elements of the array that come after the insertion or deletion point have their indexes increased or decreased as necessary so that they remain contiguous with the rest of the array.</a:t>
            </a:r>
            <a:endParaRPr>
              <a:solidFill>
                <a:schemeClr val="accent2"/>
              </a:solidFill>
            </a:endParaRPr>
          </a:p>
          <a:p>
            <a:pPr indent="0" lvl="0" marL="0" rtl="0" algn="l">
              <a:spcBef>
                <a:spcPts val="800"/>
              </a:spcBef>
              <a:spcAft>
                <a:spcPts val="0"/>
              </a:spcAft>
              <a:buNone/>
            </a:pPr>
            <a:r>
              <a:rPr lang="en">
                <a:solidFill>
                  <a:schemeClr val="accent2"/>
                </a:solidFill>
              </a:rPr>
              <a:t>While </a:t>
            </a:r>
            <a:r>
              <a:rPr b="1" lang="en">
                <a:solidFill>
                  <a:schemeClr val="accent2"/>
                </a:solidFill>
                <a:latin typeface="Consolas"/>
                <a:ea typeface="Consolas"/>
                <a:cs typeface="Consolas"/>
                <a:sym typeface="Consolas"/>
              </a:rPr>
              <a:t>splice()</a:t>
            </a:r>
            <a:r>
              <a:rPr lang="en">
                <a:solidFill>
                  <a:schemeClr val="accent2"/>
                </a:solidFill>
              </a:rPr>
              <a:t> and </a:t>
            </a:r>
            <a:r>
              <a:rPr b="1" lang="en">
                <a:solidFill>
                  <a:schemeClr val="accent2"/>
                </a:solidFill>
                <a:latin typeface="Consolas"/>
                <a:ea typeface="Consolas"/>
                <a:cs typeface="Consolas"/>
                <a:sym typeface="Consolas"/>
              </a:rPr>
              <a:t>slice()</a:t>
            </a:r>
            <a:r>
              <a:rPr lang="en">
                <a:solidFill>
                  <a:schemeClr val="accent2"/>
                </a:solidFill>
              </a:rPr>
              <a:t> have similar names, they perform very different operations in very different ways. It is important to note that </a:t>
            </a:r>
            <a:r>
              <a:rPr b="1" lang="en">
                <a:solidFill>
                  <a:schemeClr val="accent2"/>
                </a:solidFill>
                <a:latin typeface="Consolas"/>
                <a:ea typeface="Consolas"/>
                <a:cs typeface="Consolas"/>
                <a:sym typeface="Consolas"/>
              </a:rPr>
              <a:t>splice()</a:t>
            </a:r>
            <a:r>
              <a:rPr lang="en">
                <a:solidFill>
                  <a:schemeClr val="accent2"/>
                </a:solidFill>
              </a:rPr>
              <a:t> </a:t>
            </a:r>
            <a:r>
              <a:rPr b="1" lang="en">
                <a:solidFill>
                  <a:schemeClr val="accent2"/>
                </a:solidFill>
              </a:rPr>
              <a:t>does modify the original array</a:t>
            </a:r>
            <a:r>
              <a:rPr lang="en">
                <a:solidFill>
                  <a:schemeClr val="accent2"/>
                </a:solidFill>
              </a:rPr>
              <a:t> in place.</a:t>
            </a:r>
            <a:endParaRPr>
              <a:solidFill>
                <a:schemeClr val="accent2"/>
              </a:solidFill>
            </a:endParaRPr>
          </a:p>
          <a:p>
            <a:pPr indent="0" lvl="0" marL="0" rtl="0" algn="l">
              <a:spcBef>
                <a:spcPts val="800"/>
              </a:spcBef>
              <a:spcAft>
                <a:spcPts val="0"/>
              </a:spcAft>
              <a:buNone/>
            </a:pPr>
            <a:r>
              <a:rPr lang="en">
                <a:solidFill>
                  <a:schemeClr val="accent2"/>
                </a:solidFill>
              </a:rPr>
              <a:t>For example:</a:t>
            </a:r>
            <a:endParaRPr>
              <a:solidFill>
                <a:schemeClr val="accent2"/>
              </a:solidFill>
            </a:endParaRPr>
          </a:p>
          <a:p>
            <a:pPr indent="457200" lvl="0" marL="0" rtl="0" algn="l">
              <a:spcBef>
                <a:spcPts val="800"/>
              </a:spcBef>
              <a:spcAft>
                <a:spcPts val="0"/>
              </a:spcAft>
              <a:buNone/>
            </a:pPr>
            <a:r>
              <a:rPr lang="en">
                <a:solidFill>
                  <a:srgbClr val="0033B3"/>
                </a:solidFill>
                <a:highlight>
                  <a:schemeClr val="lt1"/>
                </a:highlight>
                <a:latin typeface="Consolas"/>
                <a:ea typeface="Consolas"/>
                <a:cs typeface="Consolas"/>
                <a:sym typeface="Consolas"/>
              </a:rPr>
              <a:t>let </a:t>
            </a:r>
            <a:r>
              <a:rPr lang="en">
                <a:solidFill>
                  <a:srgbClr val="830091"/>
                </a:solidFill>
                <a:highlight>
                  <a:schemeClr val="lt1"/>
                </a:highlight>
                <a:latin typeface="Consolas"/>
                <a:ea typeface="Consolas"/>
                <a:cs typeface="Consolas"/>
                <a:sym typeface="Consolas"/>
              </a:rPr>
              <a:t>fruits </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"banana"</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"orange"</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"apple"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"mango"</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000000"/>
                </a:solidFill>
              </a:rPr>
              <a:t>	</a:t>
            </a:r>
            <a:r>
              <a:rPr lang="en">
                <a:solidFill>
                  <a:srgbClr val="830091"/>
                </a:solidFill>
                <a:highlight>
                  <a:schemeClr val="lt1"/>
                </a:highlight>
                <a:latin typeface="Consolas"/>
                <a:ea typeface="Consolas"/>
                <a:cs typeface="Consolas"/>
                <a:sym typeface="Consolas"/>
              </a:rPr>
              <a:t>fruits</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0</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"lemon"</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"kiwi"</a:t>
            </a:r>
            <a:r>
              <a:rPr lang="en">
                <a:solidFill>
                  <a:srgbClr val="080808"/>
                </a:solidFill>
                <a:highlight>
                  <a:schemeClr val="lt1"/>
                </a:highlight>
                <a:latin typeface="Consolas"/>
                <a:ea typeface="Consolas"/>
                <a:cs typeface="Consolas"/>
                <a:sym typeface="Consolas"/>
              </a:rPr>
              <a:t>);</a:t>
            </a:r>
            <a:r>
              <a:rPr lang="en">
                <a:solidFill>
                  <a:srgbClr val="888888"/>
                </a:solidFill>
                <a:highlight>
                  <a:schemeClr val="lt1"/>
                </a:highlight>
                <a:latin typeface="Consolas"/>
                <a:ea typeface="Consolas"/>
                <a:cs typeface="Consolas"/>
                <a:sym typeface="Consolas"/>
              </a:rPr>
              <a:t>	</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fruits</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[“banana”, “orange”, “lemon”, “kiwi”, “apple”, “mango”]</a:t>
            </a:r>
            <a:endParaRPr>
              <a:solidFill>
                <a:srgbClr val="888888"/>
              </a:solidFill>
              <a:highlight>
                <a:schemeClr val="lt1"/>
              </a:highlight>
              <a:latin typeface="Consolas"/>
              <a:ea typeface="Consolas"/>
              <a:cs typeface="Consolas"/>
              <a:sym typeface="Consolas"/>
            </a:endParaRPr>
          </a:p>
          <a:p>
            <a:pPr indent="-317500" lvl="0" marL="457200" rtl="0" algn="l">
              <a:spcBef>
                <a:spcPts val="600"/>
              </a:spcBef>
              <a:spcAft>
                <a:spcPts val="0"/>
              </a:spcAft>
              <a:buClr>
                <a:schemeClr val="accent4"/>
              </a:buClr>
              <a:buSzPts val="1400"/>
              <a:buChar char="➢"/>
            </a:pPr>
            <a:r>
              <a:rPr lang="en">
                <a:solidFill>
                  <a:schemeClr val="accent2"/>
                </a:solidFill>
              </a:rPr>
              <a:t>The first parameter (</a:t>
            </a:r>
            <a:r>
              <a:rPr b="1" lang="en">
                <a:solidFill>
                  <a:schemeClr val="accent2"/>
                </a:solidFill>
                <a:latin typeface="Consolas"/>
                <a:ea typeface="Consolas"/>
                <a:cs typeface="Consolas"/>
                <a:sym typeface="Consolas"/>
              </a:rPr>
              <a:t>2</a:t>
            </a:r>
            <a:r>
              <a:rPr lang="en">
                <a:solidFill>
                  <a:schemeClr val="accent2"/>
                </a:solidFill>
              </a:rPr>
              <a:t>) defines where new elements should be spliced in. </a:t>
            </a:r>
            <a:endParaRPr>
              <a:solidFill>
                <a:schemeClr val="accent2"/>
              </a:solidFill>
            </a:endParaRPr>
          </a:p>
          <a:p>
            <a:pPr indent="-317500" lvl="0" marL="457200" rtl="0" algn="l">
              <a:spcBef>
                <a:spcPts val="0"/>
              </a:spcBef>
              <a:spcAft>
                <a:spcPts val="0"/>
              </a:spcAft>
              <a:buClr>
                <a:schemeClr val="accent4"/>
              </a:buClr>
              <a:buSzPts val="1400"/>
              <a:buChar char="➢"/>
            </a:pPr>
            <a:r>
              <a:rPr lang="en">
                <a:solidFill>
                  <a:schemeClr val="accent2"/>
                </a:solidFill>
              </a:rPr>
              <a:t>The second parameter (</a:t>
            </a:r>
            <a:r>
              <a:rPr b="1" lang="en">
                <a:solidFill>
                  <a:schemeClr val="accent2"/>
                </a:solidFill>
                <a:latin typeface="Consolas"/>
                <a:ea typeface="Consolas"/>
                <a:cs typeface="Consolas"/>
                <a:sym typeface="Consolas"/>
              </a:rPr>
              <a:t>0</a:t>
            </a:r>
            <a:r>
              <a:rPr lang="en">
                <a:solidFill>
                  <a:schemeClr val="accent2"/>
                </a:solidFill>
              </a:rPr>
              <a:t>) defines how many elements should be removed. </a:t>
            </a:r>
            <a:endParaRPr>
              <a:solidFill>
                <a:schemeClr val="accent2"/>
              </a:solidFill>
            </a:endParaRPr>
          </a:p>
          <a:p>
            <a:pPr indent="-317500" lvl="0" marL="457200" rtl="0" algn="l">
              <a:spcBef>
                <a:spcPts val="0"/>
              </a:spcBef>
              <a:spcAft>
                <a:spcPts val="0"/>
              </a:spcAft>
              <a:buClr>
                <a:schemeClr val="accent4"/>
              </a:buClr>
              <a:buSzPts val="1400"/>
              <a:buChar char="➢"/>
            </a:pPr>
            <a:r>
              <a:rPr lang="en">
                <a:solidFill>
                  <a:schemeClr val="accent2"/>
                </a:solidFill>
              </a:rPr>
              <a:t>The remainder of the parameters (</a:t>
            </a:r>
            <a:r>
              <a:rPr b="1" lang="en">
                <a:solidFill>
                  <a:schemeClr val="accent2"/>
                </a:solidFill>
                <a:highlight>
                  <a:schemeClr val="lt1"/>
                </a:highlight>
                <a:latin typeface="Consolas"/>
                <a:ea typeface="Consolas"/>
                <a:cs typeface="Consolas"/>
                <a:sym typeface="Consolas"/>
              </a:rPr>
              <a:t>"lemon", "kiwi"</a:t>
            </a:r>
            <a:r>
              <a:rPr lang="en">
                <a:solidFill>
                  <a:schemeClr val="accent2"/>
                </a:solidFill>
                <a:highlight>
                  <a:schemeClr val="lt1"/>
                </a:highlight>
                <a:latin typeface="Consolas"/>
                <a:ea typeface="Consolas"/>
                <a:cs typeface="Consolas"/>
                <a:sym typeface="Consolas"/>
              </a:rPr>
              <a:t>)</a:t>
            </a:r>
            <a:r>
              <a:rPr lang="en">
                <a:solidFill>
                  <a:schemeClr val="accent2"/>
                </a:solidFill>
                <a:highlight>
                  <a:schemeClr val="lt1"/>
                </a:highlight>
              </a:rPr>
              <a:t> define the new elements to be added. </a:t>
            </a:r>
            <a:endParaRPr>
              <a:solidFill>
                <a:schemeClr val="accent2"/>
              </a:solidFill>
              <a:highlight>
                <a:schemeClr val="lt1"/>
              </a:highlight>
            </a:endParaRPr>
          </a:p>
          <a:p>
            <a:pPr indent="0" lvl="0" marL="0" rtl="0" algn="l">
              <a:spcBef>
                <a:spcPts val="800"/>
              </a:spcBef>
              <a:spcAft>
                <a:spcPts val="800"/>
              </a:spcAft>
              <a:buNone/>
            </a:pPr>
            <a:r>
              <a:rPr lang="en">
                <a:solidFill>
                  <a:schemeClr val="accent2"/>
                </a:solidFill>
                <a:highlight>
                  <a:schemeClr val="lt1"/>
                </a:highlight>
              </a:rPr>
              <a:t>The </a:t>
            </a:r>
            <a:r>
              <a:rPr b="1" lang="en">
                <a:solidFill>
                  <a:schemeClr val="accent2"/>
                </a:solidFill>
                <a:highlight>
                  <a:schemeClr val="lt1"/>
                </a:highlight>
                <a:latin typeface="Consolas"/>
                <a:ea typeface="Consolas"/>
                <a:cs typeface="Consolas"/>
                <a:sym typeface="Consolas"/>
              </a:rPr>
              <a:t>splice()</a:t>
            </a:r>
            <a:r>
              <a:rPr lang="en">
                <a:solidFill>
                  <a:schemeClr val="accent2"/>
                </a:solidFill>
                <a:highlight>
                  <a:schemeClr val="lt1"/>
                </a:highlight>
              </a:rPr>
              <a:t> method returns an array with any deleted items.</a:t>
            </a:r>
            <a:endParaRPr>
              <a:solidFill>
                <a:schemeClr val="accent2"/>
              </a:solidFill>
              <a:highlight>
                <a:schemeClr val="lt1"/>
              </a:highlight>
            </a:endParaRPr>
          </a:p>
        </p:txBody>
      </p:sp>
      <p:sp>
        <p:nvSpPr>
          <p:cNvPr id="870" name="Google Shape;870;p10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0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Array Methods: Splice – Examples</a:t>
            </a:r>
            <a:endParaRPr sz="2500"/>
          </a:p>
        </p:txBody>
      </p:sp>
      <p:sp>
        <p:nvSpPr>
          <p:cNvPr id="877" name="Google Shape;877;p102"/>
          <p:cNvSpPr txBox="1"/>
          <p:nvPr>
            <p:ph idx="1" type="body"/>
          </p:nvPr>
        </p:nvSpPr>
        <p:spPr>
          <a:xfrm>
            <a:off x="523875" y="1290600"/>
            <a:ext cx="8186700" cy="35832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500">
                <a:solidFill>
                  <a:schemeClr val="accent2"/>
                </a:solidFill>
              </a:rPr>
              <a:t>Here are some more examples of the</a:t>
            </a:r>
            <a:r>
              <a:rPr lang="en" sz="1500">
                <a:solidFill>
                  <a:schemeClr val="accent2"/>
                </a:solidFill>
              </a:rPr>
              <a:t> </a:t>
            </a:r>
            <a:r>
              <a:rPr b="1" lang="en" sz="1500">
                <a:solidFill>
                  <a:schemeClr val="accent2"/>
                </a:solidFill>
                <a:latin typeface="Consolas"/>
                <a:ea typeface="Consolas"/>
                <a:cs typeface="Consolas"/>
                <a:sym typeface="Consolas"/>
              </a:rPr>
              <a:t>splice()</a:t>
            </a:r>
            <a:r>
              <a:rPr lang="en" sz="1500">
                <a:solidFill>
                  <a:schemeClr val="accent2"/>
                </a:solidFill>
              </a:rPr>
              <a:t> method in use:</a:t>
            </a:r>
            <a:endParaRPr sz="1500">
              <a:solidFill>
                <a:schemeClr val="accent2"/>
              </a:solidFill>
            </a:endParaRPr>
          </a:p>
          <a:p>
            <a:pPr indent="457200" lvl="0" marL="0" rtl="0" algn="l">
              <a:spcBef>
                <a:spcPts val="800"/>
              </a:spcBef>
              <a:spcAft>
                <a:spcPts val="0"/>
              </a:spcAft>
              <a:buNone/>
            </a:pPr>
            <a:r>
              <a:rPr lang="en">
                <a:solidFill>
                  <a:srgbClr val="0033B3"/>
                </a:solidFill>
                <a:highlight>
                  <a:schemeClr val="lt1"/>
                </a:highlight>
                <a:latin typeface="Consolas"/>
                <a:ea typeface="Consolas"/>
                <a:cs typeface="Consolas"/>
                <a:sym typeface="Consolas"/>
              </a:rPr>
              <a:t>let </a:t>
            </a:r>
            <a:r>
              <a:rPr lang="en">
                <a:solidFill>
                  <a:srgbClr val="830091"/>
                </a:solidFill>
                <a:highlight>
                  <a:schemeClr val="lt1"/>
                </a:highlight>
                <a:latin typeface="Consolas"/>
                <a:ea typeface="Consolas"/>
                <a:cs typeface="Consolas"/>
                <a:sym typeface="Consolas"/>
              </a:rPr>
              <a:t>fruits </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"banana"</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"orange"</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"apple"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"mango"</a:t>
            </a:r>
            <a:r>
              <a:rPr lang="en">
                <a:solidFill>
                  <a:srgbClr val="080808"/>
                </a:solidFill>
                <a:highlight>
                  <a:schemeClr val="lt1"/>
                </a:highlight>
                <a:latin typeface="Consolas"/>
                <a:ea typeface="Consolas"/>
                <a:cs typeface="Consolas"/>
                <a:sym typeface="Consolas"/>
              </a:rPr>
              <a:t>];</a:t>
            </a:r>
            <a:br>
              <a:rPr lang="en">
                <a:solidFill>
                  <a:srgbClr val="080808"/>
                </a:solidFill>
                <a:highlight>
                  <a:schemeClr val="lt1"/>
                </a:highlight>
                <a:latin typeface="Consolas"/>
                <a:ea typeface="Consolas"/>
                <a:cs typeface="Consolas"/>
                <a:sym typeface="Consolas"/>
              </a:rPr>
            </a:br>
            <a:r>
              <a:rPr lang="en">
                <a:solidFill>
                  <a:srgbClr val="000000"/>
                </a:solidFill>
              </a:rPr>
              <a:t>	</a:t>
            </a:r>
            <a:r>
              <a:rPr lang="en">
                <a:solidFill>
                  <a:srgbClr val="830091"/>
                </a:solidFill>
                <a:highlight>
                  <a:schemeClr val="lt1"/>
                </a:highlight>
                <a:latin typeface="Consolas"/>
                <a:ea typeface="Consolas"/>
                <a:cs typeface="Consolas"/>
                <a:sym typeface="Consolas"/>
              </a:rPr>
              <a:t>fruits</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"lemon"</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"kiwi"</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removes 2 elements</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fruits</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[“banana”, “orange”, “lemon”, “kiwi”]</a:t>
            </a:r>
            <a:endParaRPr>
              <a:solidFill>
                <a:srgbClr val="888888"/>
              </a:solidFill>
              <a:highlight>
                <a:schemeClr val="lt1"/>
              </a:highlight>
              <a:latin typeface="Consolas"/>
              <a:ea typeface="Consolas"/>
              <a:cs typeface="Consolas"/>
              <a:sym typeface="Consolas"/>
            </a:endParaRPr>
          </a:p>
          <a:p>
            <a:pPr indent="457200" lvl="0" marL="0" rtl="0" algn="l">
              <a:spcBef>
                <a:spcPts val="6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a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3</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4</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5</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6</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7</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8</a:t>
            </a:r>
            <a:r>
              <a:rPr lang="en">
                <a:solidFill>
                  <a:srgbClr val="080808"/>
                </a:solidFill>
                <a:highlight>
                  <a:schemeClr val="lt1"/>
                </a:highlight>
                <a:latin typeface="Consolas"/>
                <a:ea typeface="Consolas"/>
                <a:cs typeface="Consolas"/>
                <a:sym typeface="Consolas"/>
              </a:rPr>
              <a:t>];</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x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4</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x = [5, 6, 7, 8]; a = [1, 2, 3, 4]</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y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y = [2, 3]; a = [1, 4]</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z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1</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z = [4]; a = [1]</a:t>
            </a:r>
            <a:endParaRPr>
              <a:solidFill>
                <a:srgbClr val="080808"/>
              </a:solidFill>
            </a:endParaRPr>
          </a:p>
          <a:p>
            <a:pPr indent="457200" lvl="0" marL="0" rtl="0" algn="l">
              <a:spcBef>
                <a:spcPts val="600"/>
              </a:spcBef>
              <a:spcAft>
                <a:spcPts val="60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b </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3</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4</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5</a:t>
            </a:r>
            <a:r>
              <a:rPr lang="en">
                <a:solidFill>
                  <a:srgbClr val="080808"/>
                </a:solidFill>
                <a:highlight>
                  <a:schemeClr val="lt1"/>
                </a:highlight>
                <a:latin typeface="Consolas"/>
                <a:ea typeface="Consolas"/>
                <a:cs typeface="Consolas"/>
                <a:sym typeface="Consolas"/>
              </a:rPr>
              <a:t>];</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m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b</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0</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"b"</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m = []; b = [1, 2, “a”, “b”, 3, 4, 5]</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a:t>
            </a: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n </a:t>
            </a: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b</a:t>
            </a:r>
            <a:r>
              <a:rPr lang="en">
                <a:solidFill>
                  <a:srgbClr val="080808"/>
                </a:solidFill>
                <a:highlight>
                  <a:schemeClr val="lt1"/>
                </a:highlight>
                <a:latin typeface="Consolas"/>
                <a:ea typeface="Consolas"/>
                <a:cs typeface="Consolas"/>
                <a:sym typeface="Consolas"/>
              </a:rPr>
              <a:t>.splice(</a:t>
            </a:r>
            <a:r>
              <a:rPr lang="en">
                <a:solidFill>
                  <a:srgbClr val="174AD4"/>
                </a:solidFill>
                <a:highlight>
                  <a:schemeClr val="lt1"/>
                </a:highlight>
                <a:latin typeface="Consolas"/>
                <a:ea typeface="Consolas"/>
                <a:cs typeface="Consolas"/>
                <a:sym typeface="Consolas"/>
              </a:rPr>
              <a:t>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rgbClr val="080808"/>
                </a:solidFill>
                <a:highlight>
                  <a:schemeClr val="lt1"/>
                </a:highlight>
                <a:latin typeface="Consolas"/>
                <a:ea typeface="Consolas"/>
                <a:cs typeface="Consolas"/>
                <a:sym typeface="Consolas"/>
              </a:rPr>
              <a:t>, [</a:t>
            </a:r>
            <a:r>
              <a:rPr lang="en">
                <a:solidFill>
                  <a:srgbClr val="174AD4"/>
                </a:solidFill>
                <a:highlight>
                  <a:schemeClr val="lt1"/>
                </a:highlight>
                <a:latin typeface="Consolas"/>
                <a:ea typeface="Consolas"/>
                <a:cs typeface="Consolas"/>
                <a:sym typeface="Consolas"/>
              </a:rPr>
              <a:t>1</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2</a:t>
            </a:r>
            <a:r>
              <a:rPr lang="en">
                <a:solidFill>
                  <a:schemeClr val="accent2"/>
                </a:solidFill>
                <a:highlight>
                  <a:schemeClr val="lt1"/>
                </a:highlight>
                <a:latin typeface="Consolas"/>
                <a:ea typeface="Consolas"/>
                <a:cs typeface="Consolas"/>
                <a:sym typeface="Consolas"/>
              </a:rPr>
              <a:t>],</a:t>
            </a:r>
            <a:r>
              <a:rPr lang="en">
                <a:solidFill>
                  <a:srgbClr val="174AD4"/>
                </a:solidFill>
                <a:highlight>
                  <a:schemeClr val="lt1"/>
                </a:highlight>
                <a:latin typeface="Consolas"/>
                <a:ea typeface="Consolas"/>
                <a:cs typeface="Consolas"/>
                <a:sym typeface="Consolas"/>
              </a:rPr>
              <a:t> 3</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n = [“a”, “b”]; </a:t>
            </a:r>
            <a:br>
              <a:rPr lang="en">
                <a:solidFill>
                  <a:srgbClr val="888888"/>
                </a:solidFill>
                <a:highlight>
                  <a:schemeClr val="lt1"/>
                </a:highlight>
                <a:latin typeface="Consolas"/>
                <a:ea typeface="Consolas"/>
                <a:cs typeface="Consolas"/>
                <a:sym typeface="Consolas"/>
              </a:rPr>
            </a:br>
            <a:r>
              <a:rPr lang="en">
                <a:solidFill>
                  <a:srgbClr val="888888"/>
                </a:solidFill>
                <a:highlight>
                  <a:schemeClr val="lt1"/>
                </a:highlight>
                <a:latin typeface="Consolas"/>
                <a:ea typeface="Consolas"/>
                <a:cs typeface="Consolas"/>
                <a:sym typeface="Consolas"/>
              </a:rPr>
              <a:t>									// b = [1, 2, [1, 2], 3, 3, 4, 5]</a:t>
            </a:r>
            <a:endParaRPr>
              <a:solidFill>
                <a:srgbClr val="888888"/>
              </a:solidFill>
              <a:highlight>
                <a:schemeClr val="lt1"/>
              </a:highlight>
              <a:latin typeface="Consolas"/>
              <a:ea typeface="Consolas"/>
              <a:cs typeface="Consolas"/>
              <a:sym typeface="Consolas"/>
            </a:endParaRPr>
          </a:p>
        </p:txBody>
      </p:sp>
      <p:sp>
        <p:nvSpPr>
          <p:cNvPr id="878" name="Google Shape;878;p10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3"/>
          <p:cNvSpPr txBox="1"/>
          <p:nvPr>
            <p:ph type="title"/>
          </p:nvPr>
        </p:nvSpPr>
        <p:spPr>
          <a:xfrm>
            <a:off x="439112" y="6516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sz="2500"/>
              <a:t>Iterating Arrays</a:t>
            </a:r>
            <a:endParaRPr sz="3000"/>
          </a:p>
        </p:txBody>
      </p:sp>
      <p:sp>
        <p:nvSpPr>
          <p:cNvPr id="885" name="Google Shape;885;p103"/>
          <p:cNvSpPr txBox="1"/>
          <p:nvPr>
            <p:ph idx="1" type="body"/>
          </p:nvPr>
        </p:nvSpPr>
        <p:spPr>
          <a:xfrm>
            <a:off x="556650" y="1182025"/>
            <a:ext cx="8186700" cy="3395400"/>
          </a:xfrm>
          <a:prstGeom prst="rect">
            <a:avLst/>
          </a:prstGeom>
          <a:noFill/>
          <a:ln>
            <a:noFill/>
          </a:ln>
        </p:spPr>
        <p:txBody>
          <a:bodyPr anchorCtr="0" anchor="t" bIns="68575" lIns="68575" spcFirstLastPara="1" rIns="68575" wrap="square" tIns="68575">
            <a:normAutofit/>
          </a:bodyPr>
          <a:lstStyle/>
          <a:p>
            <a:pPr indent="0" lvl="0" marL="0" marR="0" rtl="0" algn="l">
              <a:lnSpc>
                <a:spcPct val="100000"/>
              </a:lnSpc>
              <a:spcBef>
                <a:spcPts val="0"/>
              </a:spcBef>
              <a:spcAft>
                <a:spcPts val="0"/>
              </a:spcAft>
              <a:buNone/>
            </a:pPr>
            <a:r>
              <a:rPr lang="en" sz="1500">
                <a:solidFill>
                  <a:schemeClr val="accent2"/>
                </a:solidFill>
              </a:rPr>
              <a:t>Using a </a:t>
            </a:r>
            <a:r>
              <a:rPr b="1" lang="en" sz="1500" u="sng">
                <a:solidFill>
                  <a:schemeClr val="hlink"/>
                </a:solidFill>
                <a:hlinkClick r:id="rId3"/>
              </a:rPr>
              <a:t>for loop</a:t>
            </a:r>
            <a:r>
              <a:rPr lang="en" sz="1500">
                <a:solidFill>
                  <a:schemeClr val="accent2"/>
                </a:solidFill>
              </a:rPr>
              <a:t>, we can access each element in an array as long as we make the range of the </a:t>
            </a:r>
            <a:r>
              <a:rPr b="1" lang="en" sz="1500">
                <a:solidFill>
                  <a:schemeClr val="accent2"/>
                </a:solidFill>
              </a:rPr>
              <a:t>for loop</a:t>
            </a:r>
            <a:r>
              <a:rPr lang="en" sz="1500">
                <a:solidFill>
                  <a:schemeClr val="accent2"/>
                </a:solidFill>
              </a:rPr>
              <a:t> dependent on the array’s </a:t>
            </a:r>
            <a:r>
              <a:rPr b="1" lang="en" sz="1500">
                <a:solidFill>
                  <a:schemeClr val="accent2"/>
                </a:solidFill>
                <a:latin typeface="Consolas"/>
                <a:ea typeface="Consolas"/>
                <a:cs typeface="Consolas"/>
                <a:sym typeface="Consolas"/>
              </a:rPr>
              <a:t>length</a:t>
            </a:r>
            <a:r>
              <a:rPr lang="en" sz="1500">
                <a:solidFill>
                  <a:schemeClr val="accent2"/>
                </a:solidFill>
              </a:rPr>
              <a:t> property. </a:t>
            </a:r>
            <a:endParaRPr sz="1500">
              <a:solidFill>
                <a:schemeClr val="accent2"/>
              </a:solidFill>
            </a:endParaRPr>
          </a:p>
          <a:p>
            <a:pPr indent="0" lvl="0" marL="0" marR="0" rtl="0" algn="l">
              <a:lnSpc>
                <a:spcPct val="100000"/>
              </a:lnSpc>
              <a:spcBef>
                <a:spcPts val="1000"/>
              </a:spcBef>
              <a:spcAft>
                <a:spcPts val="0"/>
              </a:spcAft>
              <a:buNone/>
            </a:pPr>
            <a:r>
              <a:rPr lang="en" sz="1500">
                <a:solidFill>
                  <a:schemeClr val="accent2"/>
                </a:solidFill>
              </a:rPr>
              <a:t>Notice that in the example below (and in all implementations that iterate through an entire array) the index goes up to the </a:t>
            </a:r>
            <a:r>
              <a:rPr b="1" lang="en" sz="1500">
                <a:solidFill>
                  <a:schemeClr val="accent2"/>
                </a:solidFill>
              </a:rPr>
              <a:t>array’s </a:t>
            </a:r>
            <a:r>
              <a:rPr b="1" lang="en" sz="1500">
                <a:solidFill>
                  <a:schemeClr val="accent2"/>
                </a:solidFill>
                <a:latin typeface="Consolas"/>
                <a:ea typeface="Consolas"/>
                <a:cs typeface="Consolas"/>
                <a:sym typeface="Consolas"/>
              </a:rPr>
              <a:t>length</a:t>
            </a:r>
            <a:r>
              <a:rPr b="1" lang="en" sz="1500">
                <a:solidFill>
                  <a:schemeClr val="accent2"/>
                </a:solidFill>
              </a:rPr>
              <a:t> minus one </a:t>
            </a:r>
            <a:r>
              <a:rPr lang="en" sz="1500">
                <a:solidFill>
                  <a:schemeClr val="accent2"/>
                </a:solidFill>
              </a:rPr>
              <a:t>(using </a:t>
            </a:r>
            <a:r>
              <a:rPr b="1" lang="en" sz="1500">
                <a:solidFill>
                  <a:schemeClr val="accent2"/>
                </a:solidFill>
                <a:latin typeface="Consolas"/>
                <a:ea typeface="Consolas"/>
                <a:cs typeface="Consolas"/>
                <a:sym typeface="Consolas"/>
              </a:rPr>
              <a:t>&lt;</a:t>
            </a:r>
            <a:r>
              <a:rPr lang="en" sz="1500">
                <a:solidFill>
                  <a:schemeClr val="accent2"/>
                </a:solidFill>
              </a:rPr>
              <a:t>, not </a:t>
            </a:r>
            <a:r>
              <a:rPr b="1" lang="en" sz="1500">
                <a:solidFill>
                  <a:schemeClr val="accent2"/>
                </a:solidFill>
                <a:latin typeface="Consolas"/>
                <a:ea typeface="Consolas"/>
                <a:cs typeface="Consolas"/>
                <a:sym typeface="Consolas"/>
              </a:rPr>
              <a:t>&lt;=</a:t>
            </a:r>
            <a:r>
              <a:rPr lang="en" sz="1500">
                <a:solidFill>
                  <a:schemeClr val="accent2"/>
                </a:solidFill>
              </a:rPr>
              <a:t>)</a:t>
            </a:r>
            <a:r>
              <a:rPr lang="en" sz="1500">
                <a:solidFill>
                  <a:schemeClr val="accent2"/>
                </a:solidFill>
              </a:rPr>
              <a:t> because the index starts from </a:t>
            </a:r>
            <a:r>
              <a:rPr b="1" lang="en" sz="1500">
                <a:solidFill>
                  <a:schemeClr val="accent2"/>
                </a:solidFill>
                <a:latin typeface="Consolas"/>
                <a:ea typeface="Consolas"/>
                <a:cs typeface="Consolas"/>
                <a:sym typeface="Consolas"/>
              </a:rPr>
              <a:t>0</a:t>
            </a:r>
            <a:r>
              <a:rPr lang="en" sz="1500">
                <a:solidFill>
                  <a:schemeClr val="accent2"/>
                </a:solidFill>
              </a:rPr>
              <a:t>.</a:t>
            </a:r>
            <a:endParaRPr sz="1500">
              <a:solidFill>
                <a:schemeClr val="accent2"/>
              </a:solidFill>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let </a:t>
            </a:r>
            <a:r>
              <a:rPr lang="en" sz="1500">
                <a:solidFill>
                  <a:srgbClr val="830091"/>
                </a:solidFill>
                <a:highlight>
                  <a:schemeClr val="lt1"/>
                </a:highlight>
                <a:latin typeface="Consolas"/>
                <a:ea typeface="Consolas"/>
                <a:cs typeface="Consolas"/>
                <a:sym typeface="Consolas"/>
              </a:rPr>
              <a:t>a </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23</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32</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45</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67</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77</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67</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98</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12</a:t>
            </a: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 sz="1500">
                <a:solidFill>
                  <a:srgbClr val="0033B3"/>
                </a:solidFill>
                <a:highlight>
                  <a:schemeClr val="lt1"/>
                </a:highlight>
                <a:latin typeface="Consolas"/>
                <a:ea typeface="Consolas"/>
                <a:cs typeface="Consolas"/>
                <a:sym typeface="Consolas"/>
              </a:rPr>
              <a:t>for </a:t>
            </a:r>
            <a:r>
              <a:rPr lang="en" sz="1500">
                <a:solidFill>
                  <a:srgbClr val="080808"/>
                </a:solidFill>
                <a:highlight>
                  <a:schemeClr val="lt1"/>
                </a:highlight>
                <a:latin typeface="Consolas"/>
                <a:ea typeface="Consolas"/>
                <a:cs typeface="Consolas"/>
                <a:sym typeface="Consolas"/>
              </a:rPr>
              <a:t>(</a:t>
            </a:r>
            <a:r>
              <a:rPr lang="en" sz="1500">
                <a:solidFill>
                  <a:srgbClr val="0033B3"/>
                </a:solidFill>
                <a:highlight>
                  <a:schemeClr val="lt1"/>
                </a:highlight>
                <a:latin typeface="Consolas"/>
                <a:ea typeface="Consolas"/>
                <a:cs typeface="Consolas"/>
                <a:sym typeface="Consolas"/>
              </a:rPr>
              <a:t>let </a:t>
            </a:r>
            <a:r>
              <a:rPr lang="en" sz="1500">
                <a:solidFill>
                  <a:srgbClr val="248F8F"/>
                </a:solidFill>
                <a:highlight>
                  <a:schemeClr val="lt1"/>
                </a:highlight>
                <a:latin typeface="Consolas"/>
                <a:ea typeface="Consolas"/>
                <a:cs typeface="Consolas"/>
                <a:sym typeface="Consolas"/>
              </a:rPr>
              <a:t>i </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0</a:t>
            </a:r>
            <a:r>
              <a:rPr lang="en" sz="1500">
                <a:solidFill>
                  <a:srgbClr val="080808"/>
                </a:solidFill>
                <a:highlight>
                  <a:schemeClr val="lt1"/>
                </a:highlight>
                <a:latin typeface="Consolas"/>
                <a:ea typeface="Consolas"/>
                <a:cs typeface="Consolas"/>
                <a:sym typeface="Consolas"/>
              </a:rPr>
              <a:t>; </a:t>
            </a:r>
            <a:r>
              <a:rPr lang="en" sz="1500">
                <a:solidFill>
                  <a:srgbClr val="248F8F"/>
                </a:solidFill>
                <a:highlight>
                  <a:schemeClr val="lt1"/>
                </a:highlight>
                <a:latin typeface="Consolas"/>
                <a:ea typeface="Consolas"/>
                <a:cs typeface="Consolas"/>
                <a:sym typeface="Consolas"/>
              </a:rPr>
              <a:t>i </a:t>
            </a:r>
            <a:r>
              <a:rPr lang="en" sz="1500">
                <a:solidFill>
                  <a:srgbClr val="080808"/>
                </a:solidFill>
                <a:highlight>
                  <a:schemeClr val="lt1"/>
                </a:highlight>
                <a:latin typeface="Consolas"/>
                <a:ea typeface="Consolas"/>
                <a:cs typeface="Consolas"/>
                <a:sym typeface="Consolas"/>
              </a:rPr>
              <a:t>&lt; </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length</a:t>
            </a:r>
            <a:r>
              <a:rPr lang="en" sz="1500">
                <a:solidFill>
                  <a:srgbClr val="080808"/>
                </a:solidFill>
                <a:highlight>
                  <a:schemeClr val="lt1"/>
                </a:highlight>
                <a:latin typeface="Consolas"/>
                <a:ea typeface="Consolas"/>
                <a:cs typeface="Consolas"/>
                <a:sym typeface="Consolas"/>
              </a:rPr>
              <a:t>; </a:t>
            </a:r>
            <a:r>
              <a:rPr lang="en" sz="1500">
                <a:solidFill>
                  <a:srgbClr val="248F8F"/>
                </a:solidFill>
                <a:highlight>
                  <a:schemeClr val="lt1"/>
                </a:highlight>
                <a:latin typeface="Consolas"/>
                <a:ea typeface="Consolas"/>
                <a:cs typeface="Consolas"/>
                <a:sym typeface="Consolas"/>
              </a:rPr>
              <a:t>i</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30091"/>
                </a:solidFill>
                <a:highlight>
                  <a:schemeClr val="lt1"/>
                </a:highlight>
                <a:latin typeface="Consolas"/>
                <a:ea typeface="Consolas"/>
                <a:cs typeface="Consolas"/>
                <a:sym typeface="Consolas"/>
              </a:rPr>
              <a:t>console</a:t>
            </a:r>
            <a:r>
              <a:rPr lang="en" sz="1500">
                <a:solidFill>
                  <a:srgbClr val="080808"/>
                </a:solidFill>
                <a:highlight>
                  <a:schemeClr val="lt1"/>
                </a:highlight>
                <a:latin typeface="Consolas"/>
                <a:ea typeface="Consolas"/>
                <a:cs typeface="Consolas"/>
                <a:sym typeface="Consolas"/>
              </a:rPr>
              <a:t>.</a:t>
            </a:r>
            <a:r>
              <a:rPr lang="en" sz="1500">
                <a:solidFill>
                  <a:srgbClr val="7A7A43"/>
                </a:solidFill>
                <a:highlight>
                  <a:schemeClr val="lt1"/>
                </a:highlight>
                <a:latin typeface="Consolas"/>
                <a:ea typeface="Consolas"/>
                <a:cs typeface="Consolas"/>
                <a:sym typeface="Consolas"/>
              </a:rPr>
              <a:t>log</a:t>
            </a:r>
            <a:r>
              <a:rPr lang="en" sz="1500">
                <a:solidFill>
                  <a:srgbClr val="080808"/>
                </a:solidFill>
                <a:highlight>
                  <a:schemeClr val="lt1"/>
                </a:highlight>
                <a:latin typeface="Consolas"/>
                <a:ea typeface="Consolas"/>
                <a:cs typeface="Consolas"/>
                <a:sym typeface="Consolas"/>
              </a:rPr>
              <a:t>(</a:t>
            </a:r>
            <a:r>
              <a:rPr lang="en" sz="1500">
                <a:solidFill>
                  <a:srgbClr val="830091"/>
                </a:solidFill>
                <a:highlight>
                  <a:schemeClr val="lt1"/>
                </a:highlight>
                <a:latin typeface="Consolas"/>
                <a:ea typeface="Consolas"/>
                <a:cs typeface="Consolas"/>
                <a:sym typeface="Consolas"/>
              </a:rPr>
              <a:t>a</a:t>
            </a:r>
            <a:r>
              <a:rPr lang="en" sz="1500">
                <a:solidFill>
                  <a:srgbClr val="080808"/>
                </a:solidFill>
                <a:highlight>
                  <a:schemeClr val="lt1"/>
                </a:highlight>
                <a:latin typeface="Consolas"/>
                <a:ea typeface="Consolas"/>
                <a:cs typeface="Consolas"/>
                <a:sym typeface="Consolas"/>
              </a:rPr>
              <a:t>[</a:t>
            </a:r>
            <a:r>
              <a:rPr lang="en" sz="1500">
                <a:solidFill>
                  <a:srgbClr val="248F8F"/>
                </a:solidFill>
                <a:highlight>
                  <a:schemeClr val="lt1"/>
                </a:highlight>
                <a:latin typeface="Consolas"/>
                <a:ea typeface="Consolas"/>
                <a:cs typeface="Consolas"/>
                <a:sym typeface="Consolas"/>
              </a:rPr>
              <a:t>i</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will output each element of the array</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a:t>
            </a:r>
            <a:endParaRPr sz="1500">
              <a:solidFill>
                <a:srgbClr val="080808"/>
              </a:solidFill>
              <a:highlight>
                <a:schemeClr val="lt1"/>
              </a:highlight>
              <a:latin typeface="Consolas"/>
              <a:ea typeface="Consolas"/>
              <a:cs typeface="Consolas"/>
              <a:sym typeface="Consolas"/>
            </a:endParaRPr>
          </a:p>
          <a:p>
            <a:pPr indent="0" lvl="0" marL="0" rtl="0" algn="l">
              <a:spcBef>
                <a:spcPts val="1000"/>
              </a:spcBef>
              <a:spcAft>
                <a:spcPts val="1000"/>
              </a:spcAft>
              <a:buNone/>
            </a:pPr>
            <a:r>
              <a:rPr lang="en" sz="1500">
                <a:solidFill>
                  <a:srgbClr val="080808"/>
                </a:solidFill>
                <a:highlight>
                  <a:schemeClr val="lt1"/>
                </a:highlight>
              </a:rPr>
              <a:t>Instead of </a:t>
            </a:r>
            <a:r>
              <a:rPr b="1" lang="en" sz="1500">
                <a:solidFill>
                  <a:srgbClr val="080808"/>
                </a:solidFill>
                <a:highlight>
                  <a:schemeClr val="lt1"/>
                </a:highlight>
                <a:latin typeface="Consolas"/>
                <a:ea typeface="Consolas"/>
                <a:cs typeface="Consolas"/>
                <a:sym typeface="Consolas"/>
              </a:rPr>
              <a:t>console.log()</a:t>
            </a:r>
            <a:r>
              <a:rPr lang="en" sz="1500">
                <a:solidFill>
                  <a:srgbClr val="080808"/>
                </a:solidFill>
                <a:highlight>
                  <a:schemeClr val="lt1"/>
                </a:highlight>
              </a:rPr>
              <a:t> to simply print the elements, you can include any logic or manipulation your particular solution requires.</a:t>
            </a:r>
            <a:endParaRPr sz="1500">
              <a:solidFill>
                <a:srgbClr val="080808"/>
              </a:solidFill>
              <a:highlight>
                <a:schemeClr val="lt1"/>
              </a:highlight>
            </a:endParaRPr>
          </a:p>
        </p:txBody>
      </p:sp>
      <p:sp>
        <p:nvSpPr>
          <p:cNvPr id="886" name="Google Shape;886;p10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04"/>
          <p:cNvSpPr txBox="1"/>
          <p:nvPr>
            <p:ph type="title"/>
          </p:nvPr>
        </p:nvSpPr>
        <p:spPr>
          <a:xfrm>
            <a:off x="388187" y="6385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JavaScript </a:t>
            </a:r>
            <a:r>
              <a:rPr b="1" lang="en" sz="2500"/>
              <a:t>for...in</a:t>
            </a:r>
            <a:r>
              <a:rPr lang="en" sz="2500"/>
              <a:t> Loop</a:t>
            </a:r>
            <a:endParaRPr sz="2500"/>
          </a:p>
        </p:txBody>
      </p:sp>
      <p:sp>
        <p:nvSpPr>
          <p:cNvPr id="893" name="Google Shape;893;p104"/>
          <p:cNvSpPr txBox="1"/>
          <p:nvPr>
            <p:ph idx="1" type="body"/>
          </p:nvPr>
        </p:nvSpPr>
        <p:spPr>
          <a:xfrm>
            <a:off x="523875" y="1189338"/>
            <a:ext cx="8186700" cy="3496800"/>
          </a:xfrm>
          <a:prstGeom prst="rect">
            <a:avLst/>
          </a:prstGeom>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Clr>
                <a:schemeClr val="dk1"/>
              </a:buClr>
              <a:buSzPts val="800"/>
              <a:buFont typeface="Arial"/>
              <a:buNone/>
            </a:pPr>
            <a:r>
              <a:rPr lang="en" sz="1500">
                <a:solidFill>
                  <a:schemeClr val="accent2"/>
                </a:solidFill>
                <a:highlight>
                  <a:srgbClr val="FFFFFF"/>
                </a:highlight>
              </a:rPr>
              <a:t>The </a:t>
            </a:r>
            <a:r>
              <a:rPr lang="en" sz="1500" u="sng">
                <a:solidFill>
                  <a:schemeClr val="hlink"/>
                </a:solidFill>
                <a:highlight>
                  <a:srgbClr val="FFFFFF"/>
                </a:highlight>
                <a:hlinkClick r:id="rId3"/>
              </a:rPr>
              <a:t>JavaScript</a:t>
            </a:r>
            <a:r>
              <a:rPr b="1" lang="en" sz="1500" u="sng">
                <a:solidFill>
                  <a:schemeClr val="hlink"/>
                </a:solidFill>
                <a:highlight>
                  <a:srgbClr val="FFFFFF"/>
                </a:highlight>
                <a:hlinkClick r:id="rId4"/>
              </a:rPr>
              <a:t> </a:t>
            </a:r>
            <a:r>
              <a:rPr b="1" lang="en" sz="1500" u="sng">
                <a:solidFill>
                  <a:schemeClr val="hlink"/>
                </a:solidFill>
                <a:highlight>
                  <a:srgbClr val="FFFFFF"/>
                </a:highlight>
                <a:latin typeface="Consolas"/>
                <a:ea typeface="Consolas"/>
                <a:cs typeface="Consolas"/>
                <a:sym typeface="Consolas"/>
                <a:hlinkClick r:id="rId5"/>
              </a:rPr>
              <a:t>for...in</a:t>
            </a:r>
            <a:r>
              <a:rPr b="1" lang="en" sz="1500" u="sng">
                <a:solidFill>
                  <a:schemeClr val="hlink"/>
                </a:solidFill>
                <a:highlight>
                  <a:srgbClr val="FFFFFF"/>
                </a:highlight>
                <a:hlinkClick r:id="rId6"/>
              </a:rPr>
              <a:t> </a:t>
            </a:r>
            <a:r>
              <a:rPr lang="en" sz="1500" u="sng">
                <a:solidFill>
                  <a:schemeClr val="hlink"/>
                </a:solidFill>
                <a:highlight>
                  <a:srgbClr val="FFFFFF"/>
                </a:highlight>
                <a:hlinkClick r:id="rId7"/>
              </a:rPr>
              <a:t>statement</a:t>
            </a:r>
            <a:r>
              <a:rPr lang="en" sz="1500">
                <a:solidFill>
                  <a:schemeClr val="accent2"/>
                </a:solidFill>
                <a:highlight>
                  <a:srgbClr val="FFFFFF"/>
                </a:highlight>
              </a:rPr>
              <a:t> loops through the properties of an object, which can be an array or any other iterable object. For instance, the array iteration example from the previous slide could also be executed as follows:</a:t>
            </a:r>
            <a:endParaRPr sz="1500">
              <a:solidFill>
                <a:schemeClr val="accent2"/>
              </a:solidFill>
              <a:highlight>
                <a:srgbClr val="FFFFFF"/>
              </a:highlight>
            </a:endParaRPr>
          </a:p>
          <a:p>
            <a:pPr indent="0" lvl="0" marL="457200" rtl="0" algn="l">
              <a:spcBef>
                <a:spcPts val="1000"/>
              </a:spcBef>
              <a:spcAft>
                <a:spcPts val="0"/>
              </a:spcAft>
              <a:buNone/>
            </a:pPr>
            <a:r>
              <a:rPr lang="en">
                <a:solidFill>
                  <a:srgbClr val="0033B3"/>
                </a:solidFill>
                <a:highlight>
                  <a:schemeClr val="lt1"/>
                </a:highlight>
                <a:latin typeface="Consolas"/>
                <a:ea typeface="Consolas"/>
                <a:cs typeface="Consolas"/>
                <a:sym typeface="Consolas"/>
              </a:rPr>
              <a:t>let </a:t>
            </a:r>
            <a:r>
              <a:rPr lang="en">
                <a:solidFill>
                  <a:srgbClr val="830091"/>
                </a:solidFill>
                <a:highlight>
                  <a:schemeClr val="lt1"/>
                </a:highlight>
                <a:latin typeface="Consolas"/>
                <a:ea typeface="Consolas"/>
                <a:cs typeface="Consolas"/>
                <a:sym typeface="Consolas"/>
              </a:rPr>
              <a:t>a </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23</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32</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45</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67</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77</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67</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98</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12</a:t>
            </a:r>
            <a:r>
              <a:rPr lang="en">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
                <a:solidFill>
                  <a:srgbClr val="0033B3"/>
                </a:solidFill>
                <a:highlight>
                  <a:schemeClr val="lt1"/>
                </a:highlight>
                <a:latin typeface="Consolas"/>
                <a:ea typeface="Consolas"/>
                <a:cs typeface="Consolas"/>
                <a:sym typeface="Consolas"/>
              </a:rPr>
              <a:t>for </a:t>
            </a:r>
            <a:r>
              <a:rPr lang="en">
                <a:solidFill>
                  <a:srgbClr val="080808"/>
                </a:solidFill>
                <a:highlight>
                  <a:schemeClr val="lt1"/>
                </a:highlight>
                <a:latin typeface="Consolas"/>
                <a:ea typeface="Consolas"/>
                <a:cs typeface="Consolas"/>
                <a:sym typeface="Consolas"/>
              </a:rPr>
              <a:t>(</a:t>
            </a:r>
            <a:r>
              <a:rPr lang="en">
                <a:solidFill>
                  <a:srgbClr val="0033B3"/>
                </a:solidFill>
                <a:highlight>
                  <a:schemeClr val="lt1"/>
                </a:highlight>
                <a:latin typeface="Consolas"/>
                <a:ea typeface="Consolas"/>
                <a:cs typeface="Consolas"/>
                <a:sym typeface="Consolas"/>
              </a:rPr>
              <a:t>const </a:t>
            </a:r>
            <a:r>
              <a:rPr lang="en">
                <a:solidFill>
                  <a:srgbClr val="871094"/>
                </a:solidFill>
                <a:highlight>
                  <a:schemeClr val="lt1"/>
                </a:highlight>
                <a:latin typeface="Consolas"/>
                <a:ea typeface="Consolas"/>
                <a:cs typeface="Consolas"/>
                <a:sym typeface="Consolas"/>
              </a:rPr>
              <a:t>index </a:t>
            </a:r>
            <a:r>
              <a:rPr lang="en">
                <a:solidFill>
                  <a:srgbClr val="0033B3"/>
                </a:solidFill>
                <a:highlight>
                  <a:schemeClr val="lt1"/>
                </a:highlight>
                <a:latin typeface="Consolas"/>
                <a:ea typeface="Consolas"/>
                <a:cs typeface="Consolas"/>
                <a:sym typeface="Consolas"/>
              </a:rPr>
              <a:t>in </a:t>
            </a:r>
            <a:r>
              <a:rPr lang="en">
                <a:solidFill>
                  <a:srgbClr val="830091"/>
                </a:solidFill>
                <a:highlight>
                  <a:schemeClr val="lt1"/>
                </a:highlight>
                <a:latin typeface="Consolas"/>
                <a:ea typeface="Consolas"/>
                <a:cs typeface="Consolas"/>
                <a:sym typeface="Consolas"/>
              </a:rPr>
              <a:t>a</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a</a:t>
            </a:r>
            <a:r>
              <a:rPr lang="en">
                <a:solidFill>
                  <a:schemeClr val="accent2"/>
                </a:solidFill>
                <a:highlight>
                  <a:schemeClr val="lt1"/>
                </a:highlight>
                <a:latin typeface="Consolas"/>
                <a:ea typeface="Consolas"/>
                <a:cs typeface="Consolas"/>
                <a:sym typeface="Consolas"/>
              </a:rPr>
              <a:t>[</a:t>
            </a:r>
            <a:r>
              <a:rPr lang="en">
                <a:solidFill>
                  <a:srgbClr val="830091"/>
                </a:solidFill>
                <a:highlight>
                  <a:schemeClr val="lt1"/>
                </a:highlight>
                <a:latin typeface="Consolas"/>
                <a:ea typeface="Consolas"/>
                <a:cs typeface="Consolas"/>
                <a:sym typeface="Consolas"/>
              </a:rPr>
              <a:t>index</a:t>
            </a:r>
            <a:r>
              <a:rPr lang="en">
                <a:solidFill>
                  <a:srgbClr val="080808"/>
                </a:solidFill>
                <a:highlight>
                  <a:schemeClr val="lt1"/>
                </a:highlight>
                <a:latin typeface="Consolas"/>
                <a:ea typeface="Consolas"/>
                <a:cs typeface="Consolas"/>
                <a:sym typeface="Consolas"/>
              </a:rPr>
              <a:t>]);	</a:t>
            </a:r>
            <a:r>
              <a:rPr lang="en">
                <a:solidFill>
                  <a:srgbClr val="888888"/>
                </a:solidFill>
                <a:highlight>
                  <a:schemeClr val="lt1"/>
                </a:highlight>
                <a:latin typeface="Consolas"/>
                <a:ea typeface="Consolas"/>
                <a:cs typeface="Consolas"/>
                <a:sym typeface="Consolas"/>
              </a:rPr>
              <a:t>// will output each element of the array</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a:t>
            </a:r>
            <a:endParaRPr>
              <a:solidFill>
                <a:schemeClr val="accent2"/>
              </a:solidFill>
              <a:highlight>
                <a:srgbClr val="FFFFFF"/>
              </a:highlight>
            </a:endParaRPr>
          </a:p>
          <a:p>
            <a:pPr indent="0" lvl="0" marL="0" rtl="0" algn="l">
              <a:lnSpc>
                <a:spcPct val="115000"/>
              </a:lnSpc>
              <a:spcBef>
                <a:spcPts val="1100"/>
              </a:spcBef>
              <a:spcAft>
                <a:spcPts val="0"/>
              </a:spcAft>
              <a:buClr>
                <a:schemeClr val="dk1"/>
              </a:buClr>
              <a:buSzPts val="800"/>
              <a:buFont typeface="Arial"/>
              <a:buNone/>
            </a:pPr>
            <a:r>
              <a:rPr b="1" lang="en" sz="1500">
                <a:solidFill>
                  <a:schemeClr val="accent2"/>
                </a:solidFill>
                <a:highlight>
                  <a:srgbClr val="FFFFFF"/>
                </a:highlight>
              </a:rPr>
              <a:t>However, </a:t>
            </a:r>
            <a:r>
              <a:rPr lang="en" sz="1500">
                <a:solidFill>
                  <a:schemeClr val="accent2"/>
                </a:solidFill>
                <a:highlight>
                  <a:srgbClr val="FFFFFF"/>
                </a:highlight>
              </a:rPr>
              <a:t>it is </a:t>
            </a:r>
            <a:r>
              <a:rPr b="1" lang="en" sz="1500">
                <a:solidFill>
                  <a:schemeClr val="accent2"/>
                </a:solidFill>
                <a:highlight>
                  <a:srgbClr val="FFFFFF"/>
                </a:highlight>
              </a:rPr>
              <a:t>not a best practice </a:t>
            </a:r>
            <a:r>
              <a:rPr lang="en" sz="1500">
                <a:solidFill>
                  <a:schemeClr val="accent2"/>
                </a:solidFill>
                <a:highlight>
                  <a:srgbClr val="FFFFFF"/>
                </a:highlight>
              </a:rPr>
              <a:t>to use </a:t>
            </a:r>
            <a:r>
              <a:rPr b="1" lang="en" sz="1500">
                <a:solidFill>
                  <a:schemeClr val="accent2"/>
                </a:solidFill>
                <a:highlight>
                  <a:srgbClr val="FFFFFF"/>
                </a:highlight>
                <a:latin typeface="Consolas"/>
                <a:ea typeface="Consolas"/>
                <a:cs typeface="Consolas"/>
                <a:sym typeface="Consolas"/>
              </a:rPr>
              <a:t>for…in</a:t>
            </a:r>
            <a:r>
              <a:rPr lang="en" sz="1500">
                <a:solidFill>
                  <a:schemeClr val="accent2"/>
                </a:solidFill>
                <a:highlight>
                  <a:srgbClr val="FFFFFF"/>
                </a:highlight>
              </a:rPr>
              <a:t> statements to iterate over arrays. This is because the </a:t>
            </a:r>
            <a:r>
              <a:rPr b="1" lang="en" sz="1500">
                <a:solidFill>
                  <a:schemeClr val="accent2"/>
                </a:solidFill>
                <a:highlight>
                  <a:srgbClr val="FFFFFF"/>
                </a:highlight>
                <a:latin typeface="Consolas"/>
                <a:ea typeface="Consolas"/>
                <a:cs typeface="Consolas"/>
                <a:sym typeface="Consolas"/>
              </a:rPr>
              <a:t>for…in</a:t>
            </a:r>
            <a:r>
              <a:rPr lang="en" sz="1500">
                <a:solidFill>
                  <a:schemeClr val="accent2"/>
                </a:solidFill>
                <a:highlight>
                  <a:srgbClr val="FFFFFF"/>
                </a:highlight>
              </a:rPr>
              <a:t> statement will iterate over user-defined properties in addition to numeric indexes if you modify the Array object (such as adding properties or methods). Therefore, you should continue to use traditional </a:t>
            </a:r>
            <a:r>
              <a:rPr b="1" lang="en" sz="1500">
                <a:solidFill>
                  <a:schemeClr val="accent2"/>
                </a:solidFill>
                <a:highlight>
                  <a:srgbClr val="FFFFFF"/>
                </a:highlight>
                <a:latin typeface="Consolas"/>
                <a:ea typeface="Consolas"/>
                <a:cs typeface="Consolas"/>
                <a:sym typeface="Consolas"/>
              </a:rPr>
              <a:t>for</a:t>
            </a:r>
            <a:r>
              <a:rPr lang="en" sz="1500">
                <a:solidFill>
                  <a:schemeClr val="accent2"/>
                </a:solidFill>
                <a:highlight>
                  <a:srgbClr val="FFFFFF"/>
                </a:highlight>
              </a:rPr>
              <a:t> loops to iterate through arrays.</a:t>
            </a:r>
            <a:endParaRPr sz="1500">
              <a:solidFill>
                <a:schemeClr val="accent2"/>
              </a:solidFill>
              <a:highlight>
                <a:srgbClr val="FFFFFF"/>
              </a:highlight>
            </a:endParaRPr>
          </a:p>
          <a:p>
            <a:pPr indent="0" lvl="0" marL="0" rtl="0" algn="l">
              <a:lnSpc>
                <a:spcPct val="115000"/>
              </a:lnSpc>
              <a:spcBef>
                <a:spcPts val="1100"/>
              </a:spcBef>
              <a:spcAft>
                <a:spcPts val="1000"/>
              </a:spcAft>
              <a:buClr>
                <a:schemeClr val="dk1"/>
              </a:buClr>
              <a:buSzPts val="800"/>
              <a:buFont typeface="Arial"/>
              <a:buNone/>
            </a:pPr>
            <a:r>
              <a:rPr lang="en" sz="1500">
                <a:solidFill>
                  <a:schemeClr val="accent2"/>
                </a:solidFill>
                <a:highlight>
                  <a:srgbClr val="FFFFFF"/>
                </a:highlight>
              </a:rPr>
              <a:t>We will talk about the usefulness of </a:t>
            </a:r>
            <a:r>
              <a:rPr b="1" lang="en" sz="1500">
                <a:solidFill>
                  <a:schemeClr val="accent2"/>
                </a:solidFill>
                <a:highlight>
                  <a:srgbClr val="FFFFFF"/>
                </a:highlight>
                <a:latin typeface="Consolas"/>
                <a:ea typeface="Consolas"/>
                <a:cs typeface="Consolas"/>
                <a:sym typeface="Consolas"/>
              </a:rPr>
              <a:t>for…in</a:t>
            </a:r>
            <a:r>
              <a:rPr lang="en" sz="1500">
                <a:solidFill>
                  <a:schemeClr val="accent2"/>
                </a:solidFill>
                <a:highlight>
                  <a:srgbClr val="FFFFFF"/>
                </a:highlight>
              </a:rPr>
              <a:t> with other object types on the next slide.</a:t>
            </a:r>
            <a:endParaRPr sz="1500">
              <a:solidFill>
                <a:schemeClr val="accent2"/>
              </a:solidFill>
              <a:highlight>
                <a:srgbClr val="FFFFFF"/>
              </a:highlight>
            </a:endParaRPr>
          </a:p>
        </p:txBody>
      </p:sp>
      <p:sp>
        <p:nvSpPr>
          <p:cNvPr id="894" name="Google Shape;894;p10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05"/>
          <p:cNvSpPr txBox="1"/>
          <p:nvPr>
            <p:ph type="title"/>
          </p:nvPr>
        </p:nvSpPr>
        <p:spPr>
          <a:xfrm>
            <a:off x="432562" y="54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JavaScript </a:t>
            </a:r>
            <a:r>
              <a:rPr b="1" lang="en" sz="2500"/>
              <a:t>for...in</a:t>
            </a:r>
            <a:r>
              <a:rPr lang="en" sz="2500"/>
              <a:t> Loop (continued)</a:t>
            </a:r>
            <a:endParaRPr sz="2500"/>
          </a:p>
        </p:txBody>
      </p:sp>
      <p:sp>
        <p:nvSpPr>
          <p:cNvPr id="901" name="Google Shape;901;p105"/>
          <p:cNvSpPr txBox="1"/>
          <p:nvPr>
            <p:ph idx="1" type="body"/>
          </p:nvPr>
        </p:nvSpPr>
        <p:spPr>
          <a:xfrm>
            <a:off x="600350" y="1026175"/>
            <a:ext cx="8116800" cy="3854100"/>
          </a:xfrm>
          <a:prstGeom prst="rect">
            <a:avLst/>
          </a:prstGeom>
          <a:ln>
            <a:noFill/>
          </a:ln>
        </p:spPr>
        <p:txBody>
          <a:bodyPr anchorCtr="0" anchor="t" bIns="68575" lIns="68575" spcFirstLastPara="1" rIns="68575" wrap="square" tIns="68575">
            <a:noAutofit/>
          </a:bodyPr>
          <a:lstStyle/>
          <a:p>
            <a:pPr indent="0" lvl="0" marL="0" rtl="0" algn="l">
              <a:lnSpc>
                <a:spcPct val="90000"/>
              </a:lnSpc>
              <a:spcBef>
                <a:spcPts val="0"/>
              </a:spcBef>
              <a:spcAft>
                <a:spcPts val="0"/>
              </a:spcAft>
              <a:buClr>
                <a:schemeClr val="dk1"/>
              </a:buClr>
              <a:buSzPts val="800"/>
              <a:buFont typeface="Arial"/>
              <a:buNone/>
            </a:pPr>
            <a:r>
              <a:rPr lang="en" sz="1500">
                <a:solidFill>
                  <a:schemeClr val="accent2"/>
                </a:solidFill>
                <a:highlight>
                  <a:srgbClr val="FFFFFF"/>
                </a:highlight>
              </a:rPr>
              <a:t>Using</a:t>
            </a:r>
            <a:r>
              <a:rPr lang="en" sz="1500">
                <a:solidFill>
                  <a:schemeClr val="accent2"/>
                </a:solidFill>
                <a:highlight>
                  <a:srgbClr val="FFFFFF"/>
                </a:highlight>
              </a:rPr>
              <a:t> the </a:t>
            </a:r>
            <a:r>
              <a:rPr b="1" lang="en" sz="1500">
                <a:solidFill>
                  <a:schemeClr val="accent2"/>
                </a:solidFill>
                <a:highlight>
                  <a:srgbClr val="FFFFFF"/>
                </a:highlight>
                <a:latin typeface="Consolas"/>
                <a:ea typeface="Consolas"/>
                <a:cs typeface="Consolas"/>
                <a:sym typeface="Consolas"/>
              </a:rPr>
              <a:t>for…in</a:t>
            </a:r>
            <a:r>
              <a:rPr lang="en" sz="1500">
                <a:solidFill>
                  <a:schemeClr val="accent2"/>
                </a:solidFill>
                <a:highlight>
                  <a:srgbClr val="FFFFFF"/>
                </a:highlight>
              </a:rPr>
              <a:t> statement to iterate over the elements of a key:value </a:t>
            </a:r>
            <a:r>
              <a:rPr lang="en" sz="1500">
                <a:solidFill>
                  <a:schemeClr val="accent2"/>
                </a:solidFill>
                <a:highlight>
                  <a:srgbClr val="FFFFFF"/>
                </a:highlight>
              </a:rPr>
              <a:t>pair</a:t>
            </a:r>
            <a:r>
              <a:rPr lang="en" sz="1500">
                <a:solidFill>
                  <a:schemeClr val="accent2"/>
                </a:solidFill>
                <a:highlight>
                  <a:srgbClr val="FFFFFF"/>
                </a:highlight>
              </a:rPr>
              <a:t> object, such as those discussed earlier in this lesson, provides us with a clean and efficient way to access object keys and their associated values.</a:t>
            </a:r>
            <a:endParaRPr sz="1500">
              <a:solidFill>
                <a:schemeClr val="accent2"/>
              </a:solidFill>
              <a:highlight>
                <a:srgbClr val="FFFFFF"/>
              </a:highlight>
            </a:endParaRPr>
          </a:p>
          <a:p>
            <a:pPr indent="0" lvl="0" marL="0" rtl="0" algn="l">
              <a:lnSpc>
                <a:spcPct val="90000"/>
              </a:lnSpc>
              <a:spcBef>
                <a:spcPts val="1000"/>
              </a:spcBef>
              <a:spcAft>
                <a:spcPts val="0"/>
              </a:spcAft>
              <a:buClr>
                <a:schemeClr val="dk1"/>
              </a:buClr>
              <a:buSzPts val="800"/>
              <a:buFont typeface="Arial"/>
              <a:buNone/>
            </a:pPr>
            <a:r>
              <a:rPr lang="en" sz="1500">
                <a:solidFill>
                  <a:schemeClr val="accent2"/>
                </a:solidFill>
                <a:highlight>
                  <a:srgbClr val="FFFFFF"/>
                </a:highlight>
              </a:rPr>
              <a:t>For example:</a:t>
            </a:r>
            <a:endParaRPr sz="1500">
              <a:solidFill>
                <a:schemeClr val="accent2"/>
              </a:solidFill>
              <a:highlight>
                <a:srgbClr val="FFFFFF"/>
              </a:highlight>
            </a:endParaRPr>
          </a:p>
          <a:p>
            <a:pPr indent="457200" lvl="0" marL="0" rtl="0" algn="l">
              <a:lnSpc>
                <a:spcPct val="90000"/>
              </a:lnSpc>
              <a:spcBef>
                <a:spcPts val="1000"/>
              </a:spcBef>
              <a:spcAft>
                <a:spcPts val="0"/>
              </a:spcAft>
              <a:buNone/>
            </a:pPr>
            <a:r>
              <a:rPr lang="en">
                <a:solidFill>
                  <a:srgbClr val="0033B3"/>
                </a:solidFill>
                <a:highlight>
                  <a:schemeClr val="lt1"/>
                </a:highlight>
                <a:latin typeface="Consolas"/>
                <a:ea typeface="Consolas"/>
                <a:cs typeface="Consolas"/>
                <a:sym typeface="Consolas"/>
              </a:rPr>
              <a:t>const </a:t>
            </a:r>
            <a:r>
              <a:rPr lang="en">
                <a:solidFill>
                  <a:srgbClr val="830091"/>
                </a:solidFill>
                <a:highlight>
                  <a:schemeClr val="lt1"/>
                </a:highlight>
                <a:latin typeface="Consolas"/>
                <a:ea typeface="Consolas"/>
                <a:cs typeface="Consolas"/>
                <a:sym typeface="Consolas"/>
              </a:rPr>
              <a:t>person </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firstName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"John"</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lastName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"Doe"</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age</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50</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eyeColor</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"blue"</a:t>
            </a:r>
            <a:br>
              <a:rPr lang="en">
                <a:solidFill>
                  <a:srgbClr val="067D17"/>
                </a:solidFill>
                <a:highlight>
                  <a:schemeClr val="lt1"/>
                </a:highlight>
                <a:latin typeface="Consolas"/>
                <a:ea typeface="Consolas"/>
                <a:cs typeface="Consolas"/>
                <a:sym typeface="Consolas"/>
              </a:rPr>
            </a:br>
            <a:r>
              <a:rPr lang="en">
                <a:solidFill>
                  <a:srgbClr val="067D17"/>
                </a:solidFill>
                <a:highlight>
                  <a:schemeClr val="lt1"/>
                </a:highlight>
                <a:latin typeface="Consolas"/>
                <a:ea typeface="Consolas"/>
                <a:cs typeface="Consolas"/>
                <a:sym typeface="Consolas"/>
              </a:rPr>
              <a:t>	</a:t>
            </a:r>
            <a:r>
              <a:rPr lang="en">
                <a:solidFill>
                  <a:srgbClr val="080808"/>
                </a:solidFill>
                <a:highlight>
                  <a:schemeClr val="lt1"/>
                </a:highlight>
                <a:latin typeface="Consolas"/>
                <a:ea typeface="Consolas"/>
                <a:cs typeface="Consolas"/>
                <a:sym typeface="Consolas"/>
              </a:rPr>
              <a:t>};</a:t>
            </a:r>
            <a:endParaRPr>
              <a:solidFill>
                <a:schemeClr val="accent2"/>
              </a:solidFill>
              <a:highlight>
                <a:srgbClr val="FFFFFF"/>
              </a:highlight>
            </a:endParaRPr>
          </a:p>
          <a:p>
            <a:pPr indent="457200" lvl="0" marL="0" rtl="0" algn="l">
              <a:lnSpc>
                <a:spcPct val="90000"/>
              </a:lnSpc>
              <a:spcBef>
                <a:spcPts val="1000"/>
              </a:spcBef>
              <a:spcAft>
                <a:spcPts val="0"/>
              </a:spcAft>
              <a:buNone/>
            </a:pPr>
            <a:r>
              <a:rPr lang="en">
                <a:solidFill>
                  <a:srgbClr val="0033B3"/>
                </a:solidFill>
                <a:highlight>
                  <a:schemeClr val="lt1"/>
                </a:highlight>
                <a:latin typeface="Consolas"/>
                <a:ea typeface="Consolas"/>
                <a:cs typeface="Consolas"/>
                <a:sym typeface="Consolas"/>
              </a:rPr>
              <a:t>for </a:t>
            </a:r>
            <a:r>
              <a:rPr lang="en">
                <a:solidFill>
                  <a:srgbClr val="080808"/>
                </a:solidFill>
                <a:highlight>
                  <a:schemeClr val="lt1"/>
                </a:highlight>
                <a:latin typeface="Consolas"/>
                <a:ea typeface="Consolas"/>
                <a:cs typeface="Consolas"/>
                <a:sym typeface="Consolas"/>
              </a:rPr>
              <a:t>(</a:t>
            </a:r>
            <a:r>
              <a:rPr lang="en">
                <a:solidFill>
                  <a:srgbClr val="0033B3"/>
                </a:solidFill>
                <a:highlight>
                  <a:schemeClr val="lt1"/>
                </a:highlight>
                <a:latin typeface="Consolas"/>
                <a:ea typeface="Consolas"/>
                <a:cs typeface="Consolas"/>
                <a:sym typeface="Consolas"/>
              </a:rPr>
              <a:t>const </a:t>
            </a:r>
            <a:r>
              <a:rPr lang="en">
                <a:solidFill>
                  <a:srgbClr val="248F8F"/>
                </a:solidFill>
                <a:highlight>
                  <a:schemeClr val="lt1"/>
                </a:highlight>
                <a:latin typeface="Consolas"/>
                <a:ea typeface="Consolas"/>
                <a:cs typeface="Consolas"/>
                <a:sym typeface="Consolas"/>
              </a:rPr>
              <a:t>personKey </a:t>
            </a:r>
            <a:r>
              <a:rPr lang="en">
                <a:solidFill>
                  <a:srgbClr val="0033B3"/>
                </a:solidFill>
                <a:highlight>
                  <a:schemeClr val="lt1"/>
                </a:highlight>
                <a:latin typeface="Consolas"/>
                <a:ea typeface="Consolas"/>
                <a:cs typeface="Consolas"/>
                <a:sym typeface="Consolas"/>
              </a:rPr>
              <a:t>in </a:t>
            </a:r>
            <a:r>
              <a:rPr lang="en">
                <a:solidFill>
                  <a:srgbClr val="830091"/>
                </a:solidFill>
                <a:highlight>
                  <a:schemeClr val="lt1"/>
                </a:highlight>
                <a:latin typeface="Consolas"/>
                <a:ea typeface="Consolas"/>
                <a:cs typeface="Consolas"/>
                <a:sym typeface="Consolas"/>
              </a:rPr>
              <a:t>person</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30091"/>
                </a:solidFill>
                <a:highlight>
                  <a:schemeClr val="lt1"/>
                </a:highlight>
                <a:latin typeface="Consolas"/>
                <a:ea typeface="Consolas"/>
                <a:cs typeface="Consolas"/>
                <a:sym typeface="Consolas"/>
              </a:rPr>
              <a:t>console</a:t>
            </a:r>
            <a:r>
              <a:rPr lang="en">
                <a:solidFill>
                  <a:srgbClr val="080808"/>
                </a:solidFill>
                <a:highlight>
                  <a:schemeClr val="lt1"/>
                </a:highlight>
                <a:latin typeface="Consolas"/>
                <a:ea typeface="Consolas"/>
                <a:cs typeface="Consolas"/>
                <a:sym typeface="Consolas"/>
              </a:rPr>
              <a:t>.</a:t>
            </a:r>
            <a:r>
              <a:rPr lang="en">
                <a:solidFill>
                  <a:srgbClr val="7A7A43"/>
                </a:solidFill>
                <a:highlight>
                  <a:schemeClr val="lt1"/>
                </a:highlight>
                <a:latin typeface="Consolas"/>
                <a:ea typeface="Consolas"/>
                <a:cs typeface="Consolas"/>
                <a:sym typeface="Consolas"/>
              </a:rPr>
              <a:t>log</a:t>
            </a:r>
            <a:r>
              <a:rPr lang="en">
                <a:solidFill>
                  <a:srgbClr val="080808"/>
                </a:solidFill>
                <a:highlight>
                  <a:schemeClr val="lt1"/>
                </a:highlight>
                <a:latin typeface="Consolas"/>
                <a:ea typeface="Consolas"/>
                <a:cs typeface="Consolas"/>
                <a:sym typeface="Consolas"/>
              </a:rPr>
              <a:t>(</a:t>
            </a:r>
            <a:r>
              <a:rPr lang="en">
                <a:solidFill>
                  <a:srgbClr val="248F8F"/>
                </a:solidFill>
                <a:highlight>
                  <a:schemeClr val="lt1"/>
                </a:highlight>
                <a:latin typeface="Consolas"/>
                <a:ea typeface="Consolas"/>
                <a:cs typeface="Consolas"/>
                <a:sym typeface="Consolas"/>
              </a:rPr>
              <a:t>personKey </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 "</a:t>
            </a:r>
            <a:r>
              <a:rPr lang="en">
                <a:solidFill>
                  <a:srgbClr val="080808"/>
                </a:solidFill>
                <a:highlight>
                  <a:schemeClr val="lt1"/>
                </a:highlight>
                <a:latin typeface="Consolas"/>
                <a:ea typeface="Consolas"/>
                <a:cs typeface="Consolas"/>
                <a:sym typeface="Consolas"/>
              </a:rPr>
              <a:t> + </a:t>
            </a:r>
            <a:r>
              <a:rPr lang="en">
                <a:solidFill>
                  <a:srgbClr val="830091"/>
                </a:solidFill>
                <a:highlight>
                  <a:schemeClr val="lt1"/>
                </a:highlight>
                <a:latin typeface="Consolas"/>
                <a:ea typeface="Consolas"/>
                <a:cs typeface="Consolas"/>
                <a:sym typeface="Consolas"/>
              </a:rPr>
              <a:t>person</a:t>
            </a:r>
            <a:r>
              <a:rPr lang="en">
                <a:solidFill>
                  <a:srgbClr val="080808"/>
                </a:solidFill>
                <a:highlight>
                  <a:schemeClr val="lt1"/>
                </a:highlight>
                <a:latin typeface="Consolas"/>
                <a:ea typeface="Consolas"/>
                <a:cs typeface="Consolas"/>
                <a:sym typeface="Consolas"/>
              </a:rPr>
              <a:t>[</a:t>
            </a:r>
            <a:r>
              <a:rPr lang="en">
                <a:solidFill>
                  <a:srgbClr val="248F8F"/>
                </a:solidFill>
                <a:highlight>
                  <a:schemeClr val="lt1"/>
                </a:highlight>
                <a:latin typeface="Consolas"/>
                <a:ea typeface="Consolas"/>
                <a:cs typeface="Consolas"/>
                <a:sym typeface="Consolas"/>
              </a:rPr>
              <a:t>personKey</a:t>
            </a:r>
            <a:r>
              <a:rPr lang="en">
                <a:solidFill>
                  <a:srgbClr val="080808"/>
                </a:solidFill>
                <a:highlight>
                  <a:schemeClr val="lt1"/>
                </a:highlight>
                <a:latin typeface="Consolas"/>
                <a:ea typeface="Consolas"/>
                <a:cs typeface="Consolas"/>
                <a:sym typeface="Consolas"/>
              </a:rPr>
              <a:t>]);</a:t>
            </a:r>
            <a:br>
              <a:rPr i="1" lang="en" sz="1500">
                <a:solidFill>
                  <a:srgbClr val="8C8C8C"/>
                </a:solidFill>
                <a:highlight>
                  <a:schemeClr val="lt1"/>
                </a:highlight>
                <a:latin typeface="Consolas"/>
                <a:ea typeface="Consolas"/>
                <a:cs typeface="Consolas"/>
                <a:sym typeface="Consolas"/>
              </a:rPr>
            </a:br>
            <a:r>
              <a:rPr i="1" lang="en" sz="1500">
                <a:solidFill>
                  <a:srgbClr val="8C8C8C"/>
                </a:solidFill>
                <a:highlight>
                  <a:schemeClr val="lt1"/>
                </a:highlight>
                <a:latin typeface="Consolas"/>
                <a:ea typeface="Consolas"/>
                <a:cs typeface="Consolas"/>
                <a:sym typeface="Consolas"/>
              </a:rPr>
              <a:t>	</a:t>
            </a:r>
            <a:r>
              <a:rPr lang="en" sz="1500">
                <a:solidFill>
                  <a:srgbClr val="080808"/>
                </a:solidFill>
                <a:highlight>
                  <a:schemeClr val="lt1"/>
                </a:highlight>
                <a:latin typeface="Consolas"/>
                <a:ea typeface="Consolas"/>
                <a:cs typeface="Consolas"/>
                <a:sym typeface="Consolas"/>
              </a:rPr>
              <a:t>} 	</a:t>
            </a:r>
            <a:r>
              <a:rPr lang="en" sz="1500">
                <a:solidFill>
                  <a:srgbClr val="888888"/>
                </a:solidFill>
                <a:highlight>
                  <a:schemeClr val="lt1"/>
                </a:highlight>
                <a:latin typeface="Consolas"/>
                <a:ea typeface="Consolas"/>
                <a:cs typeface="Consolas"/>
                <a:sym typeface="Consolas"/>
              </a:rPr>
              <a:t>// will output each key: value pair in the object</a:t>
            </a:r>
            <a:endParaRPr sz="1500">
              <a:solidFill>
                <a:srgbClr val="888888"/>
              </a:solidFill>
              <a:highlight>
                <a:schemeClr val="lt1"/>
              </a:highlight>
              <a:latin typeface="Consolas"/>
              <a:ea typeface="Consolas"/>
              <a:cs typeface="Consolas"/>
              <a:sym typeface="Consolas"/>
            </a:endParaRPr>
          </a:p>
          <a:p>
            <a:pPr indent="0" lvl="0" marL="0" rtl="0" algn="l">
              <a:lnSpc>
                <a:spcPct val="90000"/>
              </a:lnSpc>
              <a:spcBef>
                <a:spcPts val="1000"/>
              </a:spcBef>
              <a:spcAft>
                <a:spcPts val="1000"/>
              </a:spcAft>
              <a:buClr>
                <a:schemeClr val="dk1"/>
              </a:buClr>
              <a:buSzPts val="800"/>
              <a:buFont typeface="Arial"/>
              <a:buNone/>
            </a:pPr>
            <a:r>
              <a:rPr lang="en" sz="1500">
                <a:solidFill>
                  <a:schemeClr val="accent2"/>
                </a:solidFill>
                <a:highlight>
                  <a:schemeClr val="lt1"/>
                </a:highlight>
              </a:rPr>
              <a:t>It is important to note that </a:t>
            </a:r>
            <a:r>
              <a:rPr b="1" lang="en" sz="1500">
                <a:solidFill>
                  <a:schemeClr val="accent2"/>
                </a:solidFill>
                <a:highlight>
                  <a:schemeClr val="lt1"/>
                </a:highlight>
                <a:latin typeface="Consolas"/>
                <a:ea typeface="Consolas"/>
                <a:cs typeface="Consolas"/>
                <a:sym typeface="Consolas"/>
              </a:rPr>
              <a:t>person.personKey</a:t>
            </a:r>
            <a:r>
              <a:rPr lang="en" sz="1500">
                <a:solidFill>
                  <a:schemeClr val="accent2"/>
                </a:solidFill>
                <a:highlight>
                  <a:schemeClr val="lt1"/>
                </a:highlight>
              </a:rPr>
              <a:t> would not work in this context because </a:t>
            </a:r>
            <a:r>
              <a:rPr b="1" lang="en" sz="1500">
                <a:solidFill>
                  <a:schemeClr val="accent2"/>
                </a:solidFill>
                <a:highlight>
                  <a:schemeClr val="lt1"/>
                </a:highlight>
                <a:latin typeface="Consolas"/>
                <a:ea typeface="Consolas"/>
                <a:cs typeface="Consolas"/>
                <a:sym typeface="Consolas"/>
              </a:rPr>
              <a:t>personKey</a:t>
            </a:r>
            <a:r>
              <a:rPr lang="en" sz="1500">
                <a:solidFill>
                  <a:schemeClr val="accent2"/>
                </a:solidFill>
                <a:highlight>
                  <a:schemeClr val="lt1"/>
                </a:highlight>
              </a:rPr>
              <a:t> is a variable. The </a:t>
            </a:r>
            <a:r>
              <a:rPr b="1" lang="en" sz="1500">
                <a:solidFill>
                  <a:schemeClr val="accent2"/>
                </a:solidFill>
                <a:highlight>
                  <a:schemeClr val="lt1"/>
                </a:highlight>
                <a:latin typeface="Consolas"/>
                <a:ea typeface="Consolas"/>
                <a:cs typeface="Consolas"/>
                <a:sym typeface="Consolas"/>
              </a:rPr>
              <a:t>person.personKey</a:t>
            </a:r>
            <a:r>
              <a:rPr lang="en" sz="1500">
                <a:solidFill>
                  <a:schemeClr val="accent2"/>
                </a:solidFill>
                <a:highlight>
                  <a:schemeClr val="lt1"/>
                </a:highlight>
              </a:rPr>
              <a:t> statement would attempt to access the value at key “</a:t>
            </a:r>
            <a:r>
              <a:rPr b="1" lang="en" sz="1500">
                <a:solidFill>
                  <a:schemeClr val="accent2"/>
                </a:solidFill>
                <a:highlight>
                  <a:schemeClr val="lt1"/>
                </a:highlight>
                <a:latin typeface="Consolas"/>
                <a:ea typeface="Consolas"/>
                <a:cs typeface="Consolas"/>
                <a:sym typeface="Consolas"/>
              </a:rPr>
              <a:t>personKey.</a:t>
            </a:r>
            <a:r>
              <a:rPr lang="en" sz="1500">
                <a:solidFill>
                  <a:schemeClr val="accent2"/>
                </a:solidFill>
                <a:highlight>
                  <a:schemeClr val="lt1"/>
                </a:highlight>
              </a:rPr>
              <a:t>”</a:t>
            </a:r>
            <a:endParaRPr sz="1500">
              <a:solidFill>
                <a:srgbClr val="888888"/>
              </a:solidFill>
              <a:highlight>
                <a:schemeClr val="lt1"/>
              </a:highlight>
              <a:latin typeface="Consolas"/>
              <a:ea typeface="Consolas"/>
              <a:cs typeface="Consolas"/>
              <a:sym typeface="Consolas"/>
            </a:endParaRPr>
          </a:p>
        </p:txBody>
      </p:sp>
      <p:sp>
        <p:nvSpPr>
          <p:cNvPr id="902" name="Google Shape;902;p10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06"/>
          <p:cNvSpPr txBox="1"/>
          <p:nvPr>
            <p:ph type="title"/>
          </p:nvPr>
        </p:nvSpPr>
        <p:spPr>
          <a:xfrm>
            <a:off x="432587" y="5926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Knowledge Check</a:t>
            </a:r>
            <a:endParaRPr/>
          </a:p>
        </p:txBody>
      </p:sp>
      <p:sp>
        <p:nvSpPr>
          <p:cNvPr id="908" name="Google Shape;908;p106"/>
          <p:cNvSpPr txBox="1"/>
          <p:nvPr>
            <p:ph idx="1" type="body"/>
          </p:nvPr>
        </p:nvSpPr>
        <p:spPr>
          <a:xfrm>
            <a:off x="523875" y="1123050"/>
            <a:ext cx="8186700" cy="3705000"/>
          </a:xfrm>
          <a:prstGeom prst="rect">
            <a:avLst/>
          </a:prstGeom>
        </p:spPr>
        <p:txBody>
          <a:bodyPr anchorCtr="0" anchor="t" bIns="68575" lIns="68575" spcFirstLastPara="1" rIns="68575" wrap="square" tIns="68575">
            <a:normAutofit lnSpcReduction="20000"/>
          </a:bodyPr>
          <a:lstStyle/>
          <a:p>
            <a:pPr indent="-317500" lvl="0" marL="457200" rtl="0" algn="l">
              <a:lnSpc>
                <a:spcPct val="100000"/>
              </a:lnSpc>
              <a:spcBef>
                <a:spcPts val="800"/>
              </a:spcBef>
              <a:spcAft>
                <a:spcPts val="0"/>
              </a:spcAft>
              <a:buSzPts val="1400"/>
              <a:buChar char="➢"/>
            </a:pPr>
            <a:r>
              <a:rPr lang="en"/>
              <a:t>What is the index of the first element in an array?</a:t>
            </a:r>
            <a:endParaRPr/>
          </a:p>
          <a:p>
            <a:pPr indent="-317500" lvl="0" marL="457200" rtl="0" algn="l">
              <a:lnSpc>
                <a:spcPct val="100000"/>
              </a:lnSpc>
              <a:spcBef>
                <a:spcPts val="1000"/>
              </a:spcBef>
              <a:spcAft>
                <a:spcPts val="0"/>
              </a:spcAft>
              <a:buSzPts val="1400"/>
              <a:buChar char="➢"/>
            </a:pPr>
            <a:r>
              <a:rPr lang="en"/>
              <a:t>How would you create an array with 10,000 empty (undefined) elements in a single line of code?</a:t>
            </a:r>
            <a:endParaRPr/>
          </a:p>
          <a:p>
            <a:pPr indent="-317500" lvl="0" marL="457200" rtl="0" algn="l">
              <a:lnSpc>
                <a:spcPct val="100000"/>
              </a:lnSpc>
              <a:spcBef>
                <a:spcPts val="1000"/>
              </a:spcBef>
              <a:spcAft>
                <a:spcPts val="0"/>
              </a:spcAft>
              <a:buSzPts val="1400"/>
              <a:buChar char="➢"/>
            </a:pPr>
            <a:r>
              <a:rPr lang="en"/>
              <a:t>How do you access the elements of a multidimensional array?</a:t>
            </a:r>
            <a:endParaRPr/>
          </a:p>
          <a:p>
            <a:pPr indent="-317500" lvl="0" marL="457200" rtl="0" algn="l">
              <a:lnSpc>
                <a:spcPct val="100000"/>
              </a:lnSpc>
              <a:spcBef>
                <a:spcPts val="1000"/>
              </a:spcBef>
              <a:spcAft>
                <a:spcPts val="0"/>
              </a:spcAft>
              <a:buSzPts val="1400"/>
              <a:buChar char="➢"/>
            </a:pPr>
            <a:r>
              <a:rPr lang="en"/>
              <a:t>How do you access the elements of an object within an array?</a:t>
            </a:r>
            <a:endParaRPr/>
          </a:p>
          <a:p>
            <a:pPr indent="-317500" lvl="0" marL="457200" rtl="0" algn="l">
              <a:lnSpc>
                <a:spcPct val="100000"/>
              </a:lnSpc>
              <a:spcBef>
                <a:spcPts val="1000"/>
              </a:spcBef>
              <a:spcAft>
                <a:spcPts val="0"/>
              </a:spcAft>
              <a:buSzPts val="1400"/>
              <a:buChar char="➢"/>
            </a:pPr>
            <a:r>
              <a:rPr lang="en"/>
              <a:t>What array method adds elements to the end of an existing array?</a:t>
            </a:r>
            <a:endParaRPr/>
          </a:p>
          <a:p>
            <a:pPr indent="-317500" lvl="0" marL="457200" rtl="0" algn="l">
              <a:lnSpc>
                <a:spcPct val="100000"/>
              </a:lnSpc>
              <a:spcBef>
                <a:spcPts val="1000"/>
              </a:spcBef>
              <a:spcAft>
                <a:spcPts val="0"/>
              </a:spcAft>
              <a:buSzPts val="1400"/>
              <a:buChar char="➢"/>
            </a:pPr>
            <a:r>
              <a:rPr lang="en"/>
              <a:t>Which array methods remove </a:t>
            </a:r>
            <a:r>
              <a:rPr lang="en"/>
              <a:t>elements</a:t>
            </a:r>
            <a:r>
              <a:rPr lang="en"/>
              <a:t> from an existing array? Which method removes from the start of the array, and which removes from the end?</a:t>
            </a:r>
            <a:endParaRPr/>
          </a:p>
          <a:p>
            <a:pPr indent="-317500" lvl="0" marL="457200" rtl="0" algn="l">
              <a:lnSpc>
                <a:spcPct val="100000"/>
              </a:lnSpc>
              <a:spcBef>
                <a:spcPts val="1000"/>
              </a:spcBef>
              <a:spcAft>
                <a:spcPts val="0"/>
              </a:spcAft>
              <a:buSzPts val="1400"/>
              <a:buChar char="➢"/>
            </a:pPr>
            <a:r>
              <a:rPr lang="en"/>
              <a:t>What does the </a:t>
            </a:r>
            <a:r>
              <a:rPr lang="en">
                <a:latin typeface="Consolas"/>
                <a:ea typeface="Consolas"/>
                <a:cs typeface="Consolas"/>
                <a:sym typeface="Consolas"/>
              </a:rPr>
              <a:t>Array.join()</a:t>
            </a:r>
            <a:r>
              <a:rPr lang="en"/>
              <a:t> method do?</a:t>
            </a:r>
            <a:endParaRPr/>
          </a:p>
          <a:p>
            <a:pPr indent="-317500" lvl="0" marL="457200" rtl="0" algn="l">
              <a:lnSpc>
                <a:spcPct val="100000"/>
              </a:lnSpc>
              <a:spcBef>
                <a:spcPts val="1000"/>
              </a:spcBef>
              <a:spcAft>
                <a:spcPts val="0"/>
              </a:spcAft>
              <a:buSzPts val="1400"/>
              <a:buChar char="➢"/>
            </a:pPr>
            <a:r>
              <a:rPr lang="en"/>
              <a:t>What is the default sorting option for the </a:t>
            </a:r>
            <a:r>
              <a:rPr lang="en">
                <a:latin typeface="Consolas"/>
                <a:ea typeface="Consolas"/>
                <a:cs typeface="Consolas"/>
                <a:sym typeface="Consolas"/>
              </a:rPr>
              <a:t>Array.sort()</a:t>
            </a:r>
            <a:r>
              <a:rPr lang="en"/>
              <a:t> method?</a:t>
            </a:r>
            <a:endParaRPr/>
          </a:p>
          <a:p>
            <a:pPr indent="-317500" lvl="0" marL="457200" rtl="0" algn="l">
              <a:lnSpc>
                <a:spcPct val="100000"/>
              </a:lnSpc>
              <a:spcBef>
                <a:spcPts val="1000"/>
              </a:spcBef>
              <a:spcAft>
                <a:spcPts val="0"/>
              </a:spcAft>
              <a:buSzPts val="1400"/>
              <a:buChar char="➢"/>
            </a:pPr>
            <a:r>
              <a:rPr lang="en"/>
              <a:t>What are the differences between </a:t>
            </a:r>
            <a:r>
              <a:rPr lang="en">
                <a:latin typeface="Consolas"/>
                <a:ea typeface="Consolas"/>
                <a:cs typeface="Consolas"/>
                <a:sym typeface="Consolas"/>
              </a:rPr>
              <a:t>Array.slice()</a:t>
            </a:r>
            <a:r>
              <a:rPr lang="en"/>
              <a:t> and </a:t>
            </a:r>
            <a:r>
              <a:rPr lang="en">
                <a:latin typeface="Consolas"/>
                <a:ea typeface="Consolas"/>
                <a:cs typeface="Consolas"/>
                <a:sym typeface="Consolas"/>
              </a:rPr>
              <a:t>Array.splice()</a:t>
            </a:r>
            <a:r>
              <a:rPr lang="en"/>
              <a:t>?</a:t>
            </a:r>
            <a:endParaRPr/>
          </a:p>
          <a:p>
            <a:pPr indent="-317500" lvl="0" marL="457200" rtl="0" algn="l">
              <a:lnSpc>
                <a:spcPct val="100000"/>
              </a:lnSpc>
              <a:spcBef>
                <a:spcPts val="1000"/>
              </a:spcBef>
              <a:spcAft>
                <a:spcPts val="0"/>
              </a:spcAft>
              <a:buSzPts val="1400"/>
              <a:buChar char="➢"/>
            </a:pPr>
            <a:r>
              <a:rPr lang="en"/>
              <a:t>When using a for loop to iterate through an array, what is the value of the final index in the loop relative to the array’s length?</a:t>
            </a:r>
            <a:endParaRPr/>
          </a:p>
          <a:p>
            <a:pPr indent="-317500" lvl="0" marL="457200" rtl="0" algn="l">
              <a:lnSpc>
                <a:spcPct val="100000"/>
              </a:lnSpc>
              <a:spcBef>
                <a:spcPts val="1000"/>
              </a:spcBef>
              <a:spcAft>
                <a:spcPts val="1000"/>
              </a:spcAft>
              <a:buSzPts val="1400"/>
              <a:buChar char="➢"/>
            </a:pPr>
            <a:r>
              <a:rPr lang="en"/>
              <a:t>How do you use a </a:t>
            </a:r>
            <a:r>
              <a:rPr lang="en">
                <a:latin typeface="Consolas"/>
                <a:ea typeface="Consolas"/>
                <a:cs typeface="Consolas"/>
                <a:sym typeface="Consolas"/>
              </a:rPr>
              <a:t>for…in</a:t>
            </a:r>
            <a:r>
              <a:rPr lang="en"/>
              <a:t> loop to iterate through an object’s values?</a:t>
            </a:r>
            <a:endParaRPr/>
          </a:p>
        </p:txBody>
      </p:sp>
      <p:sp>
        <p:nvSpPr>
          <p:cNvPr id="909" name="Google Shape;909;p10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07"/>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AB40"/>
                </a:solidFill>
                <a:latin typeface="Avenir"/>
                <a:ea typeface="Avenir"/>
                <a:cs typeface="Avenir"/>
                <a:sym typeface="Avenir"/>
              </a:rPr>
              <a:t>Section 4</a:t>
            </a:r>
            <a:br>
              <a:rPr lang="en" sz="3000">
                <a:solidFill>
                  <a:srgbClr val="E69138"/>
                </a:solidFill>
                <a:latin typeface="Avenir"/>
                <a:ea typeface="Avenir"/>
                <a:cs typeface="Avenir"/>
                <a:sym typeface="Avenir"/>
              </a:rPr>
            </a:br>
            <a:r>
              <a:rPr b="1" lang="en" sz="3000">
                <a:solidFill>
                  <a:srgbClr val="4285F4"/>
                </a:solidFill>
                <a:latin typeface="Avenir"/>
                <a:ea typeface="Avenir"/>
                <a:cs typeface="Avenir"/>
                <a:sym typeface="Avenir"/>
              </a:rPr>
              <a:t>JavaScript Classes</a:t>
            </a:r>
            <a:endParaRPr b="1" sz="3000">
              <a:solidFill>
                <a:srgbClr val="4285F4"/>
              </a:solidFill>
              <a:latin typeface="Avenir"/>
              <a:ea typeface="Avenir"/>
              <a:cs typeface="Avenir"/>
              <a:sym typeface="Avenir"/>
            </a:endParaRPr>
          </a:p>
        </p:txBody>
      </p:sp>
      <p:sp>
        <p:nvSpPr>
          <p:cNvPr id="915" name="Google Shape;915;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4"/>
          <p:cNvSpPr txBox="1"/>
          <p:nvPr>
            <p:ph type="title"/>
          </p:nvPr>
        </p:nvSpPr>
        <p:spPr>
          <a:xfrm>
            <a:off x="388187" y="6319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2600"/>
              <a:t>Introduction to JavaScript Objects </a:t>
            </a:r>
            <a:r>
              <a:rPr b="0" lang="en" sz="2600"/>
              <a:t>(continued)</a:t>
            </a:r>
            <a:endParaRPr b="0" sz="2600"/>
          </a:p>
        </p:txBody>
      </p:sp>
      <p:sp>
        <p:nvSpPr>
          <p:cNvPr id="487" name="Google Shape;487;p54"/>
          <p:cNvSpPr txBox="1"/>
          <p:nvPr>
            <p:ph idx="1" type="body"/>
          </p:nvPr>
        </p:nvSpPr>
        <p:spPr>
          <a:xfrm>
            <a:off x="625100" y="1162375"/>
            <a:ext cx="8085600" cy="36771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sz="1500"/>
              <a:t>Variables in JavaScript can contain single values, as shown below.</a:t>
            </a:r>
            <a:endParaRPr sz="1500">
              <a:solidFill>
                <a:srgbClr val="000000"/>
              </a:solidFill>
            </a:endParaRPr>
          </a:p>
          <a:p>
            <a:pPr indent="457200" lvl="0" marL="0" rtl="0" algn="l">
              <a:spcBef>
                <a:spcPts val="1000"/>
              </a:spcBef>
              <a:spcAft>
                <a:spcPts val="0"/>
              </a:spcAft>
              <a:buNone/>
            </a:pPr>
            <a:r>
              <a:rPr lang="en" sz="1500">
                <a:solidFill>
                  <a:srgbClr val="0033B3"/>
                </a:solidFill>
                <a:highlight>
                  <a:srgbClr val="FFFFFF"/>
                </a:highlight>
                <a:latin typeface="Consolas"/>
                <a:ea typeface="Consolas"/>
                <a:cs typeface="Consolas"/>
                <a:sym typeface="Consolas"/>
              </a:rPr>
              <a:t>let </a:t>
            </a:r>
            <a:r>
              <a:rPr lang="en" sz="1500">
                <a:solidFill>
                  <a:srgbClr val="830091"/>
                </a:solidFill>
                <a:highlight>
                  <a:srgbClr val="FFFFFF"/>
                </a:highlight>
                <a:latin typeface="Consolas"/>
                <a:ea typeface="Consolas"/>
                <a:cs typeface="Consolas"/>
                <a:sym typeface="Consolas"/>
              </a:rPr>
              <a:t>person </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"John Doe"</a:t>
            </a:r>
            <a:r>
              <a:rPr lang="en" sz="1500">
                <a:solidFill>
                  <a:srgbClr val="080808"/>
                </a:solidFill>
                <a:highlight>
                  <a:srgbClr val="FFFFFF"/>
                </a:highlight>
                <a:latin typeface="Consolas"/>
                <a:ea typeface="Consolas"/>
                <a:cs typeface="Consolas"/>
                <a:sym typeface="Consolas"/>
              </a:rPr>
              <a:t>;</a:t>
            </a:r>
            <a:endParaRPr b="1" sz="1500">
              <a:solidFill>
                <a:srgbClr val="0000CD"/>
              </a:solidFill>
              <a:highlight>
                <a:srgbClr val="FFFFFF"/>
              </a:highlight>
              <a:latin typeface="Consolas"/>
              <a:ea typeface="Consolas"/>
              <a:cs typeface="Consolas"/>
              <a:sym typeface="Consolas"/>
            </a:endParaRPr>
          </a:p>
          <a:p>
            <a:pPr indent="457200" lvl="0" marL="0" rtl="0" algn="l">
              <a:spcBef>
                <a:spcPts val="0"/>
              </a:spcBef>
              <a:spcAft>
                <a:spcPts val="0"/>
              </a:spcAft>
              <a:buNone/>
            </a:pPr>
            <a:r>
              <a:rPr lang="en" sz="1500">
                <a:solidFill>
                  <a:srgbClr val="0033B3"/>
                </a:solidFill>
                <a:highlight>
                  <a:srgbClr val="FFFFFF"/>
                </a:highlight>
                <a:latin typeface="Consolas"/>
                <a:ea typeface="Consolas"/>
                <a:cs typeface="Consolas"/>
                <a:sym typeface="Consolas"/>
              </a:rPr>
              <a:t>let </a:t>
            </a:r>
            <a:r>
              <a:rPr lang="en" sz="1500">
                <a:solidFill>
                  <a:srgbClr val="830091"/>
                </a:solidFill>
                <a:highlight>
                  <a:srgbClr val="FFFFFF"/>
                </a:highlight>
                <a:latin typeface="Consolas"/>
                <a:ea typeface="Consolas"/>
                <a:cs typeface="Consolas"/>
                <a:sym typeface="Consolas"/>
              </a:rPr>
              <a:t>age </a:t>
            </a:r>
            <a:r>
              <a:rPr lang="en" sz="1500">
                <a:solidFill>
                  <a:srgbClr val="080808"/>
                </a:solidFill>
                <a:highlight>
                  <a:srgbClr val="FFFFFF"/>
                </a:highlight>
                <a:latin typeface="Consolas"/>
                <a:ea typeface="Consolas"/>
                <a:cs typeface="Consolas"/>
                <a:sym typeface="Consolas"/>
              </a:rPr>
              <a:t>= </a:t>
            </a:r>
            <a:r>
              <a:rPr lang="en" sz="1500">
                <a:solidFill>
                  <a:srgbClr val="1750EB"/>
                </a:solidFill>
                <a:highlight>
                  <a:srgbClr val="FFFFFF"/>
                </a:highlight>
                <a:latin typeface="Consolas"/>
                <a:ea typeface="Consolas"/>
                <a:cs typeface="Consolas"/>
                <a:sym typeface="Consolas"/>
              </a:rPr>
              <a:t>5</a:t>
            </a:r>
            <a:r>
              <a:rPr lang="en"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800"/>
              </a:spcBef>
              <a:spcAft>
                <a:spcPts val="0"/>
              </a:spcAft>
              <a:buNone/>
            </a:pPr>
            <a:r>
              <a:rPr b="1" lang="en" sz="1500"/>
              <a:t>Objec</a:t>
            </a:r>
            <a:r>
              <a:rPr b="1" lang="en" sz="1500"/>
              <a:t>ts are variables too,</a:t>
            </a:r>
            <a:r>
              <a:rPr lang="en" sz="1500"/>
              <a:t> but objects can contain many values. The values are written as </a:t>
            </a:r>
            <a:r>
              <a:rPr b="1" lang="en" sz="1500"/>
              <a:t>key:value</a:t>
            </a:r>
            <a:r>
              <a:rPr lang="en" sz="1500"/>
              <a:t> pairs (separated by a colon), such as:</a:t>
            </a:r>
            <a:endParaRPr sz="1500"/>
          </a:p>
          <a:p>
            <a:pPr indent="457200" lvl="0" marL="0" rtl="0" algn="l">
              <a:spcBef>
                <a:spcPts val="800"/>
              </a:spcBef>
              <a:spcAft>
                <a:spcPts val="0"/>
              </a:spcAft>
              <a:buNone/>
            </a:pPr>
            <a:r>
              <a:rPr lang="en" sz="1500">
                <a:solidFill>
                  <a:srgbClr val="0033B3"/>
                </a:solidFill>
                <a:highlight>
                  <a:srgbClr val="FFFFFF"/>
                </a:highlight>
                <a:latin typeface="Consolas"/>
                <a:ea typeface="Consolas"/>
                <a:cs typeface="Consolas"/>
                <a:sym typeface="Consolas"/>
              </a:rPr>
              <a:t>const </a:t>
            </a:r>
            <a:r>
              <a:rPr lang="en" sz="1500">
                <a:solidFill>
                  <a:srgbClr val="830091"/>
                </a:solidFill>
                <a:highlight>
                  <a:srgbClr val="FFFFFF"/>
                </a:highlight>
                <a:latin typeface="Consolas"/>
                <a:ea typeface="Consolas"/>
                <a:cs typeface="Consolas"/>
                <a:sym typeface="Consolas"/>
              </a:rPr>
              <a:t>person </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firstName</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"John"</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lastName</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"Doe"</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age</a:t>
            </a:r>
            <a:r>
              <a:rPr lang="en" sz="1500">
                <a:solidFill>
                  <a:srgbClr val="080808"/>
                </a:solidFill>
                <a:highlight>
                  <a:srgbClr val="FFFFFF"/>
                </a:highlight>
                <a:latin typeface="Consolas"/>
                <a:ea typeface="Consolas"/>
                <a:cs typeface="Consolas"/>
                <a:sym typeface="Consolas"/>
              </a:rPr>
              <a:t>: </a:t>
            </a:r>
            <a:r>
              <a:rPr lang="en" sz="1500">
                <a:solidFill>
                  <a:srgbClr val="1750EB"/>
                </a:solidFill>
                <a:highlight>
                  <a:srgbClr val="FFFFFF"/>
                </a:highlight>
                <a:latin typeface="Consolas"/>
                <a:ea typeface="Consolas"/>
                <a:cs typeface="Consolas"/>
                <a:sym typeface="Consolas"/>
              </a:rPr>
              <a:t>50</a:t>
            </a:r>
            <a:r>
              <a:rPr lang="en" sz="1500">
                <a:solidFill>
                  <a:srgbClr val="080808"/>
                </a:solidFill>
                <a:highlight>
                  <a:srgbClr val="FFFFFF"/>
                </a:highlight>
                <a:latin typeface="Consolas"/>
                <a:ea typeface="Consolas"/>
                <a:cs typeface="Consolas"/>
                <a:sym typeface="Consolas"/>
              </a:rPr>
              <a:t>, </a:t>
            </a:r>
            <a:br>
              <a:rPr lang="en" sz="1500">
                <a:solidFill>
                  <a:srgbClr val="080808"/>
                </a:solidFill>
                <a:highlight>
                  <a:srgbClr val="FFFFFF"/>
                </a:highlight>
                <a:latin typeface="Consolas"/>
                <a:ea typeface="Consolas"/>
                <a:cs typeface="Consolas"/>
                <a:sym typeface="Consolas"/>
              </a:rPr>
            </a:br>
            <a:r>
              <a:rPr lang="en" sz="1500">
                <a:solidFill>
                  <a:srgbClr val="080808"/>
                </a:solidFill>
                <a:highlight>
                  <a:srgbClr val="FFFFFF"/>
                </a:highlight>
                <a:latin typeface="Consolas"/>
                <a:ea typeface="Consolas"/>
                <a:cs typeface="Consolas"/>
                <a:sym typeface="Consolas"/>
              </a:rPr>
              <a:t>		</a:t>
            </a:r>
            <a:r>
              <a:rPr lang="en" sz="1500">
                <a:solidFill>
                  <a:srgbClr val="871094"/>
                </a:solidFill>
                <a:highlight>
                  <a:srgbClr val="FFFFFF"/>
                </a:highlight>
                <a:latin typeface="Consolas"/>
                <a:ea typeface="Consolas"/>
                <a:cs typeface="Consolas"/>
                <a:sym typeface="Consolas"/>
              </a:rPr>
              <a:t>eyeColor</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"blue"</a:t>
            </a:r>
            <a:br>
              <a:rPr lang="en" sz="1500">
                <a:solidFill>
                  <a:srgbClr val="067D17"/>
                </a:solidFill>
                <a:highlight>
                  <a:srgbClr val="FFFFFF"/>
                </a:highlight>
                <a:latin typeface="Consolas"/>
                <a:ea typeface="Consolas"/>
                <a:cs typeface="Consolas"/>
                <a:sym typeface="Consolas"/>
              </a:rPr>
            </a:br>
            <a:r>
              <a:rPr lang="en" sz="1500">
                <a:solidFill>
                  <a:srgbClr val="067D17"/>
                </a:solidFill>
                <a:highlight>
                  <a:srgbClr val="FFFFFF"/>
                </a:highlight>
                <a:latin typeface="Consolas"/>
                <a:ea typeface="Consolas"/>
                <a:cs typeface="Consolas"/>
                <a:sym typeface="Consolas"/>
              </a:rPr>
              <a:t>	</a:t>
            </a:r>
            <a:r>
              <a:rPr lang="en" sz="1500">
                <a:solidFill>
                  <a:srgbClr val="080808"/>
                </a:solidFill>
                <a:highlight>
                  <a:srgbClr val="FFFFFF"/>
                </a:highlight>
                <a:latin typeface="Consolas"/>
                <a:ea typeface="Consolas"/>
                <a:cs typeface="Consolas"/>
                <a:sym typeface="Consolas"/>
              </a:rPr>
              <a:t>};</a:t>
            </a:r>
            <a:endParaRPr b="1" sz="1500">
              <a:solidFill>
                <a:srgbClr val="0000CD"/>
              </a:solidFill>
              <a:highlight>
                <a:srgbClr val="FFFFFF"/>
              </a:highlight>
              <a:latin typeface="Consolas"/>
              <a:ea typeface="Consolas"/>
              <a:cs typeface="Consolas"/>
              <a:sym typeface="Consolas"/>
            </a:endParaRPr>
          </a:p>
          <a:p>
            <a:pPr indent="0" lvl="0" marL="0" rtl="0" algn="l">
              <a:spcBef>
                <a:spcPts val="800"/>
              </a:spcBef>
              <a:spcAft>
                <a:spcPts val="0"/>
              </a:spcAft>
              <a:buNone/>
            </a:pPr>
            <a:r>
              <a:rPr lang="en" sz="1500"/>
              <a:t>This syntax is also used independently of JavaScript as a text-based data format called </a:t>
            </a:r>
            <a:r>
              <a:rPr lang="en" sz="1500" u="sng">
                <a:solidFill>
                  <a:schemeClr val="hlink"/>
                </a:solidFill>
                <a:hlinkClick r:id="rId3"/>
              </a:rPr>
              <a:t>JavaScript Object Notation (JSON)</a:t>
            </a:r>
            <a:r>
              <a:rPr lang="en" sz="1500"/>
              <a:t>, which you will see often when programming.</a:t>
            </a:r>
            <a:endParaRPr sz="1500"/>
          </a:p>
        </p:txBody>
      </p:sp>
      <p:sp>
        <p:nvSpPr>
          <p:cNvPr id="488" name="Google Shape;488;p5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graphicFrame>
        <p:nvGraphicFramePr>
          <p:cNvPr id="489" name="Google Shape;489;p54"/>
          <p:cNvGraphicFramePr/>
          <p:nvPr/>
        </p:nvGraphicFramePr>
        <p:xfrm>
          <a:off x="3815250" y="2699200"/>
          <a:ext cx="3000000" cy="3000000"/>
        </p:xfrm>
        <a:graphic>
          <a:graphicData uri="http://schemas.openxmlformats.org/drawingml/2006/table">
            <a:tbl>
              <a:tblPr>
                <a:noFill/>
                <a:tableStyleId>{DE051C3B-2B69-47CF-8C78-429D26EB357D}</a:tableStyleId>
              </a:tblPr>
              <a:tblGrid>
                <a:gridCol w="756750"/>
                <a:gridCol w="756750"/>
              </a:tblGrid>
              <a:tr h="265900">
                <a:tc>
                  <a:txBody>
                    <a:bodyPr/>
                    <a:lstStyle/>
                    <a:p>
                      <a:pPr indent="0" lvl="0" marL="0" rtl="0" algn="l">
                        <a:spcBef>
                          <a:spcPts val="0"/>
                        </a:spcBef>
                        <a:spcAft>
                          <a:spcPts val="0"/>
                        </a:spcAft>
                        <a:buNone/>
                      </a:pPr>
                      <a:r>
                        <a:rPr b="1" lang="en" sz="900"/>
                        <a:t>Property</a:t>
                      </a:r>
                      <a:endParaRPr b="1" sz="900"/>
                    </a:p>
                  </a:txBody>
                  <a:tcPr marT="0" marB="0" marR="91425" marL="91425" anchor="ctr"/>
                </a:tc>
                <a:tc>
                  <a:txBody>
                    <a:bodyPr/>
                    <a:lstStyle/>
                    <a:p>
                      <a:pPr indent="0" lvl="0" marL="0" rtl="0" algn="l">
                        <a:spcBef>
                          <a:spcPts val="0"/>
                        </a:spcBef>
                        <a:spcAft>
                          <a:spcPts val="0"/>
                        </a:spcAft>
                        <a:buNone/>
                      </a:pPr>
                      <a:r>
                        <a:rPr b="1" lang="en" sz="900"/>
                        <a:t>Value</a:t>
                      </a:r>
                      <a:endParaRPr b="1" sz="900"/>
                    </a:p>
                  </a:txBody>
                  <a:tcPr marT="0" marB="0" marR="91425" marL="91425" anchor="ctr"/>
                </a:tc>
              </a:tr>
              <a:tr h="265900">
                <a:tc>
                  <a:txBody>
                    <a:bodyPr/>
                    <a:lstStyle/>
                    <a:p>
                      <a:pPr indent="0" lvl="0" marL="0" rtl="0" algn="l">
                        <a:spcBef>
                          <a:spcPts val="0"/>
                        </a:spcBef>
                        <a:spcAft>
                          <a:spcPts val="0"/>
                        </a:spcAft>
                        <a:buNone/>
                      </a:pPr>
                      <a:r>
                        <a:rPr lang="en" sz="900"/>
                        <a:t>firstName</a:t>
                      </a:r>
                      <a:endParaRPr sz="900"/>
                    </a:p>
                  </a:txBody>
                  <a:tcPr marT="0" marB="0" marR="91425" marL="91425" anchor="ctr"/>
                </a:tc>
                <a:tc>
                  <a:txBody>
                    <a:bodyPr/>
                    <a:lstStyle/>
                    <a:p>
                      <a:pPr indent="0" lvl="0" marL="0" rtl="0" algn="l">
                        <a:spcBef>
                          <a:spcPts val="0"/>
                        </a:spcBef>
                        <a:spcAft>
                          <a:spcPts val="0"/>
                        </a:spcAft>
                        <a:buNone/>
                      </a:pPr>
                      <a:r>
                        <a:rPr lang="en" sz="900"/>
                        <a:t>John</a:t>
                      </a:r>
                      <a:endParaRPr sz="900"/>
                    </a:p>
                  </a:txBody>
                  <a:tcPr marT="0" marB="0" marR="91425" marL="91425" anchor="ctr"/>
                </a:tc>
              </a:tr>
              <a:tr h="265900">
                <a:tc>
                  <a:txBody>
                    <a:bodyPr/>
                    <a:lstStyle/>
                    <a:p>
                      <a:pPr indent="0" lvl="0" marL="0" rtl="0" algn="l">
                        <a:spcBef>
                          <a:spcPts val="0"/>
                        </a:spcBef>
                        <a:spcAft>
                          <a:spcPts val="0"/>
                        </a:spcAft>
                        <a:buNone/>
                      </a:pPr>
                      <a:r>
                        <a:rPr lang="en" sz="900"/>
                        <a:t>lastName</a:t>
                      </a:r>
                      <a:endParaRPr sz="900"/>
                    </a:p>
                  </a:txBody>
                  <a:tcPr marT="0" marB="0" marR="91425" marL="91425" anchor="ctr"/>
                </a:tc>
                <a:tc>
                  <a:txBody>
                    <a:bodyPr/>
                    <a:lstStyle/>
                    <a:p>
                      <a:pPr indent="0" lvl="0" marL="0" rtl="0" algn="l">
                        <a:spcBef>
                          <a:spcPts val="0"/>
                        </a:spcBef>
                        <a:spcAft>
                          <a:spcPts val="0"/>
                        </a:spcAft>
                        <a:buNone/>
                      </a:pPr>
                      <a:r>
                        <a:rPr lang="en" sz="900"/>
                        <a:t>Doe</a:t>
                      </a:r>
                      <a:endParaRPr sz="900"/>
                    </a:p>
                  </a:txBody>
                  <a:tcPr marT="0" marB="0" marR="91425" marL="91425" anchor="ctr"/>
                </a:tc>
              </a:tr>
              <a:tr h="265900">
                <a:tc>
                  <a:txBody>
                    <a:bodyPr/>
                    <a:lstStyle/>
                    <a:p>
                      <a:pPr indent="0" lvl="0" marL="0" rtl="0" algn="l">
                        <a:spcBef>
                          <a:spcPts val="0"/>
                        </a:spcBef>
                        <a:spcAft>
                          <a:spcPts val="0"/>
                        </a:spcAft>
                        <a:buNone/>
                      </a:pPr>
                      <a:r>
                        <a:rPr lang="en" sz="900"/>
                        <a:t>age</a:t>
                      </a:r>
                      <a:endParaRPr sz="900"/>
                    </a:p>
                  </a:txBody>
                  <a:tcPr marT="0" marB="0" marR="91425" marL="91425" anchor="ctr"/>
                </a:tc>
                <a:tc>
                  <a:txBody>
                    <a:bodyPr/>
                    <a:lstStyle/>
                    <a:p>
                      <a:pPr indent="0" lvl="0" marL="0" rtl="0" algn="l">
                        <a:spcBef>
                          <a:spcPts val="0"/>
                        </a:spcBef>
                        <a:spcAft>
                          <a:spcPts val="0"/>
                        </a:spcAft>
                        <a:buNone/>
                      </a:pPr>
                      <a:r>
                        <a:rPr lang="en" sz="900"/>
                        <a:t>50</a:t>
                      </a:r>
                      <a:endParaRPr sz="900"/>
                    </a:p>
                  </a:txBody>
                  <a:tcPr marT="0" marB="0" marR="91425" marL="91425" anchor="ctr"/>
                </a:tc>
              </a:tr>
              <a:tr h="265900">
                <a:tc>
                  <a:txBody>
                    <a:bodyPr/>
                    <a:lstStyle/>
                    <a:p>
                      <a:pPr indent="0" lvl="0" marL="0" rtl="0" algn="l">
                        <a:spcBef>
                          <a:spcPts val="0"/>
                        </a:spcBef>
                        <a:spcAft>
                          <a:spcPts val="0"/>
                        </a:spcAft>
                        <a:buNone/>
                      </a:pPr>
                      <a:r>
                        <a:rPr lang="en" sz="900"/>
                        <a:t>eyeColor</a:t>
                      </a:r>
                      <a:endParaRPr sz="900"/>
                    </a:p>
                  </a:txBody>
                  <a:tcPr marT="0" marB="0" marR="91425" marL="91425" anchor="ctr"/>
                </a:tc>
                <a:tc>
                  <a:txBody>
                    <a:bodyPr/>
                    <a:lstStyle/>
                    <a:p>
                      <a:pPr indent="0" lvl="0" marL="0" rtl="0" algn="l">
                        <a:spcBef>
                          <a:spcPts val="0"/>
                        </a:spcBef>
                        <a:spcAft>
                          <a:spcPts val="0"/>
                        </a:spcAft>
                        <a:buNone/>
                      </a:pPr>
                      <a:r>
                        <a:rPr lang="en" sz="900"/>
                        <a:t>blue</a:t>
                      </a:r>
                      <a:endParaRPr sz="900"/>
                    </a:p>
                  </a:txBody>
                  <a:tcPr marT="0" marB="0" marR="91425" marL="91425" anchor="ct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8"/>
          <p:cNvSpPr txBox="1"/>
          <p:nvPr>
            <p:ph type="title"/>
          </p:nvPr>
        </p:nvSpPr>
        <p:spPr>
          <a:xfrm>
            <a:off x="426012" y="6581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Defining Classes</a:t>
            </a:r>
            <a:endParaRPr sz="2500"/>
          </a:p>
        </p:txBody>
      </p:sp>
      <p:sp>
        <p:nvSpPr>
          <p:cNvPr id="921" name="Google Shape;921;p10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922" name="Google Shape;922;p108"/>
          <p:cNvSpPr txBox="1"/>
          <p:nvPr>
            <p:ph idx="1" type="body"/>
          </p:nvPr>
        </p:nvSpPr>
        <p:spPr>
          <a:xfrm>
            <a:off x="523875" y="1216175"/>
            <a:ext cx="8186700" cy="3631200"/>
          </a:xfrm>
          <a:prstGeom prst="rect">
            <a:avLst/>
          </a:prstGeom>
        </p:spPr>
        <p:txBody>
          <a:bodyPr anchorCtr="0" anchor="t" bIns="68575" lIns="68575" spcFirstLastPara="1" rIns="68575" wrap="square" tIns="68575">
            <a:noAutofit/>
          </a:bodyPr>
          <a:lstStyle/>
          <a:p>
            <a:pPr indent="0" lvl="0" marL="0" rtl="0" algn="l">
              <a:lnSpc>
                <a:spcPct val="90000"/>
              </a:lnSpc>
              <a:spcBef>
                <a:spcPts val="800"/>
              </a:spcBef>
              <a:spcAft>
                <a:spcPts val="0"/>
              </a:spcAft>
              <a:buNone/>
            </a:pPr>
            <a:r>
              <a:rPr b="1" lang="en" sz="1500" u="sng">
                <a:solidFill>
                  <a:schemeClr val="hlink"/>
                </a:solidFill>
                <a:hlinkClick r:id="rId3"/>
              </a:rPr>
              <a:t>JavaScript classes</a:t>
            </a:r>
            <a:r>
              <a:rPr lang="en" sz="1500"/>
              <a:t> are templates for creating objects that are used to encapsulate data. They are similar to objects and object prototypes, but have some unique syntax and properties. The </a:t>
            </a:r>
            <a:r>
              <a:rPr b="1" lang="en" sz="1500">
                <a:latin typeface="Consolas"/>
                <a:ea typeface="Consolas"/>
                <a:cs typeface="Consolas"/>
                <a:sym typeface="Consolas"/>
              </a:rPr>
              <a:t>class</a:t>
            </a:r>
            <a:r>
              <a:rPr lang="en" sz="1500"/>
              <a:t> keyword indicates that a class is being defined, and the class’s body is enclosed in curly braces.</a:t>
            </a:r>
            <a:endParaRPr sz="1500"/>
          </a:p>
          <a:p>
            <a:pPr indent="0" lvl="0" marL="0" rtl="0" algn="l">
              <a:lnSpc>
                <a:spcPct val="90000"/>
              </a:lnSpc>
              <a:spcBef>
                <a:spcPts val="800"/>
              </a:spcBef>
              <a:spcAft>
                <a:spcPts val="0"/>
              </a:spcAft>
              <a:buNone/>
            </a:pPr>
            <a:r>
              <a:rPr lang="en" sz="1500"/>
              <a:t>Classes can be defined in two ways – a class expression, or a class declaration. The following is an example of a class declaration:</a:t>
            </a:r>
            <a:endParaRPr sz="1500"/>
          </a:p>
          <a:p>
            <a:pPr indent="0" lvl="0" marL="0" rtl="0" algn="l">
              <a:lnSpc>
                <a:spcPct val="90000"/>
              </a:lnSpc>
              <a:spcBef>
                <a:spcPts val="800"/>
              </a:spcBef>
              <a:spcAft>
                <a:spcPts val="0"/>
              </a:spcAft>
              <a:buNone/>
            </a:pPr>
            <a:r>
              <a:rPr lang="en" sz="1500"/>
              <a:t>	</a:t>
            </a:r>
            <a:r>
              <a:rPr lang="en">
                <a:solidFill>
                  <a:srgbClr val="888888"/>
                </a:solidFill>
                <a:latin typeface="Consolas"/>
                <a:ea typeface="Consolas"/>
                <a:cs typeface="Consolas"/>
                <a:sym typeface="Consolas"/>
              </a:rPr>
              <a:t>// Class Declaration</a:t>
            </a:r>
            <a:br>
              <a:rPr lang="en"/>
            </a:br>
            <a:r>
              <a:rPr lang="en"/>
              <a:t>	</a:t>
            </a:r>
            <a:r>
              <a:rPr lang="en">
                <a:solidFill>
                  <a:srgbClr val="0033B3"/>
                </a:solidFill>
                <a:latin typeface="Consolas"/>
                <a:ea typeface="Consolas"/>
                <a:cs typeface="Consolas"/>
                <a:sym typeface="Consolas"/>
              </a:rPr>
              <a:t>class </a:t>
            </a:r>
            <a:r>
              <a:rPr lang="en">
                <a:solidFill>
                  <a:schemeClr val="accent2"/>
                </a:solidFill>
                <a:latin typeface="Consolas"/>
                <a:ea typeface="Consolas"/>
                <a:cs typeface="Consolas"/>
                <a:sym typeface="Consolas"/>
              </a:rPr>
              <a:t>Person</a:t>
            </a:r>
            <a:r>
              <a:rPr lang="en">
                <a:solidFill>
                  <a:srgbClr val="080808"/>
                </a:solidFill>
                <a:latin typeface="Consolas"/>
                <a:ea typeface="Consolas"/>
                <a:cs typeface="Consolas"/>
                <a:sym typeface="Consolas"/>
              </a:rPr>
              <a:t>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871094"/>
                </a:solidFill>
                <a:latin typeface="Consolas"/>
                <a:ea typeface="Consolas"/>
                <a:cs typeface="Consolas"/>
                <a:sym typeface="Consolas"/>
              </a:rPr>
              <a:t>constructor</a:t>
            </a:r>
            <a:r>
              <a:rPr lang="en">
                <a:solidFill>
                  <a:srgbClr val="080808"/>
                </a:solidFill>
                <a:latin typeface="Consolas"/>
                <a:ea typeface="Consolas"/>
                <a:cs typeface="Consolas"/>
                <a:sym typeface="Consolas"/>
              </a:rPr>
              <a:t>(</a:t>
            </a:r>
            <a:r>
              <a:rPr lang="en">
                <a:solidFill>
                  <a:srgbClr val="248F8F"/>
                </a:solidFill>
                <a:latin typeface="Consolas"/>
                <a:ea typeface="Consolas"/>
                <a:cs typeface="Consolas"/>
                <a:sym typeface="Consolas"/>
              </a:rPr>
              <a:t>firstName</a:t>
            </a:r>
            <a:r>
              <a:rPr lang="en">
                <a:solidFill>
                  <a:srgbClr val="080808"/>
                </a:solidFill>
                <a:latin typeface="Consolas"/>
                <a:ea typeface="Consolas"/>
                <a:cs typeface="Consolas"/>
                <a:sym typeface="Consolas"/>
              </a:rPr>
              <a:t>, </a:t>
            </a:r>
            <a:r>
              <a:rPr lang="en">
                <a:solidFill>
                  <a:srgbClr val="248F8F"/>
                </a:solidFill>
                <a:latin typeface="Consolas"/>
                <a:ea typeface="Consolas"/>
                <a:cs typeface="Consolas"/>
                <a:sym typeface="Consolas"/>
              </a:rPr>
              <a:t>lastName</a:t>
            </a:r>
            <a:r>
              <a:rPr lang="en">
                <a:solidFill>
                  <a:srgbClr val="080808"/>
                </a:solidFill>
                <a:latin typeface="Consolas"/>
                <a:ea typeface="Consolas"/>
                <a:cs typeface="Consolas"/>
                <a:sym typeface="Consolas"/>
              </a:rPr>
              <a:t>, </a:t>
            </a:r>
            <a:r>
              <a:rPr lang="en">
                <a:solidFill>
                  <a:srgbClr val="248F8F"/>
                </a:solidFill>
                <a:latin typeface="Consolas"/>
                <a:ea typeface="Consolas"/>
                <a:cs typeface="Consolas"/>
                <a:sym typeface="Consolas"/>
              </a:rPr>
              <a:t>age</a:t>
            </a:r>
            <a:r>
              <a:rPr lang="en">
                <a:solidFill>
                  <a:srgbClr val="080808"/>
                </a:solidFill>
                <a:latin typeface="Consolas"/>
                <a:ea typeface="Consolas"/>
                <a:cs typeface="Consolas"/>
                <a:sym typeface="Consolas"/>
              </a:rPr>
              <a:t>, </a:t>
            </a:r>
            <a:r>
              <a:rPr lang="en">
                <a:solidFill>
                  <a:srgbClr val="248F8F"/>
                </a:solidFill>
                <a:latin typeface="Consolas"/>
                <a:ea typeface="Consolas"/>
                <a:cs typeface="Consolas"/>
                <a:sym typeface="Consolas"/>
              </a:rPr>
              <a:t>eyeColor</a:t>
            </a:r>
            <a:r>
              <a:rPr lang="en">
                <a:solidFill>
                  <a:srgbClr val="080808"/>
                </a:solidFill>
                <a:latin typeface="Consolas"/>
                <a:ea typeface="Consolas"/>
                <a:cs typeface="Consolas"/>
                <a:sym typeface="Consolas"/>
              </a:rPr>
              <a:t>)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firstName</a:t>
            </a:r>
            <a:r>
              <a:rPr lang="en">
                <a:solidFill>
                  <a:srgbClr val="080808"/>
                </a:solidFill>
                <a:latin typeface="Consolas"/>
                <a:ea typeface="Consolas"/>
                <a:cs typeface="Consolas"/>
                <a:sym typeface="Consolas"/>
              </a:rPr>
              <a:t> = </a:t>
            </a:r>
            <a:r>
              <a:rPr lang="en">
                <a:solidFill>
                  <a:srgbClr val="248F8F"/>
                </a:solidFill>
                <a:latin typeface="Consolas"/>
                <a:ea typeface="Consolas"/>
                <a:cs typeface="Consolas"/>
                <a:sym typeface="Consolas"/>
              </a:rPr>
              <a:t>firstName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lastName</a:t>
            </a:r>
            <a:r>
              <a:rPr lang="en">
                <a:solidFill>
                  <a:srgbClr val="080808"/>
                </a:solidFill>
                <a:latin typeface="Consolas"/>
                <a:ea typeface="Consolas"/>
                <a:cs typeface="Consolas"/>
                <a:sym typeface="Consolas"/>
              </a:rPr>
              <a:t> = </a:t>
            </a:r>
            <a:r>
              <a:rPr lang="en">
                <a:solidFill>
                  <a:srgbClr val="248F8F"/>
                </a:solidFill>
                <a:latin typeface="Consolas"/>
                <a:ea typeface="Consolas"/>
                <a:cs typeface="Consolas"/>
                <a:sym typeface="Consolas"/>
              </a:rPr>
              <a:t>lastName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age</a:t>
            </a:r>
            <a:r>
              <a:rPr lang="en">
                <a:solidFill>
                  <a:srgbClr val="080808"/>
                </a:solidFill>
                <a:latin typeface="Consolas"/>
                <a:ea typeface="Consolas"/>
                <a:cs typeface="Consolas"/>
                <a:sym typeface="Consolas"/>
              </a:rPr>
              <a:t> = </a:t>
            </a:r>
            <a:r>
              <a:rPr lang="en">
                <a:solidFill>
                  <a:srgbClr val="248F8F"/>
                </a:solidFill>
                <a:latin typeface="Consolas"/>
                <a:ea typeface="Consolas"/>
                <a:cs typeface="Consolas"/>
                <a:sym typeface="Consolas"/>
              </a:rPr>
              <a:t>age</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0033B3"/>
                </a:solidFill>
                <a:latin typeface="Consolas"/>
                <a:ea typeface="Consolas"/>
                <a:cs typeface="Consolas"/>
                <a:sym typeface="Consolas"/>
              </a:rPr>
              <a:t>this</a:t>
            </a:r>
            <a:r>
              <a:rPr lang="en">
                <a:solidFill>
                  <a:srgbClr val="080808"/>
                </a:solidFill>
                <a:latin typeface="Consolas"/>
                <a:ea typeface="Consolas"/>
                <a:cs typeface="Consolas"/>
                <a:sym typeface="Consolas"/>
              </a:rPr>
              <a:t>.</a:t>
            </a:r>
            <a:r>
              <a:rPr lang="en">
                <a:solidFill>
                  <a:srgbClr val="871094"/>
                </a:solidFill>
                <a:latin typeface="Consolas"/>
                <a:ea typeface="Consolas"/>
                <a:cs typeface="Consolas"/>
                <a:sym typeface="Consolas"/>
              </a:rPr>
              <a:t>eyeColor</a:t>
            </a:r>
            <a:r>
              <a:rPr lang="en">
                <a:solidFill>
                  <a:srgbClr val="080808"/>
                </a:solidFill>
                <a:latin typeface="Consolas"/>
                <a:ea typeface="Consolas"/>
                <a:cs typeface="Consolas"/>
                <a:sym typeface="Consolas"/>
              </a:rPr>
              <a:t> = </a:t>
            </a:r>
            <a:r>
              <a:rPr lang="en">
                <a:solidFill>
                  <a:srgbClr val="248F8F"/>
                </a:solidFill>
                <a:latin typeface="Consolas"/>
                <a:ea typeface="Consolas"/>
                <a:cs typeface="Consolas"/>
                <a:sym typeface="Consolas"/>
              </a:rPr>
              <a:t>eyeColor</a:t>
            </a:r>
            <a:r>
              <a:rPr lang="en">
                <a:solidFill>
                  <a:srgbClr val="080808"/>
                </a:solidFill>
                <a:latin typeface="Consolas"/>
                <a:ea typeface="Consolas"/>
                <a:cs typeface="Consolas"/>
                <a:sym typeface="Consolas"/>
              </a:rPr>
              <a:t>;</a:t>
            </a:r>
            <a:br>
              <a:rPr lang="en">
                <a:solidFill>
                  <a:srgbClr val="067D17"/>
                </a:solidFill>
                <a:latin typeface="Consolas"/>
                <a:ea typeface="Consolas"/>
                <a:cs typeface="Consolas"/>
                <a:sym typeface="Consolas"/>
              </a:rPr>
            </a:br>
            <a:r>
              <a:rPr lang="en">
                <a:solidFill>
                  <a:srgbClr val="067D17"/>
                </a:solidFill>
                <a:latin typeface="Consolas"/>
                <a:ea typeface="Consolas"/>
                <a:cs typeface="Consolas"/>
                <a:sym typeface="Consolas"/>
              </a:rPr>
              <a:t>		</a:t>
            </a:r>
            <a:r>
              <a:rPr lang="en">
                <a:solidFill>
                  <a:srgbClr val="080808"/>
                </a:solidFill>
                <a:latin typeface="Consolas"/>
                <a:ea typeface="Consolas"/>
                <a:cs typeface="Consolas"/>
                <a:sym typeface="Consolas"/>
              </a:rPr>
              <a:t>}</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endParaRPr>
              <a:solidFill>
                <a:srgbClr val="080808"/>
              </a:solidFill>
              <a:latin typeface="Consolas"/>
              <a:ea typeface="Consolas"/>
              <a:cs typeface="Consolas"/>
              <a:sym typeface="Consolas"/>
            </a:endParaRPr>
          </a:p>
          <a:p>
            <a:pPr indent="0" lvl="0" marL="0" rtl="0" algn="l">
              <a:lnSpc>
                <a:spcPct val="90000"/>
              </a:lnSpc>
              <a:spcBef>
                <a:spcPts val="800"/>
              </a:spcBef>
              <a:spcAft>
                <a:spcPts val="0"/>
              </a:spcAft>
              <a:buNone/>
            </a:pPr>
            <a:r>
              <a:rPr lang="en" sz="1500">
                <a:solidFill>
                  <a:srgbClr val="080808"/>
                </a:solidFill>
              </a:rPr>
              <a:t>It is important to note that the body of a class is </a:t>
            </a:r>
            <a:r>
              <a:rPr b="1" lang="en" sz="1500">
                <a:solidFill>
                  <a:srgbClr val="080808"/>
                </a:solidFill>
              </a:rPr>
              <a:t>always </a:t>
            </a:r>
            <a:r>
              <a:rPr lang="en" sz="1500">
                <a:solidFill>
                  <a:srgbClr val="080808"/>
                </a:solidFill>
              </a:rPr>
              <a:t>executed in </a:t>
            </a:r>
            <a:r>
              <a:rPr b="1" lang="en" sz="1500" u="sng">
                <a:solidFill>
                  <a:schemeClr val="hlink"/>
                </a:solidFill>
                <a:hlinkClick r:id="rId4"/>
              </a:rPr>
              <a:t>strict mode</a:t>
            </a:r>
            <a:r>
              <a:rPr lang="en" sz="1500">
                <a:solidFill>
                  <a:srgbClr val="080808"/>
                </a:solidFill>
              </a:rPr>
              <a:t>.</a:t>
            </a:r>
            <a:endParaRPr sz="1500">
              <a:solidFill>
                <a:srgbClr val="080808"/>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9"/>
          <p:cNvSpPr txBox="1"/>
          <p:nvPr>
            <p:ph type="title"/>
          </p:nvPr>
        </p:nvSpPr>
        <p:spPr>
          <a:xfrm>
            <a:off x="388187" y="6516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Class Methods</a:t>
            </a:r>
            <a:endParaRPr sz="2500"/>
          </a:p>
        </p:txBody>
      </p:sp>
      <p:sp>
        <p:nvSpPr>
          <p:cNvPr id="928" name="Google Shape;928;p10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sz="1200">
                <a:solidFill>
                  <a:srgbClr val="222222"/>
                </a:solidFill>
              </a:rPr>
              <a:t>‹#›</a:t>
            </a:fld>
            <a:endParaRPr sz="1200">
              <a:solidFill>
                <a:srgbClr val="222222"/>
              </a:solidFill>
            </a:endParaRPr>
          </a:p>
        </p:txBody>
      </p:sp>
      <p:sp>
        <p:nvSpPr>
          <p:cNvPr id="929" name="Google Shape;929;p109"/>
          <p:cNvSpPr txBox="1"/>
          <p:nvPr>
            <p:ph idx="1" type="body"/>
          </p:nvPr>
        </p:nvSpPr>
        <p:spPr>
          <a:xfrm>
            <a:off x="523875" y="1290600"/>
            <a:ext cx="3956400" cy="35568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a:t>The </a:t>
            </a:r>
            <a:r>
              <a:rPr b="1" lang="en" u="sng">
                <a:solidFill>
                  <a:schemeClr val="hlink"/>
                </a:solidFill>
                <a:latin typeface="Consolas"/>
                <a:ea typeface="Consolas"/>
                <a:cs typeface="Consolas"/>
                <a:sym typeface="Consolas"/>
                <a:hlinkClick r:id="rId3"/>
              </a:rPr>
              <a:t>constructor</a:t>
            </a:r>
            <a:r>
              <a:rPr b="1" lang="en"/>
              <a:t> </a:t>
            </a:r>
            <a:r>
              <a:rPr lang="en"/>
              <a:t>method is used for creating and initializing an object created with the class. There can only be one instance of a constructor method per class. </a:t>
            </a:r>
            <a:endParaRPr/>
          </a:p>
          <a:p>
            <a:pPr indent="0" lvl="0" marL="0" rtl="0" algn="l">
              <a:spcBef>
                <a:spcPts val="800"/>
              </a:spcBef>
              <a:spcAft>
                <a:spcPts val="0"/>
              </a:spcAft>
              <a:buNone/>
            </a:pPr>
            <a:r>
              <a:rPr lang="en"/>
              <a:t>The </a:t>
            </a:r>
            <a:r>
              <a:rPr b="1" lang="en" u="sng">
                <a:solidFill>
                  <a:schemeClr val="hlink"/>
                </a:solidFill>
                <a:latin typeface="Consolas"/>
                <a:ea typeface="Consolas"/>
                <a:cs typeface="Consolas"/>
                <a:sym typeface="Consolas"/>
                <a:hlinkClick r:id="rId4"/>
              </a:rPr>
              <a:t>get</a:t>
            </a:r>
            <a:r>
              <a:rPr lang="en"/>
              <a:t> and </a:t>
            </a:r>
            <a:r>
              <a:rPr b="1" lang="en" u="sng">
                <a:solidFill>
                  <a:schemeClr val="hlink"/>
                </a:solidFill>
                <a:latin typeface="Consolas"/>
                <a:ea typeface="Consolas"/>
                <a:cs typeface="Consolas"/>
                <a:sym typeface="Consolas"/>
                <a:hlinkClick r:id="rId5"/>
              </a:rPr>
              <a:t>set</a:t>
            </a:r>
            <a:r>
              <a:rPr lang="en"/>
              <a:t> keywords bind object properties to a function that will be called when those properties are looked up or modified. An example of this is to the right.</a:t>
            </a:r>
            <a:endParaRPr/>
          </a:p>
          <a:p>
            <a:pPr indent="0" lvl="0" marL="0" rtl="0" algn="l">
              <a:spcBef>
                <a:spcPts val="800"/>
              </a:spcBef>
              <a:spcAft>
                <a:spcPts val="0"/>
              </a:spcAft>
              <a:buNone/>
            </a:pPr>
            <a:r>
              <a:rPr lang="en"/>
              <a:t>Having </a:t>
            </a:r>
            <a:r>
              <a:rPr b="1" lang="en"/>
              <a:t>getters </a:t>
            </a:r>
            <a:r>
              <a:rPr lang="en"/>
              <a:t>and </a:t>
            </a:r>
            <a:r>
              <a:rPr b="1" lang="en"/>
              <a:t>setters </a:t>
            </a:r>
            <a:r>
              <a:rPr lang="en"/>
              <a:t>is one of the advantages of classes, because you can control the behavior of each separately.</a:t>
            </a:r>
            <a:endParaRPr/>
          </a:p>
          <a:p>
            <a:pPr indent="0" lvl="0" marL="0" rtl="0" algn="l">
              <a:spcBef>
                <a:spcPts val="800"/>
              </a:spcBef>
              <a:spcAft>
                <a:spcPts val="0"/>
              </a:spcAft>
              <a:buNone/>
            </a:pPr>
            <a:r>
              <a:rPr lang="en"/>
              <a:t>Other methods can be created and implemented for whatever purpose your class needs.</a:t>
            </a:r>
            <a:endParaRPr>
              <a:solidFill>
                <a:srgbClr val="080808"/>
              </a:solidFill>
              <a:highlight>
                <a:schemeClr val="lt1"/>
              </a:highlight>
            </a:endParaRPr>
          </a:p>
        </p:txBody>
      </p:sp>
      <p:sp>
        <p:nvSpPr>
          <p:cNvPr id="930" name="Google Shape;930;p109"/>
          <p:cNvSpPr txBox="1"/>
          <p:nvPr/>
        </p:nvSpPr>
        <p:spPr>
          <a:xfrm>
            <a:off x="4572000" y="1290600"/>
            <a:ext cx="4152300" cy="3570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sz="1000">
                <a:solidFill>
                  <a:srgbClr val="888888"/>
                </a:solidFill>
                <a:latin typeface="Consolas"/>
                <a:ea typeface="Consolas"/>
                <a:cs typeface="Consolas"/>
                <a:sym typeface="Consolas"/>
              </a:rPr>
              <a:t>// Class Declaration</a:t>
            </a:r>
            <a:br>
              <a:rPr lang="en" sz="1000">
                <a:solidFill>
                  <a:srgbClr val="222222"/>
                </a:solidFill>
              </a:rPr>
            </a:br>
            <a:r>
              <a:rPr lang="en" sz="1000">
                <a:solidFill>
                  <a:srgbClr val="0033B3"/>
                </a:solidFill>
                <a:latin typeface="Consolas"/>
                <a:ea typeface="Consolas"/>
                <a:cs typeface="Consolas"/>
                <a:sym typeface="Consolas"/>
              </a:rPr>
              <a:t>class </a:t>
            </a:r>
            <a:r>
              <a:rPr lang="en" sz="1000">
                <a:solidFill>
                  <a:schemeClr val="accent2"/>
                </a:solidFill>
                <a:latin typeface="Consolas"/>
                <a:ea typeface="Consolas"/>
                <a:cs typeface="Consolas"/>
                <a:sym typeface="Consolas"/>
              </a:rPr>
              <a:t>P</a:t>
            </a:r>
            <a:r>
              <a:rPr lang="en" sz="1000">
                <a:solidFill>
                  <a:schemeClr val="accent2"/>
                </a:solidFill>
                <a:latin typeface="Consolas"/>
                <a:ea typeface="Consolas"/>
                <a:cs typeface="Consolas"/>
                <a:sym typeface="Consolas"/>
              </a:rPr>
              <a:t>erson</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constructor</a:t>
            </a:r>
            <a:r>
              <a:rPr lang="en" sz="1000">
                <a:solidFill>
                  <a:srgbClr val="080808"/>
                </a:solidFill>
                <a:latin typeface="Consolas"/>
                <a:ea typeface="Consolas"/>
                <a:cs typeface="Consolas"/>
                <a:sym typeface="Consolas"/>
              </a:rPr>
              <a:t>(</a:t>
            </a:r>
            <a:r>
              <a:rPr lang="en" sz="1000">
                <a:solidFill>
                  <a:srgbClr val="248F8F"/>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age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eyeColor</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lastName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age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eyeColor</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eyeColor</a:t>
            </a:r>
            <a:r>
              <a:rPr lang="en" sz="1000">
                <a:solidFill>
                  <a:srgbClr val="080808"/>
                </a:solidFill>
                <a:latin typeface="Consolas"/>
                <a:ea typeface="Consolas"/>
                <a:cs typeface="Consolas"/>
                <a:sym typeface="Consolas"/>
              </a:rPr>
              <a:t>;</a:t>
            </a:r>
            <a:br>
              <a:rPr lang="en" sz="1000">
                <a:solidFill>
                  <a:srgbClr val="067D17"/>
                </a:solidFill>
                <a:latin typeface="Consolas"/>
                <a:ea typeface="Consolas"/>
                <a:cs typeface="Consolas"/>
                <a:sym typeface="Consolas"/>
              </a:rPr>
            </a:br>
            <a:r>
              <a:rPr lang="en" sz="1000">
                <a:solidFill>
                  <a:srgbClr val="067D17"/>
                </a:solidFill>
                <a:latin typeface="Consolas"/>
                <a:ea typeface="Consolas"/>
                <a:cs typeface="Consolas"/>
                <a:sym typeface="Consolas"/>
              </a:rPr>
              <a:t>  </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get </a:t>
            </a:r>
            <a:r>
              <a:rPr lang="en" sz="1000">
                <a:solidFill>
                  <a:srgbClr val="871094"/>
                </a:solidFill>
                <a:latin typeface="Consolas"/>
                <a:ea typeface="Consolas"/>
                <a:cs typeface="Consolas"/>
                <a:sym typeface="Consolas"/>
              </a:rPr>
              <a:t>name</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return 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 </a:t>
            </a:r>
            <a:r>
              <a:rPr lang="en" sz="1000">
                <a:solidFill>
                  <a:srgbClr val="067D17"/>
                </a:solidFill>
                <a:highlight>
                  <a:schemeClr val="lt1"/>
                </a:highlight>
                <a:latin typeface="Consolas"/>
                <a:ea typeface="Consolas"/>
                <a:cs typeface="Consolas"/>
                <a:sym typeface="Consolas"/>
              </a:rPr>
              <a:t>" "</a:t>
            </a:r>
            <a:r>
              <a:rPr lang="en" sz="1000">
                <a:solidFill>
                  <a:srgbClr val="080808"/>
                </a:solidFill>
                <a:latin typeface="Consolas"/>
                <a:ea typeface="Consolas"/>
                <a:cs typeface="Consolas"/>
                <a:sym typeface="Consolas"/>
              </a:rPr>
              <a:t> +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lastName;</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set </a:t>
            </a:r>
            <a:r>
              <a:rPr lang="en" sz="1000">
                <a:solidFill>
                  <a:srgbClr val="871094"/>
                </a:solidFill>
                <a:latin typeface="Consolas"/>
                <a:ea typeface="Consolas"/>
                <a:cs typeface="Consolas"/>
                <a:sym typeface="Consolas"/>
              </a:rPr>
              <a:t>age</a:t>
            </a:r>
            <a:r>
              <a:rPr lang="en" sz="1000">
                <a:solidFill>
                  <a:srgbClr val="080808"/>
                </a:solidFill>
                <a:latin typeface="Consolas"/>
                <a:ea typeface="Consolas"/>
                <a:cs typeface="Consolas"/>
                <a:sym typeface="Consolas"/>
              </a:rPr>
              <a:t>(</a:t>
            </a:r>
            <a:r>
              <a:rPr lang="en" sz="1000">
                <a:solidFill>
                  <a:srgbClr val="248F8F"/>
                </a:solidFill>
                <a:latin typeface="Consolas"/>
                <a:ea typeface="Consolas"/>
                <a:cs typeface="Consolas"/>
                <a:sym typeface="Consolas"/>
              </a:rPr>
              <a:t>new_age</a:t>
            </a:r>
            <a:r>
              <a:rPr lang="en" sz="1000">
                <a:solidFill>
                  <a:srgbClr val="080808"/>
                </a:solidFill>
                <a:latin typeface="Consolas"/>
                <a:ea typeface="Consolas"/>
                <a:cs typeface="Consolas"/>
                <a:sym typeface="Consolas"/>
              </a:rPr>
              <a:t>) {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new_age</a:t>
            </a:r>
            <a:r>
              <a:rPr lang="en" sz="1000">
                <a:solidFill>
                  <a:srgbClr val="871094"/>
                </a:solidFill>
                <a:latin typeface="Consolas"/>
                <a:ea typeface="Consolas"/>
                <a:cs typeface="Consolas"/>
                <a:sym typeface="Consolas"/>
              </a:rPr>
              <a:t>;</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get </a:t>
            </a:r>
            <a:r>
              <a:rPr lang="en" sz="1000">
                <a:solidFill>
                  <a:srgbClr val="871094"/>
                </a:solidFill>
                <a:latin typeface="Consolas"/>
                <a:ea typeface="Consolas"/>
                <a:cs typeface="Consolas"/>
                <a:sym typeface="Consolas"/>
              </a:rPr>
              <a:t>age</a:t>
            </a:r>
            <a:r>
              <a:rPr lang="en" sz="1000">
                <a:solidFill>
                  <a:srgbClr val="080808"/>
                </a:solidFill>
                <a:latin typeface="Consolas"/>
                <a:ea typeface="Consolas"/>
                <a:cs typeface="Consolas"/>
                <a:sym typeface="Consolas"/>
              </a:rPr>
              <a:t>() { </a:t>
            </a:r>
            <a:r>
              <a:rPr lang="en" sz="1000">
                <a:solidFill>
                  <a:srgbClr val="0033B3"/>
                </a:solidFill>
                <a:latin typeface="Consolas"/>
                <a:ea typeface="Consolas"/>
                <a:cs typeface="Consolas"/>
                <a:sym typeface="Consolas"/>
              </a:rPr>
              <a:t>return 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033B3"/>
                </a:solidFill>
                <a:latin typeface="Consolas"/>
                <a:ea typeface="Consolas"/>
                <a:cs typeface="Consolas"/>
                <a:sym typeface="Consolas"/>
              </a:rPr>
              <a:t>const </a:t>
            </a:r>
            <a:r>
              <a:rPr lang="en" sz="1000">
                <a:solidFill>
                  <a:srgbClr val="830091"/>
                </a:solidFill>
                <a:latin typeface="Consolas"/>
                <a:ea typeface="Consolas"/>
                <a:cs typeface="Consolas"/>
                <a:sym typeface="Consolas"/>
              </a:rPr>
              <a:t>myFather </a:t>
            </a: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new </a:t>
            </a:r>
            <a:r>
              <a:rPr lang="en" sz="1000">
                <a:solidFill>
                  <a:srgbClr val="830091"/>
                </a:solidFill>
                <a:latin typeface="Consolas"/>
                <a:ea typeface="Consolas"/>
                <a:cs typeface="Consolas"/>
                <a:sym typeface="Consolas"/>
              </a:rPr>
              <a:t>Person</a:t>
            </a:r>
            <a:r>
              <a:rPr lang="en" sz="1000">
                <a:solidFill>
                  <a:schemeClr val="accent2"/>
                </a:solidFill>
                <a:latin typeface="Consolas"/>
                <a:ea typeface="Consolas"/>
                <a:cs typeface="Consolas"/>
                <a:sym typeface="Consolas"/>
              </a:rPr>
              <a:t>(</a:t>
            </a:r>
            <a:r>
              <a:rPr lang="en" sz="1000">
                <a:solidFill>
                  <a:srgbClr val="067D17"/>
                </a:solidFill>
                <a:highlight>
                  <a:schemeClr val="lt1"/>
                </a:highlight>
                <a:latin typeface="Consolas"/>
                <a:ea typeface="Consolas"/>
                <a:cs typeface="Consolas"/>
                <a:sym typeface="Consolas"/>
              </a:rPr>
              <a:t>"John"</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"Doe"</a:t>
            </a:r>
            <a:r>
              <a:rPr lang="en" sz="1000">
                <a:solidFill>
                  <a:schemeClr val="accent2"/>
                </a:solidFill>
                <a:latin typeface="Consolas"/>
                <a:ea typeface="Consolas"/>
                <a:cs typeface="Consolas"/>
                <a:sym typeface="Consolas"/>
              </a:rPr>
              <a:t>, </a:t>
            </a:r>
            <a:r>
              <a:rPr lang="en" sz="1000">
                <a:solidFill>
                  <a:srgbClr val="1750EB"/>
                </a:solidFill>
                <a:highlight>
                  <a:schemeClr val="lt1"/>
                </a:highlight>
                <a:latin typeface="Consolas"/>
                <a:ea typeface="Consolas"/>
                <a:cs typeface="Consolas"/>
                <a:sym typeface="Consolas"/>
              </a:rPr>
              <a:t>50</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"blue"</a:t>
            </a:r>
            <a:r>
              <a:rPr lang="en" sz="1000">
                <a:solidFill>
                  <a:schemeClr val="accent2"/>
                </a:solidFill>
                <a:latin typeface="Consolas"/>
                <a:ea typeface="Consolas"/>
                <a:cs typeface="Consolas"/>
                <a:sym typeface="Consolas"/>
              </a:rPr>
              <a:t>);</a:t>
            </a:r>
            <a:endParaRPr sz="1000">
              <a:solidFill>
                <a:schemeClr val="accent2"/>
              </a:solidFill>
              <a:latin typeface="Consolas"/>
              <a:ea typeface="Consolas"/>
              <a:cs typeface="Consolas"/>
              <a:sym typeface="Consolas"/>
            </a:endParaRPr>
          </a:p>
          <a:p>
            <a:pPr indent="0" lvl="0" marL="0" rtl="0" algn="l">
              <a:spcBef>
                <a:spcPts val="800"/>
              </a:spcBef>
              <a:spcAft>
                <a:spcPts val="0"/>
              </a:spcAft>
              <a:buNone/>
            </a:pP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firstName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John</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lastName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Doe</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John Doe</a:t>
            </a:r>
            <a:endParaRPr sz="1000">
              <a:solidFill>
                <a:srgbClr val="080808"/>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age</a:t>
            </a:r>
            <a:r>
              <a:rPr lang="en" sz="1000">
                <a:solidFill>
                  <a:srgbClr val="080808"/>
                </a:solidFill>
                <a:highlight>
                  <a:schemeClr val="lt1"/>
                </a:highlight>
                <a:latin typeface="Consolas"/>
                <a:ea typeface="Consolas"/>
                <a:cs typeface="Consolas"/>
                <a:sym typeface="Consolas"/>
              </a:rPr>
              <a:t> = </a:t>
            </a:r>
            <a:r>
              <a:rPr lang="en" sz="1000">
                <a:solidFill>
                  <a:srgbClr val="1750EB"/>
                </a:solidFill>
                <a:highlight>
                  <a:schemeClr val="lt1"/>
                </a:highlight>
                <a:latin typeface="Consolas"/>
                <a:ea typeface="Consolas"/>
                <a:cs typeface="Consolas"/>
                <a:sym typeface="Consolas"/>
              </a:rPr>
              <a:t>51</a:t>
            </a:r>
            <a:r>
              <a:rPr lang="en" sz="1000">
                <a:solidFill>
                  <a:schemeClr val="accent2"/>
                </a:solidFill>
                <a:highlight>
                  <a:schemeClr val="lt1"/>
                </a:highlight>
                <a:latin typeface="Consolas"/>
                <a:ea typeface="Consolas"/>
                <a:cs typeface="Consolas"/>
                <a:sym typeface="Consolas"/>
              </a:rPr>
              <a:t>;</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age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51</a:t>
            </a:r>
            <a:endParaRPr sz="1000">
              <a:solidFill>
                <a:schemeClr val="accent2"/>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10"/>
          <p:cNvSpPr txBox="1"/>
          <p:nvPr>
            <p:ph type="title"/>
          </p:nvPr>
        </p:nvSpPr>
        <p:spPr>
          <a:xfrm>
            <a:off x="388187" y="5926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Static </a:t>
            </a:r>
            <a:r>
              <a:rPr lang="en" sz="2500"/>
              <a:t>Methods and Fields</a:t>
            </a:r>
            <a:endParaRPr sz="2500"/>
          </a:p>
        </p:txBody>
      </p:sp>
      <p:sp>
        <p:nvSpPr>
          <p:cNvPr id="936" name="Google Shape;936;p11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sz="1200">
                <a:solidFill>
                  <a:srgbClr val="222222"/>
                </a:solidFill>
              </a:rPr>
              <a:t>‹#›</a:t>
            </a:fld>
            <a:endParaRPr sz="1200">
              <a:solidFill>
                <a:srgbClr val="222222"/>
              </a:solidFill>
            </a:endParaRPr>
          </a:p>
        </p:txBody>
      </p:sp>
      <p:sp>
        <p:nvSpPr>
          <p:cNvPr id="937" name="Google Shape;937;p110"/>
          <p:cNvSpPr txBox="1"/>
          <p:nvPr>
            <p:ph idx="1" type="body"/>
          </p:nvPr>
        </p:nvSpPr>
        <p:spPr>
          <a:xfrm>
            <a:off x="523875" y="1290600"/>
            <a:ext cx="3956400" cy="35568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a:t>The </a:t>
            </a:r>
            <a:r>
              <a:rPr b="1" lang="en" u="sng">
                <a:solidFill>
                  <a:schemeClr val="hlink"/>
                </a:solidFill>
                <a:latin typeface="Consolas"/>
                <a:ea typeface="Consolas"/>
                <a:cs typeface="Consolas"/>
                <a:sym typeface="Consolas"/>
                <a:hlinkClick r:id="rId3"/>
              </a:rPr>
              <a:t>static</a:t>
            </a:r>
            <a:r>
              <a:rPr b="1" lang="en"/>
              <a:t> </a:t>
            </a:r>
            <a:r>
              <a:rPr lang="en"/>
              <a:t>keyword denotes properties and methods that are defined within the class itself, not the instances of the class.</a:t>
            </a:r>
            <a:endParaRPr/>
          </a:p>
          <a:p>
            <a:pPr indent="0" lvl="0" marL="0" rtl="0" algn="l">
              <a:spcBef>
                <a:spcPts val="800"/>
              </a:spcBef>
              <a:spcAft>
                <a:spcPts val="0"/>
              </a:spcAft>
              <a:buNone/>
            </a:pPr>
            <a:r>
              <a:rPr lang="en"/>
              <a:t>Static methods are often used to create utility functions that perform actions that are </a:t>
            </a:r>
            <a:r>
              <a:rPr lang="en"/>
              <a:t>independent</a:t>
            </a:r>
            <a:r>
              <a:rPr lang="en"/>
              <a:t> of the state of an individual object.</a:t>
            </a:r>
            <a:endParaRPr/>
          </a:p>
          <a:p>
            <a:pPr indent="0" lvl="0" marL="0" rtl="0" algn="l">
              <a:spcBef>
                <a:spcPts val="800"/>
              </a:spcBef>
              <a:spcAft>
                <a:spcPts val="0"/>
              </a:spcAft>
              <a:buNone/>
            </a:pPr>
            <a:r>
              <a:rPr lang="en"/>
              <a:t>Static properties or fields are useful for caches, fixed-configuration values, or any other data that does not need to be replicated across each instance of the class’s objects.</a:t>
            </a:r>
            <a:endParaRPr/>
          </a:p>
          <a:p>
            <a:pPr indent="0" lvl="0" marL="0" rtl="0" algn="l">
              <a:spcBef>
                <a:spcPts val="800"/>
              </a:spcBef>
              <a:spcAft>
                <a:spcPts val="0"/>
              </a:spcAft>
              <a:buNone/>
            </a:pPr>
            <a:r>
              <a:rPr lang="en"/>
              <a:t>For readability, the </a:t>
            </a:r>
            <a:r>
              <a:rPr b="1" lang="en">
                <a:latin typeface="Consolas"/>
                <a:ea typeface="Consolas"/>
                <a:cs typeface="Consolas"/>
                <a:sym typeface="Consolas"/>
              </a:rPr>
              <a:t>get</a:t>
            </a:r>
            <a:r>
              <a:rPr b="1" lang="en"/>
              <a:t> </a:t>
            </a:r>
            <a:r>
              <a:rPr lang="en"/>
              <a:t>and </a:t>
            </a:r>
            <a:r>
              <a:rPr b="1" lang="en">
                <a:latin typeface="Consolas"/>
                <a:ea typeface="Consolas"/>
                <a:cs typeface="Consolas"/>
                <a:sym typeface="Consolas"/>
              </a:rPr>
              <a:t>set</a:t>
            </a:r>
            <a:r>
              <a:rPr b="1" lang="en"/>
              <a:t> </a:t>
            </a:r>
            <a:r>
              <a:rPr lang="en"/>
              <a:t>methods from the previous slide have been removed from the example, but if you’re following along you may keep them within your code.</a:t>
            </a:r>
            <a:endParaRPr/>
          </a:p>
        </p:txBody>
      </p:sp>
      <p:sp>
        <p:nvSpPr>
          <p:cNvPr id="938" name="Google Shape;938;p110"/>
          <p:cNvSpPr txBox="1"/>
          <p:nvPr/>
        </p:nvSpPr>
        <p:spPr>
          <a:xfrm>
            <a:off x="4572000" y="932612"/>
            <a:ext cx="4152300" cy="3930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sz="1000">
                <a:solidFill>
                  <a:srgbClr val="888888"/>
                </a:solidFill>
                <a:latin typeface="Consolas"/>
                <a:ea typeface="Consolas"/>
                <a:cs typeface="Consolas"/>
                <a:sym typeface="Consolas"/>
              </a:rPr>
              <a:t>// Class Declaration</a:t>
            </a:r>
            <a:br>
              <a:rPr lang="en" sz="1000">
                <a:solidFill>
                  <a:srgbClr val="222222"/>
                </a:solidFill>
              </a:rPr>
            </a:br>
            <a:r>
              <a:rPr lang="en" sz="1000">
                <a:solidFill>
                  <a:srgbClr val="0033B3"/>
                </a:solidFill>
                <a:latin typeface="Consolas"/>
                <a:ea typeface="Consolas"/>
                <a:cs typeface="Consolas"/>
                <a:sym typeface="Consolas"/>
              </a:rPr>
              <a:t>class </a:t>
            </a:r>
            <a:r>
              <a:rPr lang="en" sz="1000">
                <a:solidFill>
                  <a:schemeClr val="accent2"/>
                </a:solidFill>
                <a:latin typeface="Consolas"/>
                <a:ea typeface="Consolas"/>
                <a:cs typeface="Consolas"/>
                <a:sym typeface="Consolas"/>
              </a:rPr>
              <a:t>Person</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static </a:t>
            </a:r>
            <a:r>
              <a:rPr lang="en" sz="1000">
                <a:solidFill>
                  <a:schemeClr val="accent2"/>
                </a:solidFill>
                <a:latin typeface="Consolas"/>
                <a:ea typeface="Consolas"/>
                <a:cs typeface="Consolas"/>
                <a:sym typeface="Consolas"/>
              </a:rPr>
              <a:t>species</a:t>
            </a:r>
            <a:r>
              <a:rPr lang="en" sz="1000">
                <a:solidFill>
                  <a:srgbClr val="080808"/>
                </a:solidFill>
                <a:latin typeface="Consolas"/>
                <a:ea typeface="Consolas"/>
                <a:cs typeface="Consolas"/>
                <a:sym typeface="Consolas"/>
              </a:rPr>
              <a:t> = </a:t>
            </a:r>
            <a:r>
              <a:rPr lang="en" sz="1000">
                <a:solidFill>
                  <a:srgbClr val="067D17"/>
                </a:solidFill>
                <a:highlight>
                  <a:schemeClr val="lt1"/>
                </a:highlight>
                <a:latin typeface="Consolas"/>
                <a:ea typeface="Consolas"/>
                <a:cs typeface="Consolas"/>
                <a:sym typeface="Consolas"/>
              </a:rPr>
              <a:t>"Human"</a:t>
            </a: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871094"/>
                </a:solidFill>
                <a:latin typeface="Consolas"/>
                <a:ea typeface="Consolas"/>
                <a:cs typeface="Consolas"/>
                <a:sym typeface="Consolas"/>
              </a:rPr>
              <a:t>  </a:t>
            </a:r>
            <a:r>
              <a:rPr lang="en" sz="1000">
                <a:solidFill>
                  <a:srgbClr val="871094"/>
                </a:solidFill>
                <a:latin typeface="Consolas"/>
                <a:ea typeface="Consolas"/>
                <a:cs typeface="Consolas"/>
                <a:sym typeface="Consolas"/>
              </a:rPr>
              <a:t>constructor</a:t>
            </a:r>
            <a:r>
              <a:rPr lang="en" sz="1000">
                <a:solidFill>
                  <a:srgbClr val="080808"/>
                </a:solidFill>
                <a:latin typeface="Consolas"/>
                <a:ea typeface="Consolas"/>
                <a:cs typeface="Consolas"/>
                <a:sym typeface="Consolas"/>
              </a:rPr>
              <a:t>(</a:t>
            </a:r>
            <a:r>
              <a:rPr lang="en" sz="1000">
                <a:solidFill>
                  <a:srgbClr val="248F8F"/>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age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eyeColor</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lastName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age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eyeColor</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eyeColor</a:t>
            </a:r>
            <a:r>
              <a:rPr lang="en" sz="1000">
                <a:solidFill>
                  <a:srgbClr val="080808"/>
                </a:solidFill>
                <a:latin typeface="Consolas"/>
                <a:ea typeface="Consolas"/>
                <a:cs typeface="Consolas"/>
                <a:sym typeface="Consolas"/>
              </a:rPr>
              <a:t>;</a:t>
            </a:r>
            <a:br>
              <a:rPr lang="en" sz="1000">
                <a:solidFill>
                  <a:srgbClr val="067D17"/>
                </a:solidFill>
                <a:latin typeface="Consolas"/>
                <a:ea typeface="Consolas"/>
                <a:cs typeface="Consolas"/>
                <a:sym typeface="Consolas"/>
              </a:rPr>
            </a:br>
            <a:r>
              <a:rPr lang="en" sz="1000">
                <a:solidFill>
                  <a:srgbClr val="067D17"/>
                </a:solidFill>
                <a:latin typeface="Consolas"/>
                <a:ea typeface="Consolas"/>
                <a:cs typeface="Consolas"/>
                <a:sym typeface="Consolas"/>
              </a:rPr>
              <a:t>  </a:t>
            </a: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static </a:t>
            </a:r>
            <a:r>
              <a:rPr lang="en" sz="1000">
                <a:solidFill>
                  <a:srgbClr val="871094"/>
                </a:solidFill>
                <a:latin typeface="Consolas"/>
                <a:ea typeface="Consolas"/>
                <a:cs typeface="Consolas"/>
                <a:sym typeface="Consolas"/>
              </a:rPr>
              <a:t>greet</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Math.random() is also a static method!</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if </a:t>
            </a:r>
            <a:r>
              <a:rPr lang="en" sz="1000">
                <a:solidFill>
                  <a:srgbClr val="080808"/>
                </a:solidFill>
                <a:latin typeface="Consolas"/>
                <a:ea typeface="Consolas"/>
                <a:cs typeface="Consolas"/>
                <a:sym typeface="Consolas"/>
              </a:rPr>
              <a:t>(Math.</a:t>
            </a:r>
            <a:r>
              <a:rPr lang="en" sz="1000">
                <a:solidFill>
                  <a:srgbClr val="7A7A43"/>
                </a:solidFill>
                <a:highlight>
                  <a:schemeClr val="lt1"/>
                </a:highlight>
                <a:latin typeface="Consolas"/>
                <a:ea typeface="Consolas"/>
                <a:cs typeface="Consolas"/>
                <a:sym typeface="Consolas"/>
              </a:rPr>
              <a:t>random</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 </a:t>
            </a:r>
            <a:r>
              <a:rPr lang="en" sz="1000">
                <a:solidFill>
                  <a:srgbClr val="080808"/>
                </a:solidFill>
                <a:latin typeface="Consolas"/>
                <a:ea typeface="Consolas"/>
                <a:cs typeface="Consolas"/>
                <a:sym typeface="Consolas"/>
              </a:rPr>
              <a:t>&lt;= </a:t>
            </a:r>
            <a:r>
              <a:rPr lang="en" sz="1000">
                <a:solidFill>
                  <a:srgbClr val="1750EB"/>
                </a:solidFill>
                <a:highlight>
                  <a:schemeClr val="lt1"/>
                </a:highlight>
                <a:latin typeface="Consolas"/>
                <a:ea typeface="Consolas"/>
                <a:cs typeface="Consolas"/>
                <a:sym typeface="Consolas"/>
              </a:rPr>
              <a:t>0.5</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067D17"/>
                </a:solidFill>
                <a:highlight>
                  <a:schemeClr val="lt1"/>
                </a:highlight>
                <a:latin typeface="Consolas"/>
                <a:ea typeface="Consolas"/>
                <a:cs typeface="Consolas"/>
                <a:sym typeface="Consolas"/>
              </a:rPr>
              <a:t>"Hello!"</a:t>
            </a:r>
            <a:r>
              <a:rPr lang="en" sz="1000">
                <a:solidFill>
                  <a:srgbClr val="080808"/>
                </a:solidFill>
                <a:highlight>
                  <a:schemeClr val="lt1"/>
                </a:highlight>
                <a:latin typeface="Consolas"/>
                <a:ea typeface="Consolas"/>
                <a:cs typeface="Consolas"/>
                <a:sym typeface="Consolas"/>
              </a:rPr>
              <a:t>);</a:t>
            </a:r>
            <a:br>
              <a:rPr lang="en" sz="1000">
                <a:solidFill>
                  <a:srgbClr val="080808"/>
                </a:solidFill>
                <a:highlight>
                  <a:schemeClr val="lt1"/>
                </a:highlight>
                <a:latin typeface="Consolas"/>
                <a:ea typeface="Consolas"/>
                <a:cs typeface="Consolas"/>
                <a:sym typeface="Consolas"/>
              </a:rPr>
            </a:br>
            <a:r>
              <a:rPr lang="en" sz="1000">
                <a:solidFill>
                  <a:srgbClr val="080808"/>
                </a:solidFill>
                <a:highlight>
                  <a:schemeClr val="lt1"/>
                </a:highlight>
                <a:latin typeface="Consolas"/>
                <a:ea typeface="Consolas"/>
                <a:cs typeface="Consolas"/>
                <a:sym typeface="Consolas"/>
              </a:rPr>
              <a:t>    </a:t>
            </a:r>
            <a:r>
              <a:rPr lang="en" sz="1000">
                <a:solidFill>
                  <a:srgbClr val="0033B3"/>
                </a:solidFill>
                <a:latin typeface="Consolas"/>
                <a:ea typeface="Consolas"/>
                <a:cs typeface="Consolas"/>
                <a:sym typeface="Consolas"/>
              </a:rPr>
              <a:t>else</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067D17"/>
                </a:solidFill>
                <a:highlight>
                  <a:schemeClr val="lt1"/>
                </a:highlight>
                <a:latin typeface="Consolas"/>
                <a:ea typeface="Consolas"/>
                <a:cs typeface="Consolas"/>
                <a:sym typeface="Consolas"/>
              </a:rPr>
              <a:t>"Hi!"</a:t>
            </a:r>
            <a:r>
              <a:rPr lang="en" sz="1000">
                <a:solidFill>
                  <a:srgbClr val="080808"/>
                </a:solidFill>
                <a:highlight>
                  <a:schemeClr val="lt1"/>
                </a:highlight>
                <a:latin typeface="Consolas"/>
                <a:ea typeface="Consolas"/>
                <a:cs typeface="Consolas"/>
                <a:sym typeface="Consolas"/>
              </a:rPr>
              <a:t>);</a:t>
            </a:r>
            <a:br>
              <a:rPr lang="en" sz="1000">
                <a:solidFill>
                  <a:srgbClr val="067D17"/>
                </a:solidFill>
                <a:latin typeface="Consolas"/>
                <a:ea typeface="Consolas"/>
                <a:cs typeface="Consolas"/>
                <a:sym typeface="Consolas"/>
              </a:rPr>
            </a:br>
            <a:r>
              <a:rPr lang="en" sz="1000">
                <a:solidFill>
                  <a:srgbClr val="067D17"/>
                </a:solidFill>
                <a:latin typeface="Consolas"/>
                <a:ea typeface="Consolas"/>
                <a:cs typeface="Consolas"/>
                <a:sym typeface="Consolas"/>
              </a:rPr>
              <a:t>  </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033B3"/>
                </a:solidFill>
                <a:latin typeface="Consolas"/>
                <a:ea typeface="Consolas"/>
                <a:cs typeface="Consolas"/>
                <a:sym typeface="Consolas"/>
              </a:rPr>
              <a:t>const </a:t>
            </a:r>
            <a:r>
              <a:rPr lang="en" sz="1000">
                <a:solidFill>
                  <a:srgbClr val="830091"/>
                </a:solidFill>
                <a:latin typeface="Consolas"/>
                <a:ea typeface="Consolas"/>
                <a:cs typeface="Consolas"/>
                <a:sym typeface="Consolas"/>
              </a:rPr>
              <a:t>myFather </a:t>
            </a: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new </a:t>
            </a:r>
            <a:r>
              <a:rPr lang="en" sz="1000">
                <a:solidFill>
                  <a:srgbClr val="830091"/>
                </a:solidFill>
                <a:latin typeface="Consolas"/>
                <a:ea typeface="Consolas"/>
                <a:cs typeface="Consolas"/>
                <a:sym typeface="Consolas"/>
              </a:rPr>
              <a:t>Person</a:t>
            </a:r>
            <a:r>
              <a:rPr lang="en" sz="1000">
                <a:solidFill>
                  <a:schemeClr val="accent2"/>
                </a:solidFill>
                <a:latin typeface="Consolas"/>
                <a:ea typeface="Consolas"/>
                <a:cs typeface="Consolas"/>
                <a:sym typeface="Consolas"/>
              </a:rPr>
              <a:t>(</a:t>
            </a:r>
            <a:r>
              <a:rPr lang="en" sz="1000">
                <a:solidFill>
                  <a:srgbClr val="067D17"/>
                </a:solidFill>
                <a:highlight>
                  <a:schemeClr val="lt1"/>
                </a:highlight>
                <a:latin typeface="Consolas"/>
                <a:ea typeface="Consolas"/>
                <a:cs typeface="Consolas"/>
                <a:sym typeface="Consolas"/>
              </a:rPr>
              <a:t>"John"</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"Doe"</a:t>
            </a:r>
            <a:r>
              <a:rPr lang="en" sz="1000">
                <a:solidFill>
                  <a:schemeClr val="accent2"/>
                </a:solidFill>
                <a:latin typeface="Consolas"/>
                <a:ea typeface="Consolas"/>
                <a:cs typeface="Consolas"/>
                <a:sym typeface="Consolas"/>
              </a:rPr>
              <a:t>, </a:t>
            </a:r>
            <a:r>
              <a:rPr lang="en" sz="1000">
                <a:solidFill>
                  <a:srgbClr val="1750EB"/>
                </a:solidFill>
                <a:highlight>
                  <a:schemeClr val="lt1"/>
                </a:highlight>
                <a:latin typeface="Consolas"/>
                <a:ea typeface="Consolas"/>
                <a:cs typeface="Consolas"/>
                <a:sym typeface="Consolas"/>
              </a:rPr>
              <a:t>50</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"blue"</a:t>
            </a:r>
            <a:r>
              <a:rPr lang="en" sz="1000">
                <a:solidFill>
                  <a:schemeClr val="accent2"/>
                </a:solidFill>
                <a:latin typeface="Consolas"/>
                <a:ea typeface="Consolas"/>
                <a:cs typeface="Consolas"/>
                <a:sym typeface="Consolas"/>
              </a:rPr>
              <a:t>);</a:t>
            </a:r>
            <a:endParaRPr sz="1000">
              <a:solidFill>
                <a:schemeClr val="accent2"/>
              </a:solidFill>
              <a:latin typeface="Consolas"/>
              <a:ea typeface="Consolas"/>
              <a:cs typeface="Consolas"/>
              <a:sym typeface="Consolas"/>
            </a:endParaRPr>
          </a:p>
          <a:p>
            <a:pPr indent="0" lvl="0" marL="0" rtl="0" algn="l">
              <a:spcBef>
                <a:spcPts val="800"/>
              </a:spcBef>
              <a:spcAft>
                <a:spcPts val="0"/>
              </a:spcAft>
              <a:buNone/>
            </a:pP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species</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undefined</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chemeClr val="accent2"/>
                </a:solidFill>
                <a:latin typeface="Consolas"/>
                <a:ea typeface="Consolas"/>
                <a:cs typeface="Consolas"/>
                <a:sym typeface="Consolas"/>
              </a:rPr>
              <a:t>Person</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species</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Human</a:t>
            </a:r>
            <a:endParaRPr sz="1000">
              <a:solidFill>
                <a:srgbClr val="888888"/>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1000">
                <a:solidFill>
                  <a:schemeClr val="accent2"/>
                </a:solidFill>
                <a:latin typeface="Consolas"/>
                <a:ea typeface="Consolas"/>
                <a:cs typeface="Consolas"/>
                <a:sym typeface="Consolas"/>
              </a:rPr>
              <a:t>Person</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greet</a:t>
            </a:r>
            <a:r>
              <a:rPr lang="en" sz="1000">
                <a:solidFill>
                  <a:srgbClr val="080808"/>
                </a:solidFill>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Will print either “Hello!” or “Hi!”</a:t>
            </a:r>
            <a:endParaRPr sz="1000">
              <a:solidFill>
                <a:srgbClr val="888888"/>
              </a:solidFill>
              <a:highlight>
                <a:schemeClr val="lt1"/>
              </a:highlight>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11"/>
          <p:cNvSpPr txBox="1"/>
          <p:nvPr>
            <p:ph type="title"/>
          </p:nvPr>
        </p:nvSpPr>
        <p:spPr>
          <a:xfrm>
            <a:off x="458762" y="6123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Private Class Features</a:t>
            </a:r>
            <a:endParaRPr sz="2500"/>
          </a:p>
        </p:txBody>
      </p:sp>
      <p:sp>
        <p:nvSpPr>
          <p:cNvPr id="944" name="Google Shape;944;p11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sz="1200">
                <a:solidFill>
                  <a:srgbClr val="222222"/>
                </a:solidFill>
              </a:rPr>
              <a:t>‹#›</a:t>
            </a:fld>
            <a:endParaRPr sz="1200">
              <a:solidFill>
                <a:srgbClr val="222222"/>
              </a:solidFill>
            </a:endParaRPr>
          </a:p>
        </p:txBody>
      </p:sp>
      <p:sp>
        <p:nvSpPr>
          <p:cNvPr id="945" name="Google Shape;945;p111"/>
          <p:cNvSpPr txBox="1"/>
          <p:nvPr>
            <p:ph idx="1" type="body"/>
          </p:nvPr>
        </p:nvSpPr>
        <p:spPr>
          <a:xfrm>
            <a:off x="523875" y="1142725"/>
            <a:ext cx="3956400" cy="37047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a:t>Fields can be made </a:t>
            </a:r>
            <a:r>
              <a:rPr b="1" lang="en"/>
              <a:t>private</a:t>
            </a:r>
            <a:r>
              <a:rPr lang="en"/>
              <a:t> by adding a </a:t>
            </a:r>
            <a:r>
              <a:rPr b="1" lang="en">
                <a:latin typeface="Consolas"/>
                <a:ea typeface="Consolas"/>
                <a:cs typeface="Consolas"/>
                <a:sym typeface="Consolas"/>
              </a:rPr>
              <a:t>#</a:t>
            </a:r>
            <a:r>
              <a:rPr b="1" lang="en"/>
              <a:t> </a:t>
            </a:r>
            <a:r>
              <a:rPr lang="en"/>
              <a:t>symbol to the beginning of the field’s declaration. Private fields cannot be accessed from outside of the class’s body. </a:t>
            </a:r>
            <a:endParaRPr/>
          </a:p>
          <a:p>
            <a:pPr indent="0" lvl="0" marL="0" rtl="0" algn="l">
              <a:spcBef>
                <a:spcPts val="800"/>
              </a:spcBef>
              <a:spcAft>
                <a:spcPts val="0"/>
              </a:spcAft>
              <a:buNone/>
            </a:pPr>
            <a:r>
              <a:rPr lang="en"/>
              <a:t>Private fields must be declared up front; they cannot be </a:t>
            </a:r>
            <a:r>
              <a:rPr lang="en"/>
              <a:t>created later through assigning to them in the way that normal properties can.</a:t>
            </a:r>
            <a:endParaRPr/>
          </a:p>
          <a:p>
            <a:pPr indent="0" lvl="0" marL="0" rtl="0" algn="l">
              <a:spcBef>
                <a:spcPts val="800"/>
              </a:spcBef>
              <a:spcAft>
                <a:spcPts val="0"/>
              </a:spcAft>
              <a:buNone/>
            </a:pPr>
            <a:r>
              <a:rPr lang="en"/>
              <a:t>This is a way to encapsulate the state variables of an object so that users can only access those values in the ways declared by your </a:t>
            </a:r>
            <a:r>
              <a:rPr b="1" lang="en"/>
              <a:t>getters </a:t>
            </a:r>
            <a:r>
              <a:rPr lang="en"/>
              <a:t>and </a:t>
            </a:r>
            <a:r>
              <a:rPr b="1" lang="en"/>
              <a:t>setters</a:t>
            </a:r>
            <a:r>
              <a:rPr lang="en"/>
              <a:t>.</a:t>
            </a:r>
            <a:endParaRPr/>
          </a:p>
          <a:p>
            <a:pPr indent="0" lvl="0" marL="0" rtl="0" algn="l">
              <a:spcBef>
                <a:spcPts val="800"/>
              </a:spcBef>
              <a:spcAft>
                <a:spcPts val="0"/>
              </a:spcAft>
              <a:buNone/>
            </a:pPr>
            <a:r>
              <a:rPr lang="en"/>
              <a:t>Notice that when we attempt to access </a:t>
            </a:r>
            <a:r>
              <a:rPr b="1" lang="en">
                <a:latin typeface="Consolas"/>
                <a:ea typeface="Consolas"/>
                <a:cs typeface="Consolas"/>
                <a:sym typeface="Consolas"/>
              </a:rPr>
              <a:t>firstName</a:t>
            </a:r>
            <a:r>
              <a:rPr lang="en"/>
              <a:t> and </a:t>
            </a:r>
            <a:r>
              <a:rPr b="1" lang="en">
                <a:latin typeface="Consolas"/>
                <a:ea typeface="Consolas"/>
                <a:cs typeface="Consolas"/>
                <a:sym typeface="Consolas"/>
              </a:rPr>
              <a:t>lastName</a:t>
            </a:r>
            <a:r>
              <a:rPr lang="en"/>
              <a:t> in the example, it returns </a:t>
            </a:r>
            <a:r>
              <a:rPr b="1" lang="en">
                <a:latin typeface="Consolas"/>
                <a:ea typeface="Consolas"/>
                <a:cs typeface="Consolas"/>
                <a:sym typeface="Consolas"/>
              </a:rPr>
              <a:t>undefined</a:t>
            </a:r>
            <a:r>
              <a:rPr lang="en"/>
              <a:t>.</a:t>
            </a:r>
            <a:endParaRPr/>
          </a:p>
        </p:txBody>
      </p:sp>
      <p:sp>
        <p:nvSpPr>
          <p:cNvPr id="946" name="Google Shape;946;p111"/>
          <p:cNvSpPr txBox="1"/>
          <p:nvPr/>
        </p:nvSpPr>
        <p:spPr>
          <a:xfrm>
            <a:off x="4572000" y="1035050"/>
            <a:ext cx="4152300" cy="3827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sz="1000">
                <a:solidFill>
                  <a:srgbClr val="888888"/>
                </a:solidFill>
                <a:latin typeface="Consolas"/>
                <a:ea typeface="Consolas"/>
                <a:cs typeface="Consolas"/>
                <a:sym typeface="Consolas"/>
              </a:rPr>
              <a:t>// Class Declaration</a:t>
            </a:r>
            <a:br>
              <a:rPr lang="en" sz="1000">
                <a:solidFill>
                  <a:srgbClr val="222222"/>
                </a:solidFill>
              </a:rPr>
            </a:br>
            <a:r>
              <a:rPr lang="en" sz="1000">
                <a:solidFill>
                  <a:srgbClr val="0033B3"/>
                </a:solidFill>
                <a:latin typeface="Consolas"/>
                <a:ea typeface="Consolas"/>
                <a:cs typeface="Consolas"/>
                <a:sym typeface="Consolas"/>
              </a:rPr>
              <a:t>class </a:t>
            </a:r>
            <a:r>
              <a:rPr lang="en" sz="1000">
                <a:solidFill>
                  <a:schemeClr val="accent2"/>
                </a:solidFill>
                <a:latin typeface="Consolas"/>
                <a:ea typeface="Consolas"/>
                <a:cs typeface="Consolas"/>
                <a:sym typeface="Consolas"/>
              </a:rPr>
              <a:t>Person</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eyeColor</a:t>
            </a: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constructor</a:t>
            </a:r>
            <a:r>
              <a:rPr lang="en" sz="1000">
                <a:solidFill>
                  <a:srgbClr val="080808"/>
                </a:solidFill>
                <a:latin typeface="Consolas"/>
                <a:ea typeface="Consolas"/>
                <a:cs typeface="Consolas"/>
                <a:sym typeface="Consolas"/>
              </a:rPr>
              <a:t>(</a:t>
            </a:r>
            <a:r>
              <a:rPr lang="en" sz="1000">
                <a:solidFill>
                  <a:srgbClr val="248F8F"/>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age</a:t>
            </a:r>
            <a:r>
              <a:rPr lang="en" sz="1000">
                <a:solidFill>
                  <a:srgbClr val="080808"/>
                </a:solidFill>
                <a:latin typeface="Consolas"/>
                <a:ea typeface="Consolas"/>
                <a:cs typeface="Consolas"/>
                <a:sym typeface="Consolas"/>
              </a:rPr>
              <a:t>, </a:t>
            </a:r>
            <a:r>
              <a:rPr lang="en" sz="1000">
                <a:solidFill>
                  <a:srgbClr val="248F8F"/>
                </a:solidFill>
                <a:latin typeface="Consolas"/>
                <a:ea typeface="Consolas"/>
                <a:cs typeface="Consolas"/>
                <a:sym typeface="Consolas"/>
              </a:rPr>
              <a:t>eyeColor</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lastName</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lastName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age</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eyeColor</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eyeColor</a:t>
            </a:r>
            <a:r>
              <a:rPr lang="en" sz="1000">
                <a:solidFill>
                  <a:srgbClr val="080808"/>
                </a:solidFill>
                <a:latin typeface="Consolas"/>
                <a:ea typeface="Consolas"/>
                <a:cs typeface="Consolas"/>
                <a:sym typeface="Consolas"/>
              </a:rPr>
              <a:t>;</a:t>
            </a:r>
            <a:br>
              <a:rPr lang="en" sz="1000">
                <a:solidFill>
                  <a:srgbClr val="067D17"/>
                </a:solidFill>
                <a:latin typeface="Consolas"/>
                <a:ea typeface="Consolas"/>
                <a:cs typeface="Consolas"/>
                <a:sym typeface="Consolas"/>
              </a:rPr>
            </a:br>
            <a:r>
              <a:rPr lang="en" sz="1000">
                <a:solidFill>
                  <a:srgbClr val="067D17"/>
                </a:solidFill>
                <a:latin typeface="Consolas"/>
                <a:ea typeface="Consolas"/>
                <a:cs typeface="Consolas"/>
                <a:sym typeface="Consolas"/>
              </a:rPr>
              <a:t>  </a:t>
            </a:r>
            <a:r>
              <a:rPr lang="en" sz="1000">
                <a:solidFill>
                  <a:srgbClr val="080808"/>
                </a:solidFill>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get </a:t>
            </a:r>
            <a:r>
              <a:rPr lang="en" sz="1000">
                <a:solidFill>
                  <a:srgbClr val="871094"/>
                </a:solidFill>
                <a:latin typeface="Consolas"/>
                <a:ea typeface="Consolas"/>
                <a:cs typeface="Consolas"/>
                <a:sym typeface="Consolas"/>
              </a:rPr>
              <a:t>name</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return 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firstName</a:t>
            </a:r>
            <a:r>
              <a:rPr lang="en" sz="1000">
                <a:solidFill>
                  <a:srgbClr val="080808"/>
                </a:solidFill>
                <a:latin typeface="Consolas"/>
                <a:ea typeface="Consolas"/>
                <a:cs typeface="Consolas"/>
                <a:sym typeface="Consolas"/>
              </a:rPr>
              <a:t> + </a:t>
            </a:r>
            <a:r>
              <a:rPr lang="en" sz="1000">
                <a:solidFill>
                  <a:srgbClr val="067D17"/>
                </a:solidFill>
                <a:highlight>
                  <a:schemeClr val="lt1"/>
                </a:highlight>
                <a:latin typeface="Consolas"/>
                <a:ea typeface="Consolas"/>
                <a:cs typeface="Consolas"/>
                <a:sym typeface="Consolas"/>
              </a:rPr>
              <a:t>" "</a:t>
            </a:r>
            <a:r>
              <a:rPr lang="en" sz="1000">
                <a:solidFill>
                  <a:srgbClr val="080808"/>
                </a:solidFill>
                <a:latin typeface="Consolas"/>
                <a:ea typeface="Consolas"/>
                <a:cs typeface="Consolas"/>
                <a:sym typeface="Consolas"/>
              </a:rPr>
              <a:t> +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lastName;</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set </a:t>
            </a:r>
            <a:r>
              <a:rPr lang="en" sz="1000">
                <a:solidFill>
                  <a:srgbClr val="871094"/>
                </a:solidFill>
                <a:latin typeface="Consolas"/>
                <a:ea typeface="Consolas"/>
                <a:cs typeface="Consolas"/>
                <a:sym typeface="Consolas"/>
              </a:rPr>
              <a:t>age</a:t>
            </a:r>
            <a:r>
              <a:rPr lang="en" sz="1000">
                <a:solidFill>
                  <a:srgbClr val="080808"/>
                </a:solidFill>
                <a:latin typeface="Consolas"/>
                <a:ea typeface="Consolas"/>
                <a:cs typeface="Consolas"/>
                <a:sym typeface="Consolas"/>
              </a:rPr>
              <a:t>(</a:t>
            </a:r>
            <a:r>
              <a:rPr lang="en" sz="1000">
                <a:solidFill>
                  <a:srgbClr val="248F8F"/>
                </a:solidFill>
                <a:latin typeface="Consolas"/>
                <a:ea typeface="Consolas"/>
                <a:cs typeface="Consolas"/>
                <a:sym typeface="Consolas"/>
              </a:rPr>
              <a:t>new_age</a:t>
            </a:r>
            <a:r>
              <a:rPr lang="en" sz="1000">
                <a:solidFill>
                  <a:srgbClr val="080808"/>
                </a:solidFill>
                <a:latin typeface="Consolas"/>
                <a:ea typeface="Consolas"/>
                <a:cs typeface="Consolas"/>
                <a:sym typeface="Consolas"/>
              </a:rPr>
              <a:t>) {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 </a:t>
            </a:r>
            <a:r>
              <a:rPr lang="en" sz="1000">
                <a:solidFill>
                  <a:srgbClr val="248F8F"/>
                </a:solidFill>
                <a:latin typeface="Consolas"/>
                <a:ea typeface="Consolas"/>
                <a:cs typeface="Consolas"/>
                <a:sym typeface="Consolas"/>
              </a:rPr>
              <a:t>new_age</a:t>
            </a:r>
            <a:r>
              <a:rPr lang="en" sz="1000">
                <a:solidFill>
                  <a:srgbClr val="871094"/>
                </a:solidFill>
                <a:latin typeface="Consolas"/>
                <a:ea typeface="Consolas"/>
                <a:cs typeface="Consolas"/>
                <a:sym typeface="Consolas"/>
              </a:rPr>
              <a:t>;</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get </a:t>
            </a:r>
            <a:r>
              <a:rPr lang="en" sz="1000">
                <a:solidFill>
                  <a:srgbClr val="871094"/>
                </a:solidFill>
                <a:latin typeface="Consolas"/>
                <a:ea typeface="Consolas"/>
                <a:cs typeface="Consolas"/>
                <a:sym typeface="Consolas"/>
              </a:rPr>
              <a:t>age</a:t>
            </a:r>
            <a:r>
              <a:rPr lang="en" sz="1000">
                <a:solidFill>
                  <a:srgbClr val="080808"/>
                </a:solidFill>
                <a:latin typeface="Consolas"/>
                <a:ea typeface="Consolas"/>
                <a:cs typeface="Consolas"/>
                <a:sym typeface="Consolas"/>
              </a:rPr>
              <a:t>() { </a:t>
            </a:r>
            <a:r>
              <a:rPr lang="en" sz="1000">
                <a:solidFill>
                  <a:srgbClr val="0033B3"/>
                </a:solidFill>
                <a:latin typeface="Consolas"/>
                <a:ea typeface="Consolas"/>
                <a:cs typeface="Consolas"/>
                <a:sym typeface="Consolas"/>
              </a:rPr>
              <a:t>return 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years;</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033B3"/>
                </a:solidFill>
                <a:latin typeface="Consolas"/>
                <a:ea typeface="Consolas"/>
                <a:cs typeface="Consolas"/>
                <a:sym typeface="Consolas"/>
              </a:rPr>
              <a:t>const </a:t>
            </a:r>
            <a:r>
              <a:rPr lang="en" sz="1000">
                <a:solidFill>
                  <a:srgbClr val="830091"/>
                </a:solidFill>
                <a:latin typeface="Consolas"/>
                <a:ea typeface="Consolas"/>
                <a:cs typeface="Consolas"/>
                <a:sym typeface="Consolas"/>
              </a:rPr>
              <a:t>myFather </a:t>
            </a: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new </a:t>
            </a:r>
            <a:r>
              <a:rPr lang="en" sz="1000">
                <a:solidFill>
                  <a:srgbClr val="830091"/>
                </a:solidFill>
                <a:latin typeface="Consolas"/>
                <a:ea typeface="Consolas"/>
                <a:cs typeface="Consolas"/>
                <a:sym typeface="Consolas"/>
              </a:rPr>
              <a:t>Person</a:t>
            </a:r>
            <a:r>
              <a:rPr lang="en" sz="1000">
                <a:solidFill>
                  <a:schemeClr val="accent2"/>
                </a:solidFill>
                <a:latin typeface="Consolas"/>
                <a:ea typeface="Consolas"/>
                <a:cs typeface="Consolas"/>
                <a:sym typeface="Consolas"/>
              </a:rPr>
              <a:t>(</a:t>
            </a:r>
            <a:r>
              <a:rPr lang="en" sz="1000">
                <a:solidFill>
                  <a:srgbClr val="067D17"/>
                </a:solidFill>
                <a:highlight>
                  <a:schemeClr val="lt1"/>
                </a:highlight>
                <a:latin typeface="Consolas"/>
                <a:ea typeface="Consolas"/>
                <a:cs typeface="Consolas"/>
                <a:sym typeface="Consolas"/>
              </a:rPr>
              <a:t>"John"</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"Doe"</a:t>
            </a:r>
            <a:r>
              <a:rPr lang="en" sz="1000">
                <a:solidFill>
                  <a:schemeClr val="accent2"/>
                </a:solidFill>
                <a:latin typeface="Consolas"/>
                <a:ea typeface="Consolas"/>
                <a:cs typeface="Consolas"/>
                <a:sym typeface="Consolas"/>
              </a:rPr>
              <a:t>, </a:t>
            </a:r>
            <a:r>
              <a:rPr lang="en" sz="1000">
                <a:solidFill>
                  <a:srgbClr val="1750EB"/>
                </a:solidFill>
                <a:highlight>
                  <a:schemeClr val="lt1"/>
                </a:highlight>
                <a:latin typeface="Consolas"/>
                <a:ea typeface="Consolas"/>
                <a:cs typeface="Consolas"/>
                <a:sym typeface="Consolas"/>
              </a:rPr>
              <a:t>50</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"blue"</a:t>
            </a:r>
            <a:r>
              <a:rPr lang="en" sz="1000">
                <a:solidFill>
                  <a:schemeClr val="accent2"/>
                </a:solidFill>
                <a:latin typeface="Consolas"/>
                <a:ea typeface="Consolas"/>
                <a:cs typeface="Consolas"/>
                <a:sym typeface="Consolas"/>
              </a:rPr>
              <a:t>);</a:t>
            </a:r>
            <a:endParaRPr sz="1000">
              <a:solidFill>
                <a:schemeClr val="accent2"/>
              </a:solidFill>
              <a:latin typeface="Consolas"/>
              <a:ea typeface="Consolas"/>
              <a:cs typeface="Consolas"/>
              <a:sym typeface="Consolas"/>
            </a:endParaRPr>
          </a:p>
          <a:p>
            <a:pPr indent="0" lvl="0" marL="0" rtl="0" algn="l">
              <a:spcBef>
                <a:spcPts val="800"/>
              </a:spcBef>
              <a:spcAft>
                <a:spcPts val="0"/>
              </a:spcAft>
              <a:buNone/>
            </a:pP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firstName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undefined</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lastName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undefined</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John Doe</a:t>
            </a:r>
            <a:endParaRPr sz="1000">
              <a:solidFill>
                <a:srgbClr val="080808"/>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age</a:t>
            </a:r>
            <a:r>
              <a:rPr lang="en" sz="1000">
                <a:solidFill>
                  <a:srgbClr val="080808"/>
                </a:solidFill>
                <a:highlight>
                  <a:schemeClr val="lt1"/>
                </a:highlight>
                <a:latin typeface="Consolas"/>
                <a:ea typeface="Consolas"/>
                <a:cs typeface="Consolas"/>
                <a:sym typeface="Consolas"/>
              </a:rPr>
              <a:t> = </a:t>
            </a:r>
            <a:r>
              <a:rPr lang="en" sz="1000">
                <a:solidFill>
                  <a:srgbClr val="1750EB"/>
                </a:solidFill>
                <a:highlight>
                  <a:schemeClr val="lt1"/>
                </a:highlight>
                <a:latin typeface="Consolas"/>
                <a:ea typeface="Consolas"/>
                <a:cs typeface="Consolas"/>
                <a:sym typeface="Consolas"/>
              </a:rPr>
              <a:t>51</a:t>
            </a:r>
            <a:r>
              <a:rPr lang="en" sz="1000">
                <a:solidFill>
                  <a:schemeClr val="accent2"/>
                </a:solidFill>
                <a:highlight>
                  <a:schemeClr val="lt1"/>
                </a:highlight>
                <a:latin typeface="Consolas"/>
                <a:ea typeface="Consolas"/>
                <a:cs typeface="Consolas"/>
                <a:sym typeface="Consolas"/>
              </a:rPr>
              <a:t>;</a:t>
            </a:r>
            <a:br>
              <a:rPr lang="en" sz="1000">
                <a:solidFill>
                  <a:srgbClr val="08080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age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51</a:t>
            </a:r>
            <a:endParaRPr sz="1000">
              <a:solidFill>
                <a:srgbClr val="888888"/>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1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Class Inheritance</a:t>
            </a:r>
            <a:endParaRPr sz="2500"/>
          </a:p>
        </p:txBody>
      </p:sp>
      <p:sp>
        <p:nvSpPr>
          <p:cNvPr id="952" name="Google Shape;952;p11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 sz="1200">
                <a:solidFill>
                  <a:srgbClr val="222222"/>
                </a:solidFill>
              </a:rPr>
              <a:t>‹#›</a:t>
            </a:fld>
            <a:endParaRPr sz="1200">
              <a:solidFill>
                <a:srgbClr val="222222"/>
              </a:solidFill>
            </a:endParaRPr>
          </a:p>
        </p:txBody>
      </p:sp>
      <p:sp>
        <p:nvSpPr>
          <p:cNvPr id="953" name="Google Shape;953;p112"/>
          <p:cNvSpPr txBox="1"/>
          <p:nvPr>
            <p:ph idx="1" type="body"/>
          </p:nvPr>
        </p:nvSpPr>
        <p:spPr>
          <a:xfrm>
            <a:off x="523875" y="1290600"/>
            <a:ext cx="3956400" cy="35568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u="sng">
                <a:solidFill>
                  <a:schemeClr val="hlink"/>
                </a:solidFill>
                <a:hlinkClick r:id="rId3"/>
              </a:rPr>
              <a:t>Inheritance</a:t>
            </a:r>
            <a:r>
              <a:rPr b="1" lang="en"/>
              <a:t> </a:t>
            </a:r>
            <a:r>
              <a:rPr lang="en"/>
              <a:t>refers to the ability of one class to take on all of the properties of another class via the </a:t>
            </a:r>
            <a:r>
              <a:rPr b="1" lang="en" u="sng">
                <a:solidFill>
                  <a:schemeClr val="hlink"/>
                </a:solidFill>
                <a:latin typeface="Consolas"/>
                <a:ea typeface="Consolas"/>
                <a:cs typeface="Consolas"/>
                <a:sym typeface="Consolas"/>
                <a:hlinkClick r:id="rId4"/>
              </a:rPr>
              <a:t>extends</a:t>
            </a:r>
            <a:r>
              <a:rPr lang="en"/>
              <a:t> keyword.</a:t>
            </a:r>
            <a:endParaRPr/>
          </a:p>
          <a:p>
            <a:pPr indent="0" lvl="0" marL="0" rtl="0" algn="l">
              <a:spcBef>
                <a:spcPts val="800"/>
              </a:spcBef>
              <a:spcAft>
                <a:spcPts val="0"/>
              </a:spcAft>
              <a:buNone/>
            </a:pPr>
            <a:r>
              <a:rPr lang="en"/>
              <a:t>The </a:t>
            </a:r>
            <a:r>
              <a:rPr b="1" lang="en">
                <a:latin typeface="Consolas"/>
                <a:ea typeface="Consolas"/>
                <a:cs typeface="Consolas"/>
                <a:sym typeface="Consolas"/>
              </a:rPr>
              <a:t>extends</a:t>
            </a:r>
            <a:r>
              <a:rPr b="1" lang="en"/>
              <a:t> </a:t>
            </a:r>
            <a:r>
              <a:rPr lang="en"/>
              <a:t>keyword is used in class declarations or expressions to create a class as a child of another class. For example, all learners are persons, but learners have specific properties that not all persons have.</a:t>
            </a:r>
            <a:endParaRPr/>
          </a:p>
          <a:p>
            <a:pPr indent="0" lvl="0" marL="0" rtl="0" algn="l">
              <a:spcBef>
                <a:spcPts val="800"/>
              </a:spcBef>
              <a:spcAft>
                <a:spcPts val="0"/>
              </a:spcAft>
              <a:buNone/>
            </a:pPr>
            <a:r>
              <a:rPr lang="en"/>
              <a:t>The </a:t>
            </a:r>
            <a:r>
              <a:rPr b="1" lang="en" u="sng">
                <a:solidFill>
                  <a:schemeClr val="hlink"/>
                </a:solidFill>
                <a:latin typeface="Consolas"/>
                <a:ea typeface="Consolas"/>
                <a:cs typeface="Consolas"/>
                <a:sym typeface="Consolas"/>
                <a:hlinkClick r:id="rId5"/>
              </a:rPr>
              <a:t>super</a:t>
            </a:r>
            <a:r>
              <a:rPr lang="en"/>
              <a:t> keyword can be used to explicitly call methods of the parent class from within the child class.</a:t>
            </a:r>
            <a:endParaRPr/>
          </a:p>
          <a:p>
            <a:pPr indent="0" lvl="0" marL="0" rtl="0" algn="l">
              <a:spcBef>
                <a:spcPts val="800"/>
              </a:spcBef>
              <a:spcAft>
                <a:spcPts val="0"/>
              </a:spcAft>
              <a:buNone/>
            </a:pPr>
            <a:r>
              <a:rPr lang="en"/>
              <a:t>Since the child class inherits all properties of the parent class, we can create a new </a:t>
            </a:r>
            <a:r>
              <a:rPr b="1" lang="en">
                <a:latin typeface="Consolas"/>
                <a:ea typeface="Consolas"/>
                <a:cs typeface="Consolas"/>
                <a:sym typeface="Consolas"/>
              </a:rPr>
              <a:t>Learner</a:t>
            </a:r>
            <a:r>
              <a:rPr lang="en"/>
              <a:t> the same way we created a </a:t>
            </a:r>
            <a:r>
              <a:rPr b="1" lang="en">
                <a:latin typeface="Consolas"/>
                <a:ea typeface="Consolas"/>
                <a:cs typeface="Consolas"/>
                <a:sym typeface="Consolas"/>
              </a:rPr>
              <a:t>Person</a:t>
            </a:r>
            <a:r>
              <a:rPr lang="en"/>
              <a:t> previously.</a:t>
            </a:r>
            <a:endParaRPr/>
          </a:p>
        </p:txBody>
      </p:sp>
      <p:sp>
        <p:nvSpPr>
          <p:cNvPr id="954" name="Google Shape;954;p112"/>
          <p:cNvSpPr txBox="1"/>
          <p:nvPr/>
        </p:nvSpPr>
        <p:spPr>
          <a:xfrm>
            <a:off x="4572000" y="621252"/>
            <a:ext cx="4152300" cy="4238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sz="1000">
                <a:solidFill>
                  <a:srgbClr val="0033B3"/>
                </a:solidFill>
                <a:latin typeface="Consolas"/>
                <a:ea typeface="Consolas"/>
                <a:cs typeface="Consolas"/>
                <a:sym typeface="Consolas"/>
              </a:rPr>
              <a:t>class </a:t>
            </a:r>
            <a:r>
              <a:rPr lang="en" sz="1000">
                <a:solidFill>
                  <a:schemeClr val="accent2"/>
                </a:solidFill>
                <a:latin typeface="Consolas"/>
                <a:ea typeface="Consolas"/>
                <a:cs typeface="Consolas"/>
                <a:sym typeface="Consolas"/>
              </a:rPr>
              <a:t>Person</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88888"/>
                </a:solidFill>
                <a:latin typeface="Consolas"/>
                <a:ea typeface="Consolas"/>
                <a:cs typeface="Consolas"/>
                <a:sym typeface="Consolas"/>
              </a:rPr>
              <a:t>// Implemented as in previous slides.</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033B3"/>
                </a:solidFill>
                <a:latin typeface="Consolas"/>
                <a:ea typeface="Consolas"/>
                <a:cs typeface="Consolas"/>
                <a:sym typeface="Consolas"/>
              </a:rPr>
              <a:t>class </a:t>
            </a:r>
            <a:r>
              <a:rPr lang="en" sz="1000">
                <a:solidFill>
                  <a:schemeClr val="accent2"/>
                </a:solidFill>
                <a:latin typeface="Consolas"/>
                <a:ea typeface="Consolas"/>
                <a:cs typeface="Consolas"/>
                <a:sym typeface="Consolas"/>
              </a:rPr>
              <a:t>Learner </a:t>
            </a:r>
            <a:r>
              <a:rPr lang="en" sz="1000">
                <a:solidFill>
                  <a:srgbClr val="0033B3"/>
                </a:solidFill>
                <a:latin typeface="Consolas"/>
                <a:ea typeface="Consolas"/>
                <a:cs typeface="Consolas"/>
                <a:sym typeface="Consolas"/>
              </a:rPr>
              <a:t>extends </a:t>
            </a:r>
            <a:r>
              <a:rPr lang="en" sz="1000">
                <a:solidFill>
                  <a:schemeClr val="accent2"/>
                </a:solidFill>
                <a:latin typeface="Consolas"/>
                <a:ea typeface="Consolas"/>
                <a:cs typeface="Consolas"/>
                <a:sym typeface="Consolas"/>
              </a:rPr>
              <a:t>Person</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871094"/>
                </a:solidFill>
                <a:latin typeface="Consolas"/>
                <a:ea typeface="Consolas"/>
                <a:cs typeface="Consolas"/>
                <a:sym typeface="Consolas"/>
              </a:rPr>
              <a:t>grades</a:t>
            </a:r>
            <a:r>
              <a:rPr lang="en" sz="1000">
                <a:solidFill>
                  <a:srgbClr val="080808"/>
                </a:solidFill>
                <a:latin typeface="Consolas"/>
                <a:ea typeface="Consolas"/>
                <a:cs typeface="Consolas"/>
                <a:sym typeface="Consolas"/>
              </a:rPr>
              <a:t> = [];</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set </a:t>
            </a:r>
            <a:r>
              <a:rPr lang="en" sz="1000">
                <a:solidFill>
                  <a:srgbClr val="871094"/>
                </a:solidFill>
                <a:latin typeface="Consolas"/>
                <a:ea typeface="Consolas"/>
                <a:cs typeface="Consolas"/>
                <a:sym typeface="Consolas"/>
              </a:rPr>
              <a:t>grade</a:t>
            </a:r>
            <a:r>
              <a:rPr lang="en" sz="1000">
                <a:solidFill>
                  <a:srgbClr val="080808"/>
                </a:solidFill>
                <a:latin typeface="Consolas"/>
                <a:ea typeface="Consolas"/>
                <a:cs typeface="Consolas"/>
                <a:sym typeface="Consolas"/>
              </a:rPr>
              <a:t>(</a:t>
            </a:r>
            <a:r>
              <a:rPr lang="en" sz="1000">
                <a:solidFill>
                  <a:srgbClr val="248F8F"/>
                </a:solidFill>
                <a:latin typeface="Consolas"/>
                <a:ea typeface="Consolas"/>
                <a:cs typeface="Consolas"/>
                <a:sym typeface="Consolas"/>
              </a:rPr>
              <a:t>new_grade</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latin typeface="Consolas"/>
                <a:ea typeface="Consolas"/>
                <a:cs typeface="Consolas"/>
                <a:sym typeface="Consolas"/>
              </a:rPr>
              <a:t>grades</a:t>
            </a:r>
            <a:r>
              <a:rPr lang="en" sz="1000">
                <a:solidFill>
                  <a:srgbClr val="080808"/>
                </a:solidFill>
                <a:latin typeface="Consolas"/>
                <a:ea typeface="Consolas"/>
                <a:cs typeface="Consolas"/>
                <a:sym typeface="Consolas"/>
              </a:rPr>
              <a:t>.push(</a:t>
            </a:r>
            <a:r>
              <a:rPr lang="en" sz="1000">
                <a:solidFill>
                  <a:srgbClr val="248F8F"/>
                </a:solidFill>
                <a:latin typeface="Consolas"/>
                <a:ea typeface="Consolas"/>
                <a:cs typeface="Consolas"/>
                <a:sym typeface="Consolas"/>
              </a:rPr>
              <a:t>new_grade</a:t>
            </a:r>
            <a:r>
              <a:rPr lang="en" sz="1000">
                <a:solidFill>
                  <a:schemeClr val="accent2"/>
                </a:solidFill>
                <a:latin typeface="Consolas"/>
                <a:ea typeface="Consolas"/>
                <a:cs typeface="Consolas"/>
                <a:sym typeface="Consolas"/>
              </a:rPr>
              <a:t>);</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get </a:t>
            </a:r>
            <a:r>
              <a:rPr lang="en" sz="1000">
                <a:solidFill>
                  <a:srgbClr val="871094"/>
                </a:solidFill>
                <a:latin typeface="Consolas"/>
                <a:ea typeface="Consolas"/>
                <a:cs typeface="Consolas"/>
                <a:sym typeface="Consolas"/>
              </a:rPr>
              <a:t>average</a:t>
            </a: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let </a:t>
            </a:r>
            <a:r>
              <a:rPr lang="en" sz="1000">
                <a:solidFill>
                  <a:srgbClr val="871094"/>
                </a:solidFill>
                <a:latin typeface="Consolas"/>
                <a:ea typeface="Consolas"/>
                <a:cs typeface="Consolas"/>
                <a:sym typeface="Consolas"/>
              </a:rPr>
              <a:t>total </a:t>
            </a:r>
            <a:r>
              <a:rPr lang="en" sz="1000">
                <a:solidFill>
                  <a:srgbClr val="080808"/>
                </a:solidFill>
                <a:highlight>
                  <a:schemeClr val="lt1"/>
                </a:highlight>
                <a:latin typeface="Consolas"/>
                <a:ea typeface="Consolas"/>
                <a:cs typeface="Consolas"/>
                <a:sym typeface="Consolas"/>
              </a:rPr>
              <a:t>= </a:t>
            </a:r>
            <a:r>
              <a:rPr lang="en" sz="1000">
                <a:solidFill>
                  <a:srgbClr val="1750EB"/>
                </a:solidFill>
                <a:highlight>
                  <a:schemeClr val="lt1"/>
                </a:highlight>
                <a:latin typeface="Consolas"/>
                <a:ea typeface="Consolas"/>
                <a:cs typeface="Consolas"/>
                <a:sym typeface="Consolas"/>
              </a:rPr>
              <a:t>0</a:t>
            </a:r>
            <a:r>
              <a:rPr lang="en" sz="1000">
                <a:solidFill>
                  <a:srgbClr val="080808"/>
                </a:solidFill>
                <a:highlight>
                  <a:schemeClr val="lt1"/>
                </a:highlight>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highlight>
                  <a:schemeClr val="lt1"/>
                </a:highlight>
                <a:latin typeface="Consolas"/>
                <a:ea typeface="Consolas"/>
                <a:cs typeface="Consolas"/>
                <a:sym typeface="Consolas"/>
              </a:rPr>
              <a:t>for </a:t>
            </a:r>
            <a:r>
              <a:rPr lang="en" sz="1000">
                <a:solidFill>
                  <a:srgbClr val="080808"/>
                </a:solidFill>
                <a:highlight>
                  <a:schemeClr val="lt1"/>
                </a:highlight>
                <a:latin typeface="Consolas"/>
                <a:ea typeface="Consolas"/>
                <a:cs typeface="Consolas"/>
                <a:sym typeface="Consolas"/>
              </a:rPr>
              <a:t>(</a:t>
            </a:r>
            <a:r>
              <a:rPr lang="en" sz="1000">
                <a:solidFill>
                  <a:srgbClr val="0033B3"/>
                </a:solidFill>
                <a:highlight>
                  <a:schemeClr val="lt1"/>
                </a:highlight>
                <a:latin typeface="Consolas"/>
                <a:ea typeface="Consolas"/>
                <a:cs typeface="Consolas"/>
                <a:sym typeface="Consolas"/>
              </a:rPr>
              <a:t>let </a:t>
            </a:r>
            <a:r>
              <a:rPr lang="en" sz="1000">
                <a:solidFill>
                  <a:srgbClr val="248F8F"/>
                </a:solidFill>
                <a:highlight>
                  <a:schemeClr val="lt1"/>
                </a:highlight>
                <a:latin typeface="Consolas"/>
                <a:ea typeface="Consolas"/>
                <a:cs typeface="Consolas"/>
                <a:sym typeface="Consolas"/>
              </a:rPr>
              <a:t>i </a:t>
            </a:r>
            <a:r>
              <a:rPr lang="en" sz="1000">
                <a:solidFill>
                  <a:srgbClr val="080808"/>
                </a:solidFill>
                <a:highlight>
                  <a:schemeClr val="lt1"/>
                </a:highlight>
                <a:latin typeface="Consolas"/>
                <a:ea typeface="Consolas"/>
                <a:cs typeface="Consolas"/>
                <a:sym typeface="Consolas"/>
              </a:rPr>
              <a:t>= </a:t>
            </a:r>
            <a:r>
              <a:rPr lang="en" sz="1000">
                <a:solidFill>
                  <a:srgbClr val="1750EB"/>
                </a:solidFill>
                <a:highlight>
                  <a:schemeClr val="lt1"/>
                </a:highlight>
                <a:latin typeface="Consolas"/>
                <a:ea typeface="Consolas"/>
                <a:cs typeface="Consolas"/>
                <a:sym typeface="Consolas"/>
              </a:rPr>
              <a:t>0</a:t>
            </a:r>
            <a:r>
              <a:rPr lang="en" sz="1000">
                <a:solidFill>
                  <a:srgbClr val="080808"/>
                </a:solidFill>
                <a:highlight>
                  <a:schemeClr val="lt1"/>
                </a:highlight>
                <a:latin typeface="Consolas"/>
                <a:ea typeface="Consolas"/>
                <a:cs typeface="Consolas"/>
                <a:sym typeface="Consolas"/>
              </a:rPr>
              <a:t>; </a:t>
            </a:r>
            <a:r>
              <a:rPr lang="en" sz="1000">
                <a:solidFill>
                  <a:srgbClr val="248F8F"/>
                </a:solidFill>
                <a:highlight>
                  <a:schemeClr val="lt1"/>
                </a:highlight>
                <a:latin typeface="Consolas"/>
                <a:ea typeface="Consolas"/>
                <a:cs typeface="Consolas"/>
                <a:sym typeface="Consolas"/>
              </a:rPr>
              <a:t>i </a:t>
            </a:r>
            <a:r>
              <a:rPr lang="en" sz="1000">
                <a:solidFill>
                  <a:srgbClr val="080808"/>
                </a:solidFill>
                <a:highlight>
                  <a:schemeClr val="lt1"/>
                </a:highlight>
                <a:latin typeface="Consolas"/>
                <a:ea typeface="Consolas"/>
                <a:cs typeface="Consolas"/>
                <a:sym typeface="Consolas"/>
              </a:rPr>
              <a:t>&lt;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grades</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length</a:t>
            </a:r>
            <a:r>
              <a:rPr lang="en" sz="1000">
                <a:solidFill>
                  <a:srgbClr val="080808"/>
                </a:solidFill>
                <a:highlight>
                  <a:schemeClr val="lt1"/>
                </a:highlight>
                <a:latin typeface="Consolas"/>
                <a:ea typeface="Consolas"/>
                <a:cs typeface="Consolas"/>
                <a:sym typeface="Consolas"/>
              </a:rPr>
              <a:t>; </a:t>
            </a:r>
            <a:r>
              <a:rPr lang="en" sz="1000">
                <a:solidFill>
                  <a:srgbClr val="248F8F"/>
                </a:solidFill>
                <a:highlight>
                  <a:schemeClr val="lt1"/>
                </a:highlight>
                <a:latin typeface="Consolas"/>
                <a:ea typeface="Consolas"/>
                <a:cs typeface="Consolas"/>
                <a:sym typeface="Consolas"/>
              </a:rPr>
              <a:t>i</a:t>
            </a:r>
            <a:r>
              <a:rPr lang="en" sz="1000">
                <a:solidFill>
                  <a:srgbClr val="080808"/>
                </a:solidFill>
                <a:highlight>
                  <a:schemeClr val="lt1"/>
                </a:highlight>
                <a:latin typeface="Consolas"/>
                <a:ea typeface="Consolas"/>
                <a:cs typeface="Consolas"/>
                <a:sym typeface="Consolas"/>
              </a:rPr>
              <a:t>++) {</a:t>
            </a:r>
            <a:br>
              <a:rPr lang="en" sz="1000">
                <a:solidFill>
                  <a:srgbClr val="080808"/>
                </a:solidFill>
                <a:highlight>
                  <a:schemeClr val="lt1"/>
                </a:highlight>
                <a:latin typeface="Consolas"/>
                <a:ea typeface="Consolas"/>
                <a:cs typeface="Consolas"/>
                <a:sym typeface="Consolas"/>
              </a:rPr>
            </a:br>
            <a:r>
              <a:rPr lang="en" sz="1000">
                <a:solidFill>
                  <a:srgbClr val="080808"/>
                </a:solidFill>
                <a:highlight>
                  <a:schemeClr val="lt1"/>
                </a:highlight>
                <a:latin typeface="Consolas"/>
                <a:ea typeface="Consolas"/>
                <a:cs typeface="Consolas"/>
                <a:sym typeface="Consolas"/>
              </a:rPr>
              <a:t>      </a:t>
            </a:r>
            <a:r>
              <a:rPr lang="en" sz="1000">
                <a:solidFill>
                  <a:srgbClr val="871094"/>
                </a:solidFill>
                <a:latin typeface="Consolas"/>
                <a:ea typeface="Consolas"/>
                <a:cs typeface="Consolas"/>
                <a:sym typeface="Consolas"/>
              </a:rPr>
              <a:t>total </a:t>
            </a:r>
            <a:r>
              <a:rPr lang="en" sz="1000">
                <a:solidFill>
                  <a:srgbClr val="080808"/>
                </a:solidFill>
                <a:highlight>
                  <a:schemeClr val="lt1"/>
                </a:highlight>
                <a:latin typeface="Consolas"/>
                <a:ea typeface="Consolas"/>
                <a:cs typeface="Consolas"/>
                <a:sym typeface="Consolas"/>
              </a:rPr>
              <a:t>+= </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grades</a:t>
            </a:r>
            <a:r>
              <a:rPr lang="en" sz="1000">
                <a:solidFill>
                  <a:srgbClr val="080808"/>
                </a:solidFill>
                <a:highlight>
                  <a:schemeClr val="lt1"/>
                </a:highlight>
                <a:latin typeface="Consolas"/>
                <a:ea typeface="Consolas"/>
                <a:cs typeface="Consolas"/>
                <a:sym typeface="Consolas"/>
              </a:rPr>
              <a:t>[</a:t>
            </a:r>
            <a:r>
              <a:rPr lang="en" sz="1000">
                <a:solidFill>
                  <a:srgbClr val="248F8F"/>
                </a:solidFill>
                <a:highlight>
                  <a:schemeClr val="lt1"/>
                </a:highlight>
                <a:latin typeface="Consolas"/>
                <a:ea typeface="Consolas"/>
                <a:cs typeface="Consolas"/>
                <a:sym typeface="Consolas"/>
              </a:rPr>
              <a:t>i</a:t>
            </a:r>
            <a:r>
              <a:rPr lang="en" sz="1000">
                <a:solidFill>
                  <a:srgbClr val="080808"/>
                </a:solidFill>
                <a:highlight>
                  <a:schemeClr val="lt1"/>
                </a:highlight>
                <a:latin typeface="Consolas"/>
                <a:ea typeface="Consolas"/>
                <a:cs typeface="Consolas"/>
                <a:sym typeface="Consolas"/>
              </a:rPr>
              <a:t>];</a:t>
            </a:r>
            <a:br>
              <a:rPr lang="en" sz="1000">
                <a:solidFill>
                  <a:srgbClr val="080808"/>
                </a:solidFill>
                <a:highlight>
                  <a:schemeClr val="lt1"/>
                </a:highlight>
                <a:latin typeface="Consolas"/>
                <a:ea typeface="Consolas"/>
                <a:cs typeface="Consolas"/>
                <a:sym typeface="Consolas"/>
              </a:rPr>
            </a:br>
            <a:r>
              <a:rPr lang="en" sz="1000">
                <a:solidFill>
                  <a:srgbClr val="080808"/>
                </a:solidFill>
                <a:highlight>
                  <a:schemeClr val="lt1"/>
                </a:highlight>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return </a:t>
            </a:r>
            <a:r>
              <a:rPr lang="en" sz="1000">
                <a:solidFill>
                  <a:schemeClr val="accent2"/>
                </a:solidFill>
                <a:latin typeface="Consolas"/>
                <a:ea typeface="Consolas"/>
                <a:cs typeface="Consolas"/>
                <a:sym typeface="Consolas"/>
              </a:rPr>
              <a:t>Math.round(</a:t>
            </a:r>
            <a:r>
              <a:rPr lang="en" sz="1000">
                <a:solidFill>
                  <a:srgbClr val="871094"/>
                </a:solidFill>
                <a:latin typeface="Consolas"/>
                <a:ea typeface="Consolas"/>
                <a:cs typeface="Consolas"/>
                <a:sym typeface="Consolas"/>
              </a:rPr>
              <a:t>total</a:t>
            </a:r>
            <a:r>
              <a:rPr lang="en" sz="1000">
                <a:solidFill>
                  <a:schemeClr val="accent2"/>
                </a:solidFill>
                <a:highlight>
                  <a:schemeClr val="lt1"/>
                </a:highlight>
                <a:latin typeface="Consolas"/>
                <a:ea typeface="Consolas"/>
                <a:cs typeface="Consolas"/>
                <a:sym typeface="Consolas"/>
              </a:rPr>
              <a:t>/</a:t>
            </a:r>
            <a:r>
              <a:rPr lang="en" sz="1000">
                <a:solidFill>
                  <a:srgbClr val="0033B3"/>
                </a:solidFill>
                <a:latin typeface="Consolas"/>
                <a:ea typeface="Consolas"/>
                <a:cs typeface="Consolas"/>
                <a:sym typeface="Consolas"/>
              </a:rPr>
              <a:t>this</a:t>
            </a:r>
            <a:r>
              <a:rPr lang="en" sz="1000">
                <a:solidFill>
                  <a:srgbClr val="080808"/>
                </a:solidFill>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grades</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length</a:t>
            </a:r>
            <a:r>
              <a:rPr lang="en" sz="1000">
                <a:solidFill>
                  <a:schemeClr val="accent2"/>
                </a:solidFill>
                <a:highlight>
                  <a:schemeClr val="lt1"/>
                </a:highlight>
                <a:latin typeface="Consolas"/>
                <a:ea typeface="Consolas"/>
                <a:cs typeface="Consolas"/>
                <a:sym typeface="Consolas"/>
              </a:rPr>
              <a:t>);</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  }</a:t>
            </a:r>
            <a:br>
              <a:rPr lang="en" sz="1000">
                <a:solidFill>
                  <a:srgbClr val="080808"/>
                </a:solidFill>
                <a:latin typeface="Consolas"/>
                <a:ea typeface="Consolas"/>
                <a:cs typeface="Consolas"/>
                <a:sym typeface="Consolas"/>
              </a:rPr>
            </a:br>
            <a:r>
              <a:rPr lang="en" sz="1000">
                <a:solidFill>
                  <a:srgbClr val="080808"/>
                </a:solidFill>
                <a:latin typeface="Consolas"/>
                <a:ea typeface="Consolas"/>
                <a:cs typeface="Consolas"/>
                <a:sym typeface="Consolas"/>
              </a:rPr>
              <a:t>};</a:t>
            </a:r>
            <a:endParaRPr sz="1000">
              <a:solidFill>
                <a:srgbClr val="080808"/>
              </a:solidFill>
              <a:latin typeface="Consolas"/>
              <a:ea typeface="Consolas"/>
              <a:cs typeface="Consolas"/>
              <a:sym typeface="Consolas"/>
            </a:endParaRPr>
          </a:p>
          <a:p>
            <a:pPr indent="0" lvl="0" marL="0" rtl="0" algn="l">
              <a:spcBef>
                <a:spcPts val="800"/>
              </a:spcBef>
              <a:spcAft>
                <a:spcPts val="0"/>
              </a:spcAft>
              <a:buNone/>
            </a:pPr>
            <a:r>
              <a:rPr lang="en" sz="1000">
                <a:solidFill>
                  <a:srgbClr val="0033B3"/>
                </a:solidFill>
                <a:latin typeface="Consolas"/>
                <a:ea typeface="Consolas"/>
                <a:cs typeface="Consolas"/>
                <a:sym typeface="Consolas"/>
              </a:rPr>
              <a:t>const </a:t>
            </a:r>
            <a:r>
              <a:rPr lang="en" sz="1000">
                <a:solidFill>
                  <a:srgbClr val="830091"/>
                </a:solidFill>
                <a:latin typeface="Consolas"/>
                <a:ea typeface="Consolas"/>
                <a:cs typeface="Consolas"/>
                <a:sym typeface="Consolas"/>
              </a:rPr>
              <a:t>myFather </a:t>
            </a:r>
            <a:r>
              <a:rPr lang="en" sz="1000">
                <a:solidFill>
                  <a:srgbClr val="080808"/>
                </a:solidFill>
                <a:latin typeface="Consolas"/>
                <a:ea typeface="Consolas"/>
                <a:cs typeface="Consolas"/>
                <a:sym typeface="Consolas"/>
              </a:rPr>
              <a:t>= </a:t>
            </a:r>
            <a:r>
              <a:rPr lang="en" sz="1000">
                <a:solidFill>
                  <a:srgbClr val="0033B3"/>
                </a:solidFill>
                <a:latin typeface="Consolas"/>
                <a:ea typeface="Consolas"/>
                <a:cs typeface="Consolas"/>
                <a:sym typeface="Consolas"/>
              </a:rPr>
              <a:t>new </a:t>
            </a:r>
            <a:r>
              <a:rPr lang="en" sz="1000">
                <a:solidFill>
                  <a:srgbClr val="830091"/>
                </a:solidFill>
                <a:latin typeface="Consolas"/>
                <a:ea typeface="Consolas"/>
                <a:cs typeface="Consolas"/>
                <a:sym typeface="Consolas"/>
              </a:rPr>
              <a:t>Learner</a:t>
            </a:r>
            <a:r>
              <a:rPr lang="en" sz="1000">
                <a:solidFill>
                  <a:schemeClr val="accent2"/>
                </a:solidFill>
                <a:latin typeface="Consolas"/>
                <a:ea typeface="Consolas"/>
                <a:cs typeface="Consolas"/>
                <a:sym typeface="Consolas"/>
              </a:rPr>
              <a:t>(</a:t>
            </a:r>
            <a:r>
              <a:rPr lang="en" sz="1000">
                <a:solidFill>
                  <a:srgbClr val="067D17"/>
                </a:solidFill>
                <a:highlight>
                  <a:schemeClr val="lt1"/>
                </a:highlight>
                <a:latin typeface="Consolas"/>
                <a:ea typeface="Consolas"/>
                <a:cs typeface="Consolas"/>
                <a:sym typeface="Consolas"/>
              </a:rPr>
              <a:t>"John"</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"Doe"</a:t>
            </a:r>
            <a:r>
              <a:rPr lang="en" sz="1000">
                <a:solidFill>
                  <a:schemeClr val="accent2"/>
                </a:solidFill>
                <a:latin typeface="Consolas"/>
                <a:ea typeface="Consolas"/>
                <a:cs typeface="Consolas"/>
                <a:sym typeface="Consolas"/>
              </a:rPr>
              <a:t>, </a:t>
            </a:r>
            <a:r>
              <a:rPr lang="en" sz="1000">
                <a:solidFill>
                  <a:srgbClr val="1750EB"/>
                </a:solidFill>
                <a:highlight>
                  <a:schemeClr val="lt1"/>
                </a:highlight>
                <a:latin typeface="Consolas"/>
                <a:ea typeface="Consolas"/>
                <a:cs typeface="Consolas"/>
                <a:sym typeface="Consolas"/>
              </a:rPr>
              <a:t>50</a:t>
            </a:r>
            <a:r>
              <a:rPr lang="en" sz="1000">
                <a:solidFill>
                  <a:schemeClr val="accent2"/>
                </a:solidFill>
                <a:latin typeface="Consolas"/>
                <a:ea typeface="Consolas"/>
                <a:cs typeface="Consolas"/>
                <a:sym typeface="Consolas"/>
              </a:rPr>
              <a:t>, </a:t>
            </a:r>
            <a:r>
              <a:rPr lang="en" sz="1000">
                <a:solidFill>
                  <a:srgbClr val="067D17"/>
                </a:solidFill>
                <a:highlight>
                  <a:schemeClr val="lt1"/>
                </a:highlight>
                <a:latin typeface="Consolas"/>
                <a:ea typeface="Consolas"/>
                <a:cs typeface="Consolas"/>
                <a:sym typeface="Consolas"/>
              </a:rPr>
              <a:t>"blue"</a:t>
            </a:r>
            <a:r>
              <a:rPr lang="en" sz="1000">
                <a:solidFill>
                  <a:schemeClr val="accent2"/>
                </a:solidFill>
                <a:latin typeface="Consolas"/>
                <a:ea typeface="Consolas"/>
                <a:cs typeface="Consolas"/>
                <a:sym typeface="Consolas"/>
              </a:rPr>
              <a:t>);</a:t>
            </a:r>
            <a:endParaRPr sz="1000">
              <a:solidFill>
                <a:schemeClr val="accent2"/>
              </a:solidFill>
              <a:latin typeface="Consolas"/>
              <a:ea typeface="Consolas"/>
              <a:cs typeface="Consolas"/>
              <a:sym typeface="Consolas"/>
            </a:endParaRPr>
          </a:p>
          <a:p>
            <a:pPr indent="0" lvl="0" marL="0" rtl="0" algn="l">
              <a:spcBef>
                <a:spcPts val="800"/>
              </a:spcBef>
              <a:spcAft>
                <a:spcPts val="0"/>
              </a:spcAft>
              <a:buNone/>
            </a:pP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grade </a:t>
            </a:r>
            <a:r>
              <a:rPr lang="en" sz="1000">
                <a:solidFill>
                  <a:srgbClr val="080808"/>
                </a:solidFill>
                <a:highlight>
                  <a:schemeClr val="lt1"/>
                </a:highlight>
                <a:latin typeface="Consolas"/>
                <a:ea typeface="Consolas"/>
                <a:cs typeface="Consolas"/>
                <a:sym typeface="Consolas"/>
              </a:rPr>
              <a:t>= 100</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Note how these statements do</a:t>
            </a:r>
            <a:br>
              <a:rPr lang="en" sz="1000">
                <a:solidFill>
                  <a:srgbClr val="080808"/>
                </a:solidFill>
                <a:highlight>
                  <a:schemeClr val="lt1"/>
                </a:highlight>
                <a:latin typeface="Consolas"/>
                <a:ea typeface="Consolas"/>
                <a:cs typeface="Consolas"/>
                <a:sym typeface="Consolas"/>
              </a:rPr>
            </a:b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grade </a:t>
            </a:r>
            <a:r>
              <a:rPr lang="en" sz="1000">
                <a:solidFill>
                  <a:srgbClr val="080808"/>
                </a:solidFill>
                <a:highlight>
                  <a:schemeClr val="lt1"/>
                </a:highlight>
                <a:latin typeface="Consolas"/>
                <a:ea typeface="Consolas"/>
                <a:cs typeface="Consolas"/>
                <a:sym typeface="Consolas"/>
              </a:rPr>
              <a:t>= 85;  </a:t>
            </a:r>
            <a:r>
              <a:rPr lang="en" sz="1000">
                <a:solidFill>
                  <a:srgbClr val="888888"/>
                </a:solidFill>
                <a:highlight>
                  <a:schemeClr val="lt1"/>
                </a:highlight>
                <a:latin typeface="Consolas"/>
                <a:ea typeface="Consolas"/>
                <a:cs typeface="Consolas"/>
                <a:sym typeface="Consolas"/>
              </a:rPr>
              <a:t>// not change a property called</a:t>
            </a:r>
            <a:br>
              <a:rPr lang="en" sz="1000">
                <a:solidFill>
                  <a:srgbClr val="080808"/>
                </a:solidFill>
                <a:highlight>
                  <a:schemeClr val="lt1"/>
                </a:highlight>
                <a:latin typeface="Consolas"/>
                <a:ea typeface="Consolas"/>
                <a:cs typeface="Consolas"/>
                <a:sym typeface="Consolas"/>
              </a:rPr>
            </a:b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grade </a:t>
            </a:r>
            <a:r>
              <a:rPr lang="en" sz="1000">
                <a:solidFill>
                  <a:srgbClr val="080808"/>
                </a:solidFill>
                <a:highlight>
                  <a:schemeClr val="lt1"/>
                </a:highlight>
                <a:latin typeface="Consolas"/>
                <a:ea typeface="Consolas"/>
                <a:cs typeface="Consolas"/>
                <a:sym typeface="Consolas"/>
              </a:rPr>
              <a:t>= 96;  </a:t>
            </a:r>
            <a:r>
              <a:rPr lang="en" sz="1000">
                <a:solidFill>
                  <a:srgbClr val="888888"/>
                </a:solidFill>
                <a:highlight>
                  <a:schemeClr val="lt1"/>
                </a:highlight>
                <a:latin typeface="Consolas"/>
                <a:ea typeface="Consolas"/>
                <a:cs typeface="Consolas"/>
                <a:sym typeface="Consolas"/>
              </a:rPr>
              <a:t>// called “grade”; instead, </a:t>
            </a:r>
            <a:br>
              <a:rPr lang="en" sz="1000">
                <a:solidFill>
                  <a:srgbClr val="888888"/>
                </a:solidFill>
                <a:highlight>
                  <a:schemeClr val="lt1"/>
                </a:highlight>
                <a:latin typeface="Consolas"/>
                <a:ea typeface="Consolas"/>
                <a:cs typeface="Consolas"/>
                <a:sym typeface="Consolas"/>
              </a:rPr>
            </a:br>
            <a:r>
              <a:rPr lang="en" sz="1000">
                <a:solidFill>
                  <a:srgbClr val="888888"/>
                </a:solidFill>
                <a:highlight>
                  <a:schemeClr val="lt1"/>
                </a:highlight>
                <a:latin typeface="Consolas"/>
                <a:ea typeface="Consolas"/>
                <a:cs typeface="Consolas"/>
                <a:sym typeface="Consolas"/>
              </a:rPr>
              <a:t>		         // they call our setter method</a:t>
            </a:r>
            <a:endParaRPr sz="1000">
              <a:solidFill>
                <a:srgbClr val="080808"/>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average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94</a:t>
            </a:r>
            <a:br>
              <a:rPr lang="en" sz="1000">
                <a:solidFill>
                  <a:srgbClr val="888888"/>
                </a:solidFill>
                <a:highlight>
                  <a:schemeClr val="lt1"/>
                </a:highlight>
                <a:latin typeface="Consolas"/>
                <a:ea typeface="Consolas"/>
                <a:cs typeface="Consolas"/>
                <a:sym typeface="Consolas"/>
              </a:rPr>
            </a:br>
            <a:r>
              <a:rPr lang="en" sz="1000">
                <a:solidFill>
                  <a:srgbClr val="830091"/>
                </a:solidFill>
                <a:highlight>
                  <a:schemeClr val="lt1"/>
                </a:highlight>
                <a:latin typeface="Consolas"/>
                <a:ea typeface="Consolas"/>
                <a:cs typeface="Consolas"/>
                <a:sym typeface="Consolas"/>
              </a:rPr>
              <a:t>console</a:t>
            </a:r>
            <a:r>
              <a:rPr lang="en" sz="1000">
                <a:solidFill>
                  <a:srgbClr val="080808"/>
                </a:solidFill>
                <a:highlight>
                  <a:schemeClr val="lt1"/>
                </a:highlight>
                <a:latin typeface="Consolas"/>
                <a:ea typeface="Consolas"/>
                <a:cs typeface="Consolas"/>
                <a:sym typeface="Consolas"/>
              </a:rPr>
              <a:t>.</a:t>
            </a:r>
            <a:r>
              <a:rPr lang="en" sz="1000">
                <a:solidFill>
                  <a:srgbClr val="7A7A43"/>
                </a:solidFill>
                <a:highlight>
                  <a:schemeClr val="lt1"/>
                </a:highlight>
                <a:latin typeface="Consolas"/>
                <a:ea typeface="Consolas"/>
                <a:cs typeface="Consolas"/>
                <a:sym typeface="Consolas"/>
              </a:rPr>
              <a:t>log</a:t>
            </a:r>
            <a:r>
              <a:rPr lang="en" sz="1000">
                <a:solidFill>
                  <a:srgbClr val="080808"/>
                </a:solidFill>
                <a:highlight>
                  <a:schemeClr val="lt1"/>
                </a:highlight>
                <a:latin typeface="Consolas"/>
                <a:ea typeface="Consolas"/>
                <a:cs typeface="Consolas"/>
                <a:sym typeface="Consolas"/>
              </a:rPr>
              <a:t>(</a:t>
            </a:r>
            <a:r>
              <a:rPr lang="en" sz="1000">
                <a:solidFill>
                  <a:srgbClr val="830091"/>
                </a:solidFill>
                <a:latin typeface="Consolas"/>
                <a:ea typeface="Consolas"/>
                <a:cs typeface="Consolas"/>
                <a:sym typeface="Consolas"/>
              </a:rPr>
              <a:t>myFather</a:t>
            </a:r>
            <a:r>
              <a:rPr lang="en" sz="1000">
                <a:solidFill>
                  <a:srgbClr val="080808"/>
                </a:solidFill>
                <a:highlight>
                  <a:schemeClr val="lt1"/>
                </a:highlight>
                <a:latin typeface="Consolas"/>
                <a:ea typeface="Consolas"/>
                <a:cs typeface="Consolas"/>
                <a:sym typeface="Consolas"/>
              </a:rPr>
              <a:t>.</a:t>
            </a:r>
            <a:r>
              <a:rPr lang="en" sz="1000">
                <a:solidFill>
                  <a:srgbClr val="871094"/>
                </a:solidFill>
                <a:highlight>
                  <a:schemeClr val="lt1"/>
                </a:highlight>
                <a:latin typeface="Consolas"/>
                <a:ea typeface="Consolas"/>
                <a:cs typeface="Consolas"/>
                <a:sym typeface="Consolas"/>
              </a:rPr>
              <a:t>name</a:t>
            </a:r>
            <a:r>
              <a:rPr lang="en" sz="1000">
                <a:solidFill>
                  <a:srgbClr val="080808"/>
                </a:solidFill>
                <a:highlight>
                  <a:schemeClr val="lt1"/>
                </a:highlight>
                <a:latin typeface="Consolas"/>
                <a:ea typeface="Consolas"/>
                <a:cs typeface="Consolas"/>
                <a:sym typeface="Consolas"/>
              </a:rPr>
              <a:t>);	</a:t>
            </a:r>
            <a:r>
              <a:rPr lang="en" sz="1000">
                <a:solidFill>
                  <a:srgbClr val="888888"/>
                </a:solidFill>
                <a:highlight>
                  <a:schemeClr val="lt1"/>
                </a:highlight>
                <a:latin typeface="Consolas"/>
                <a:ea typeface="Consolas"/>
                <a:cs typeface="Consolas"/>
                <a:sym typeface="Consolas"/>
              </a:rPr>
              <a:t>// John Doe</a:t>
            </a:r>
            <a:endParaRPr sz="1000">
              <a:solidFill>
                <a:srgbClr val="888888"/>
              </a:solidFill>
              <a:highlight>
                <a:schemeClr val="lt1"/>
              </a:highlight>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13"/>
          <p:cNvSpPr txBox="1"/>
          <p:nvPr>
            <p:ph type="title"/>
          </p:nvPr>
        </p:nvSpPr>
        <p:spPr>
          <a:xfrm>
            <a:off x="432562" y="6319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JavaScript </a:t>
            </a:r>
            <a:r>
              <a:rPr lang="en" sz="2500"/>
              <a:t>Classes – Full Example</a:t>
            </a:r>
            <a:endParaRPr sz="2500"/>
          </a:p>
        </p:txBody>
      </p:sp>
      <p:sp>
        <p:nvSpPr>
          <p:cNvPr id="960" name="Google Shape;960;p11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961" name="Google Shape;961;p113"/>
          <p:cNvSpPr txBox="1"/>
          <p:nvPr>
            <p:ph idx="1" type="body"/>
          </p:nvPr>
        </p:nvSpPr>
        <p:spPr>
          <a:xfrm>
            <a:off x="550075" y="1162350"/>
            <a:ext cx="8186700" cy="3690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t>The full code for our </a:t>
            </a:r>
            <a:r>
              <a:rPr b="1" lang="en" sz="1500">
                <a:latin typeface="Consolas"/>
                <a:ea typeface="Consolas"/>
                <a:cs typeface="Consolas"/>
                <a:sym typeface="Consolas"/>
              </a:rPr>
              <a:t>Person</a:t>
            </a:r>
            <a:r>
              <a:rPr lang="en" sz="1500"/>
              <a:t> and </a:t>
            </a:r>
            <a:r>
              <a:rPr b="1" lang="en" sz="1500">
                <a:latin typeface="Consolas"/>
                <a:ea typeface="Consolas"/>
                <a:cs typeface="Consolas"/>
                <a:sym typeface="Consolas"/>
              </a:rPr>
              <a:t>Learner</a:t>
            </a:r>
            <a:r>
              <a:rPr lang="en" sz="1500"/>
              <a:t> class examples is included here for reference.</a:t>
            </a:r>
            <a:endParaRPr sz="1500"/>
          </a:p>
        </p:txBody>
      </p:sp>
      <p:sp>
        <p:nvSpPr>
          <p:cNvPr id="962" name="Google Shape;962;p113"/>
          <p:cNvSpPr txBox="1"/>
          <p:nvPr/>
        </p:nvSpPr>
        <p:spPr>
          <a:xfrm>
            <a:off x="4446263" y="1607200"/>
            <a:ext cx="3721800" cy="3299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800"/>
              </a:spcBef>
              <a:spcAft>
                <a:spcPts val="0"/>
              </a:spcAft>
              <a:buNone/>
            </a:pPr>
            <a:r>
              <a:rPr lang="en" sz="900">
                <a:solidFill>
                  <a:srgbClr val="0033B3"/>
                </a:solidFill>
                <a:latin typeface="Consolas"/>
                <a:ea typeface="Consolas"/>
                <a:cs typeface="Consolas"/>
                <a:sym typeface="Consolas"/>
              </a:rPr>
              <a:t>class </a:t>
            </a:r>
            <a:r>
              <a:rPr lang="en" sz="900">
                <a:solidFill>
                  <a:schemeClr val="accent2"/>
                </a:solidFill>
                <a:latin typeface="Consolas"/>
                <a:ea typeface="Consolas"/>
                <a:cs typeface="Consolas"/>
                <a:sym typeface="Consolas"/>
              </a:rPr>
              <a:t>Learner </a:t>
            </a:r>
            <a:r>
              <a:rPr lang="en" sz="900">
                <a:solidFill>
                  <a:srgbClr val="0033B3"/>
                </a:solidFill>
                <a:latin typeface="Consolas"/>
                <a:ea typeface="Consolas"/>
                <a:cs typeface="Consolas"/>
                <a:sym typeface="Consolas"/>
              </a:rPr>
              <a:t>extends </a:t>
            </a:r>
            <a:r>
              <a:rPr lang="en" sz="900">
                <a:solidFill>
                  <a:schemeClr val="accent2"/>
                </a:solidFill>
                <a:latin typeface="Consolas"/>
                <a:ea typeface="Consolas"/>
                <a:cs typeface="Consolas"/>
                <a:sym typeface="Consolas"/>
              </a:rPr>
              <a:t>Person</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871094"/>
                </a:solidFill>
                <a:latin typeface="Consolas"/>
                <a:ea typeface="Consolas"/>
                <a:cs typeface="Consolas"/>
                <a:sym typeface="Consolas"/>
              </a:rPr>
              <a:t>grades</a:t>
            </a:r>
            <a:r>
              <a:rPr lang="en" sz="900">
                <a:solidFill>
                  <a:srgbClr val="080808"/>
                </a:solidFill>
                <a:latin typeface="Consolas"/>
                <a:ea typeface="Consolas"/>
                <a:cs typeface="Consolas"/>
                <a:sym typeface="Consolas"/>
              </a:rPr>
              <a:t> = [];</a:t>
            </a:r>
            <a:endParaRPr sz="900">
              <a:solidFill>
                <a:srgbClr val="080808"/>
              </a:solidFill>
              <a:latin typeface="Consolas"/>
              <a:ea typeface="Consolas"/>
              <a:cs typeface="Consolas"/>
              <a:sym typeface="Consolas"/>
            </a:endParaRPr>
          </a:p>
          <a:p>
            <a:pPr indent="0" lvl="0" marL="0" rtl="0" algn="l">
              <a:spcBef>
                <a:spcPts val="800"/>
              </a:spcBef>
              <a:spcAft>
                <a:spcPts val="0"/>
              </a:spcAft>
              <a:buNone/>
            </a:pP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set </a:t>
            </a:r>
            <a:r>
              <a:rPr lang="en" sz="900">
                <a:solidFill>
                  <a:srgbClr val="871094"/>
                </a:solidFill>
                <a:latin typeface="Consolas"/>
                <a:ea typeface="Consolas"/>
                <a:cs typeface="Consolas"/>
                <a:sym typeface="Consolas"/>
              </a:rPr>
              <a:t>grade</a:t>
            </a:r>
            <a:r>
              <a:rPr lang="en" sz="900">
                <a:solidFill>
                  <a:srgbClr val="080808"/>
                </a:solidFill>
                <a:latin typeface="Consolas"/>
                <a:ea typeface="Consolas"/>
                <a:cs typeface="Consolas"/>
                <a:sym typeface="Consolas"/>
              </a:rPr>
              <a:t>(</a:t>
            </a:r>
            <a:r>
              <a:rPr lang="en" sz="900">
                <a:solidFill>
                  <a:srgbClr val="248F8F"/>
                </a:solidFill>
                <a:latin typeface="Consolas"/>
                <a:ea typeface="Consolas"/>
                <a:cs typeface="Consolas"/>
                <a:sym typeface="Consolas"/>
              </a:rPr>
              <a:t>new_grade</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grades</a:t>
            </a:r>
            <a:r>
              <a:rPr lang="en" sz="900">
                <a:solidFill>
                  <a:srgbClr val="080808"/>
                </a:solidFill>
                <a:latin typeface="Consolas"/>
                <a:ea typeface="Consolas"/>
                <a:cs typeface="Consolas"/>
                <a:sym typeface="Consolas"/>
              </a:rPr>
              <a:t>.push(</a:t>
            </a:r>
            <a:r>
              <a:rPr lang="en" sz="900">
                <a:solidFill>
                  <a:srgbClr val="248F8F"/>
                </a:solidFill>
                <a:latin typeface="Consolas"/>
                <a:ea typeface="Consolas"/>
                <a:cs typeface="Consolas"/>
                <a:sym typeface="Consolas"/>
              </a:rPr>
              <a:t>new_grade</a:t>
            </a:r>
            <a:r>
              <a:rPr lang="en" sz="900">
                <a:solidFill>
                  <a:schemeClr val="accent2"/>
                </a:solidFill>
                <a:latin typeface="Consolas"/>
                <a:ea typeface="Consolas"/>
                <a:cs typeface="Consolas"/>
                <a:sym typeface="Consolas"/>
              </a:rPr>
              <a:t>);</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get </a:t>
            </a:r>
            <a:r>
              <a:rPr lang="en" sz="900">
                <a:solidFill>
                  <a:srgbClr val="871094"/>
                </a:solidFill>
                <a:latin typeface="Consolas"/>
                <a:ea typeface="Consolas"/>
                <a:cs typeface="Consolas"/>
                <a:sym typeface="Consolas"/>
              </a:rPr>
              <a:t>average</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let </a:t>
            </a:r>
            <a:r>
              <a:rPr lang="en" sz="900">
                <a:solidFill>
                  <a:srgbClr val="871094"/>
                </a:solidFill>
                <a:latin typeface="Consolas"/>
                <a:ea typeface="Consolas"/>
                <a:cs typeface="Consolas"/>
                <a:sym typeface="Consolas"/>
              </a:rPr>
              <a:t>total </a:t>
            </a:r>
            <a:r>
              <a:rPr lang="en" sz="900">
                <a:solidFill>
                  <a:srgbClr val="080808"/>
                </a:solidFill>
                <a:highlight>
                  <a:schemeClr val="lt1"/>
                </a:highlight>
                <a:latin typeface="Consolas"/>
                <a:ea typeface="Consolas"/>
                <a:cs typeface="Consolas"/>
                <a:sym typeface="Consolas"/>
              </a:rPr>
              <a:t>= </a:t>
            </a:r>
            <a:r>
              <a:rPr lang="en" sz="900">
                <a:solidFill>
                  <a:srgbClr val="1750EB"/>
                </a:solidFill>
                <a:highlight>
                  <a:schemeClr val="lt1"/>
                </a:highlight>
                <a:latin typeface="Consolas"/>
                <a:ea typeface="Consolas"/>
                <a:cs typeface="Consolas"/>
                <a:sym typeface="Consolas"/>
              </a:rPr>
              <a:t>0</a:t>
            </a:r>
            <a:r>
              <a:rPr lang="en" sz="900">
                <a:solidFill>
                  <a:srgbClr val="080808"/>
                </a:solidFill>
                <a:highlight>
                  <a:schemeClr val="lt1"/>
                </a:highlight>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highlight>
                  <a:schemeClr val="lt1"/>
                </a:highlight>
                <a:latin typeface="Consolas"/>
                <a:ea typeface="Consolas"/>
                <a:cs typeface="Consolas"/>
                <a:sym typeface="Consolas"/>
              </a:rPr>
              <a:t>for </a:t>
            </a:r>
            <a:r>
              <a:rPr lang="en" sz="900">
                <a:solidFill>
                  <a:srgbClr val="080808"/>
                </a:solidFill>
                <a:highlight>
                  <a:schemeClr val="lt1"/>
                </a:highlight>
                <a:latin typeface="Consolas"/>
                <a:ea typeface="Consolas"/>
                <a:cs typeface="Consolas"/>
                <a:sym typeface="Consolas"/>
              </a:rPr>
              <a:t>(</a:t>
            </a:r>
            <a:r>
              <a:rPr lang="en" sz="900">
                <a:solidFill>
                  <a:srgbClr val="0033B3"/>
                </a:solidFill>
                <a:highlight>
                  <a:schemeClr val="lt1"/>
                </a:highlight>
                <a:latin typeface="Consolas"/>
                <a:ea typeface="Consolas"/>
                <a:cs typeface="Consolas"/>
                <a:sym typeface="Consolas"/>
              </a:rPr>
              <a:t>let </a:t>
            </a:r>
            <a:r>
              <a:rPr lang="en" sz="900">
                <a:solidFill>
                  <a:srgbClr val="248F8F"/>
                </a:solidFill>
                <a:highlight>
                  <a:schemeClr val="lt1"/>
                </a:highlight>
                <a:latin typeface="Consolas"/>
                <a:ea typeface="Consolas"/>
                <a:cs typeface="Consolas"/>
                <a:sym typeface="Consolas"/>
              </a:rPr>
              <a:t>i </a:t>
            </a:r>
            <a:r>
              <a:rPr lang="en" sz="900">
                <a:solidFill>
                  <a:srgbClr val="080808"/>
                </a:solidFill>
                <a:highlight>
                  <a:schemeClr val="lt1"/>
                </a:highlight>
                <a:latin typeface="Consolas"/>
                <a:ea typeface="Consolas"/>
                <a:cs typeface="Consolas"/>
                <a:sym typeface="Consolas"/>
              </a:rPr>
              <a:t>= </a:t>
            </a:r>
            <a:r>
              <a:rPr lang="en" sz="900">
                <a:solidFill>
                  <a:srgbClr val="1750EB"/>
                </a:solidFill>
                <a:highlight>
                  <a:schemeClr val="lt1"/>
                </a:highlight>
                <a:latin typeface="Consolas"/>
                <a:ea typeface="Consolas"/>
                <a:cs typeface="Consolas"/>
                <a:sym typeface="Consolas"/>
              </a:rPr>
              <a:t>0</a:t>
            </a:r>
            <a:r>
              <a:rPr lang="en" sz="900">
                <a:solidFill>
                  <a:srgbClr val="080808"/>
                </a:solidFill>
                <a:highlight>
                  <a:schemeClr val="lt1"/>
                </a:highlight>
                <a:latin typeface="Consolas"/>
                <a:ea typeface="Consolas"/>
                <a:cs typeface="Consolas"/>
                <a:sym typeface="Consolas"/>
              </a:rPr>
              <a:t>; </a:t>
            </a:r>
            <a:r>
              <a:rPr lang="en" sz="900">
                <a:solidFill>
                  <a:srgbClr val="248F8F"/>
                </a:solidFill>
                <a:highlight>
                  <a:schemeClr val="lt1"/>
                </a:highlight>
                <a:latin typeface="Consolas"/>
                <a:ea typeface="Consolas"/>
                <a:cs typeface="Consolas"/>
                <a:sym typeface="Consolas"/>
              </a:rPr>
              <a:t>i </a:t>
            </a:r>
            <a:r>
              <a:rPr lang="en" sz="900">
                <a:solidFill>
                  <a:srgbClr val="080808"/>
                </a:solidFill>
                <a:highlight>
                  <a:schemeClr val="lt1"/>
                </a:highlight>
                <a:latin typeface="Consolas"/>
                <a:ea typeface="Consolas"/>
                <a:cs typeface="Consolas"/>
                <a:sym typeface="Consolas"/>
              </a:rPr>
              <a:t>&lt;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highlight>
                  <a:schemeClr val="lt1"/>
                </a:highlight>
                <a:latin typeface="Consolas"/>
                <a:ea typeface="Consolas"/>
                <a:cs typeface="Consolas"/>
                <a:sym typeface="Consolas"/>
              </a:rPr>
              <a:t>grades</a:t>
            </a:r>
            <a:r>
              <a:rPr lang="en" sz="900">
                <a:solidFill>
                  <a:srgbClr val="080808"/>
                </a:solidFill>
                <a:highlight>
                  <a:schemeClr val="lt1"/>
                </a:highlight>
                <a:latin typeface="Consolas"/>
                <a:ea typeface="Consolas"/>
                <a:cs typeface="Consolas"/>
                <a:sym typeface="Consolas"/>
              </a:rPr>
              <a:t>.</a:t>
            </a:r>
            <a:r>
              <a:rPr lang="en" sz="900">
                <a:solidFill>
                  <a:srgbClr val="871094"/>
                </a:solidFill>
                <a:highlight>
                  <a:schemeClr val="lt1"/>
                </a:highlight>
                <a:latin typeface="Consolas"/>
                <a:ea typeface="Consolas"/>
                <a:cs typeface="Consolas"/>
                <a:sym typeface="Consolas"/>
              </a:rPr>
              <a:t>length</a:t>
            </a:r>
            <a:r>
              <a:rPr lang="en" sz="900">
                <a:solidFill>
                  <a:srgbClr val="080808"/>
                </a:solidFill>
                <a:highlight>
                  <a:schemeClr val="lt1"/>
                </a:highlight>
                <a:latin typeface="Consolas"/>
                <a:ea typeface="Consolas"/>
                <a:cs typeface="Consolas"/>
                <a:sym typeface="Consolas"/>
              </a:rPr>
              <a:t>; </a:t>
            </a:r>
            <a:r>
              <a:rPr lang="en" sz="900">
                <a:solidFill>
                  <a:srgbClr val="248F8F"/>
                </a:solidFill>
                <a:highlight>
                  <a:schemeClr val="lt1"/>
                </a:highlight>
                <a:latin typeface="Consolas"/>
                <a:ea typeface="Consolas"/>
                <a:cs typeface="Consolas"/>
                <a:sym typeface="Consolas"/>
              </a:rPr>
              <a:t>i</a:t>
            </a:r>
            <a:r>
              <a:rPr lang="en" sz="900">
                <a:solidFill>
                  <a:srgbClr val="080808"/>
                </a:solidFill>
                <a:highlight>
                  <a:schemeClr val="lt1"/>
                </a:highlight>
                <a:latin typeface="Consolas"/>
                <a:ea typeface="Consolas"/>
                <a:cs typeface="Consolas"/>
                <a:sym typeface="Consolas"/>
              </a:rPr>
              <a:t>++) {</a:t>
            </a:r>
            <a:br>
              <a:rPr lang="en" sz="900">
                <a:solidFill>
                  <a:srgbClr val="080808"/>
                </a:solidFill>
                <a:highlight>
                  <a:schemeClr val="lt1"/>
                </a:highlight>
                <a:latin typeface="Consolas"/>
                <a:ea typeface="Consolas"/>
                <a:cs typeface="Consolas"/>
                <a:sym typeface="Consolas"/>
              </a:rPr>
            </a:br>
            <a:r>
              <a:rPr lang="en" sz="900">
                <a:solidFill>
                  <a:srgbClr val="080808"/>
                </a:solidFill>
                <a:highlight>
                  <a:schemeClr val="lt1"/>
                </a:highlight>
                <a:latin typeface="Consolas"/>
                <a:ea typeface="Consolas"/>
                <a:cs typeface="Consolas"/>
                <a:sym typeface="Consolas"/>
              </a:rPr>
              <a:t>      </a:t>
            </a:r>
            <a:r>
              <a:rPr lang="en" sz="900">
                <a:solidFill>
                  <a:srgbClr val="871094"/>
                </a:solidFill>
                <a:latin typeface="Consolas"/>
                <a:ea typeface="Consolas"/>
                <a:cs typeface="Consolas"/>
                <a:sym typeface="Consolas"/>
              </a:rPr>
              <a:t>total </a:t>
            </a:r>
            <a:r>
              <a:rPr lang="en" sz="900">
                <a:solidFill>
                  <a:srgbClr val="080808"/>
                </a:solidFill>
                <a:highlight>
                  <a:schemeClr val="lt1"/>
                </a:highlight>
                <a:latin typeface="Consolas"/>
                <a:ea typeface="Consolas"/>
                <a:cs typeface="Consolas"/>
                <a:sym typeface="Consolas"/>
              </a:rPr>
              <a: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highlight>
                  <a:schemeClr val="lt1"/>
                </a:highlight>
                <a:latin typeface="Consolas"/>
                <a:ea typeface="Consolas"/>
                <a:cs typeface="Consolas"/>
                <a:sym typeface="Consolas"/>
              </a:rPr>
              <a:t>grades</a:t>
            </a:r>
            <a:r>
              <a:rPr lang="en" sz="900">
                <a:solidFill>
                  <a:srgbClr val="080808"/>
                </a:solidFill>
                <a:highlight>
                  <a:schemeClr val="lt1"/>
                </a:highlight>
                <a:latin typeface="Consolas"/>
                <a:ea typeface="Consolas"/>
                <a:cs typeface="Consolas"/>
                <a:sym typeface="Consolas"/>
              </a:rPr>
              <a:t>[</a:t>
            </a:r>
            <a:r>
              <a:rPr lang="en" sz="900">
                <a:solidFill>
                  <a:srgbClr val="248F8F"/>
                </a:solidFill>
                <a:highlight>
                  <a:schemeClr val="lt1"/>
                </a:highlight>
                <a:latin typeface="Consolas"/>
                <a:ea typeface="Consolas"/>
                <a:cs typeface="Consolas"/>
                <a:sym typeface="Consolas"/>
              </a:rPr>
              <a:t>i</a:t>
            </a:r>
            <a:r>
              <a:rPr lang="en" sz="900">
                <a:solidFill>
                  <a:srgbClr val="080808"/>
                </a:solidFill>
                <a:highlight>
                  <a:schemeClr val="lt1"/>
                </a:highlight>
                <a:latin typeface="Consolas"/>
                <a:ea typeface="Consolas"/>
                <a:cs typeface="Consolas"/>
                <a:sym typeface="Consolas"/>
              </a:rPr>
              <a:t>];</a:t>
            </a:r>
            <a:br>
              <a:rPr lang="en" sz="900">
                <a:solidFill>
                  <a:srgbClr val="080808"/>
                </a:solidFill>
                <a:highlight>
                  <a:schemeClr val="lt1"/>
                </a:highlight>
                <a:latin typeface="Consolas"/>
                <a:ea typeface="Consolas"/>
                <a:cs typeface="Consolas"/>
                <a:sym typeface="Consolas"/>
              </a:rPr>
            </a:br>
            <a:r>
              <a:rPr lang="en" sz="900">
                <a:solidFill>
                  <a:srgbClr val="080808"/>
                </a:solidFill>
                <a:highlight>
                  <a:schemeClr val="lt1"/>
                </a:highlight>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return </a:t>
            </a:r>
            <a:r>
              <a:rPr lang="en" sz="900">
                <a:solidFill>
                  <a:schemeClr val="accent2"/>
                </a:solidFill>
                <a:latin typeface="Consolas"/>
                <a:ea typeface="Consolas"/>
                <a:cs typeface="Consolas"/>
                <a:sym typeface="Consolas"/>
              </a:rPr>
              <a:t>Math.round(</a:t>
            </a:r>
            <a:r>
              <a:rPr lang="en" sz="900">
                <a:solidFill>
                  <a:srgbClr val="871094"/>
                </a:solidFill>
                <a:latin typeface="Consolas"/>
                <a:ea typeface="Consolas"/>
                <a:cs typeface="Consolas"/>
                <a:sym typeface="Consolas"/>
              </a:rPr>
              <a:t>total</a:t>
            </a:r>
            <a:r>
              <a:rPr lang="en" sz="900">
                <a:solidFill>
                  <a:schemeClr val="accent2"/>
                </a:solidFill>
                <a:highlight>
                  <a:schemeClr val="lt1"/>
                </a:highlight>
                <a:latin typeface="Consolas"/>
                <a:ea typeface="Consolas"/>
                <a:cs typeface="Consolas"/>
                <a:sym typeface="Consolas"/>
              </a:rPr>
              <a:t>/</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highlight>
                  <a:schemeClr val="lt1"/>
                </a:highlight>
                <a:latin typeface="Consolas"/>
                <a:ea typeface="Consolas"/>
                <a:cs typeface="Consolas"/>
                <a:sym typeface="Consolas"/>
              </a:rPr>
              <a:t>grades</a:t>
            </a:r>
            <a:r>
              <a:rPr lang="en" sz="900">
                <a:solidFill>
                  <a:srgbClr val="080808"/>
                </a:solidFill>
                <a:highlight>
                  <a:schemeClr val="lt1"/>
                </a:highlight>
                <a:latin typeface="Consolas"/>
                <a:ea typeface="Consolas"/>
                <a:cs typeface="Consolas"/>
                <a:sym typeface="Consolas"/>
              </a:rPr>
              <a:t>.</a:t>
            </a:r>
            <a:r>
              <a:rPr lang="en" sz="900">
                <a:solidFill>
                  <a:srgbClr val="871094"/>
                </a:solidFill>
                <a:highlight>
                  <a:schemeClr val="lt1"/>
                </a:highlight>
                <a:latin typeface="Consolas"/>
                <a:ea typeface="Consolas"/>
                <a:cs typeface="Consolas"/>
                <a:sym typeface="Consolas"/>
              </a:rPr>
              <a:t>length</a:t>
            </a:r>
            <a:r>
              <a:rPr lang="en" sz="900">
                <a:solidFill>
                  <a:schemeClr val="accent2"/>
                </a:solidFill>
                <a:highlight>
                  <a:schemeClr val="lt1"/>
                </a:highlight>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a:t>
            </a:r>
            <a:endParaRPr sz="900">
              <a:solidFill>
                <a:srgbClr val="080808"/>
              </a:solidFill>
              <a:latin typeface="Consolas"/>
              <a:ea typeface="Consolas"/>
              <a:cs typeface="Consolas"/>
              <a:sym typeface="Consolas"/>
            </a:endParaRPr>
          </a:p>
          <a:p>
            <a:pPr indent="0" lvl="0" marL="0" rtl="0" algn="l">
              <a:spcBef>
                <a:spcPts val="800"/>
              </a:spcBef>
              <a:spcAft>
                <a:spcPts val="0"/>
              </a:spcAft>
              <a:buNone/>
            </a:pPr>
            <a:r>
              <a:rPr lang="en" sz="900">
                <a:solidFill>
                  <a:srgbClr val="0033B3"/>
                </a:solidFill>
                <a:latin typeface="Consolas"/>
                <a:ea typeface="Consolas"/>
                <a:cs typeface="Consolas"/>
                <a:sym typeface="Consolas"/>
              </a:rPr>
              <a:t>const </a:t>
            </a:r>
            <a:r>
              <a:rPr lang="en" sz="900">
                <a:solidFill>
                  <a:srgbClr val="830091"/>
                </a:solidFill>
                <a:latin typeface="Consolas"/>
                <a:ea typeface="Consolas"/>
                <a:cs typeface="Consolas"/>
                <a:sym typeface="Consolas"/>
              </a:rPr>
              <a:t>myFather </a:t>
            </a: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new </a:t>
            </a:r>
            <a:r>
              <a:rPr lang="en" sz="900">
                <a:solidFill>
                  <a:srgbClr val="830091"/>
                </a:solidFill>
                <a:latin typeface="Consolas"/>
                <a:ea typeface="Consolas"/>
                <a:cs typeface="Consolas"/>
                <a:sym typeface="Consolas"/>
              </a:rPr>
              <a:t>Learner</a:t>
            </a:r>
            <a:r>
              <a:rPr lang="en" sz="900">
                <a:solidFill>
                  <a:schemeClr val="accent2"/>
                </a:solidFill>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"John"</a:t>
            </a:r>
            <a:r>
              <a:rPr lang="en" sz="900">
                <a:solidFill>
                  <a:schemeClr val="accent2"/>
                </a:solidFill>
                <a:latin typeface="Consolas"/>
                <a:ea typeface="Consolas"/>
                <a:cs typeface="Consolas"/>
                <a:sym typeface="Consolas"/>
              </a:rPr>
              <a:t>, </a:t>
            </a:r>
            <a:r>
              <a:rPr lang="en" sz="900">
                <a:solidFill>
                  <a:srgbClr val="067D17"/>
                </a:solidFill>
                <a:highlight>
                  <a:schemeClr val="lt1"/>
                </a:highlight>
                <a:latin typeface="Consolas"/>
                <a:ea typeface="Consolas"/>
                <a:cs typeface="Consolas"/>
                <a:sym typeface="Consolas"/>
              </a:rPr>
              <a:t>"Doe"</a:t>
            </a:r>
            <a:r>
              <a:rPr lang="en" sz="900">
                <a:solidFill>
                  <a:schemeClr val="accent2"/>
                </a:solidFill>
                <a:latin typeface="Consolas"/>
                <a:ea typeface="Consolas"/>
                <a:cs typeface="Consolas"/>
                <a:sym typeface="Consolas"/>
              </a:rPr>
              <a:t>, </a:t>
            </a:r>
            <a:r>
              <a:rPr lang="en" sz="900">
                <a:solidFill>
                  <a:srgbClr val="1750EB"/>
                </a:solidFill>
                <a:highlight>
                  <a:schemeClr val="lt1"/>
                </a:highlight>
                <a:latin typeface="Consolas"/>
                <a:ea typeface="Consolas"/>
                <a:cs typeface="Consolas"/>
                <a:sym typeface="Consolas"/>
              </a:rPr>
              <a:t>50</a:t>
            </a:r>
            <a:r>
              <a:rPr lang="en" sz="900">
                <a:solidFill>
                  <a:schemeClr val="accent2"/>
                </a:solidFill>
                <a:latin typeface="Consolas"/>
                <a:ea typeface="Consolas"/>
                <a:cs typeface="Consolas"/>
                <a:sym typeface="Consolas"/>
              </a:rPr>
              <a:t>, </a:t>
            </a:r>
            <a:r>
              <a:rPr lang="en" sz="900">
                <a:solidFill>
                  <a:srgbClr val="067D17"/>
                </a:solidFill>
                <a:highlight>
                  <a:schemeClr val="lt1"/>
                </a:highlight>
                <a:latin typeface="Consolas"/>
                <a:ea typeface="Consolas"/>
                <a:cs typeface="Consolas"/>
                <a:sym typeface="Consolas"/>
              </a:rPr>
              <a:t>"blue"</a:t>
            </a:r>
            <a:r>
              <a:rPr lang="en" sz="900">
                <a:solidFill>
                  <a:schemeClr val="accent2"/>
                </a:solidFill>
                <a:latin typeface="Consolas"/>
                <a:ea typeface="Consolas"/>
                <a:cs typeface="Consolas"/>
                <a:sym typeface="Consolas"/>
              </a:rPr>
              <a:t>);</a:t>
            </a:r>
            <a:endParaRPr sz="900">
              <a:solidFill>
                <a:schemeClr val="accent2"/>
              </a:solidFill>
              <a:latin typeface="Consolas"/>
              <a:ea typeface="Consolas"/>
              <a:cs typeface="Consolas"/>
              <a:sym typeface="Consolas"/>
            </a:endParaRPr>
          </a:p>
          <a:p>
            <a:pPr indent="0" lvl="0" marL="0" rtl="0" algn="l">
              <a:spcBef>
                <a:spcPts val="800"/>
              </a:spcBef>
              <a:spcAft>
                <a:spcPts val="0"/>
              </a:spcAft>
              <a:buNone/>
            </a:pPr>
            <a:r>
              <a:rPr lang="en" sz="900">
                <a:solidFill>
                  <a:srgbClr val="888888"/>
                </a:solidFill>
                <a:highlight>
                  <a:schemeClr val="lt1"/>
                </a:highlight>
                <a:latin typeface="Consolas"/>
                <a:ea typeface="Consolas"/>
                <a:cs typeface="Consolas"/>
                <a:sym typeface="Consolas"/>
              </a:rPr>
              <a:t>/* Here you can experiment with the various properties</a:t>
            </a:r>
            <a:br>
              <a:rPr lang="en" sz="900">
                <a:solidFill>
                  <a:srgbClr val="888888"/>
                </a:solidFill>
                <a:highlight>
                  <a:schemeClr val="lt1"/>
                </a:highlight>
                <a:latin typeface="Consolas"/>
                <a:ea typeface="Consolas"/>
                <a:cs typeface="Consolas"/>
                <a:sym typeface="Consolas"/>
              </a:rPr>
            </a:br>
            <a:r>
              <a:rPr lang="en" sz="900">
                <a:solidFill>
                  <a:srgbClr val="888888"/>
                </a:solidFill>
                <a:highlight>
                  <a:schemeClr val="lt1"/>
                </a:highlight>
                <a:latin typeface="Consolas"/>
                <a:ea typeface="Consolas"/>
                <a:cs typeface="Consolas"/>
                <a:sym typeface="Consolas"/>
              </a:rPr>
              <a:t>   and methods available within the Person and Learner</a:t>
            </a:r>
            <a:br>
              <a:rPr lang="en" sz="900">
                <a:solidFill>
                  <a:srgbClr val="888888"/>
                </a:solidFill>
                <a:highlight>
                  <a:schemeClr val="lt1"/>
                </a:highlight>
                <a:latin typeface="Consolas"/>
                <a:ea typeface="Consolas"/>
                <a:cs typeface="Consolas"/>
                <a:sym typeface="Consolas"/>
              </a:rPr>
            </a:br>
            <a:r>
              <a:rPr lang="en" sz="900">
                <a:solidFill>
                  <a:srgbClr val="888888"/>
                </a:solidFill>
                <a:highlight>
                  <a:schemeClr val="lt1"/>
                </a:highlight>
                <a:latin typeface="Consolas"/>
                <a:ea typeface="Consolas"/>
                <a:cs typeface="Consolas"/>
                <a:sym typeface="Consolas"/>
              </a:rPr>
              <a:t>   classes.</a:t>
            </a:r>
            <a:endParaRPr sz="900">
              <a:solidFill>
                <a:srgbClr val="888888"/>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900">
                <a:solidFill>
                  <a:srgbClr val="888888"/>
                </a:solidFill>
                <a:highlight>
                  <a:schemeClr val="lt1"/>
                </a:highlight>
                <a:latin typeface="Consolas"/>
                <a:ea typeface="Consolas"/>
                <a:cs typeface="Consolas"/>
                <a:sym typeface="Consolas"/>
              </a:rPr>
              <a:t>   If you have time after the following activities, take</a:t>
            </a:r>
            <a:br>
              <a:rPr lang="en" sz="900">
                <a:solidFill>
                  <a:srgbClr val="888888"/>
                </a:solidFill>
                <a:highlight>
                  <a:schemeClr val="lt1"/>
                </a:highlight>
                <a:latin typeface="Consolas"/>
                <a:ea typeface="Consolas"/>
                <a:cs typeface="Consolas"/>
                <a:sym typeface="Consolas"/>
              </a:rPr>
            </a:br>
            <a:r>
              <a:rPr lang="en" sz="900">
                <a:solidFill>
                  <a:srgbClr val="888888"/>
                </a:solidFill>
                <a:highlight>
                  <a:schemeClr val="lt1"/>
                </a:highlight>
                <a:latin typeface="Consolas"/>
                <a:ea typeface="Consolas"/>
                <a:cs typeface="Consolas"/>
                <a:sym typeface="Consolas"/>
              </a:rPr>
              <a:t>   some time to explore the capabilities of classes! */</a:t>
            </a:r>
            <a:endParaRPr sz="900">
              <a:solidFill>
                <a:srgbClr val="888888"/>
              </a:solidFill>
              <a:highlight>
                <a:schemeClr val="lt1"/>
              </a:highlight>
              <a:latin typeface="Consolas"/>
              <a:ea typeface="Consolas"/>
              <a:cs typeface="Consolas"/>
              <a:sym typeface="Consolas"/>
            </a:endParaRPr>
          </a:p>
        </p:txBody>
      </p:sp>
      <p:sp>
        <p:nvSpPr>
          <p:cNvPr id="963" name="Google Shape;963;p113"/>
          <p:cNvSpPr txBox="1"/>
          <p:nvPr/>
        </p:nvSpPr>
        <p:spPr>
          <a:xfrm>
            <a:off x="724463" y="1607200"/>
            <a:ext cx="3721800" cy="3299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sz="900">
                <a:solidFill>
                  <a:srgbClr val="0033B3"/>
                </a:solidFill>
                <a:latin typeface="Consolas"/>
                <a:ea typeface="Consolas"/>
                <a:cs typeface="Consolas"/>
                <a:sym typeface="Consolas"/>
              </a:rPr>
              <a:t>class </a:t>
            </a:r>
            <a:r>
              <a:rPr lang="en" sz="900">
                <a:solidFill>
                  <a:schemeClr val="accent2"/>
                </a:solidFill>
                <a:latin typeface="Consolas"/>
                <a:ea typeface="Consolas"/>
                <a:cs typeface="Consolas"/>
                <a:sym typeface="Consolas"/>
              </a:rPr>
              <a:t>Person</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static </a:t>
            </a:r>
            <a:r>
              <a:rPr lang="en" sz="900">
                <a:solidFill>
                  <a:schemeClr val="accent2"/>
                </a:solidFill>
                <a:latin typeface="Consolas"/>
                <a:ea typeface="Consolas"/>
                <a:cs typeface="Consolas"/>
                <a:sym typeface="Consolas"/>
              </a:rPr>
              <a:t>species</a:t>
            </a:r>
            <a:r>
              <a:rPr lang="en" sz="900">
                <a:solidFill>
                  <a:srgbClr val="080808"/>
                </a:solidFill>
                <a:latin typeface="Consolas"/>
                <a:ea typeface="Consolas"/>
                <a:cs typeface="Consolas"/>
                <a:sym typeface="Consolas"/>
              </a:rPr>
              <a:t> = </a:t>
            </a:r>
            <a:r>
              <a:rPr lang="en" sz="900">
                <a:solidFill>
                  <a:srgbClr val="067D17"/>
                </a:solidFill>
                <a:highlight>
                  <a:schemeClr val="lt1"/>
                </a:highlight>
                <a:latin typeface="Consolas"/>
                <a:ea typeface="Consolas"/>
                <a:cs typeface="Consolas"/>
                <a:sym typeface="Consolas"/>
              </a:rPr>
              <a:t>"Human"</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871094"/>
                </a:solidFill>
                <a:latin typeface="Consolas"/>
                <a:ea typeface="Consolas"/>
                <a:cs typeface="Consolas"/>
                <a:sym typeface="Consolas"/>
              </a:rPr>
              <a:t>firstName</a:t>
            </a:r>
            <a:r>
              <a:rPr lang="en" sz="900">
                <a:solidFill>
                  <a:srgbClr val="080808"/>
                </a:solidFill>
                <a:latin typeface="Consolas"/>
                <a:ea typeface="Consolas"/>
                <a:cs typeface="Consolas"/>
                <a:sym typeface="Consolas"/>
              </a:rPr>
              <a:t>; #</a:t>
            </a:r>
            <a:r>
              <a:rPr lang="en" sz="900">
                <a:solidFill>
                  <a:srgbClr val="871094"/>
                </a:solidFill>
                <a:latin typeface="Consolas"/>
                <a:ea typeface="Consolas"/>
                <a:cs typeface="Consolas"/>
                <a:sym typeface="Consolas"/>
              </a:rPr>
              <a:t>lastName</a:t>
            </a:r>
            <a:r>
              <a:rPr lang="en" sz="900">
                <a:solidFill>
                  <a:srgbClr val="080808"/>
                </a:solidFill>
                <a:latin typeface="Consolas"/>
                <a:ea typeface="Consolas"/>
                <a:cs typeface="Consolas"/>
                <a:sym typeface="Consolas"/>
              </a:rPr>
              <a:t>; #</a:t>
            </a:r>
            <a:r>
              <a:rPr lang="en" sz="900">
                <a:solidFill>
                  <a:srgbClr val="871094"/>
                </a:solidFill>
                <a:latin typeface="Consolas"/>
                <a:ea typeface="Consolas"/>
                <a:cs typeface="Consolas"/>
                <a:sym typeface="Consolas"/>
              </a:rPr>
              <a:t>years</a:t>
            </a:r>
            <a:r>
              <a:rPr lang="en" sz="900">
                <a:solidFill>
                  <a:srgbClr val="080808"/>
                </a:solidFill>
                <a:latin typeface="Consolas"/>
                <a:ea typeface="Consolas"/>
                <a:cs typeface="Consolas"/>
                <a:sym typeface="Consolas"/>
              </a:rPr>
              <a:t>; #</a:t>
            </a:r>
            <a:r>
              <a:rPr lang="en" sz="900">
                <a:solidFill>
                  <a:srgbClr val="871094"/>
                </a:solidFill>
                <a:latin typeface="Consolas"/>
                <a:ea typeface="Consolas"/>
                <a:cs typeface="Consolas"/>
                <a:sym typeface="Consolas"/>
              </a:rPr>
              <a:t>eyeColor</a:t>
            </a:r>
            <a:r>
              <a:rPr lang="en" sz="900">
                <a:solidFill>
                  <a:srgbClr val="080808"/>
                </a:solidFill>
                <a:latin typeface="Consolas"/>
                <a:ea typeface="Consolas"/>
                <a:cs typeface="Consolas"/>
                <a:sym typeface="Consolas"/>
              </a:rPr>
              <a:t>;</a:t>
            </a:r>
            <a:endParaRPr sz="900">
              <a:solidFill>
                <a:srgbClr val="080808"/>
              </a:solidFill>
              <a:latin typeface="Consolas"/>
              <a:ea typeface="Consolas"/>
              <a:cs typeface="Consolas"/>
              <a:sym typeface="Consolas"/>
            </a:endParaRPr>
          </a:p>
          <a:p>
            <a:pPr indent="0" lvl="0" marL="0" rtl="0" algn="l">
              <a:spcBef>
                <a:spcPts val="800"/>
              </a:spcBef>
              <a:spcAft>
                <a:spcPts val="0"/>
              </a:spcAft>
              <a:buNone/>
            </a:pPr>
            <a:r>
              <a:rPr lang="en" sz="900">
                <a:solidFill>
                  <a:srgbClr val="080808"/>
                </a:solidFill>
                <a:latin typeface="Consolas"/>
                <a:ea typeface="Consolas"/>
                <a:cs typeface="Consolas"/>
                <a:sym typeface="Consolas"/>
              </a:rPr>
              <a:t>  </a:t>
            </a:r>
            <a:r>
              <a:rPr lang="en" sz="900">
                <a:solidFill>
                  <a:srgbClr val="871094"/>
                </a:solidFill>
                <a:latin typeface="Consolas"/>
                <a:ea typeface="Consolas"/>
                <a:cs typeface="Consolas"/>
                <a:sym typeface="Consolas"/>
              </a:rPr>
              <a:t>constructor</a:t>
            </a:r>
            <a:r>
              <a:rPr lang="en" sz="900">
                <a:solidFill>
                  <a:srgbClr val="080808"/>
                </a:solidFill>
                <a:latin typeface="Consolas"/>
                <a:ea typeface="Consolas"/>
                <a:cs typeface="Consolas"/>
                <a:sym typeface="Consolas"/>
              </a:rPr>
              <a:t>(</a:t>
            </a:r>
            <a:r>
              <a:rPr lang="en" sz="900">
                <a:solidFill>
                  <a:srgbClr val="248F8F"/>
                </a:solidFill>
                <a:latin typeface="Consolas"/>
                <a:ea typeface="Consolas"/>
                <a:cs typeface="Consolas"/>
                <a:sym typeface="Consolas"/>
              </a:rPr>
              <a:t>firstName</a:t>
            </a:r>
            <a:r>
              <a:rPr lang="en" sz="900">
                <a:solidFill>
                  <a:srgbClr val="080808"/>
                </a:solidFill>
                <a:latin typeface="Consolas"/>
                <a:ea typeface="Consolas"/>
                <a:cs typeface="Consolas"/>
                <a:sym typeface="Consolas"/>
              </a:rPr>
              <a:t>, </a:t>
            </a:r>
            <a:r>
              <a:rPr lang="en" sz="900">
                <a:solidFill>
                  <a:srgbClr val="248F8F"/>
                </a:solidFill>
                <a:latin typeface="Consolas"/>
                <a:ea typeface="Consolas"/>
                <a:cs typeface="Consolas"/>
                <a:sym typeface="Consolas"/>
              </a:rPr>
              <a:t>lastName</a:t>
            </a:r>
            <a:r>
              <a:rPr lang="en" sz="900">
                <a:solidFill>
                  <a:srgbClr val="080808"/>
                </a:solidFill>
                <a:latin typeface="Consolas"/>
                <a:ea typeface="Consolas"/>
                <a:cs typeface="Consolas"/>
                <a:sym typeface="Consolas"/>
              </a:rPr>
              <a:t>, </a:t>
            </a:r>
            <a:r>
              <a:rPr lang="en" sz="900">
                <a:solidFill>
                  <a:srgbClr val="248F8F"/>
                </a:solidFill>
                <a:latin typeface="Consolas"/>
                <a:ea typeface="Consolas"/>
                <a:cs typeface="Consolas"/>
                <a:sym typeface="Consolas"/>
              </a:rPr>
              <a:t>age</a:t>
            </a:r>
            <a:r>
              <a:rPr lang="en" sz="900">
                <a:solidFill>
                  <a:srgbClr val="080808"/>
                </a:solidFill>
                <a:latin typeface="Consolas"/>
                <a:ea typeface="Consolas"/>
                <a:cs typeface="Consolas"/>
                <a:sym typeface="Consolas"/>
              </a:rPr>
              <a:t>, </a:t>
            </a:r>
            <a:r>
              <a:rPr lang="en" sz="900">
                <a:solidFill>
                  <a:srgbClr val="248F8F"/>
                </a:solidFill>
                <a:latin typeface="Consolas"/>
                <a:ea typeface="Consolas"/>
                <a:cs typeface="Consolas"/>
                <a:sym typeface="Consolas"/>
              </a:rPr>
              <a:t>eyeColor</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firstName</a:t>
            </a:r>
            <a:r>
              <a:rPr lang="en" sz="900">
                <a:solidFill>
                  <a:srgbClr val="080808"/>
                </a:solidFill>
                <a:latin typeface="Consolas"/>
                <a:ea typeface="Consolas"/>
                <a:cs typeface="Consolas"/>
                <a:sym typeface="Consolas"/>
              </a:rPr>
              <a:t> = </a:t>
            </a:r>
            <a:r>
              <a:rPr lang="en" sz="900">
                <a:solidFill>
                  <a:srgbClr val="248F8F"/>
                </a:solidFill>
                <a:latin typeface="Consolas"/>
                <a:ea typeface="Consolas"/>
                <a:cs typeface="Consolas"/>
                <a:sym typeface="Consolas"/>
              </a:rPr>
              <a:t>firstName</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lastName</a:t>
            </a:r>
            <a:r>
              <a:rPr lang="en" sz="900">
                <a:solidFill>
                  <a:srgbClr val="080808"/>
                </a:solidFill>
                <a:latin typeface="Consolas"/>
                <a:ea typeface="Consolas"/>
                <a:cs typeface="Consolas"/>
                <a:sym typeface="Consolas"/>
              </a:rPr>
              <a:t> = </a:t>
            </a:r>
            <a:r>
              <a:rPr lang="en" sz="900">
                <a:solidFill>
                  <a:srgbClr val="248F8F"/>
                </a:solidFill>
                <a:latin typeface="Consolas"/>
                <a:ea typeface="Consolas"/>
                <a:cs typeface="Consolas"/>
                <a:sym typeface="Consolas"/>
              </a:rPr>
              <a:t>lastName</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years</a:t>
            </a:r>
            <a:r>
              <a:rPr lang="en" sz="900">
                <a:solidFill>
                  <a:srgbClr val="080808"/>
                </a:solidFill>
                <a:latin typeface="Consolas"/>
                <a:ea typeface="Consolas"/>
                <a:cs typeface="Consolas"/>
                <a:sym typeface="Consolas"/>
              </a:rPr>
              <a:t> = </a:t>
            </a:r>
            <a:r>
              <a:rPr lang="en" sz="900">
                <a:solidFill>
                  <a:srgbClr val="248F8F"/>
                </a:solidFill>
                <a:latin typeface="Consolas"/>
                <a:ea typeface="Consolas"/>
                <a:cs typeface="Consolas"/>
                <a:sym typeface="Consolas"/>
              </a:rPr>
              <a:t>age</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eyeColor</a:t>
            </a:r>
            <a:r>
              <a:rPr lang="en" sz="900">
                <a:solidFill>
                  <a:srgbClr val="080808"/>
                </a:solidFill>
                <a:latin typeface="Consolas"/>
                <a:ea typeface="Consolas"/>
                <a:cs typeface="Consolas"/>
                <a:sym typeface="Consolas"/>
              </a:rPr>
              <a:t> = </a:t>
            </a:r>
            <a:r>
              <a:rPr lang="en" sz="900">
                <a:solidFill>
                  <a:srgbClr val="248F8F"/>
                </a:solidFill>
                <a:latin typeface="Consolas"/>
                <a:ea typeface="Consolas"/>
                <a:cs typeface="Consolas"/>
                <a:sym typeface="Consolas"/>
              </a:rPr>
              <a:t>eyeColor</a:t>
            </a:r>
            <a:r>
              <a:rPr lang="en" sz="900">
                <a:solidFill>
                  <a:srgbClr val="080808"/>
                </a:solidFill>
                <a:latin typeface="Consolas"/>
                <a:ea typeface="Consolas"/>
                <a:cs typeface="Consolas"/>
                <a:sym typeface="Consolas"/>
              </a:rPr>
              <a:t>;</a:t>
            </a:r>
            <a:br>
              <a:rPr lang="en" sz="900">
                <a:solidFill>
                  <a:srgbClr val="067D17"/>
                </a:solidFill>
                <a:latin typeface="Consolas"/>
                <a:ea typeface="Consolas"/>
                <a:cs typeface="Consolas"/>
                <a:sym typeface="Consolas"/>
              </a:rPr>
            </a:br>
            <a:r>
              <a:rPr lang="en" sz="900">
                <a:solidFill>
                  <a:srgbClr val="067D17"/>
                </a:solidFill>
                <a:latin typeface="Consolas"/>
                <a:ea typeface="Consolas"/>
                <a:cs typeface="Consolas"/>
                <a:sym typeface="Consolas"/>
              </a:rPr>
              <a:t>  </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get </a:t>
            </a:r>
            <a:r>
              <a:rPr lang="en" sz="900">
                <a:solidFill>
                  <a:srgbClr val="871094"/>
                </a:solidFill>
                <a:latin typeface="Consolas"/>
                <a:ea typeface="Consolas"/>
                <a:cs typeface="Consolas"/>
                <a:sym typeface="Consolas"/>
              </a:rPr>
              <a:t>name</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return 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firstName</a:t>
            </a:r>
            <a:r>
              <a:rPr lang="en" sz="900">
                <a:solidFill>
                  <a:srgbClr val="080808"/>
                </a:solidFill>
                <a:latin typeface="Consolas"/>
                <a:ea typeface="Consolas"/>
                <a:cs typeface="Consolas"/>
                <a:sym typeface="Consolas"/>
              </a:rPr>
              <a:t> + </a:t>
            </a:r>
            <a:r>
              <a:rPr lang="en" sz="900">
                <a:solidFill>
                  <a:srgbClr val="067D17"/>
                </a:solidFill>
                <a:highlight>
                  <a:schemeClr val="lt1"/>
                </a:highlight>
                <a:latin typeface="Consolas"/>
                <a:ea typeface="Consolas"/>
                <a:cs typeface="Consolas"/>
                <a:sym typeface="Consolas"/>
              </a:rPr>
              <a:t>" "</a:t>
            </a:r>
            <a:r>
              <a:rPr lang="en" sz="900">
                <a:solidFill>
                  <a:srgbClr val="080808"/>
                </a:solidFill>
                <a:latin typeface="Consolas"/>
                <a:ea typeface="Consolas"/>
                <a:cs typeface="Consolas"/>
                <a:sym typeface="Consolas"/>
              </a:rPr>
              <a:t> +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lastName;</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set </a:t>
            </a:r>
            <a:r>
              <a:rPr lang="en" sz="900">
                <a:solidFill>
                  <a:srgbClr val="871094"/>
                </a:solidFill>
                <a:latin typeface="Consolas"/>
                <a:ea typeface="Consolas"/>
                <a:cs typeface="Consolas"/>
                <a:sym typeface="Consolas"/>
              </a:rPr>
              <a:t>age</a:t>
            </a:r>
            <a:r>
              <a:rPr lang="en" sz="900">
                <a:solidFill>
                  <a:srgbClr val="080808"/>
                </a:solidFill>
                <a:latin typeface="Consolas"/>
                <a:ea typeface="Consolas"/>
                <a:cs typeface="Consolas"/>
                <a:sym typeface="Consolas"/>
              </a:rPr>
              <a:t>(</a:t>
            </a:r>
            <a:r>
              <a:rPr lang="en" sz="900">
                <a:solidFill>
                  <a:srgbClr val="248F8F"/>
                </a:solidFill>
                <a:latin typeface="Consolas"/>
                <a:ea typeface="Consolas"/>
                <a:cs typeface="Consolas"/>
                <a:sym typeface="Consolas"/>
              </a:rPr>
              <a:t>new_age</a:t>
            </a:r>
            <a:r>
              <a:rPr lang="en" sz="900">
                <a:solidFill>
                  <a:srgbClr val="080808"/>
                </a:solidFill>
                <a:latin typeface="Consolas"/>
                <a:ea typeface="Consolas"/>
                <a:cs typeface="Consolas"/>
                <a:sym typeface="Consolas"/>
              </a:rPr>
              <a:t>) { </a:t>
            </a:r>
            <a:r>
              <a:rPr lang="en" sz="900">
                <a:solidFill>
                  <a:srgbClr val="0033B3"/>
                </a:solidFill>
                <a:latin typeface="Consolas"/>
                <a:ea typeface="Consolas"/>
                <a:cs typeface="Consolas"/>
                <a:sym typeface="Consolas"/>
              </a:rPr>
              <a:t>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years</a:t>
            </a:r>
            <a:r>
              <a:rPr lang="en" sz="900">
                <a:solidFill>
                  <a:srgbClr val="080808"/>
                </a:solidFill>
                <a:latin typeface="Consolas"/>
                <a:ea typeface="Consolas"/>
                <a:cs typeface="Consolas"/>
                <a:sym typeface="Consolas"/>
              </a:rPr>
              <a:t> = </a:t>
            </a:r>
            <a:r>
              <a:rPr lang="en" sz="900">
                <a:solidFill>
                  <a:srgbClr val="248F8F"/>
                </a:solidFill>
                <a:latin typeface="Consolas"/>
                <a:ea typeface="Consolas"/>
                <a:cs typeface="Consolas"/>
                <a:sym typeface="Consolas"/>
              </a:rPr>
              <a:t>new_age</a:t>
            </a:r>
            <a:r>
              <a:rPr lang="en" sz="900">
                <a:solidFill>
                  <a:srgbClr val="871094"/>
                </a:solidFill>
                <a:latin typeface="Consolas"/>
                <a:ea typeface="Consolas"/>
                <a:cs typeface="Consolas"/>
                <a:sym typeface="Consolas"/>
              </a:rPr>
              <a:t>;</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get </a:t>
            </a:r>
            <a:r>
              <a:rPr lang="en" sz="900">
                <a:solidFill>
                  <a:srgbClr val="871094"/>
                </a:solidFill>
                <a:latin typeface="Consolas"/>
                <a:ea typeface="Consolas"/>
                <a:cs typeface="Consolas"/>
                <a:sym typeface="Consolas"/>
              </a:rPr>
              <a:t>age</a:t>
            </a:r>
            <a:r>
              <a:rPr lang="en" sz="900">
                <a:solidFill>
                  <a:srgbClr val="080808"/>
                </a:solidFill>
                <a:latin typeface="Consolas"/>
                <a:ea typeface="Consolas"/>
                <a:cs typeface="Consolas"/>
                <a:sym typeface="Consolas"/>
              </a:rPr>
              <a:t>() { </a:t>
            </a:r>
            <a:r>
              <a:rPr lang="en" sz="900">
                <a:solidFill>
                  <a:srgbClr val="0033B3"/>
                </a:solidFill>
                <a:latin typeface="Consolas"/>
                <a:ea typeface="Consolas"/>
                <a:cs typeface="Consolas"/>
                <a:sym typeface="Consolas"/>
              </a:rPr>
              <a:t>return this</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years;</a:t>
            </a:r>
            <a:r>
              <a:rPr lang="en" sz="900">
                <a:solidFill>
                  <a:srgbClr val="080808"/>
                </a:solidFill>
                <a:latin typeface="Consolas"/>
                <a:ea typeface="Consolas"/>
                <a:cs typeface="Consolas"/>
                <a:sym typeface="Consolas"/>
              </a:rPr>
              <a:t> }</a:t>
            </a:r>
            <a:endParaRPr sz="900">
              <a:solidFill>
                <a:srgbClr val="080808"/>
              </a:solidFill>
              <a:latin typeface="Consolas"/>
              <a:ea typeface="Consolas"/>
              <a:cs typeface="Consolas"/>
              <a:sym typeface="Consolas"/>
            </a:endParaRPr>
          </a:p>
          <a:p>
            <a:pPr indent="0" lvl="0" marL="0" rtl="0" algn="l">
              <a:spcBef>
                <a:spcPts val="800"/>
              </a:spcBef>
              <a:spcAft>
                <a:spcPts val="0"/>
              </a:spcAft>
              <a:buNone/>
            </a:pP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static </a:t>
            </a:r>
            <a:r>
              <a:rPr lang="en" sz="900">
                <a:solidFill>
                  <a:srgbClr val="871094"/>
                </a:solidFill>
                <a:latin typeface="Consolas"/>
                <a:ea typeface="Consolas"/>
                <a:cs typeface="Consolas"/>
                <a:sym typeface="Consolas"/>
              </a:rPr>
              <a:t>greet</a:t>
            </a:r>
            <a:r>
              <a:rPr lang="en" sz="900">
                <a:solidFill>
                  <a:srgbClr val="080808"/>
                </a:solidFill>
                <a:latin typeface="Consolas"/>
                <a:ea typeface="Consolas"/>
                <a:cs typeface="Consolas"/>
                <a:sym typeface="Consolas"/>
              </a:rPr>
              <a:t>() {</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0033B3"/>
                </a:solidFill>
                <a:latin typeface="Consolas"/>
                <a:ea typeface="Consolas"/>
                <a:cs typeface="Consolas"/>
                <a:sym typeface="Consolas"/>
              </a:rPr>
              <a:t>if </a:t>
            </a:r>
            <a:r>
              <a:rPr lang="en" sz="900">
                <a:solidFill>
                  <a:srgbClr val="080808"/>
                </a:solidFill>
                <a:latin typeface="Consolas"/>
                <a:ea typeface="Consolas"/>
                <a:cs typeface="Consolas"/>
                <a:sym typeface="Consolas"/>
              </a:rPr>
              <a:t>(Math.</a:t>
            </a:r>
            <a:r>
              <a:rPr lang="en" sz="900">
                <a:solidFill>
                  <a:srgbClr val="7A7A43"/>
                </a:solidFill>
                <a:highlight>
                  <a:schemeClr val="lt1"/>
                </a:highlight>
                <a:latin typeface="Consolas"/>
                <a:ea typeface="Consolas"/>
                <a:cs typeface="Consolas"/>
                <a:sym typeface="Consolas"/>
              </a:rPr>
              <a:t>random</a:t>
            </a:r>
            <a:r>
              <a:rPr lang="en" sz="900">
                <a:solidFill>
                  <a:srgbClr val="080808"/>
                </a:solidFill>
                <a:latin typeface="Consolas"/>
                <a:ea typeface="Consolas"/>
                <a:cs typeface="Consolas"/>
                <a:sym typeface="Consolas"/>
              </a:rPr>
              <a:t>()</a:t>
            </a:r>
            <a:r>
              <a:rPr lang="en" sz="900">
                <a:solidFill>
                  <a:srgbClr val="871094"/>
                </a:solidFill>
                <a:latin typeface="Consolas"/>
                <a:ea typeface="Consolas"/>
                <a:cs typeface="Consolas"/>
                <a:sym typeface="Consolas"/>
              </a:rPr>
              <a:t> </a:t>
            </a:r>
            <a:r>
              <a:rPr lang="en" sz="900">
                <a:solidFill>
                  <a:srgbClr val="080808"/>
                </a:solidFill>
                <a:latin typeface="Consolas"/>
                <a:ea typeface="Consolas"/>
                <a:cs typeface="Consolas"/>
                <a:sym typeface="Consolas"/>
              </a:rPr>
              <a:t>&lt;= </a:t>
            </a:r>
            <a:r>
              <a:rPr lang="en" sz="900">
                <a:solidFill>
                  <a:srgbClr val="1750EB"/>
                </a:solidFill>
                <a:highlight>
                  <a:schemeClr val="lt1"/>
                </a:highlight>
                <a:latin typeface="Consolas"/>
                <a:ea typeface="Consolas"/>
                <a:cs typeface="Consolas"/>
                <a:sym typeface="Consolas"/>
              </a:rPr>
              <a:t>0.5</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console</a:t>
            </a:r>
            <a:r>
              <a:rPr lang="en" sz="900">
                <a:solidFill>
                  <a:srgbClr val="080808"/>
                </a:solidFill>
                <a:highlight>
                  <a:schemeClr val="lt1"/>
                </a:highlight>
                <a:latin typeface="Consolas"/>
                <a:ea typeface="Consolas"/>
                <a:cs typeface="Consolas"/>
                <a:sym typeface="Consolas"/>
              </a:rPr>
              <a:t>.</a:t>
            </a:r>
            <a:r>
              <a:rPr lang="en" sz="900">
                <a:solidFill>
                  <a:srgbClr val="7A7A43"/>
                </a:solidFill>
                <a:highlight>
                  <a:schemeClr val="lt1"/>
                </a:highlight>
                <a:latin typeface="Consolas"/>
                <a:ea typeface="Consolas"/>
                <a:cs typeface="Consolas"/>
                <a:sym typeface="Consolas"/>
              </a:rPr>
              <a:t>log</a:t>
            </a:r>
            <a:r>
              <a:rPr lang="en" sz="900">
                <a:solidFill>
                  <a:srgbClr val="080808"/>
                </a:solidFill>
                <a:highlight>
                  <a:schemeClr val="lt1"/>
                </a:highlight>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"Hello!"</a:t>
            </a:r>
            <a:r>
              <a:rPr lang="en" sz="900">
                <a:solidFill>
                  <a:srgbClr val="080808"/>
                </a:solidFill>
                <a:highlight>
                  <a:schemeClr val="lt1"/>
                </a:highlight>
                <a:latin typeface="Consolas"/>
                <a:ea typeface="Consolas"/>
                <a:cs typeface="Consolas"/>
                <a:sym typeface="Consolas"/>
              </a:rPr>
              <a:t>);</a:t>
            </a:r>
            <a:br>
              <a:rPr lang="en" sz="900">
                <a:solidFill>
                  <a:srgbClr val="080808"/>
                </a:solidFill>
                <a:highlight>
                  <a:schemeClr val="lt1"/>
                </a:highlight>
                <a:latin typeface="Consolas"/>
                <a:ea typeface="Consolas"/>
                <a:cs typeface="Consolas"/>
                <a:sym typeface="Consolas"/>
              </a:rPr>
            </a:br>
            <a:r>
              <a:rPr lang="en" sz="900">
                <a:solidFill>
                  <a:srgbClr val="080808"/>
                </a:solidFill>
                <a:highlight>
                  <a:schemeClr val="lt1"/>
                </a:highlight>
                <a:latin typeface="Consolas"/>
                <a:ea typeface="Consolas"/>
                <a:cs typeface="Consolas"/>
                <a:sym typeface="Consolas"/>
              </a:rPr>
              <a:t>    </a:t>
            </a:r>
            <a:r>
              <a:rPr lang="en" sz="900">
                <a:solidFill>
                  <a:srgbClr val="0033B3"/>
                </a:solidFill>
                <a:latin typeface="Consolas"/>
                <a:ea typeface="Consolas"/>
                <a:cs typeface="Consolas"/>
                <a:sym typeface="Consolas"/>
              </a:rPr>
              <a:t>else</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	</a:t>
            </a:r>
            <a:r>
              <a:rPr lang="en" sz="900">
                <a:solidFill>
                  <a:srgbClr val="830091"/>
                </a:solidFill>
                <a:highlight>
                  <a:schemeClr val="lt1"/>
                </a:highlight>
                <a:latin typeface="Consolas"/>
                <a:ea typeface="Consolas"/>
                <a:cs typeface="Consolas"/>
                <a:sym typeface="Consolas"/>
              </a:rPr>
              <a:t>console</a:t>
            </a:r>
            <a:r>
              <a:rPr lang="en" sz="900">
                <a:solidFill>
                  <a:srgbClr val="080808"/>
                </a:solidFill>
                <a:highlight>
                  <a:schemeClr val="lt1"/>
                </a:highlight>
                <a:latin typeface="Consolas"/>
                <a:ea typeface="Consolas"/>
                <a:cs typeface="Consolas"/>
                <a:sym typeface="Consolas"/>
              </a:rPr>
              <a:t>.</a:t>
            </a:r>
            <a:r>
              <a:rPr lang="en" sz="900">
                <a:solidFill>
                  <a:srgbClr val="7A7A43"/>
                </a:solidFill>
                <a:highlight>
                  <a:schemeClr val="lt1"/>
                </a:highlight>
                <a:latin typeface="Consolas"/>
                <a:ea typeface="Consolas"/>
                <a:cs typeface="Consolas"/>
                <a:sym typeface="Consolas"/>
              </a:rPr>
              <a:t>log</a:t>
            </a:r>
            <a:r>
              <a:rPr lang="en" sz="900">
                <a:solidFill>
                  <a:srgbClr val="080808"/>
                </a:solidFill>
                <a:highlight>
                  <a:schemeClr val="lt1"/>
                </a:highlight>
                <a:latin typeface="Consolas"/>
                <a:ea typeface="Consolas"/>
                <a:cs typeface="Consolas"/>
                <a:sym typeface="Consolas"/>
              </a:rPr>
              <a:t>(</a:t>
            </a:r>
            <a:r>
              <a:rPr lang="en" sz="900">
                <a:solidFill>
                  <a:srgbClr val="067D17"/>
                </a:solidFill>
                <a:highlight>
                  <a:schemeClr val="lt1"/>
                </a:highlight>
                <a:latin typeface="Consolas"/>
                <a:ea typeface="Consolas"/>
                <a:cs typeface="Consolas"/>
                <a:sym typeface="Consolas"/>
              </a:rPr>
              <a:t>"Hi!"</a:t>
            </a:r>
            <a:r>
              <a:rPr lang="en" sz="900">
                <a:solidFill>
                  <a:srgbClr val="080808"/>
                </a:solidFill>
                <a:highlight>
                  <a:schemeClr val="lt1"/>
                </a:highlight>
                <a:latin typeface="Consolas"/>
                <a:ea typeface="Consolas"/>
                <a:cs typeface="Consolas"/>
                <a:sym typeface="Consolas"/>
              </a:rPr>
              <a:t>);</a:t>
            </a:r>
            <a:br>
              <a:rPr lang="en" sz="900">
                <a:solidFill>
                  <a:srgbClr val="067D17"/>
                </a:solidFill>
                <a:latin typeface="Consolas"/>
                <a:ea typeface="Consolas"/>
                <a:cs typeface="Consolas"/>
                <a:sym typeface="Consolas"/>
              </a:rPr>
            </a:br>
            <a:r>
              <a:rPr lang="en" sz="900">
                <a:solidFill>
                  <a:srgbClr val="067D17"/>
                </a:solidFill>
                <a:latin typeface="Consolas"/>
                <a:ea typeface="Consolas"/>
                <a:cs typeface="Consolas"/>
                <a:sym typeface="Consolas"/>
              </a:rPr>
              <a:t>  </a:t>
            </a:r>
            <a:r>
              <a:rPr lang="en" sz="900">
                <a:solidFill>
                  <a:srgbClr val="080808"/>
                </a:solidFill>
                <a:latin typeface="Consolas"/>
                <a:ea typeface="Consolas"/>
                <a:cs typeface="Consolas"/>
                <a:sym typeface="Consolas"/>
              </a:rPr>
              <a:t>}</a:t>
            </a:r>
            <a:br>
              <a:rPr lang="en" sz="900">
                <a:solidFill>
                  <a:srgbClr val="080808"/>
                </a:solidFill>
                <a:latin typeface="Consolas"/>
                <a:ea typeface="Consolas"/>
                <a:cs typeface="Consolas"/>
                <a:sym typeface="Consolas"/>
              </a:rPr>
            </a:br>
            <a:r>
              <a:rPr lang="en" sz="900">
                <a:solidFill>
                  <a:srgbClr val="080808"/>
                </a:solidFill>
                <a:latin typeface="Consolas"/>
                <a:ea typeface="Consolas"/>
                <a:cs typeface="Consolas"/>
                <a:sym typeface="Consolas"/>
              </a:rPr>
              <a:t>};</a:t>
            </a:r>
            <a:endParaRPr sz="900">
              <a:solidFill>
                <a:srgbClr val="0033B3"/>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PA - Objects and Classes</a:t>
            </a:r>
            <a:endParaRPr sz="2500"/>
          </a:p>
        </p:txBody>
      </p:sp>
      <p:sp>
        <p:nvSpPr>
          <p:cNvPr id="969" name="Google Shape;969;p11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sz="1600">
                <a:solidFill>
                  <a:schemeClr val="accent2"/>
                </a:solidFill>
              </a:rPr>
              <a:t>Please follow the link below to the practice assignment for objects and classes.</a:t>
            </a:r>
            <a:endParaRPr sz="1600">
              <a:solidFill>
                <a:schemeClr val="accent2"/>
              </a:solidFill>
            </a:endParaRPr>
          </a:p>
          <a:p>
            <a:pPr indent="-330200" lvl="0" marL="457200" rtl="0" algn="l">
              <a:lnSpc>
                <a:spcPct val="115000"/>
              </a:lnSpc>
              <a:spcBef>
                <a:spcPts val="1200"/>
              </a:spcBef>
              <a:spcAft>
                <a:spcPts val="0"/>
              </a:spcAft>
              <a:buClr>
                <a:schemeClr val="accent4"/>
              </a:buClr>
              <a:buSzPts val="1600"/>
              <a:buChar char="●"/>
            </a:pPr>
            <a:r>
              <a:rPr lang="en" sz="1600" u="sng">
                <a:solidFill>
                  <a:schemeClr val="hlink"/>
                </a:solidFill>
                <a:hlinkClick r:id="rId3"/>
              </a:rPr>
              <a:t>PA - 308.3.1 - Objects and Classes</a:t>
            </a:r>
            <a:endParaRPr sz="1600">
              <a:solidFill>
                <a:schemeClr val="accent2"/>
              </a:solidFill>
            </a:endParaRPr>
          </a:p>
          <a:p>
            <a:pPr indent="-330200" lvl="0" marL="457200" rtl="0" algn="l">
              <a:spcBef>
                <a:spcPts val="1000"/>
              </a:spcBef>
              <a:spcAft>
                <a:spcPts val="0"/>
              </a:spcAft>
              <a:buClr>
                <a:schemeClr val="accent4"/>
              </a:buClr>
              <a:buSzPts val="1600"/>
              <a:buChar char="●"/>
            </a:pPr>
            <a:r>
              <a:rPr lang="en" sz="1600"/>
              <a:t>You can also find this assignment on Canvas under the Assignments section.</a:t>
            </a:r>
            <a:endParaRPr sz="1600"/>
          </a:p>
          <a:p>
            <a:pPr indent="-330200" lvl="0" marL="457200" rtl="0" algn="l">
              <a:spcBef>
                <a:spcPts val="1000"/>
              </a:spcBef>
              <a:spcAft>
                <a:spcPts val="1000"/>
              </a:spcAft>
              <a:buClr>
                <a:schemeClr val="accent4"/>
              </a:buClr>
              <a:buSzPts val="1600"/>
              <a:buChar char="●"/>
            </a:pPr>
            <a:r>
              <a:rPr lang="en" sz="1600"/>
              <a:t>If you have technical questions while performing the activity, ask your instructors for assistance.</a:t>
            </a:r>
            <a:endParaRPr/>
          </a:p>
        </p:txBody>
      </p:sp>
      <p:sp>
        <p:nvSpPr>
          <p:cNvPr id="970" name="Google Shape;970;p11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5"/>
          <p:cNvSpPr txBox="1"/>
          <p:nvPr>
            <p:ph type="title"/>
          </p:nvPr>
        </p:nvSpPr>
        <p:spPr>
          <a:xfrm>
            <a:off x="426012" y="6450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Summary</a:t>
            </a:r>
            <a:endParaRPr sz="2800"/>
          </a:p>
        </p:txBody>
      </p:sp>
      <p:sp>
        <p:nvSpPr>
          <p:cNvPr id="977" name="Google Shape;977;p115"/>
          <p:cNvSpPr txBox="1"/>
          <p:nvPr>
            <p:ph idx="1" type="body"/>
          </p:nvPr>
        </p:nvSpPr>
        <p:spPr>
          <a:xfrm>
            <a:off x="576275" y="1129325"/>
            <a:ext cx="8186700" cy="3556800"/>
          </a:xfrm>
          <a:prstGeom prst="rect">
            <a:avLst/>
          </a:prstGeom>
        </p:spPr>
        <p:txBody>
          <a:bodyPr anchorCtr="0" anchor="t" bIns="68575" lIns="68575" spcFirstLastPara="1" rIns="68575" wrap="square" tIns="68575">
            <a:normAutofit/>
          </a:bodyPr>
          <a:lstStyle/>
          <a:p>
            <a:pPr indent="-247650" lvl="0" marL="342900" marR="0" rtl="0" algn="l">
              <a:lnSpc>
                <a:spcPct val="115000"/>
              </a:lnSpc>
              <a:spcBef>
                <a:spcPts val="0"/>
              </a:spcBef>
              <a:spcAft>
                <a:spcPts val="0"/>
              </a:spcAft>
              <a:buClr>
                <a:schemeClr val="accent4"/>
              </a:buClr>
              <a:buSzPts val="1300"/>
              <a:buChar char="➢"/>
            </a:pPr>
            <a:r>
              <a:rPr lang="en">
                <a:solidFill>
                  <a:schemeClr val="accent2"/>
                </a:solidFill>
              </a:rPr>
              <a:t>A JavaScript object is a non-primitive data type that allows you to store multiple unordered collections of data. Objects store data in key:value pairs.</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JavaScript provides standard built-in objects (global objects) such as Date, Number, and Math, that have many useful properties and methods for commonly encountered tasks.</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Arrays are useful for storing ordered collections of data when descriptive keys are </a:t>
            </a:r>
            <a:r>
              <a:rPr lang="en">
                <a:solidFill>
                  <a:schemeClr val="accent2"/>
                </a:solidFill>
              </a:rPr>
              <a:t>unnecessary</a:t>
            </a:r>
            <a:r>
              <a:rPr lang="en">
                <a:solidFill>
                  <a:schemeClr val="accent2"/>
                </a:solidFill>
              </a:rPr>
              <a:t>.</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Arrays do have a few named properties, such as length.</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The Array object provides many useful methods for working with arrays, such as pop, push, shift, slice, splice, join, sort, and reverse.</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Both arrays and objects can be iterated through using for loops.</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Classes are templates for creating objects, and have unique syntax and properties that differentiate them from standard objects and object prototypes.</a:t>
            </a:r>
            <a:endParaRPr>
              <a:solidFill>
                <a:schemeClr val="accent2"/>
              </a:solidFill>
            </a:endParaRPr>
          </a:p>
          <a:p>
            <a:pPr indent="-247650" lvl="0" marL="342900" rtl="0" algn="l">
              <a:lnSpc>
                <a:spcPct val="115000"/>
              </a:lnSpc>
              <a:spcBef>
                <a:spcPts val="0"/>
              </a:spcBef>
              <a:spcAft>
                <a:spcPts val="0"/>
              </a:spcAft>
              <a:buClr>
                <a:schemeClr val="accent4"/>
              </a:buClr>
              <a:buSzPts val="1300"/>
              <a:buChar char="➢"/>
            </a:pPr>
            <a:r>
              <a:rPr lang="en">
                <a:solidFill>
                  <a:schemeClr val="accent2"/>
                </a:solidFill>
              </a:rPr>
              <a:t>Classes can define separate methods for accessing or modifying the same piece of data, and can encapsulate data to prevent users from modifying it improperly.</a:t>
            </a:r>
            <a:endParaRPr>
              <a:solidFill>
                <a:schemeClr val="accent2"/>
              </a:solidFill>
            </a:endParaRPr>
          </a:p>
          <a:p>
            <a:pPr indent="-247650" lvl="0" marL="342900" marR="0" rtl="0" algn="l">
              <a:lnSpc>
                <a:spcPct val="115000"/>
              </a:lnSpc>
              <a:spcBef>
                <a:spcPts val="0"/>
              </a:spcBef>
              <a:spcAft>
                <a:spcPts val="0"/>
              </a:spcAft>
              <a:buClr>
                <a:schemeClr val="accent4"/>
              </a:buClr>
              <a:buSzPts val="1300"/>
              <a:buChar char="➢"/>
            </a:pPr>
            <a:r>
              <a:rPr lang="en">
                <a:solidFill>
                  <a:schemeClr val="accent2"/>
                </a:solidFill>
              </a:rPr>
              <a:t>Classes can also extend other classes and inherit their properties, fields, and methods.</a:t>
            </a:r>
            <a:endParaRPr>
              <a:solidFill>
                <a:schemeClr val="accent2"/>
              </a:solidFill>
            </a:endParaRPr>
          </a:p>
        </p:txBody>
      </p:sp>
      <p:sp>
        <p:nvSpPr>
          <p:cNvPr id="978" name="Google Shape;978;p11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6"/>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type="title"/>
          </p:nvPr>
        </p:nvSpPr>
        <p:spPr>
          <a:xfrm>
            <a:off x="356100" y="730250"/>
            <a:ext cx="81867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2500"/>
              <a:t>Types of JavaScript Objects</a:t>
            </a:r>
            <a:endParaRPr sz="2500"/>
          </a:p>
        </p:txBody>
      </p:sp>
      <p:sp>
        <p:nvSpPr>
          <p:cNvPr id="496" name="Google Shape;496;p55"/>
          <p:cNvSpPr txBox="1"/>
          <p:nvPr>
            <p:ph idx="1" type="body"/>
          </p:nvPr>
        </p:nvSpPr>
        <p:spPr>
          <a:xfrm>
            <a:off x="612000" y="1290600"/>
            <a:ext cx="8098500" cy="34965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sz="1500">
                <a:solidFill>
                  <a:schemeClr val="accent2"/>
                </a:solidFill>
              </a:rPr>
              <a:t>Any value in JavaScript that is not a </a:t>
            </a:r>
            <a:r>
              <a:rPr b="1" lang="en" sz="1500">
                <a:solidFill>
                  <a:schemeClr val="accent2"/>
                </a:solidFill>
              </a:rPr>
              <a:t>string</a:t>
            </a:r>
            <a:r>
              <a:rPr lang="en" sz="1500">
                <a:solidFill>
                  <a:schemeClr val="accent2"/>
                </a:solidFill>
              </a:rPr>
              <a:t>, </a:t>
            </a:r>
            <a:r>
              <a:rPr b="1" lang="en" sz="1500">
                <a:solidFill>
                  <a:schemeClr val="accent2"/>
                </a:solidFill>
              </a:rPr>
              <a:t>number</a:t>
            </a:r>
            <a:r>
              <a:rPr lang="en" sz="1500">
                <a:solidFill>
                  <a:schemeClr val="accent2"/>
                </a:solidFill>
              </a:rPr>
              <a:t>, </a:t>
            </a:r>
            <a:r>
              <a:rPr b="1" lang="en" sz="1500">
                <a:solidFill>
                  <a:schemeClr val="accent2"/>
                </a:solidFill>
              </a:rPr>
              <a:t>boolean</a:t>
            </a:r>
            <a:r>
              <a:rPr lang="en" sz="1500">
                <a:solidFill>
                  <a:schemeClr val="accent2"/>
                </a:solidFill>
              </a:rPr>
              <a:t>, </a:t>
            </a:r>
            <a:r>
              <a:rPr b="1" lang="en" sz="1500">
                <a:solidFill>
                  <a:schemeClr val="accent2"/>
                </a:solidFill>
              </a:rPr>
              <a:t>null</a:t>
            </a:r>
            <a:r>
              <a:rPr lang="en" sz="1500">
                <a:solidFill>
                  <a:schemeClr val="accent2"/>
                </a:solidFill>
              </a:rPr>
              <a:t>, or is </a:t>
            </a:r>
            <a:r>
              <a:rPr b="1" lang="en" sz="1500">
                <a:solidFill>
                  <a:schemeClr val="accent2"/>
                </a:solidFill>
              </a:rPr>
              <a:t>undefined </a:t>
            </a:r>
            <a:r>
              <a:rPr lang="en" sz="1500">
                <a:solidFill>
                  <a:schemeClr val="accent2"/>
                </a:solidFill>
              </a:rPr>
              <a:t>is an object because they are primitive data types</a:t>
            </a:r>
            <a:r>
              <a:rPr lang="en" sz="1500">
                <a:solidFill>
                  <a:schemeClr val="accent2"/>
                </a:solidFill>
              </a:rPr>
              <a:t>. Other examples of objects include:</a:t>
            </a:r>
            <a:endParaRPr sz="1500">
              <a:solidFill>
                <a:schemeClr val="accent2"/>
              </a:solidFill>
            </a:endParaRPr>
          </a:p>
          <a:p>
            <a:pPr indent="-260350" lvl="0" marL="685800" rtl="0" algn="l">
              <a:lnSpc>
                <a:spcPct val="115000"/>
              </a:lnSpc>
              <a:spcBef>
                <a:spcPts val="1000"/>
              </a:spcBef>
              <a:spcAft>
                <a:spcPts val="0"/>
              </a:spcAft>
              <a:buSzPts val="1500"/>
              <a:buChar char="➢"/>
            </a:pPr>
            <a:r>
              <a:rPr lang="en" sz="1500">
                <a:solidFill>
                  <a:schemeClr val="accent2"/>
                </a:solidFill>
              </a:rPr>
              <a:t>Booleans </a:t>
            </a:r>
            <a:r>
              <a:rPr b="1" lang="en" sz="1500">
                <a:solidFill>
                  <a:schemeClr val="accent2"/>
                </a:solidFill>
              </a:rPr>
              <a:t>can </a:t>
            </a:r>
            <a:r>
              <a:rPr lang="en" sz="1500">
                <a:solidFill>
                  <a:schemeClr val="accent2"/>
                </a:solidFill>
              </a:rPr>
              <a:t>be objects (if defined with the </a:t>
            </a:r>
            <a:r>
              <a:rPr b="1" lang="en" sz="1500">
                <a:solidFill>
                  <a:schemeClr val="accent2"/>
                </a:solidFill>
              </a:rPr>
              <a:t>new</a:t>
            </a:r>
            <a:r>
              <a:rPr lang="en" sz="1500">
                <a:solidFill>
                  <a:schemeClr val="accent2"/>
                </a:solidFill>
              </a:rPr>
              <a:t> keyword).</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Numbers </a:t>
            </a:r>
            <a:r>
              <a:rPr b="1" lang="en" sz="1500">
                <a:solidFill>
                  <a:schemeClr val="accent2"/>
                </a:solidFill>
              </a:rPr>
              <a:t>can </a:t>
            </a:r>
            <a:r>
              <a:rPr lang="en" sz="1500">
                <a:solidFill>
                  <a:schemeClr val="accent2"/>
                </a:solidFill>
              </a:rPr>
              <a:t>be objects (if defined with the </a:t>
            </a:r>
            <a:r>
              <a:rPr b="1" lang="en" sz="1500">
                <a:solidFill>
                  <a:schemeClr val="accent2"/>
                </a:solidFill>
              </a:rPr>
              <a:t>new</a:t>
            </a:r>
            <a:r>
              <a:rPr lang="en" sz="1500">
                <a:solidFill>
                  <a:schemeClr val="accent2"/>
                </a:solidFill>
              </a:rPr>
              <a:t> keyword).</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Strings </a:t>
            </a:r>
            <a:r>
              <a:rPr b="1" lang="en" sz="1500">
                <a:solidFill>
                  <a:schemeClr val="accent2"/>
                </a:solidFill>
              </a:rPr>
              <a:t>can </a:t>
            </a:r>
            <a:r>
              <a:rPr lang="en" sz="1500">
                <a:solidFill>
                  <a:schemeClr val="accent2"/>
                </a:solidFill>
              </a:rPr>
              <a:t>be objects (if defined with the </a:t>
            </a:r>
            <a:r>
              <a:rPr b="1" lang="en" sz="1500">
                <a:solidFill>
                  <a:schemeClr val="accent2"/>
                </a:solidFill>
              </a:rPr>
              <a:t>new</a:t>
            </a:r>
            <a:r>
              <a:rPr lang="en" sz="1500">
                <a:solidFill>
                  <a:schemeClr val="accent2"/>
                </a:solidFill>
              </a:rPr>
              <a:t> keyword).</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Dates are always objects.</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Maths are always objects.</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Regular expressions are always objects.</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Arrays are always objects.</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Functions are always objects.</a:t>
            </a:r>
            <a:endParaRPr sz="1500">
              <a:solidFill>
                <a:schemeClr val="accent2"/>
              </a:solidFill>
            </a:endParaRPr>
          </a:p>
          <a:p>
            <a:pPr indent="-260350" lvl="0" marL="685800" rtl="0" algn="l">
              <a:lnSpc>
                <a:spcPct val="115000"/>
              </a:lnSpc>
              <a:spcBef>
                <a:spcPts val="0"/>
              </a:spcBef>
              <a:spcAft>
                <a:spcPts val="0"/>
              </a:spcAft>
              <a:buSzPts val="1500"/>
              <a:buChar char="➢"/>
            </a:pPr>
            <a:r>
              <a:rPr lang="en" sz="1500">
                <a:solidFill>
                  <a:schemeClr val="accent2"/>
                </a:solidFill>
              </a:rPr>
              <a:t>Objects are always objects.</a:t>
            </a:r>
            <a:endParaRPr b="1" sz="1500">
              <a:solidFill>
                <a:schemeClr val="accent2"/>
              </a:solidFill>
            </a:endParaRPr>
          </a:p>
          <a:p>
            <a:pPr indent="0" lvl="0" marL="0" rtl="0" algn="l">
              <a:spcBef>
                <a:spcPts val="1000"/>
              </a:spcBef>
              <a:spcAft>
                <a:spcPts val="0"/>
              </a:spcAft>
              <a:buNone/>
            </a:pPr>
            <a:r>
              <a:rPr lang="en" sz="1500">
                <a:solidFill>
                  <a:schemeClr val="accent2"/>
                </a:solidFill>
              </a:rPr>
              <a:t> Note: A primitive value is a value that has no </a:t>
            </a:r>
            <a:r>
              <a:rPr b="1" lang="en" sz="1500">
                <a:solidFill>
                  <a:schemeClr val="accent2"/>
                </a:solidFill>
              </a:rPr>
              <a:t>properties </a:t>
            </a:r>
            <a:r>
              <a:rPr lang="en" sz="1500">
                <a:solidFill>
                  <a:schemeClr val="accent2"/>
                </a:solidFill>
              </a:rPr>
              <a:t>or </a:t>
            </a:r>
            <a:r>
              <a:rPr b="1" lang="en" sz="1500">
                <a:solidFill>
                  <a:schemeClr val="accent2"/>
                </a:solidFill>
              </a:rPr>
              <a:t>methods</a:t>
            </a:r>
            <a:r>
              <a:rPr lang="en" sz="1500">
                <a:solidFill>
                  <a:schemeClr val="accent2"/>
                </a:solidFill>
              </a:rPr>
              <a:t>.</a:t>
            </a:r>
            <a:endParaRPr sz="1100"/>
          </a:p>
        </p:txBody>
      </p:sp>
      <p:sp>
        <p:nvSpPr>
          <p:cNvPr id="497" name="Google Shape;497;p5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6"/>
          <p:cNvSpPr txBox="1"/>
          <p:nvPr>
            <p:ph type="title"/>
          </p:nvPr>
        </p:nvSpPr>
        <p:spPr>
          <a:xfrm>
            <a:off x="318275" y="664725"/>
            <a:ext cx="81867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Accessing JavaScript Object Properties</a:t>
            </a:r>
            <a:endParaRPr sz="2500"/>
          </a:p>
        </p:txBody>
      </p:sp>
      <p:sp>
        <p:nvSpPr>
          <p:cNvPr id="504" name="Google Shape;504;p56"/>
          <p:cNvSpPr txBox="1"/>
          <p:nvPr>
            <p:ph idx="1" type="body"/>
          </p:nvPr>
        </p:nvSpPr>
        <p:spPr>
          <a:xfrm>
            <a:off x="572675" y="1195125"/>
            <a:ext cx="8137800" cy="3768900"/>
          </a:xfrm>
          <a:prstGeom prst="rect">
            <a:avLst/>
          </a:prstGeom>
        </p:spPr>
        <p:txBody>
          <a:bodyPr anchorCtr="0" anchor="t" bIns="68575" lIns="68575" spcFirstLastPara="1" rIns="68575" wrap="square" tIns="68575">
            <a:noAutofit/>
          </a:bodyPr>
          <a:lstStyle/>
          <a:p>
            <a:pPr indent="0" lvl="0" marL="0" rtl="0" algn="l">
              <a:lnSpc>
                <a:spcPct val="100000"/>
              </a:lnSpc>
              <a:spcBef>
                <a:spcPts val="500"/>
              </a:spcBef>
              <a:spcAft>
                <a:spcPts val="0"/>
              </a:spcAft>
              <a:buClr>
                <a:schemeClr val="dk1"/>
              </a:buClr>
              <a:buSzPts val="800"/>
              <a:buFont typeface="Arial"/>
              <a:buNone/>
            </a:pPr>
            <a:r>
              <a:rPr lang="en" sz="1500"/>
              <a:t>There are three methods for accessing a property of an object:</a:t>
            </a:r>
            <a:endParaRPr sz="1500"/>
          </a:p>
          <a:p>
            <a:pPr indent="0" lvl="0" marL="457200" rtl="0" algn="l">
              <a:spcBef>
                <a:spcPts val="1000"/>
              </a:spcBef>
              <a:spcAft>
                <a:spcPts val="0"/>
              </a:spcAft>
              <a:buNone/>
            </a:pPr>
            <a:r>
              <a:rPr lang="en" sz="1500">
                <a:solidFill>
                  <a:srgbClr val="830091"/>
                </a:solidFill>
                <a:highlight>
                  <a:schemeClr val="lt1"/>
                </a:highlight>
                <a:latin typeface="Consolas"/>
                <a:ea typeface="Consolas"/>
                <a:cs typeface="Consolas"/>
                <a:sym typeface="Consolas"/>
              </a:rPr>
              <a:t>objectName</a:t>
            </a:r>
            <a:r>
              <a:rPr lang="en" sz="1500">
                <a:solidFill>
                  <a:srgbClr val="080808"/>
                </a:solidFill>
                <a:highlight>
                  <a:schemeClr val="lt1"/>
                </a:highlight>
                <a:latin typeface="Consolas"/>
                <a:ea typeface="Consolas"/>
                <a:cs typeface="Consolas"/>
                <a:sym typeface="Consolas"/>
              </a:rPr>
              <a:t>.</a:t>
            </a:r>
            <a:r>
              <a:rPr lang="en" sz="1500">
                <a:solidFill>
                  <a:srgbClr val="871094"/>
                </a:solidFill>
                <a:highlight>
                  <a:schemeClr val="lt1"/>
                </a:highlight>
                <a:latin typeface="Consolas"/>
                <a:ea typeface="Consolas"/>
                <a:cs typeface="Consolas"/>
                <a:sym typeface="Consolas"/>
              </a:rPr>
              <a:t>propertyName</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e.g. person.age</a:t>
            </a:r>
            <a:endParaRPr sz="1500"/>
          </a:p>
          <a:p>
            <a:pPr indent="0" lvl="0" marL="457200" rtl="0" algn="l">
              <a:spcBef>
                <a:spcPts val="800"/>
              </a:spcBef>
              <a:spcAft>
                <a:spcPts val="0"/>
              </a:spcAft>
              <a:buNone/>
            </a:pPr>
            <a:r>
              <a:rPr lang="en" sz="1500">
                <a:solidFill>
                  <a:srgbClr val="830091"/>
                </a:solidFill>
                <a:highlight>
                  <a:schemeClr val="lt1"/>
                </a:highlight>
                <a:latin typeface="Consolas"/>
                <a:ea typeface="Consolas"/>
                <a:cs typeface="Consolas"/>
                <a:sym typeface="Consolas"/>
              </a:rPr>
              <a:t>objectName</a:t>
            </a:r>
            <a:r>
              <a:rPr lang="en" sz="1500">
                <a:solidFill>
                  <a:srgbClr val="080808"/>
                </a:solidFill>
                <a:highlight>
                  <a:schemeClr val="lt1"/>
                </a:highlight>
                <a:latin typeface="Consolas"/>
                <a:ea typeface="Consolas"/>
                <a:cs typeface="Consolas"/>
                <a:sym typeface="Consolas"/>
              </a:rPr>
              <a:t>[</a:t>
            </a:r>
            <a:r>
              <a:rPr lang="en" sz="1500">
                <a:solidFill>
                  <a:srgbClr val="067D17"/>
                </a:solidFill>
                <a:highlight>
                  <a:schemeClr val="lt1"/>
                </a:highlight>
                <a:latin typeface="Consolas"/>
                <a:ea typeface="Consolas"/>
                <a:cs typeface="Consolas"/>
                <a:sym typeface="Consolas"/>
              </a:rPr>
              <a:t>“propertyName”</a:t>
            </a:r>
            <a:r>
              <a:rPr lang="en" sz="1500">
                <a:solidFill>
                  <a:schemeClr val="accent2"/>
                </a:solidFill>
                <a:highlight>
                  <a:schemeClr val="lt1"/>
                </a:highlight>
                <a:latin typeface="Consolas"/>
                <a:ea typeface="Consolas"/>
                <a:cs typeface="Consolas"/>
                <a:sym typeface="Consolas"/>
              </a:rPr>
              <a:t>]</a:t>
            </a:r>
            <a:r>
              <a:rPr lang="en" sz="1500">
                <a:solidFill>
                  <a:srgbClr val="080808"/>
                </a:solidFill>
                <a:highlight>
                  <a:schemeClr val="lt1"/>
                </a:highlight>
                <a:latin typeface="Consolas"/>
                <a:ea typeface="Consolas"/>
                <a:cs typeface="Consolas"/>
                <a:sym typeface="Consolas"/>
              </a:rPr>
              <a:t> 	</a:t>
            </a:r>
            <a:r>
              <a:rPr lang="en" sz="1500">
                <a:solidFill>
                  <a:srgbClr val="8C8C8C"/>
                </a:solidFill>
                <a:highlight>
                  <a:schemeClr val="lt1"/>
                </a:highlight>
                <a:latin typeface="Consolas"/>
                <a:ea typeface="Consolas"/>
                <a:cs typeface="Consolas"/>
                <a:sym typeface="Consolas"/>
              </a:rPr>
              <a:t>// e.g. person[“age”]</a:t>
            </a:r>
            <a:endParaRPr sz="1500"/>
          </a:p>
          <a:p>
            <a:pPr indent="0" lvl="0" marL="457200" rtl="0" algn="l">
              <a:spcBef>
                <a:spcPts val="800"/>
              </a:spcBef>
              <a:spcAft>
                <a:spcPts val="0"/>
              </a:spcAft>
              <a:buNone/>
            </a:pPr>
            <a:r>
              <a:rPr lang="en" sz="1500">
                <a:solidFill>
                  <a:srgbClr val="830091"/>
                </a:solidFill>
                <a:highlight>
                  <a:schemeClr val="lt1"/>
                </a:highlight>
                <a:latin typeface="Consolas"/>
                <a:ea typeface="Consolas"/>
                <a:cs typeface="Consolas"/>
                <a:sym typeface="Consolas"/>
              </a:rPr>
              <a:t>objectName</a:t>
            </a:r>
            <a:r>
              <a:rPr lang="en" sz="1500">
                <a:solidFill>
                  <a:srgbClr val="080808"/>
                </a:solidFill>
                <a:highlight>
                  <a:schemeClr val="lt1"/>
                </a:highlight>
                <a:latin typeface="Consolas"/>
                <a:ea typeface="Consolas"/>
                <a:cs typeface="Consolas"/>
                <a:sym typeface="Consolas"/>
              </a:rPr>
              <a:t>[expression] 		</a:t>
            </a:r>
            <a:r>
              <a:rPr lang="en" sz="1500">
                <a:solidFill>
                  <a:srgbClr val="8C8C8C"/>
                </a:solidFill>
                <a:highlight>
                  <a:schemeClr val="lt1"/>
                </a:highlight>
                <a:latin typeface="Consolas"/>
                <a:ea typeface="Consolas"/>
                <a:cs typeface="Consolas"/>
                <a:sym typeface="Consolas"/>
              </a:rPr>
              <a:t>// e.g. x = “age”; person[x]</a:t>
            </a:r>
            <a:endParaRPr sz="1500">
              <a:solidFill>
                <a:srgbClr val="8C8C8C"/>
              </a:solidFill>
              <a:highlight>
                <a:schemeClr val="lt1"/>
              </a:highlight>
              <a:latin typeface="Consolas"/>
              <a:ea typeface="Consolas"/>
              <a:cs typeface="Consolas"/>
              <a:sym typeface="Consolas"/>
            </a:endParaRPr>
          </a:p>
          <a:p>
            <a:pPr indent="0" lvl="0" marL="0" rtl="0" algn="l">
              <a:spcBef>
                <a:spcPts val="800"/>
              </a:spcBef>
              <a:spcAft>
                <a:spcPts val="0"/>
              </a:spcAft>
              <a:buNone/>
            </a:pPr>
            <a:r>
              <a:rPr lang="en" sz="1500">
                <a:solidFill>
                  <a:schemeClr val="accent2"/>
                </a:solidFill>
                <a:highlight>
                  <a:schemeClr val="lt1"/>
                </a:highlight>
              </a:rPr>
              <a:t>Using the person example from previous slides:</a:t>
            </a:r>
            <a:endParaRPr sz="1500">
              <a:solidFill>
                <a:schemeClr val="accent2"/>
              </a:solidFill>
              <a:highlight>
                <a:schemeClr val="lt1"/>
              </a:highlight>
            </a:endParaRPr>
          </a:p>
          <a:p>
            <a:pPr indent="457200" lvl="0" marL="0" rtl="0" algn="l">
              <a:spcBef>
                <a:spcPts val="800"/>
              </a:spcBef>
              <a:spcAft>
                <a:spcPts val="0"/>
              </a:spcAft>
              <a:buNone/>
            </a:pPr>
            <a:r>
              <a:rPr lang="en" sz="1500">
                <a:solidFill>
                  <a:srgbClr val="0033B3"/>
                </a:solidFill>
                <a:highlight>
                  <a:schemeClr val="lt1"/>
                </a:highlight>
                <a:latin typeface="Consolas"/>
                <a:ea typeface="Consolas"/>
                <a:cs typeface="Consolas"/>
                <a:sym typeface="Consolas"/>
              </a:rPr>
              <a:t>const </a:t>
            </a:r>
            <a:r>
              <a:rPr lang="en" sz="1500">
                <a:solidFill>
                  <a:srgbClr val="830091"/>
                </a:solidFill>
                <a:highlight>
                  <a:schemeClr val="lt1"/>
                </a:highlight>
                <a:latin typeface="Consolas"/>
                <a:ea typeface="Consolas"/>
                <a:cs typeface="Consolas"/>
                <a:sym typeface="Consolas"/>
              </a:rPr>
              <a:t>person </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firstName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"John"</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lastName</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"Doe"</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age</a:t>
            </a:r>
            <a:r>
              <a:rPr lang="en" sz="1500">
                <a:solidFill>
                  <a:srgbClr val="080808"/>
                </a:solidFill>
                <a:highlight>
                  <a:schemeClr val="lt1"/>
                </a:highlight>
                <a:latin typeface="Consolas"/>
                <a:ea typeface="Consolas"/>
                <a:cs typeface="Consolas"/>
                <a:sym typeface="Consolas"/>
              </a:rPr>
              <a:t>: </a:t>
            </a:r>
            <a:r>
              <a:rPr lang="en" sz="1500">
                <a:solidFill>
                  <a:srgbClr val="1750EB"/>
                </a:solidFill>
                <a:highlight>
                  <a:schemeClr val="lt1"/>
                </a:highlight>
                <a:latin typeface="Consolas"/>
                <a:ea typeface="Consolas"/>
                <a:cs typeface="Consolas"/>
                <a:sym typeface="Consolas"/>
              </a:rPr>
              <a:t>50</a:t>
            </a:r>
            <a:r>
              <a:rPr lang="en" sz="1500">
                <a:solidFill>
                  <a:srgbClr val="080808"/>
                </a:solidFill>
                <a:highlight>
                  <a:schemeClr val="lt1"/>
                </a:highlight>
                <a:latin typeface="Consolas"/>
                <a:ea typeface="Consolas"/>
                <a:cs typeface="Consolas"/>
                <a:sym typeface="Consolas"/>
              </a:rPr>
              <a:t>, </a:t>
            </a:r>
            <a:br>
              <a:rPr lang="en" sz="1500">
                <a:solidFill>
                  <a:srgbClr val="080808"/>
                </a:solidFill>
                <a:highlight>
                  <a:schemeClr val="lt1"/>
                </a:highlight>
                <a:latin typeface="Consolas"/>
                <a:ea typeface="Consolas"/>
                <a:cs typeface="Consolas"/>
                <a:sym typeface="Consolas"/>
              </a:rPr>
            </a:br>
            <a:r>
              <a:rPr lang="en" sz="1500">
                <a:solidFill>
                  <a:srgbClr val="080808"/>
                </a:solidFill>
                <a:highlight>
                  <a:schemeClr val="lt1"/>
                </a:highlight>
                <a:latin typeface="Consolas"/>
                <a:ea typeface="Consolas"/>
                <a:cs typeface="Consolas"/>
                <a:sym typeface="Consolas"/>
              </a:rPr>
              <a:t>		</a:t>
            </a:r>
            <a:r>
              <a:rPr lang="en" sz="1500">
                <a:solidFill>
                  <a:srgbClr val="871094"/>
                </a:solidFill>
                <a:highlight>
                  <a:schemeClr val="lt1"/>
                </a:highlight>
                <a:latin typeface="Consolas"/>
                <a:ea typeface="Consolas"/>
                <a:cs typeface="Consolas"/>
                <a:sym typeface="Consolas"/>
              </a:rPr>
              <a:t>eyeColor</a:t>
            </a:r>
            <a:r>
              <a:rPr lang="en" sz="1500">
                <a:solidFill>
                  <a:srgbClr val="080808"/>
                </a:solidFill>
                <a:highlight>
                  <a:schemeClr val="lt1"/>
                </a:highlight>
                <a:latin typeface="Consolas"/>
                <a:ea typeface="Consolas"/>
                <a:cs typeface="Consolas"/>
                <a:sym typeface="Consolas"/>
              </a:rPr>
              <a:t>: </a:t>
            </a:r>
            <a:r>
              <a:rPr lang="en" sz="1500">
                <a:solidFill>
                  <a:srgbClr val="067D17"/>
                </a:solidFill>
                <a:highlight>
                  <a:schemeClr val="lt1"/>
                </a:highlight>
                <a:latin typeface="Consolas"/>
                <a:ea typeface="Consolas"/>
                <a:cs typeface="Consolas"/>
                <a:sym typeface="Consolas"/>
              </a:rPr>
              <a:t>"blue"</a:t>
            </a:r>
            <a:br>
              <a:rPr lang="en" sz="1500">
                <a:solidFill>
                  <a:srgbClr val="067D17"/>
                </a:solidFill>
                <a:highlight>
                  <a:schemeClr val="lt1"/>
                </a:highlight>
                <a:latin typeface="Consolas"/>
                <a:ea typeface="Consolas"/>
                <a:cs typeface="Consolas"/>
                <a:sym typeface="Consolas"/>
              </a:rPr>
            </a:br>
            <a:r>
              <a:rPr lang="en" sz="1500">
                <a:solidFill>
                  <a:srgbClr val="067D17"/>
                </a:solidFill>
                <a:highlight>
                  <a:schemeClr val="lt1"/>
                </a:highlight>
                <a:latin typeface="Consolas"/>
                <a:ea typeface="Consolas"/>
                <a:cs typeface="Consolas"/>
                <a:sym typeface="Consolas"/>
              </a:rPr>
              <a:t>	</a:t>
            </a:r>
            <a:r>
              <a:rPr lang="en" sz="1500">
                <a:solidFill>
                  <a:srgbClr val="080808"/>
                </a:solidFill>
                <a:highlight>
                  <a:schemeClr val="lt1"/>
                </a:highlight>
                <a:latin typeface="Consolas"/>
                <a:ea typeface="Consolas"/>
                <a:cs typeface="Consolas"/>
                <a:sym typeface="Consolas"/>
              </a:rPr>
              <a:t>};</a:t>
            </a:r>
            <a:br>
              <a:rPr lang="en" sz="1500">
                <a:solidFill>
                  <a:srgbClr val="080808"/>
                </a:solidFill>
                <a:highlight>
                  <a:schemeClr val="lt1"/>
                </a:highlight>
                <a:latin typeface="Consolas"/>
                <a:ea typeface="Consolas"/>
                <a:cs typeface="Consolas"/>
                <a:sym typeface="Consolas"/>
              </a:rPr>
            </a:br>
            <a:br>
              <a:rPr b="1" lang="en" sz="1500">
                <a:solidFill>
                  <a:srgbClr val="080808"/>
                </a:solidFill>
                <a:highlight>
                  <a:srgbClr val="FFFFFF"/>
                </a:highlight>
                <a:latin typeface="Consolas"/>
                <a:ea typeface="Consolas"/>
                <a:cs typeface="Consolas"/>
                <a:sym typeface="Consolas"/>
              </a:rPr>
            </a:br>
            <a:r>
              <a:rPr b="1" lang="en" sz="1500">
                <a:solidFill>
                  <a:srgbClr val="080808"/>
                </a:solidFill>
                <a:highlight>
                  <a:srgbClr val="FFFFFF"/>
                </a:highlight>
                <a:latin typeface="Consolas"/>
                <a:ea typeface="Consolas"/>
                <a:cs typeface="Consolas"/>
                <a:sym typeface="Consolas"/>
              </a:rPr>
              <a:t>	</a:t>
            </a:r>
            <a:r>
              <a:rPr lang="en" sz="1500">
                <a:solidFill>
                  <a:srgbClr val="830091"/>
                </a:solidFill>
                <a:highlight>
                  <a:srgbClr val="FFFFFF"/>
                </a:highlight>
                <a:latin typeface="Consolas"/>
                <a:ea typeface="Consolas"/>
                <a:cs typeface="Consolas"/>
                <a:sym typeface="Consolas"/>
              </a:rPr>
              <a:t>console</a:t>
            </a:r>
            <a:r>
              <a:rPr lang="en" sz="1500">
                <a:solidFill>
                  <a:srgbClr val="080808"/>
                </a:solidFill>
                <a:highlight>
                  <a:srgbClr val="FFFFFF"/>
                </a:highlight>
                <a:latin typeface="Consolas"/>
                <a:ea typeface="Consolas"/>
                <a:cs typeface="Consolas"/>
                <a:sym typeface="Consolas"/>
              </a:rPr>
              <a:t>.</a:t>
            </a:r>
            <a:r>
              <a:rPr lang="en" sz="1500">
                <a:solidFill>
                  <a:srgbClr val="7A7A43"/>
                </a:solidFill>
                <a:highlight>
                  <a:srgbClr val="FFFFFF"/>
                </a:highlight>
                <a:latin typeface="Consolas"/>
                <a:ea typeface="Consolas"/>
                <a:cs typeface="Consolas"/>
                <a:sym typeface="Consolas"/>
              </a:rPr>
              <a:t>log</a:t>
            </a:r>
            <a:r>
              <a:rPr lang="en" sz="1500">
                <a:solidFill>
                  <a:srgbClr val="080808"/>
                </a:solidFill>
                <a:highlight>
                  <a:srgbClr val="FFFFFF"/>
                </a:highlight>
                <a:latin typeface="Consolas"/>
                <a:ea typeface="Consolas"/>
                <a:cs typeface="Consolas"/>
                <a:sym typeface="Consolas"/>
              </a:rPr>
              <a:t>(</a:t>
            </a:r>
            <a:r>
              <a:rPr lang="en" sz="1500">
                <a:solidFill>
                  <a:srgbClr val="830091"/>
                </a:solidFill>
                <a:highlight>
                  <a:srgbClr val="FFFFFF"/>
                </a:highlight>
                <a:latin typeface="Consolas"/>
                <a:ea typeface="Consolas"/>
                <a:cs typeface="Consolas"/>
                <a:sym typeface="Consolas"/>
              </a:rPr>
              <a:t>person</a:t>
            </a:r>
            <a:r>
              <a:rPr lang="en" sz="1500">
                <a:solidFill>
                  <a:srgbClr val="080808"/>
                </a:solidFill>
                <a:highlight>
                  <a:srgbClr val="FFFFFF"/>
                </a:highlight>
                <a:latin typeface="Consolas"/>
                <a:ea typeface="Consolas"/>
                <a:cs typeface="Consolas"/>
                <a:sym typeface="Consolas"/>
              </a:rPr>
              <a:t>.</a:t>
            </a:r>
            <a:r>
              <a:rPr lang="en" sz="1500">
                <a:solidFill>
                  <a:srgbClr val="871094"/>
                </a:solidFill>
                <a:highlight>
                  <a:srgbClr val="FFFFFF"/>
                </a:highlight>
                <a:latin typeface="Consolas"/>
                <a:ea typeface="Consolas"/>
                <a:cs typeface="Consolas"/>
                <a:sym typeface="Consolas"/>
              </a:rPr>
              <a:t>firstName </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 is " </a:t>
            </a:r>
            <a:r>
              <a:rPr lang="en" sz="1500">
                <a:solidFill>
                  <a:srgbClr val="080808"/>
                </a:solidFill>
                <a:highlight>
                  <a:srgbClr val="FFFFFF"/>
                </a:highlight>
                <a:latin typeface="Consolas"/>
                <a:ea typeface="Consolas"/>
                <a:cs typeface="Consolas"/>
                <a:sym typeface="Consolas"/>
              </a:rPr>
              <a:t>+ </a:t>
            </a:r>
            <a:r>
              <a:rPr lang="en" sz="1500">
                <a:solidFill>
                  <a:srgbClr val="830091"/>
                </a:solidFill>
                <a:highlight>
                  <a:srgbClr val="FFFFFF"/>
                </a:highlight>
                <a:latin typeface="Consolas"/>
                <a:ea typeface="Consolas"/>
                <a:cs typeface="Consolas"/>
                <a:sym typeface="Consolas"/>
              </a:rPr>
              <a:t>person</a:t>
            </a:r>
            <a:r>
              <a:rPr lang="en" sz="1500">
                <a:solidFill>
                  <a:srgbClr val="080808"/>
                </a:solidFill>
                <a:highlight>
                  <a:srgbClr val="FFFFFF"/>
                </a:highlight>
                <a:latin typeface="Consolas"/>
                <a:ea typeface="Consolas"/>
                <a:cs typeface="Consolas"/>
                <a:sym typeface="Consolas"/>
              </a:rPr>
              <a:t>[</a:t>
            </a:r>
            <a:r>
              <a:rPr lang="en" sz="1500">
                <a:solidFill>
                  <a:srgbClr val="067D17"/>
                </a:solidFill>
                <a:highlight>
                  <a:schemeClr val="lt1"/>
                </a:highlight>
                <a:latin typeface="Consolas"/>
                <a:ea typeface="Consolas"/>
                <a:cs typeface="Consolas"/>
                <a:sym typeface="Consolas"/>
              </a:rPr>
              <a:t>"age"</a:t>
            </a:r>
            <a:r>
              <a:rPr lang="en" sz="1500">
                <a:solidFill>
                  <a:schemeClr val="accent2"/>
                </a:solidFill>
                <a:highlight>
                  <a:srgbClr val="FFFFFF"/>
                </a:highlight>
                <a:latin typeface="Consolas"/>
                <a:ea typeface="Consolas"/>
                <a:cs typeface="Consolas"/>
                <a:sym typeface="Consolas"/>
              </a:rPr>
              <a:t>]</a:t>
            </a:r>
            <a:r>
              <a:rPr lang="en" sz="1500">
                <a:solidFill>
                  <a:srgbClr val="871094"/>
                </a:solidFill>
                <a:highlight>
                  <a:srgbClr val="FFFFFF"/>
                </a:highlight>
                <a:latin typeface="Consolas"/>
                <a:ea typeface="Consolas"/>
                <a:cs typeface="Consolas"/>
                <a:sym typeface="Consolas"/>
              </a:rPr>
              <a:t> </a:t>
            </a:r>
            <a:r>
              <a:rPr lang="en" sz="1500">
                <a:solidFill>
                  <a:srgbClr val="080808"/>
                </a:solidFill>
                <a:highlight>
                  <a:srgbClr val="FFFFFF"/>
                </a:highlight>
                <a:latin typeface="Consolas"/>
                <a:ea typeface="Consolas"/>
                <a:cs typeface="Consolas"/>
                <a:sym typeface="Consolas"/>
              </a:rPr>
              <a:t>+ </a:t>
            </a:r>
            <a:r>
              <a:rPr lang="en" sz="1500">
                <a:solidFill>
                  <a:srgbClr val="067D17"/>
                </a:solidFill>
                <a:highlight>
                  <a:srgbClr val="FFFFFF"/>
                </a:highlight>
                <a:latin typeface="Consolas"/>
                <a:ea typeface="Consolas"/>
                <a:cs typeface="Consolas"/>
                <a:sym typeface="Consolas"/>
              </a:rPr>
              <a:t>" years old."</a:t>
            </a:r>
            <a:r>
              <a:rPr lang="en" sz="1500">
                <a:solidFill>
                  <a:srgbClr val="080808"/>
                </a:solidFill>
                <a:highlight>
                  <a:srgbClr val="FFFFFF"/>
                </a:highlight>
                <a:latin typeface="Consolas"/>
                <a:ea typeface="Consolas"/>
                <a:cs typeface="Consolas"/>
                <a:sym typeface="Consolas"/>
              </a:rPr>
              <a:t>);</a:t>
            </a:r>
            <a:endParaRPr b="1" sz="1500"/>
          </a:p>
        </p:txBody>
      </p:sp>
      <p:sp>
        <p:nvSpPr>
          <p:cNvPr id="505" name="Google Shape;505;p5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type="title"/>
          </p:nvPr>
        </p:nvSpPr>
        <p:spPr>
          <a:xfrm>
            <a:off x="439137" y="6450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Accessing JavaScript Object Values</a:t>
            </a:r>
            <a:endParaRPr sz="2500"/>
          </a:p>
        </p:txBody>
      </p:sp>
      <p:sp>
        <p:nvSpPr>
          <p:cNvPr id="512" name="Google Shape;512;p57"/>
          <p:cNvSpPr txBox="1"/>
          <p:nvPr>
            <p:ph idx="1" type="body"/>
          </p:nvPr>
        </p:nvSpPr>
        <p:spPr>
          <a:xfrm>
            <a:off x="593775" y="1189325"/>
            <a:ext cx="8070900" cy="3496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Any JavaScript object can be converted to an </a:t>
            </a:r>
            <a:r>
              <a:rPr b="1" lang="en"/>
              <a:t>array</a:t>
            </a:r>
            <a:r>
              <a:rPr lang="en"/>
              <a:t> using</a:t>
            </a:r>
            <a:r>
              <a:rPr b="1" lang="en"/>
              <a:t> </a:t>
            </a:r>
            <a:r>
              <a:rPr b="1" lang="en">
                <a:latin typeface="Consolas"/>
                <a:ea typeface="Consolas"/>
                <a:cs typeface="Consolas"/>
                <a:sym typeface="Consolas"/>
              </a:rPr>
              <a:t>Object.values()</a:t>
            </a:r>
            <a:r>
              <a:rPr lang="en"/>
              <a:t>. The </a:t>
            </a:r>
            <a:r>
              <a:rPr b="1" lang="en">
                <a:latin typeface="Consolas"/>
                <a:ea typeface="Consolas"/>
                <a:cs typeface="Consolas"/>
                <a:sym typeface="Consolas"/>
              </a:rPr>
              <a:t>Object.values()</a:t>
            </a:r>
            <a:r>
              <a:rPr lang="en"/>
              <a:t> method takes the object as an argument and returns an array with all of the object’s values. It is important to note that the value array loses the context of the keys from the object.</a:t>
            </a:r>
            <a:endParaRPr/>
          </a:p>
          <a:p>
            <a:pPr indent="0" lvl="0" marL="0" rtl="0" algn="l">
              <a:spcBef>
                <a:spcPts val="800"/>
              </a:spcBef>
              <a:spcAft>
                <a:spcPts val="0"/>
              </a:spcAft>
              <a:buNone/>
            </a:pPr>
            <a:r>
              <a:rPr lang="en"/>
              <a:t>We will discuss arrays in more detail later in the presentation.</a:t>
            </a:r>
            <a:endParaRPr/>
          </a:p>
          <a:p>
            <a:pPr indent="0" lvl="0" marL="457200" marR="88900" rtl="0" algn="l">
              <a:lnSpc>
                <a:spcPct val="115000"/>
              </a:lnSpc>
              <a:spcBef>
                <a:spcPts val="60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person </a:t>
            </a:r>
            <a:r>
              <a:rPr lang="en">
                <a:solidFill>
                  <a:srgbClr val="080808"/>
                </a:solidFill>
                <a:latin typeface="Consolas"/>
                <a:ea typeface="Consolas"/>
                <a:cs typeface="Consolas"/>
                <a:sym typeface="Consolas"/>
              </a:rPr>
              <a:t>= {</a:t>
            </a:r>
            <a:br>
              <a:rPr lang="en">
                <a:solidFill>
                  <a:srgbClr val="080808"/>
                </a:solidFill>
                <a:latin typeface="Consolas"/>
                <a:ea typeface="Consolas"/>
                <a:cs typeface="Consolas"/>
                <a:sym typeface="Consolas"/>
              </a:rPr>
            </a:br>
            <a:r>
              <a:rPr lang="en">
                <a:solidFill>
                  <a:srgbClr val="080808"/>
                </a:solidFill>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firstName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"John"</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lastName</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"Doe"</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age</a:t>
            </a:r>
            <a:r>
              <a:rPr lang="en">
                <a:solidFill>
                  <a:srgbClr val="080808"/>
                </a:solidFill>
                <a:highlight>
                  <a:schemeClr val="lt1"/>
                </a:highlight>
                <a:latin typeface="Consolas"/>
                <a:ea typeface="Consolas"/>
                <a:cs typeface="Consolas"/>
                <a:sym typeface="Consolas"/>
              </a:rPr>
              <a:t>: </a:t>
            </a:r>
            <a:r>
              <a:rPr lang="en">
                <a:solidFill>
                  <a:srgbClr val="1750EB"/>
                </a:solidFill>
                <a:highlight>
                  <a:schemeClr val="lt1"/>
                </a:highlight>
                <a:latin typeface="Consolas"/>
                <a:ea typeface="Consolas"/>
                <a:cs typeface="Consolas"/>
                <a:sym typeface="Consolas"/>
              </a:rPr>
              <a:t>50</a:t>
            </a:r>
            <a:r>
              <a:rPr lang="en">
                <a:solidFill>
                  <a:srgbClr val="080808"/>
                </a:solidFill>
                <a:highlight>
                  <a:schemeClr val="lt1"/>
                </a:highlight>
                <a:latin typeface="Consolas"/>
                <a:ea typeface="Consolas"/>
                <a:cs typeface="Consolas"/>
                <a:sym typeface="Consolas"/>
              </a:rPr>
              <a:t>, </a:t>
            </a:r>
            <a:br>
              <a:rPr lang="en">
                <a:solidFill>
                  <a:srgbClr val="080808"/>
                </a:solidFill>
                <a:highlight>
                  <a:schemeClr val="lt1"/>
                </a:highlight>
                <a:latin typeface="Consolas"/>
                <a:ea typeface="Consolas"/>
                <a:cs typeface="Consolas"/>
                <a:sym typeface="Consolas"/>
              </a:rPr>
            </a:br>
            <a:r>
              <a:rPr lang="en">
                <a:solidFill>
                  <a:srgbClr val="080808"/>
                </a:solidFill>
                <a:highlight>
                  <a:schemeClr val="lt1"/>
                </a:highlight>
                <a:latin typeface="Consolas"/>
                <a:ea typeface="Consolas"/>
                <a:cs typeface="Consolas"/>
                <a:sym typeface="Consolas"/>
              </a:rPr>
              <a:t>	</a:t>
            </a:r>
            <a:r>
              <a:rPr lang="en">
                <a:solidFill>
                  <a:srgbClr val="871094"/>
                </a:solidFill>
                <a:highlight>
                  <a:schemeClr val="lt1"/>
                </a:highlight>
                <a:latin typeface="Consolas"/>
                <a:ea typeface="Consolas"/>
                <a:cs typeface="Consolas"/>
                <a:sym typeface="Consolas"/>
              </a:rPr>
              <a:t>eyeColor</a:t>
            </a:r>
            <a:r>
              <a:rPr lang="en">
                <a:solidFill>
                  <a:srgbClr val="080808"/>
                </a:solidFill>
                <a:highlight>
                  <a:schemeClr val="lt1"/>
                </a:highlight>
                <a:latin typeface="Consolas"/>
                <a:ea typeface="Consolas"/>
                <a:cs typeface="Consolas"/>
                <a:sym typeface="Consolas"/>
              </a:rPr>
              <a:t>: </a:t>
            </a:r>
            <a:r>
              <a:rPr lang="en">
                <a:solidFill>
                  <a:srgbClr val="067D17"/>
                </a:solidFill>
                <a:highlight>
                  <a:schemeClr val="lt1"/>
                </a:highlight>
                <a:latin typeface="Consolas"/>
                <a:ea typeface="Consolas"/>
                <a:cs typeface="Consolas"/>
                <a:sym typeface="Consolas"/>
              </a:rPr>
              <a:t>"blue"</a:t>
            </a:r>
            <a:br>
              <a:rPr lang="en">
                <a:solidFill>
                  <a:srgbClr val="067D17"/>
                </a:solidFill>
                <a:latin typeface="Consolas"/>
                <a:ea typeface="Consolas"/>
                <a:cs typeface="Consolas"/>
                <a:sym typeface="Consolas"/>
              </a:rPr>
            </a:b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marR="88900" rtl="0" algn="l">
              <a:lnSpc>
                <a:spcPct val="115000"/>
              </a:lnSpc>
              <a:spcBef>
                <a:spcPts val="600"/>
              </a:spcBef>
              <a:spcAft>
                <a:spcPts val="0"/>
              </a:spcAft>
              <a:buNone/>
            </a:pPr>
            <a:r>
              <a:rPr lang="en">
                <a:solidFill>
                  <a:srgbClr val="0033B3"/>
                </a:solidFill>
                <a:latin typeface="Consolas"/>
                <a:ea typeface="Consolas"/>
                <a:cs typeface="Consolas"/>
                <a:sym typeface="Consolas"/>
              </a:rPr>
              <a:t>const </a:t>
            </a:r>
            <a:r>
              <a:rPr lang="en">
                <a:solidFill>
                  <a:srgbClr val="830091"/>
                </a:solidFill>
                <a:latin typeface="Consolas"/>
                <a:ea typeface="Consolas"/>
                <a:cs typeface="Consolas"/>
                <a:sym typeface="Consolas"/>
              </a:rPr>
              <a:t>myArray </a:t>
            </a:r>
            <a:r>
              <a:rPr lang="en">
                <a:solidFill>
                  <a:srgbClr val="080808"/>
                </a:solidFill>
                <a:latin typeface="Consolas"/>
                <a:ea typeface="Consolas"/>
                <a:cs typeface="Consolas"/>
                <a:sym typeface="Consolas"/>
              </a:rPr>
              <a:t>= </a:t>
            </a:r>
            <a:r>
              <a:rPr lang="en">
                <a:solidFill>
                  <a:srgbClr val="830091"/>
                </a:solidFill>
                <a:latin typeface="Consolas"/>
                <a:ea typeface="Consolas"/>
                <a:cs typeface="Consolas"/>
                <a:sym typeface="Consolas"/>
              </a:rPr>
              <a:t>Object</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values</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person</a:t>
            </a:r>
            <a:r>
              <a:rPr lang="en">
                <a:solidFill>
                  <a:srgbClr val="080808"/>
                </a:solidFill>
                <a:latin typeface="Consolas"/>
                <a:ea typeface="Consolas"/>
                <a:cs typeface="Consolas"/>
                <a:sym typeface="Consolas"/>
              </a:rPr>
              <a:t>);</a:t>
            </a:r>
            <a:endParaRPr>
              <a:solidFill>
                <a:srgbClr val="080808"/>
              </a:solidFill>
              <a:latin typeface="Consolas"/>
              <a:ea typeface="Consolas"/>
              <a:cs typeface="Consolas"/>
              <a:sym typeface="Consolas"/>
            </a:endParaRPr>
          </a:p>
          <a:p>
            <a:pPr indent="0" lvl="0" marL="457200" marR="88900" rtl="0" algn="l">
              <a:lnSpc>
                <a:spcPct val="115000"/>
              </a:lnSpc>
              <a:spcBef>
                <a:spcPts val="600"/>
              </a:spcBef>
              <a:spcAft>
                <a:spcPts val="600"/>
              </a:spcAft>
              <a:buNone/>
            </a:pPr>
            <a:r>
              <a:rPr lang="en">
                <a:solidFill>
                  <a:srgbClr val="830091"/>
                </a:solidFill>
                <a:latin typeface="Consolas"/>
                <a:ea typeface="Consolas"/>
                <a:cs typeface="Consolas"/>
                <a:sym typeface="Consolas"/>
              </a:rPr>
              <a:t>console</a:t>
            </a:r>
            <a:r>
              <a:rPr lang="en">
                <a:solidFill>
                  <a:srgbClr val="080808"/>
                </a:solidFill>
                <a:latin typeface="Consolas"/>
                <a:ea typeface="Consolas"/>
                <a:cs typeface="Consolas"/>
                <a:sym typeface="Consolas"/>
              </a:rPr>
              <a:t>.</a:t>
            </a:r>
            <a:r>
              <a:rPr lang="en">
                <a:solidFill>
                  <a:srgbClr val="7A7A43"/>
                </a:solidFill>
                <a:latin typeface="Consolas"/>
                <a:ea typeface="Consolas"/>
                <a:cs typeface="Consolas"/>
                <a:sym typeface="Consolas"/>
              </a:rPr>
              <a:t>log</a:t>
            </a:r>
            <a:r>
              <a:rPr lang="en">
                <a:solidFill>
                  <a:srgbClr val="080808"/>
                </a:solidFill>
                <a:latin typeface="Consolas"/>
                <a:ea typeface="Consolas"/>
                <a:cs typeface="Consolas"/>
                <a:sym typeface="Consolas"/>
              </a:rPr>
              <a:t>(</a:t>
            </a:r>
            <a:r>
              <a:rPr lang="en">
                <a:solidFill>
                  <a:srgbClr val="830091"/>
                </a:solidFill>
                <a:latin typeface="Consolas"/>
                <a:ea typeface="Consolas"/>
                <a:cs typeface="Consolas"/>
                <a:sym typeface="Consolas"/>
              </a:rPr>
              <a:t>myArray</a:t>
            </a:r>
            <a:r>
              <a:rPr lang="en">
                <a:solidFill>
                  <a:srgbClr val="080808"/>
                </a:solidFill>
                <a:latin typeface="Consolas"/>
                <a:ea typeface="Consolas"/>
                <a:cs typeface="Consolas"/>
                <a:sym typeface="Consolas"/>
              </a:rPr>
              <a:t>); </a:t>
            </a:r>
            <a:r>
              <a:rPr lang="en">
                <a:solidFill>
                  <a:srgbClr val="8C8C8C"/>
                </a:solidFill>
                <a:latin typeface="Consolas"/>
                <a:ea typeface="Consolas"/>
                <a:cs typeface="Consolas"/>
                <a:sym typeface="Consolas"/>
              </a:rPr>
              <a:t>// [‘John’, ‘Doe’, 50, ‘blue’]</a:t>
            </a:r>
            <a:endParaRPr sz="900">
              <a:solidFill>
                <a:srgbClr val="0000CD"/>
              </a:solidFill>
              <a:latin typeface="Courier New"/>
              <a:ea typeface="Courier New"/>
              <a:cs typeface="Courier New"/>
              <a:sym typeface="Courier New"/>
            </a:endParaRPr>
          </a:p>
        </p:txBody>
      </p:sp>
      <p:sp>
        <p:nvSpPr>
          <p:cNvPr id="513" name="Google Shape;513;p5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