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BF89A5-9357-4D94-AD3C-40E8F3CECA9B}">
  <a:tblStyle styleId="{C9BF89A5-9357-4D94-AD3C-40E8F3CECA9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501" name="Google Shape;5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400"/>
              <a:t>When a new window is opened using the open() method, the </a:t>
            </a:r>
            <a:r>
              <a:rPr lang="en-US" sz="1400">
                <a:solidFill>
                  <a:srgbClr val="FF9900"/>
                </a:solidFill>
              </a:rPr>
              <a:t>window.focus()</a:t>
            </a:r>
            <a:r>
              <a:rPr lang="en-US" sz="1400">
                <a:solidFill>
                  <a:srgbClr val="0E5580"/>
                </a:solidFill>
              </a:rPr>
              <a:t> </a:t>
            </a:r>
            <a:r>
              <a:rPr lang="en-US" sz="1400"/>
              <a:t>method can be used bring focus to the window or bring the current window to the foreground.</a:t>
            </a:r>
            <a:endParaRPr sz="1400"/>
          </a:p>
          <a:p>
            <a:pPr indent="-228600" lvl="0" marL="457200" marR="0" rtl="0" algn="l">
              <a:lnSpc>
                <a:spcPct val="100000"/>
              </a:lnSpc>
              <a:spcBef>
                <a:spcPts val="0"/>
              </a:spcBef>
              <a:spcAft>
                <a:spcPts val="0"/>
              </a:spcAft>
              <a:buSzPts val="1400"/>
              <a:buNone/>
            </a:pPr>
            <a:r>
              <a:rPr i="0" lang="en-US" sz="1500" u="none" cap="none" strike="noStrike">
                <a:solidFill>
                  <a:schemeClr val="dk1"/>
                </a:solidFill>
              </a:rPr>
              <a:t>Secondary windows( tabs ) are created with an </a:t>
            </a:r>
            <a:r>
              <a:rPr b="1" lang="en-US" sz="1500"/>
              <a:t>open()</a:t>
            </a:r>
            <a:r>
              <a:rPr i="0" lang="en-US" sz="1500" u="none" cap="none" strike="noStrike">
                <a:solidFill>
                  <a:schemeClr val="dk1"/>
                </a:solidFill>
              </a:rPr>
              <a:t> statement in the following general format,</a:t>
            </a:r>
            <a:endParaRPr sz="1500"/>
          </a:p>
          <a:p>
            <a:pPr indent="-228600" lvl="0" marL="457200" marR="0" rtl="0" algn="l">
              <a:lnSpc>
                <a:spcPct val="100000"/>
              </a:lnSpc>
              <a:spcBef>
                <a:spcPts val="0"/>
              </a:spcBef>
              <a:spcAft>
                <a:spcPts val="0"/>
              </a:spcAft>
              <a:buSzPts val="1400"/>
              <a:buNone/>
            </a:pPr>
            <a:r>
              <a:rPr lang="en-US" sz="1400"/>
              <a:t>[var </a:t>
            </a:r>
            <a:r>
              <a:rPr i="1" lang="en-US" sz="1400"/>
              <a:t>variable</a:t>
            </a:r>
            <a:r>
              <a:rPr lang="en-US" sz="1400"/>
              <a:t> =] </a:t>
            </a:r>
            <a:r>
              <a:rPr b="1" lang="en-US" sz="1400"/>
              <a:t>open</a:t>
            </a:r>
            <a:r>
              <a:rPr lang="en-US" sz="1400"/>
              <a:t>("</a:t>
            </a:r>
            <a:r>
              <a:rPr i="1" lang="en-US" sz="1400"/>
              <a:t>url</a:t>
            </a:r>
            <a:r>
              <a:rPr lang="en-US" sz="1400"/>
              <a:t>","</a:t>
            </a:r>
            <a:r>
              <a:rPr i="1" lang="en-US" sz="1400"/>
              <a:t>window_name</a:t>
            </a:r>
            <a:r>
              <a:rPr lang="en-US" sz="1400"/>
              <a:t>","</a:t>
            </a:r>
            <a:r>
              <a:rPr i="1" lang="en-US" sz="1400"/>
              <a:t>window_settings</a:t>
            </a:r>
            <a:r>
              <a:rPr lang="en-US" sz="1400"/>
              <a:t>")</a:t>
            </a:r>
            <a:endParaRPr b="0" i="0" sz="14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SzPts val="1400"/>
              <a:buNone/>
            </a:pPr>
            <a:r>
              <a:t/>
            </a:r>
            <a:endParaRPr b="0" i="0" sz="14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SzPts val="1400"/>
              <a:buNone/>
            </a:pPr>
            <a:r>
              <a:rPr b="0" i="0" lang="en-US" sz="1400" u="none" cap="none" strike="noStrike">
                <a:solidFill>
                  <a:schemeClr val="dk1"/>
                </a:solidFill>
                <a:latin typeface="Calibri"/>
                <a:ea typeface="Calibri"/>
                <a:cs typeface="Calibri"/>
                <a:sym typeface="Calibri"/>
              </a:rPr>
              <a:t>where:</a:t>
            </a:r>
            <a:endParaRPr sz="1400"/>
          </a:p>
          <a:p>
            <a:pPr indent="-228600" lvl="0" marL="457200" marR="0" rtl="0" algn="l">
              <a:lnSpc>
                <a:spcPct val="100000"/>
              </a:lnSpc>
              <a:spcBef>
                <a:spcPts val="0"/>
              </a:spcBef>
              <a:spcAft>
                <a:spcPts val="0"/>
              </a:spcAft>
              <a:buSzPts val="1400"/>
              <a:buNone/>
            </a:pPr>
            <a:r>
              <a:rPr i="1" lang="en-US" sz="1400"/>
              <a:t>variable</a:t>
            </a:r>
            <a:r>
              <a:rPr lang="en-US" sz="1400"/>
              <a:t>a name assigned to the window for reference from a different window.</a:t>
            </a:r>
            <a:r>
              <a:rPr i="1" lang="en-US" sz="1400"/>
              <a:t>url</a:t>
            </a:r>
            <a:r>
              <a:rPr lang="en-US" sz="1400"/>
              <a:t>the location of the XHTML document to load into the secondary window.</a:t>
            </a:r>
            <a:r>
              <a:rPr i="1" lang="en-US" sz="1400"/>
              <a:t>window_name</a:t>
            </a:r>
            <a:r>
              <a:rPr lang="en-US" sz="1400"/>
              <a:t>a name you supply for the window. This name is used to reference the window within &lt;iframe&gt; and &lt;a&gt; (anchor) tags. You can code a null value ("") if this reference is not needed.</a:t>
            </a:r>
            <a:r>
              <a:rPr i="1" lang="en-US" sz="1400"/>
              <a:t>window_settings </a:t>
            </a:r>
            <a:r>
              <a:rPr lang="en-US" sz="1400"/>
              <a:t>characteristics of the window. If you do not include these settings, a standard browser window is created. Otherwise, you can include any of the following parameters, separated by commas and including no blank spaces in the list:</a:t>
            </a:r>
            <a:br>
              <a:rPr lang="en-US" sz="1400"/>
            </a:br>
            <a:r>
              <a:rPr lang="en-US" sz="1400"/>
              <a:t>toolbar=yes|no - display the browser's toolbar</a:t>
            </a:r>
            <a:br>
              <a:rPr lang="en-US" sz="1400"/>
            </a:br>
            <a:r>
              <a:rPr lang="en-US" sz="1400"/>
              <a:t>location=yes|no - display the browser's location, or address bar</a:t>
            </a:r>
            <a:br>
              <a:rPr lang="en-US" sz="1400"/>
            </a:br>
            <a:r>
              <a:rPr lang="en-US" sz="1400"/>
              <a:t>directories=yes|no - display the browser's directory buttons bar</a:t>
            </a:r>
            <a:br>
              <a:rPr lang="en-US" sz="1400"/>
            </a:br>
            <a:r>
              <a:rPr lang="en-US" sz="1400"/>
              <a:t>status=yes|no - display the browser's status bar</a:t>
            </a:r>
            <a:br>
              <a:rPr lang="en-US" sz="1400"/>
            </a:br>
            <a:r>
              <a:rPr lang="en-US" sz="1400"/>
              <a:t>menubar=yes|no - display the browser's menu bar</a:t>
            </a:r>
            <a:br>
              <a:rPr lang="en-US" sz="1400"/>
            </a:br>
            <a:r>
              <a:rPr lang="en-US" sz="1400"/>
              <a:t>scrollbars=yes|no - display necessary window scroll bars</a:t>
            </a:r>
            <a:br>
              <a:rPr lang="en-US" sz="1400"/>
            </a:br>
            <a:r>
              <a:rPr lang="en-US" sz="1400"/>
              <a:t>resizable=yes|no - permit user to resize the window</a:t>
            </a:r>
            <a:br>
              <a:rPr lang="en-US" sz="1400"/>
            </a:br>
            <a:r>
              <a:rPr lang="en-US" sz="1400"/>
              <a:t>width=</a:t>
            </a:r>
            <a:r>
              <a:rPr i="1" lang="en-US" sz="1400"/>
              <a:t>n</a:t>
            </a:r>
            <a:r>
              <a:rPr lang="en-US" sz="1400"/>
              <a:t> - horizontal width of the window in pixels</a:t>
            </a:r>
            <a:br>
              <a:rPr lang="en-US" sz="1400"/>
            </a:br>
            <a:r>
              <a:rPr lang="en-US" sz="1400"/>
              <a:t>height=</a:t>
            </a:r>
            <a:r>
              <a:rPr i="1" lang="en-US" sz="1400"/>
              <a:t>n</a:t>
            </a:r>
            <a:r>
              <a:rPr lang="en-US" sz="1400"/>
              <a:t> - vertical height of the window in pixels</a:t>
            </a:r>
            <a:br>
              <a:rPr lang="en-US" sz="1400"/>
            </a:br>
            <a:r>
              <a:rPr lang="en-US" sz="1400"/>
              <a:t>fullscreen=yes|no - open the window full screen with no features</a:t>
            </a:r>
            <a:br>
              <a:rPr lang="en-US" sz="1400"/>
            </a:br>
            <a:r>
              <a:rPr lang="en-US" sz="1400"/>
              <a:t>The set of parameters you choose to code must be enclosed in a single set of quotes and separated by commas:</a:t>
            </a:r>
            <a:endParaRPr sz="1400"/>
          </a:p>
          <a:p>
            <a:pPr indent="-228600" lvl="0" marL="457200" marR="0" rtl="0" algn="l">
              <a:lnSpc>
                <a:spcPct val="100000"/>
              </a:lnSpc>
              <a:spcBef>
                <a:spcPts val="0"/>
              </a:spcBef>
              <a:spcAft>
                <a:spcPts val="0"/>
              </a:spcAft>
              <a:buSzPts val="1400"/>
              <a:buNone/>
            </a:pPr>
            <a:r>
              <a:rPr lang="en-US" sz="1400"/>
              <a:t>"toolbar=yes,scrollbars=yes,height=400,width=300"If you code any </a:t>
            </a:r>
            <a:r>
              <a:rPr i="1" lang="en-US" sz="1400"/>
              <a:t>one</a:t>
            </a:r>
            <a:r>
              <a:rPr lang="en-US" sz="1400"/>
              <a:t> of these settings, the remaining are considered to be voided and you need to specify any others you wish to use.</a:t>
            </a:r>
            <a:endParaRPr sz="1400"/>
          </a:p>
          <a:p>
            <a:pPr indent="-22860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F3F3F"/>
              </a:solidFill>
              <a:latin typeface="Century Gothic"/>
              <a:ea typeface="Century Gothic"/>
              <a:cs typeface="Century Gothic"/>
              <a:sym typeface="Century Gothic"/>
            </a:endParaRPr>
          </a:p>
        </p:txBody>
      </p:sp>
      <p:sp>
        <p:nvSpPr>
          <p:cNvPr id="599" name="Google Shape;59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p1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rPr lang="en-US" sz="1400"/>
              <a:t>The window object provides a set of method through which you can interact with the window that contains your document.</a:t>
            </a:r>
            <a:endParaRPr sz="1400"/>
          </a:p>
          <a:p>
            <a:pPr indent="-228600" lvl="0" marL="457200" marR="0" rtl="0" algn="l">
              <a:lnSpc>
                <a:spcPct val="100000"/>
              </a:lnSpc>
              <a:spcBef>
                <a:spcPts val="0"/>
              </a:spcBef>
              <a:spcAft>
                <a:spcPts val="0"/>
              </a:spcAft>
              <a:buSzPts val="1400"/>
              <a:buNone/>
            </a:pPr>
            <a:r>
              <a:rPr lang="en-US" sz="1400"/>
              <a:t>These methods should be used carefully since they take control of the browser window away from the user.</a:t>
            </a:r>
            <a:endParaRPr sz="800"/>
          </a:p>
          <a:p>
            <a:pPr indent="-228600" lvl="0" marL="457200" marR="0" rtl="0" algn="l">
              <a:lnSpc>
                <a:spcPct val="100000"/>
              </a:lnSpc>
              <a:spcBef>
                <a:spcPts val="0"/>
              </a:spcBef>
              <a:spcAft>
                <a:spcPts val="0"/>
              </a:spcAft>
              <a:buSzPts val="1400"/>
              <a:buNone/>
            </a:pPr>
            <a:r>
              <a:t/>
            </a:r>
            <a:endParaRPr b="0" i="0" sz="1800" u="none" cap="none" strike="noStrike">
              <a:solidFill>
                <a:srgbClr val="3F3F3F"/>
              </a:solidFill>
              <a:latin typeface="Century Gothic"/>
              <a:ea typeface="Century Gothic"/>
              <a:cs typeface="Century Gothic"/>
              <a:sym typeface="Century Gothic"/>
            </a:endParaRPr>
          </a:p>
        </p:txBody>
      </p:sp>
      <p:sp>
        <p:nvSpPr>
          <p:cNvPr id="610" name="Google Shape;61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1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rPr lang="en-US" sz="1400"/>
              <a:t>The location object is considered part of window object and has properties and methods that parse the URL that is in the browser's address bar. It also provides information about the general navigation functionality of the document.</a:t>
            </a:r>
            <a:endParaRPr sz="800"/>
          </a:p>
          <a:p>
            <a:pPr indent="-228600" lvl="0" marL="457200" marR="0" rtl="0" algn="l">
              <a:lnSpc>
                <a:spcPct val="100000"/>
              </a:lnSpc>
              <a:spcBef>
                <a:spcPts val="0"/>
              </a:spcBef>
              <a:spcAft>
                <a:spcPts val="0"/>
              </a:spcAft>
              <a:buSzPts val="1400"/>
              <a:buNone/>
            </a:pPr>
            <a:r>
              <a:t/>
            </a:r>
            <a:endParaRPr sz="1400"/>
          </a:p>
          <a:p>
            <a:pPr indent="-228600" lvl="0" marL="457200" marR="0" rtl="0" algn="l">
              <a:lnSpc>
                <a:spcPct val="100000"/>
              </a:lnSpc>
              <a:spcBef>
                <a:spcPts val="0"/>
              </a:spcBef>
              <a:spcAft>
                <a:spcPts val="0"/>
              </a:spcAft>
              <a:buSzPts val="1400"/>
              <a:buNone/>
            </a:pPr>
            <a:r>
              <a:rPr lang="en-US" sz="1400"/>
              <a:t>The location object can even parse the current URL into discrete segment, which can be accessed and manipulated using a series of properties.</a:t>
            </a:r>
            <a:endParaRPr sz="800"/>
          </a:p>
          <a:p>
            <a:pPr indent="-228600" lvl="0" marL="457200" marR="0" rtl="0" algn="l">
              <a:lnSpc>
                <a:spcPct val="100000"/>
              </a:lnSpc>
              <a:spcBef>
                <a:spcPts val="0"/>
              </a:spcBef>
              <a:spcAft>
                <a:spcPts val="0"/>
              </a:spcAft>
              <a:buSzPts val="1400"/>
              <a:buNone/>
            </a:pPr>
            <a:r>
              <a:t/>
            </a:r>
            <a:endParaRPr i="0" sz="1400" u="none" cap="none" strike="noStrike"/>
          </a:p>
        </p:txBody>
      </p:sp>
      <p:sp>
        <p:nvSpPr>
          <p:cNvPr id="620" name="Google Shape;62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1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rPr lang="en-US" sz="1400"/>
              <a:t>M</a:t>
            </a:r>
            <a:r>
              <a:rPr lang="en-US" sz="1400"/>
              <a:t>ost of this data is used in conjunction with site traffic tools to determine the graphical capabilities of users.</a:t>
            </a:r>
            <a:endParaRPr sz="800"/>
          </a:p>
          <a:p>
            <a:pPr indent="-228600" lvl="0" marL="457200" marR="0" rtl="0" algn="l">
              <a:lnSpc>
                <a:spcPct val="100000"/>
              </a:lnSpc>
              <a:spcBef>
                <a:spcPts val="0"/>
              </a:spcBef>
              <a:spcAft>
                <a:spcPts val="0"/>
              </a:spcAft>
              <a:buSzPts val="1400"/>
              <a:buNone/>
            </a:pPr>
            <a:r>
              <a:t/>
            </a:r>
            <a:endParaRPr b="0" i="0" sz="1800" u="none" cap="none" strike="noStrike">
              <a:solidFill>
                <a:srgbClr val="3F3F3F"/>
              </a:solidFill>
              <a:latin typeface="Century Gothic"/>
              <a:ea typeface="Century Gothic"/>
              <a:cs typeface="Century Gothic"/>
              <a:sym typeface="Century Gothic"/>
            </a:endParaRPr>
          </a:p>
        </p:txBody>
      </p:sp>
      <p:sp>
        <p:nvSpPr>
          <p:cNvPr id="641" name="Google Shape;64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9" name="Google Shape;649;p1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rPr lang="en-US" sz="1300"/>
              <a:t>The history object contains the URLs visited by the user. The history object is an array that holds the pages that have been loaded by the browser. The history object can reference only those pages that the user has visited and the record which is available within the browser stack. The history object is used to navigate backward or forward on a webpage similar to back and forward buttons on Browser's toolbar.</a:t>
            </a:r>
            <a:endParaRPr sz="1300"/>
          </a:p>
          <a:p>
            <a:pPr indent="-228600" lvl="0" marL="457200" marR="0" rtl="0" algn="l">
              <a:lnSpc>
                <a:spcPct val="100000"/>
              </a:lnSpc>
              <a:spcBef>
                <a:spcPts val="0"/>
              </a:spcBef>
              <a:spcAft>
                <a:spcPts val="0"/>
              </a:spcAft>
              <a:buSzPts val="1400"/>
              <a:buNone/>
            </a:pPr>
            <a:r>
              <a:t/>
            </a:r>
            <a:endParaRPr sz="1300"/>
          </a:p>
          <a:p>
            <a:pPr indent="-228600" lvl="0" marL="457200" marR="0" rtl="0" algn="l">
              <a:lnSpc>
                <a:spcPct val="100000"/>
              </a:lnSpc>
              <a:spcBef>
                <a:spcPts val="0"/>
              </a:spcBef>
              <a:spcAft>
                <a:spcPts val="0"/>
              </a:spcAft>
              <a:buSzPts val="1400"/>
              <a:buNone/>
            </a:pPr>
            <a:r>
              <a:rPr lang="en-US" sz="1300"/>
              <a:t>The length property of the history object specifies the number of items in the stack; but for security reasons, scripts cannot access these URLs (as any script could access your browsing history). There are three other methods to navigate to other pages based on a list of URL's available in the browser stack: back() , forward(), and go() .</a:t>
            </a:r>
            <a:endParaRPr sz="1300"/>
          </a:p>
          <a:p>
            <a:pPr indent="-228600" lvl="0" marL="457200" marR="0" rtl="0" algn="l">
              <a:lnSpc>
                <a:spcPct val="100000"/>
              </a:lnSpc>
              <a:spcBef>
                <a:spcPts val="0"/>
              </a:spcBef>
              <a:spcAft>
                <a:spcPts val="0"/>
              </a:spcAft>
              <a:buSzPts val="1400"/>
              <a:buNone/>
            </a:pPr>
            <a:r>
              <a:t/>
            </a:r>
            <a:endParaRPr i="0" sz="1300" u="none" cap="none" strike="noStrike"/>
          </a:p>
        </p:txBody>
      </p:sp>
      <p:sp>
        <p:nvSpPr>
          <p:cNvPr id="650" name="Google Shape;65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9" name="Google Shape;659;p1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rPr lang="en-US" sz="1400"/>
              <a:t>The history object methods back(), forward() and go() are used to tell the browser to navigate to specified URL in history.</a:t>
            </a:r>
            <a:endParaRPr sz="800"/>
          </a:p>
          <a:p>
            <a:pPr indent="-228600" lvl="0" marL="457200" marR="0" rtl="0" algn="l">
              <a:lnSpc>
                <a:spcPct val="100000"/>
              </a:lnSpc>
              <a:spcBef>
                <a:spcPts val="0"/>
              </a:spcBef>
              <a:spcAft>
                <a:spcPts val="0"/>
              </a:spcAft>
              <a:buSzPts val="1400"/>
              <a:buNone/>
            </a:pPr>
            <a:r>
              <a:t/>
            </a:r>
            <a:endParaRPr sz="1400"/>
          </a:p>
          <a:p>
            <a:pPr indent="-228600" lvl="0" marL="457200" marR="0" rtl="0" algn="l">
              <a:lnSpc>
                <a:spcPct val="100000"/>
              </a:lnSpc>
              <a:spcBef>
                <a:spcPts val="0"/>
              </a:spcBef>
              <a:spcAft>
                <a:spcPts val="0"/>
              </a:spcAft>
              <a:buSzPts val="1400"/>
              <a:buNone/>
            </a:pPr>
            <a:r>
              <a:rPr lang="en-US" sz="1400"/>
              <a:t>The methods back() and forward() have the same effect as the browser's back and forward button. The method go() is used to navigate to a URL in history relative to the current document. A positive value is used to move forward in the history while a negative value is used to move backwards. Fr example, the value "-2 " will move to a location two steps backward relative to current location, and value " 2" moves two steps forward relative to current location.</a:t>
            </a:r>
            <a:endParaRPr i="0" sz="1400" u="none" cap="none" strike="noStrike"/>
          </a:p>
        </p:txBody>
      </p:sp>
      <p:sp>
        <p:nvSpPr>
          <p:cNvPr id="660" name="Google Shape;66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8" name="Google Shape;668;p1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rPr lang="en-US" sz="1400"/>
              <a:t>The navigator object has properties related to the browser being used to view a Web page. It contains all information related to browser such as vendor, version, plugins, etc.</a:t>
            </a:r>
            <a:endParaRPr sz="800"/>
          </a:p>
          <a:p>
            <a:pPr indent="-228600" lvl="0" marL="457200" marR="0" rtl="0" algn="l">
              <a:lnSpc>
                <a:spcPct val="100000"/>
              </a:lnSpc>
              <a:spcBef>
                <a:spcPts val="0"/>
              </a:spcBef>
              <a:spcAft>
                <a:spcPts val="0"/>
              </a:spcAft>
              <a:buSzPts val="1400"/>
              <a:buNone/>
            </a:pPr>
            <a:r>
              <a:t/>
            </a:r>
            <a:endParaRPr sz="200"/>
          </a:p>
          <a:p>
            <a:pPr indent="-228600" lvl="0" marL="457200" marR="0" rtl="0" algn="l">
              <a:lnSpc>
                <a:spcPct val="100000"/>
              </a:lnSpc>
              <a:spcBef>
                <a:spcPts val="0"/>
              </a:spcBef>
              <a:spcAft>
                <a:spcPts val="0"/>
              </a:spcAft>
              <a:buSzPts val="1400"/>
              <a:buNone/>
            </a:pPr>
            <a:r>
              <a:rPr lang="en-US" sz="1400"/>
              <a:t>One of the useful properties of the Navigator object is the userAgent property, which can be used to determine the general capabilities of a client's browser. When using JavaScript code, there is the risk that visitor's with older or incompatible browsers will not be able to view page content generated by scripts. We can combine the userAgent property and the  indexOf() method to determine whether the visitor is using one of these browsers that are compatible with the application.</a:t>
            </a:r>
            <a:endParaRPr sz="800"/>
          </a:p>
          <a:p>
            <a:pPr indent="-228600" lvl="0" marL="457200" marR="0" rtl="0" algn="l">
              <a:lnSpc>
                <a:spcPct val="100000"/>
              </a:lnSpc>
              <a:spcBef>
                <a:spcPts val="0"/>
              </a:spcBef>
              <a:spcAft>
                <a:spcPts val="0"/>
              </a:spcAft>
              <a:buSzPts val="1400"/>
              <a:buNone/>
            </a:pPr>
            <a:r>
              <a:t/>
            </a:r>
            <a:endParaRPr i="0" sz="1400" u="none" cap="none" strike="noStrike"/>
          </a:p>
        </p:txBody>
      </p:sp>
      <p:sp>
        <p:nvSpPr>
          <p:cNvPr id="669" name="Google Shape;66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706e0ae979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8" name="Google Shape;678;g1706e0ae979_0_9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9" name="Google Shape;679;g1706e0ae979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706e0ae979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706e0ae979_0_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g1706e0ae979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4" name="Google Shape;694;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5" name="Google Shape;695;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706e0ae979_1_2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706e0ae979_1_2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1706e0ae979_1_2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706e0ae979_1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706e0ae979_1_3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1706e0ae979_1_3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sz="1400"/>
              <a:t>The browser object model (BOM) is a hierarchy of browser objects that are used to manipulate methods and properties associated with the Web browser itself. Objects that make up the BOM include the </a:t>
            </a:r>
            <a:r>
              <a:rPr b="1" lang="en-US" sz="1400">
                <a:solidFill>
                  <a:schemeClr val="accent1"/>
                </a:solidFill>
              </a:rPr>
              <a:t>window object</a:t>
            </a:r>
            <a:r>
              <a:rPr lang="en-US" sz="1400"/>
              <a:t>, </a:t>
            </a:r>
            <a:r>
              <a:rPr b="1" lang="en-US" sz="1400">
                <a:solidFill>
                  <a:schemeClr val="accent1"/>
                </a:solidFill>
              </a:rPr>
              <a:t>navigator</a:t>
            </a:r>
            <a:r>
              <a:rPr lang="en-US" sz="1400"/>
              <a:t> </a:t>
            </a:r>
            <a:r>
              <a:rPr b="1" lang="en-US" sz="1400">
                <a:solidFill>
                  <a:schemeClr val="accent1"/>
                </a:solidFill>
              </a:rPr>
              <a:t>object</a:t>
            </a:r>
            <a:r>
              <a:rPr lang="en-US" sz="1400"/>
              <a:t>, </a:t>
            </a:r>
            <a:r>
              <a:rPr b="1" lang="en-US" sz="1400">
                <a:solidFill>
                  <a:schemeClr val="accent1"/>
                </a:solidFill>
              </a:rPr>
              <a:t>screen</a:t>
            </a:r>
            <a:r>
              <a:rPr lang="en-US" sz="1400"/>
              <a:t> </a:t>
            </a:r>
            <a:r>
              <a:rPr b="1" lang="en-US" sz="1400">
                <a:solidFill>
                  <a:schemeClr val="accent1"/>
                </a:solidFill>
              </a:rPr>
              <a:t>object</a:t>
            </a:r>
            <a:r>
              <a:rPr lang="en-US" sz="1400"/>
              <a:t>, </a:t>
            </a:r>
            <a:r>
              <a:rPr b="1" lang="en-US" sz="1400">
                <a:solidFill>
                  <a:schemeClr val="accent1"/>
                </a:solidFill>
              </a:rPr>
              <a:t>history</a:t>
            </a:r>
            <a:r>
              <a:rPr lang="en-US" sz="1400"/>
              <a:t>, </a:t>
            </a:r>
            <a:r>
              <a:rPr b="1" lang="en-US" sz="1400">
                <a:solidFill>
                  <a:schemeClr val="accent1"/>
                </a:solidFill>
              </a:rPr>
              <a:t>location</a:t>
            </a:r>
            <a:r>
              <a:rPr lang="en-US" sz="1400"/>
              <a:t> </a:t>
            </a:r>
            <a:r>
              <a:rPr b="1" lang="en-US" sz="1400">
                <a:solidFill>
                  <a:schemeClr val="accent1"/>
                </a:solidFill>
              </a:rPr>
              <a:t>object</a:t>
            </a:r>
            <a:r>
              <a:rPr lang="en-US" sz="1400"/>
              <a:t>, and the </a:t>
            </a:r>
            <a:r>
              <a:rPr b="1" lang="en-US" sz="1400">
                <a:solidFill>
                  <a:schemeClr val="accent1"/>
                </a:solidFill>
              </a:rPr>
              <a:t>document</a:t>
            </a:r>
            <a:r>
              <a:rPr lang="en-US" sz="1400"/>
              <a:t> </a:t>
            </a:r>
            <a:r>
              <a:rPr b="1" lang="en-US" sz="1400">
                <a:solidFill>
                  <a:schemeClr val="accent1"/>
                </a:solidFill>
              </a:rPr>
              <a:t>object</a:t>
            </a:r>
            <a:r>
              <a:rPr lang="en-US" sz="1400"/>
              <a:t>.  It is not necessary to explicitly create any of the objects that make up the browser object model. The objects are automatically created when a Web browser opens a Web page.</a:t>
            </a:r>
            <a:endParaRPr sz="1300">
              <a:solidFill>
                <a:srgbClr val="000000"/>
              </a:solidFill>
            </a:endParaRPr>
          </a:p>
          <a:p>
            <a:pPr indent="0" lvl="0" marL="0" rtl="0" algn="l">
              <a:lnSpc>
                <a:spcPct val="100000"/>
              </a:lnSpc>
              <a:spcBef>
                <a:spcPts val="0"/>
              </a:spcBef>
              <a:spcAft>
                <a:spcPts val="0"/>
              </a:spcAft>
              <a:buSzPts val="1400"/>
              <a:buNone/>
            </a:pPr>
            <a:r>
              <a:t/>
            </a:r>
            <a:endParaRPr sz="1400"/>
          </a:p>
        </p:txBody>
      </p:sp>
      <p:sp>
        <p:nvSpPr>
          <p:cNvPr id="523" name="Google Shape;523;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p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rPr lang="en-US" sz="1400"/>
              <a:t>The top level object in the BOM is the window object. The window object represents the browser window. All other browser objects are contained within the window object. The window object includes a number of properties and methods that can be used to control the Web browser. The window object, along with its properties and methods, are discussed in more detail in a later section.</a:t>
            </a:r>
            <a:endParaRPr sz="800"/>
          </a:p>
          <a:p>
            <a:pPr indent="-228600" lvl="0" marL="457200" marR="0" rtl="0" algn="l">
              <a:lnSpc>
                <a:spcPct val="100000"/>
              </a:lnSpc>
              <a:spcBef>
                <a:spcPts val="0"/>
              </a:spcBef>
              <a:spcAft>
                <a:spcPts val="0"/>
              </a:spcAft>
              <a:buSzPts val="1400"/>
              <a:buNone/>
            </a:pPr>
            <a:r>
              <a:t/>
            </a:r>
            <a:endParaRPr sz="200"/>
          </a:p>
          <a:p>
            <a:pPr indent="-228600" lvl="0" marL="457200" marR="0" rtl="0" algn="l">
              <a:lnSpc>
                <a:spcPct val="100000"/>
              </a:lnSpc>
              <a:spcBef>
                <a:spcPts val="0"/>
              </a:spcBef>
              <a:spcAft>
                <a:spcPts val="0"/>
              </a:spcAft>
              <a:buSzPts val="1400"/>
              <a:buNone/>
            </a:pPr>
            <a:r>
              <a:rPr lang="en-US" sz="1400"/>
              <a:t>The document object represents the Web page displayed in the browser. All elements on a Web page, including HTML tags are contained within the document object. This is the reason why the document object is often considered the most important part of the BOM; it is represented by its own object model.</a:t>
            </a:r>
            <a:endParaRPr sz="800"/>
          </a:p>
          <a:p>
            <a:pPr indent="-228600" lvl="0" marL="457200" marR="0" rtl="0" algn="l">
              <a:lnSpc>
                <a:spcPct val="100000"/>
              </a:lnSpc>
              <a:spcBef>
                <a:spcPts val="0"/>
              </a:spcBef>
              <a:spcAft>
                <a:spcPts val="0"/>
              </a:spcAft>
              <a:buSzPts val="1400"/>
              <a:buNone/>
            </a:pPr>
            <a:r>
              <a:t/>
            </a:r>
            <a:endParaRPr sz="200"/>
          </a:p>
          <a:p>
            <a:pPr indent="-228600" lvl="0" marL="457200" marR="0" rtl="0" algn="l">
              <a:lnSpc>
                <a:spcPct val="100000"/>
              </a:lnSpc>
              <a:spcBef>
                <a:spcPts val="0"/>
              </a:spcBef>
              <a:spcAft>
                <a:spcPts val="0"/>
              </a:spcAft>
              <a:buSzPts val="1400"/>
              <a:buNone/>
            </a:pPr>
            <a:r>
              <a:rPr lang="en-US" sz="1400"/>
              <a:t>Other objects of the browser object model include the navigator object, the screen object that contains information about the visitor's screen; the history object that is part of the window object and contains the URLs that have been visited by the user; and the location object that contains information about the current URL. Within the window object are document objects representing elements within the Web pages</a:t>
            </a:r>
            <a:r>
              <a:rPr lang="en-US" sz="1600">
                <a:latin typeface="Times New Roman"/>
                <a:ea typeface="Times New Roman"/>
                <a:cs typeface="Times New Roman"/>
                <a:sym typeface="Times New Roman"/>
              </a:rPr>
              <a:t>.</a:t>
            </a:r>
            <a:endParaRPr sz="1000"/>
          </a:p>
          <a:p>
            <a:pPr indent="-228600" lvl="0" marL="457200" marR="0" rtl="0" algn="l">
              <a:lnSpc>
                <a:spcPct val="100000"/>
              </a:lnSpc>
              <a:spcBef>
                <a:spcPts val="0"/>
              </a:spcBef>
              <a:spcAft>
                <a:spcPts val="0"/>
              </a:spcAft>
              <a:buSzPts val="1400"/>
              <a:buNone/>
            </a:pPr>
            <a:r>
              <a:t/>
            </a:r>
            <a:endParaRPr b="0" i="0" sz="1800" u="none" cap="none" strike="noStrike">
              <a:solidFill>
                <a:srgbClr val="3F3F3F"/>
              </a:solidFill>
              <a:latin typeface="Century Gothic"/>
              <a:ea typeface="Century Gothic"/>
              <a:cs typeface="Century Gothic"/>
              <a:sym typeface="Century Gothic"/>
            </a:endParaRPr>
          </a:p>
        </p:txBody>
      </p:sp>
      <p:sp>
        <p:nvSpPr>
          <p:cNvPr id="531" name="Google Shape;53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t/>
            </a:r>
            <a:endParaRPr sz="1400"/>
          </a:p>
          <a:p>
            <a:pPr indent="-228600" lvl="0" marL="457200" marR="0" rtl="0" algn="l">
              <a:lnSpc>
                <a:spcPct val="100000"/>
              </a:lnSpc>
              <a:spcBef>
                <a:spcPts val="0"/>
              </a:spcBef>
              <a:spcAft>
                <a:spcPts val="0"/>
              </a:spcAft>
              <a:buSzPts val="1400"/>
              <a:buNone/>
            </a:pPr>
            <a:r>
              <a:t/>
            </a:r>
            <a:endParaRPr i="0" sz="1500" u="none" cap="none" strike="noStrike"/>
          </a:p>
        </p:txBody>
      </p:sp>
      <p:sp>
        <p:nvSpPr>
          <p:cNvPr id="555" name="Google Shape;55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p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228600" lvl="1" marL="914400" rtl="0" algn="l">
              <a:lnSpc>
                <a:spcPct val="100000"/>
              </a:lnSpc>
              <a:spcBef>
                <a:spcPts val="0"/>
              </a:spcBef>
              <a:spcAft>
                <a:spcPts val="0"/>
              </a:spcAft>
              <a:buSzPts val="1400"/>
              <a:buNone/>
            </a:pPr>
            <a:r>
              <a:rPr lang="en-US" sz="1400"/>
              <a:t>When you open your browser, an instance of a window object is created, and that object's properties become available for your use. </a:t>
            </a:r>
            <a:endParaRPr sz="1000"/>
          </a:p>
          <a:p>
            <a:pPr indent="-228600" lvl="1" marL="914400" rtl="0" algn="l">
              <a:lnSpc>
                <a:spcPct val="100000"/>
              </a:lnSpc>
              <a:spcBef>
                <a:spcPts val="0"/>
              </a:spcBef>
              <a:spcAft>
                <a:spcPts val="0"/>
              </a:spcAft>
              <a:buSzPts val="1400"/>
              <a:buNone/>
            </a:pPr>
            <a:r>
              <a:t/>
            </a:r>
            <a:endParaRPr sz="300"/>
          </a:p>
          <a:p>
            <a:pPr indent="-228600" lvl="1" marL="914400" rtl="0" algn="l">
              <a:lnSpc>
                <a:spcPct val="100000"/>
              </a:lnSpc>
              <a:spcBef>
                <a:spcPts val="0"/>
              </a:spcBef>
              <a:spcAft>
                <a:spcPts val="0"/>
              </a:spcAft>
              <a:buSzPts val="1400"/>
              <a:buNone/>
            </a:pPr>
            <a:r>
              <a:rPr lang="en-US" sz="1400"/>
              <a:t>The window object represents the browser's frame or window in which the webpage is contained.</a:t>
            </a:r>
            <a:endParaRPr sz="1000"/>
          </a:p>
          <a:p>
            <a:pPr indent="-228600" lvl="1" marL="914400" rtl="0" algn="l">
              <a:lnSpc>
                <a:spcPct val="100000"/>
              </a:lnSpc>
              <a:spcBef>
                <a:spcPts val="0"/>
              </a:spcBef>
              <a:spcAft>
                <a:spcPts val="0"/>
              </a:spcAft>
              <a:buSzPts val="1400"/>
              <a:buNone/>
            </a:pPr>
            <a:r>
              <a:t/>
            </a:r>
            <a:endParaRPr sz="300"/>
          </a:p>
          <a:p>
            <a:pPr indent="-228600" lvl="1" marL="914400" rtl="0" algn="l">
              <a:lnSpc>
                <a:spcPct val="100000"/>
              </a:lnSpc>
              <a:spcBef>
                <a:spcPts val="0"/>
              </a:spcBef>
              <a:spcAft>
                <a:spcPts val="0"/>
              </a:spcAft>
              <a:buSzPts val="1400"/>
              <a:buNone/>
            </a:pPr>
            <a:r>
              <a:rPr lang="en-US" sz="1400"/>
              <a:t>The window object can be used to find out what browser is running, the pages visited, the size of browser window or user screen, to alter text in the browser status bars, open new windows, and change the page that is loaded.</a:t>
            </a:r>
            <a:endParaRPr sz="1000"/>
          </a:p>
          <a:p>
            <a:pPr indent="-228600" lvl="1" marL="914400" rtl="0" algn="l">
              <a:lnSpc>
                <a:spcPct val="100000"/>
              </a:lnSpc>
              <a:spcBef>
                <a:spcPts val="0"/>
              </a:spcBef>
              <a:spcAft>
                <a:spcPts val="0"/>
              </a:spcAft>
              <a:buSzPts val="1400"/>
              <a:buNone/>
            </a:pPr>
            <a:r>
              <a:t/>
            </a:r>
            <a:endParaRPr sz="300"/>
          </a:p>
          <a:p>
            <a:pPr indent="-228600" lvl="1" marL="914400" rtl="0" algn="l">
              <a:lnSpc>
                <a:spcPct val="100000"/>
              </a:lnSpc>
              <a:spcBef>
                <a:spcPts val="0"/>
              </a:spcBef>
              <a:spcAft>
                <a:spcPts val="0"/>
              </a:spcAft>
              <a:buSzPts val="1400"/>
              <a:buNone/>
            </a:pPr>
            <a:r>
              <a:rPr lang="en-US" sz="1400"/>
              <a:t>The window object is a Global Object, hence its name need not be used to access its properties and methods. </a:t>
            </a:r>
            <a:endParaRPr sz="1400"/>
          </a:p>
          <a:p>
            <a:pPr indent="-228600" lvl="1" marL="914400" rtl="0" algn="l">
              <a:lnSpc>
                <a:spcPct val="100000"/>
              </a:lnSpc>
              <a:spcBef>
                <a:spcPts val="0"/>
              </a:spcBef>
              <a:spcAft>
                <a:spcPts val="0"/>
              </a:spcAft>
              <a:buSzPts val="1400"/>
              <a:buNone/>
            </a:pPr>
            <a:r>
              <a:rPr lang="en-US" sz="1400"/>
              <a:t>In fact, the window object has many properties that the programmer can use to manipulate the window.</a:t>
            </a:r>
            <a:endParaRPr sz="1000"/>
          </a:p>
          <a:p>
            <a:pPr indent="-228600" lvl="0" marL="457200" marR="0" rtl="0" algn="l">
              <a:lnSpc>
                <a:spcPct val="100000"/>
              </a:lnSpc>
              <a:spcBef>
                <a:spcPts val="0"/>
              </a:spcBef>
              <a:spcAft>
                <a:spcPts val="0"/>
              </a:spcAft>
              <a:buSzPts val="1400"/>
              <a:buNone/>
            </a:pPr>
            <a:r>
              <a:t/>
            </a:r>
            <a:endParaRPr b="0" i="0" sz="1800" u="none" cap="none" strike="noStrike">
              <a:solidFill>
                <a:srgbClr val="3F3F3F"/>
              </a:solidFill>
              <a:latin typeface="Century Gothic"/>
              <a:ea typeface="Century Gothic"/>
              <a:cs typeface="Century Gothic"/>
              <a:sym typeface="Century Gothic"/>
            </a:endParaRPr>
          </a:p>
        </p:txBody>
      </p:sp>
      <p:sp>
        <p:nvSpPr>
          <p:cNvPr id="571" name="Google Shape;57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p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t/>
            </a:r>
            <a:endParaRPr/>
          </a:p>
        </p:txBody>
      </p:sp>
      <p:sp>
        <p:nvSpPr>
          <p:cNvPr id="580" name="Google Shape;58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8" name="Google Shape;588;p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t/>
            </a:r>
            <a:endParaRPr b="0" i="0" sz="1800" u="none" cap="none" strike="noStrike">
              <a:solidFill>
                <a:srgbClr val="3F3F3F"/>
              </a:solidFill>
              <a:latin typeface="Century Gothic"/>
              <a:ea typeface="Century Gothic"/>
              <a:cs typeface="Century Gothic"/>
              <a:sym typeface="Century Gothic"/>
            </a:endParaRPr>
          </a:p>
        </p:txBody>
      </p:sp>
      <p:sp>
        <p:nvSpPr>
          <p:cNvPr id="589" name="Google Shape;58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791213" y="1727625"/>
            <a:ext cx="7561500" cy="1438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EC14F"/>
              </a:buClr>
              <a:buSzPts val="2900"/>
              <a:buFont typeface="Century Gothic"/>
              <a:buNone/>
              <a:defRPr b="1" sz="2900">
                <a:solidFill>
                  <a:srgbClr val="FEC14F"/>
                </a:solidFill>
                <a:latin typeface="Century Gothic"/>
                <a:ea typeface="Century Gothic"/>
                <a:cs typeface="Century Gothic"/>
                <a:sym typeface="Century Gothic"/>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p:txBody>
      </p:sp>
      <p:sp>
        <p:nvSpPr>
          <p:cNvPr id="45" name="Google Shape;45;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862050" y="1816475"/>
            <a:ext cx="1693500" cy="2139900"/>
          </a:xfrm>
          <a:prstGeom prst="roundRect">
            <a:avLst>
              <a:gd fmla="val 16667" name="adj"/>
            </a:avLst>
          </a:prstGeom>
          <a:noFill/>
          <a:ln>
            <a:noFill/>
          </a:ln>
        </p:spPr>
      </p:sp>
      <p:sp>
        <p:nvSpPr>
          <p:cNvPr id="100" name="Google Shape;100;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01" name="Google Shape;101;p1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a:spcBef>
                <a:spcPts val="0"/>
              </a:spcBef>
              <a:spcAft>
                <a:spcPts val="0"/>
              </a:spcAft>
              <a:buClr>
                <a:srgbClr val="0079C0"/>
              </a:buClr>
              <a:buSzPts val="4700"/>
              <a:buChar char="●"/>
              <a:defRPr b="1" sz="4700">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105" name="Google Shape;105;p1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12" name="Google Shape;112;p1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113" name="Google Shape;113;p1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1780"/>
            <a:ext cx="9144000" cy="5150957"/>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0" name="Google Shape;130;p1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7" name="Google Shape;137;p1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138" name="Google Shape;138;p1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42" name="Google Shape;142;p17"/>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143" name="Google Shape;143;p17"/>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4" name="Google Shape;144;p17"/>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5" name="Google Shape;145;p17"/>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1780"/>
            <a:ext cx="9144000" cy="5150957"/>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59" name="Google Shape;159;p1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US" sz="2300">
                <a:solidFill>
                  <a:schemeClr val="dk1"/>
                </a:solidFill>
              </a:rPr>
              <a:t>Questions?</a:t>
            </a:r>
            <a:endParaRPr sz="23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70" name="Google Shape;170;p20"/>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8" name="Google Shape;48;p3"/>
          <p:cNvGrpSpPr/>
          <p:nvPr/>
        </p:nvGrpSpPr>
        <p:grpSpPr>
          <a:xfrm>
            <a:off x="92087" y="1772839"/>
            <a:ext cx="7992414" cy="1597301"/>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54" name="Google Shape;54;p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1780"/>
            <a:ext cx="9144000" cy="5150957"/>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88" name="Google Shape;188;p2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3" name="Shape 193"/>
        <p:cNvGrpSpPr/>
        <p:nvPr/>
      </p:nvGrpSpPr>
      <p:grpSpPr>
        <a:xfrm>
          <a:off x="0" y="0"/>
          <a:ext cx="0" cy="0"/>
          <a:chOff x="0" y="0"/>
          <a:chExt cx="0" cy="0"/>
        </a:xfrm>
      </p:grpSpPr>
      <p:sp>
        <p:nvSpPr>
          <p:cNvPr id="194" name="Google Shape;194;p22"/>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5" name="Google Shape;195;p22"/>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6" name="Shape 196"/>
        <p:cNvGrpSpPr/>
        <p:nvPr/>
      </p:nvGrpSpPr>
      <p:grpSpPr>
        <a:xfrm>
          <a:off x="0" y="0"/>
          <a:ext cx="0" cy="0"/>
          <a:chOff x="0" y="0"/>
          <a:chExt cx="0" cy="0"/>
        </a:xfrm>
      </p:grpSpPr>
      <p:grpSp>
        <p:nvGrpSpPr>
          <p:cNvPr id="197" name="Google Shape;197;p23"/>
          <p:cNvGrpSpPr/>
          <p:nvPr/>
        </p:nvGrpSpPr>
        <p:grpSpPr>
          <a:xfrm>
            <a:off x="0" y="-1780"/>
            <a:ext cx="9144000" cy="5150957"/>
            <a:chOff x="0" y="-2373"/>
            <a:chExt cx="12192000" cy="6867027"/>
          </a:xfrm>
        </p:grpSpPr>
        <p:sp>
          <p:nvSpPr>
            <p:cNvPr id="198" name="Google Shape;198;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0" name="Google Shape;200;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3" name="Google Shape;203;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4" name="Google Shape;204;p2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5" name="Google Shape;205;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6" name="Google Shape;206;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7" name="Google Shape;207;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8" name="Google Shape;208;p2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09" name="Google Shape;209;p2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10" name="Google Shape;210;p2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12" name="Google Shape;212;p2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3" name="Google Shape;213;p2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4" name="Shape 214"/>
        <p:cNvGrpSpPr/>
        <p:nvPr/>
      </p:nvGrpSpPr>
      <p:grpSpPr>
        <a:xfrm>
          <a:off x="0" y="0"/>
          <a:ext cx="0" cy="0"/>
          <a:chOff x="0" y="0"/>
          <a:chExt cx="0" cy="0"/>
        </a:xfrm>
      </p:grpSpPr>
      <p:sp>
        <p:nvSpPr>
          <p:cNvPr id="215" name="Google Shape;215;p24"/>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24"/>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pic>
        <p:nvPicPr>
          <p:cNvPr id="217" name="Google Shape;217;p24"/>
          <p:cNvPicPr preferRelativeResize="0"/>
          <p:nvPr/>
        </p:nvPicPr>
        <p:blipFill>
          <a:blip r:embed="rId2">
            <a:alphaModFix/>
          </a:blip>
          <a:stretch>
            <a:fillRect/>
          </a:stretch>
        </p:blipFill>
        <p:spPr>
          <a:xfrm>
            <a:off x="109871" y="103019"/>
            <a:ext cx="2190552" cy="31593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8" name="Shape 218"/>
        <p:cNvGrpSpPr/>
        <p:nvPr/>
      </p:nvGrpSpPr>
      <p:grpSpPr>
        <a:xfrm>
          <a:off x="0" y="0"/>
          <a:ext cx="0" cy="0"/>
          <a:chOff x="0" y="0"/>
          <a:chExt cx="0" cy="0"/>
        </a:xfrm>
      </p:grpSpPr>
      <p:grpSp>
        <p:nvGrpSpPr>
          <p:cNvPr id="219" name="Google Shape;219;p25"/>
          <p:cNvGrpSpPr/>
          <p:nvPr/>
        </p:nvGrpSpPr>
        <p:grpSpPr>
          <a:xfrm>
            <a:off x="0" y="-1780"/>
            <a:ext cx="9144000" cy="5150957"/>
            <a:chOff x="0" y="-2373"/>
            <a:chExt cx="12192000" cy="6867027"/>
          </a:xfrm>
        </p:grpSpPr>
        <p:sp>
          <p:nvSpPr>
            <p:cNvPr id="220" name="Google Shape;22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1" name="Google Shape;221;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2" name="Google Shape;222;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3" name="Google Shape;223;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5" name="Google Shape;225;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6" name="Google Shape;226;p2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7" name="Google Shape;227;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9" name="Google Shape;229;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0" name="Google Shape;230;p2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31" name="Google Shape;231;p2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32" name="Google Shape;232;p2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4" name="Google Shape;234;p2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5" name="Google Shape;235;p2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6" name="Shape 236"/>
        <p:cNvGrpSpPr/>
        <p:nvPr/>
      </p:nvGrpSpPr>
      <p:grpSpPr>
        <a:xfrm>
          <a:off x="0" y="0"/>
          <a:ext cx="0" cy="0"/>
          <a:chOff x="0" y="0"/>
          <a:chExt cx="0" cy="0"/>
        </a:xfrm>
      </p:grpSpPr>
      <p:sp>
        <p:nvSpPr>
          <p:cNvPr id="237" name="Google Shape;237;p26"/>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26"/>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9" name="Shape 239"/>
        <p:cNvGrpSpPr/>
        <p:nvPr/>
      </p:nvGrpSpPr>
      <p:grpSpPr>
        <a:xfrm>
          <a:off x="0" y="0"/>
          <a:ext cx="0" cy="0"/>
          <a:chOff x="0" y="0"/>
          <a:chExt cx="0" cy="0"/>
        </a:xfrm>
      </p:grpSpPr>
      <p:grpSp>
        <p:nvGrpSpPr>
          <p:cNvPr id="240" name="Google Shape;240;p27"/>
          <p:cNvGrpSpPr/>
          <p:nvPr/>
        </p:nvGrpSpPr>
        <p:grpSpPr>
          <a:xfrm>
            <a:off x="0" y="-1780"/>
            <a:ext cx="9144000" cy="5150957"/>
            <a:chOff x="0" y="-2373"/>
            <a:chExt cx="12192000" cy="6867027"/>
          </a:xfrm>
        </p:grpSpPr>
        <p:sp>
          <p:nvSpPr>
            <p:cNvPr id="241" name="Google Shape;24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4" name="Google Shape;244;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5" name="Google Shape;245;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6" name="Google Shape;246;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7" name="Google Shape;247;p2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8" name="Google Shape;248;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9" name="Google Shape;249;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50" name="Google Shape;250;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1" name="Google Shape;251;p2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52" name="Google Shape;252;p27"/>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53" name="Google Shape;253;p27"/>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5" name="Google Shape;255;p27"/>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6" name="Google Shape;256;p27"/>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7" name="Shape 257"/>
        <p:cNvGrpSpPr/>
        <p:nvPr/>
      </p:nvGrpSpPr>
      <p:grpSpPr>
        <a:xfrm>
          <a:off x="0" y="0"/>
          <a:ext cx="0" cy="0"/>
          <a:chOff x="0" y="0"/>
          <a:chExt cx="0" cy="0"/>
        </a:xfrm>
      </p:grpSpPr>
      <p:pic>
        <p:nvPicPr>
          <p:cNvPr descr="Celestia-R1---OverlayTitleHD.png" id="258" name="Google Shape;258;p28"/>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259" name="Google Shape;259;p28"/>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260" name="Google Shape;260;p28"/>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61" name="Google Shape;261;p28"/>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2" name="Google Shape;262;p28"/>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3" name="Google Shape;263;p28"/>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4" name="Shape 264"/>
        <p:cNvGrpSpPr/>
        <p:nvPr/>
      </p:nvGrpSpPr>
      <p:grpSpPr>
        <a:xfrm>
          <a:off x="0" y="0"/>
          <a:ext cx="0" cy="0"/>
          <a:chOff x="0" y="0"/>
          <a:chExt cx="0" cy="0"/>
        </a:xfrm>
      </p:grpSpPr>
      <p:grpSp>
        <p:nvGrpSpPr>
          <p:cNvPr id="265" name="Google Shape;265;p29"/>
          <p:cNvGrpSpPr/>
          <p:nvPr/>
        </p:nvGrpSpPr>
        <p:grpSpPr>
          <a:xfrm>
            <a:off x="0" y="-1780"/>
            <a:ext cx="9144000" cy="5150957"/>
            <a:chOff x="0" y="-2373"/>
            <a:chExt cx="12192000" cy="6867027"/>
          </a:xfrm>
        </p:grpSpPr>
        <p:sp>
          <p:nvSpPr>
            <p:cNvPr id="266" name="Google Shape;266;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7" name="Google Shape;267;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8" name="Google Shape;268;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0" name="Google Shape;270;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1" name="Google Shape;271;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2" name="Google Shape;272;p29"/>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3" name="Google Shape;273;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4" name="Google Shape;274;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5" name="Google Shape;275;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6" name="Google Shape;276;p29"/>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77" name="Google Shape;277;p29"/>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78" name="Google Shape;278;p29"/>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80" name="Google Shape;280;p29"/>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1" name="Google Shape;281;p2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2" name="Shape 282"/>
        <p:cNvGrpSpPr/>
        <p:nvPr/>
      </p:nvGrpSpPr>
      <p:grpSpPr>
        <a:xfrm>
          <a:off x="0" y="0"/>
          <a:ext cx="0" cy="0"/>
          <a:chOff x="0" y="0"/>
          <a:chExt cx="0" cy="0"/>
        </a:xfrm>
      </p:grpSpPr>
      <p:sp>
        <p:nvSpPr>
          <p:cNvPr id="283" name="Google Shape;283;p30"/>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4" name="Google Shape;284;p30"/>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58" name="Google Shape;58;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F98C61"/>
              </a:buClr>
              <a:buSzPts val="1600"/>
              <a:buChar char="●"/>
              <a:defRPr>
                <a:solidFill>
                  <a:srgbClr val="000000"/>
                </a:solidFill>
              </a:defRPr>
            </a:lvl1pPr>
            <a:lvl2pPr indent="-317500" lvl="1" marL="914400">
              <a:spcBef>
                <a:spcPts val="0"/>
              </a:spcBef>
              <a:spcAft>
                <a:spcPts val="0"/>
              </a:spcAft>
              <a:buClr>
                <a:srgbClr val="F98C61"/>
              </a:buClr>
              <a:buSzPts val="1400"/>
              <a:buChar char="○"/>
              <a:defRPr>
                <a:solidFill>
                  <a:srgbClr val="000000"/>
                </a:solidFill>
              </a:defRPr>
            </a:lvl2pPr>
            <a:lvl3pPr indent="-317500" lvl="2" marL="1371600">
              <a:spcBef>
                <a:spcPts val="0"/>
              </a:spcBef>
              <a:spcAft>
                <a:spcPts val="0"/>
              </a:spcAft>
              <a:buClr>
                <a:srgbClr val="E69138"/>
              </a:buClr>
              <a:buSzPts val="1400"/>
              <a:buChar char="■"/>
              <a:defRPr>
                <a:solidFill>
                  <a:srgbClr val="000000"/>
                </a:solidFill>
              </a:defRPr>
            </a:lvl3pPr>
            <a:lvl4pPr indent="-317500" lvl="3" marL="1828800">
              <a:spcBef>
                <a:spcPts val="0"/>
              </a:spcBef>
              <a:spcAft>
                <a:spcPts val="0"/>
              </a:spcAft>
              <a:buClr>
                <a:srgbClr val="000000"/>
              </a:buClr>
              <a:buSzPts val="1400"/>
              <a:buChar char="●"/>
              <a:defRPr>
                <a:solidFill>
                  <a:srgbClr val="000000"/>
                </a:solidFill>
              </a:defRPr>
            </a:lvl4pPr>
            <a:lvl5pPr indent="-330200" lvl="4" marL="2286000">
              <a:spcBef>
                <a:spcPts val="0"/>
              </a:spcBef>
              <a:spcAft>
                <a:spcPts val="0"/>
              </a:spcAft>
              <a:buClr>
                <a:srgbClr val="000000"/>
              </a:buClr>
              <a:buSzPts val="1600"/>
              <a:buChar char="○"/>
              <a:defRPr sz="1600">
                <a:solidFill>
                  <a:srgbClr val="000000"/>
                </a:solidFill>
              </a:defRPr>
            </a:lvl5pPr>
            <a:lvl6pPr indent="-317500" lvl="5" marL="2743200">
              <a:spcBef>
                <a:spcPts val="0"/>
              </a:spcBef>
              <a:spcAft>
                <a:spcPts val="0"/>
              </a:spcAft>
              <a:buClr>
                <a:srgbClr val="000000"/>
              </a:buClr>
              <a:buSzPts val="1400"/>
              <a:buChar char="■"/>
              <a:defRPr>
                <a:solidFill>
                  <a:srgbClr val="000000"/>
                </a:solidFill>
              </a:defRPr>
            </a:lvl6pPr>
            <a:lvl7pPr indent="-317500" lvl="6" marL="3200400">
              <a:spcBef>
                <a:spcPts val="0"/>
              </a:spcBef>
              <a:spcAft>
                <a:spcPts val="0"/>
              </a:spcAft>
              <a:buClr>
                <a:srgbClr val="000000"/>
              </a:buClr>
              <a:buSzPts val="1400"/>
              <a:buChar char="●"/>
              <a:defRPr>
                <a:solidFill>
                  <a:srgbClr val="000000"/>
                </a:solidFill>
              </a:defRPr>
            </a:lvl7pPr>
            <a:lvl8pPr indent="-317500" lvl="7" marL="3657600">
              <a:spcBef>
                <a:spcPts val="0"/>
              </a:spcBef>
              <a:spcAft>
                <a:spcPts val="0"/>
              </a:spcAft>
              <a:buClr>
                <a:srgbClr val="000000"/>
              </a:buClr>
              <a:buSzPts val="1400"/>
              <a:buChar char="○"/>
              <a:defRPr>
                <a:solidFill>
                  <a:srgbClr val="000000"/>
                </a:solidFill>
              </a:defRPr>
            </a:lvl8pPr>
            <a:lvl9pPr indent="-317500" lvl="8" marL="4114800">
              <a:spcBef>
                <a:spcPts val="0"/>
              </a:spcBef>
              <a:spcAft>
                <a:spcPts val="0"/>
              </a:spcAft>
              <a:buClr>
                <a:srgbClr val="000000"/>
              </a:buClr>
              <a:buSzPts val="1400"/>
              <a:buChar char="■"/>
              <a:defRPr>
                <a:solidFill>
                  <a:srgbClr val="000000"/>
                </a:solidFill>
              </a:defRPr>
            </a:lvl9pPr>
          </a:lstStyle>
          <a:p/>
        </p:txBody>
      </p:sp>
      <p:sp>
        <p:nvSpPr>
          <p:cNvPr id="60" name="Google Shape;60;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61" name="Google Shape;6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5" name="Shape 285"/>
        <p:cNvGrpSpPr/>
        <p:nvPr/>
      </p:nvGrpSpPr>
      <p:grpSpPr>
        <a:xfrm>
          <a:off x="0" y="0"/>
          <a:ext cx="0" cy="0"/>
          <a:chOff x="0" y="0"/>
          <a:chExt cx="0" cy="0"/>
        </a:xfrm>
      </p:grpSpPr>
      <p:grpSp>
        <p:nvGrpSpPr>
          <p:cNvPr id="286" name="Google Shape;286;p31"/>
          <p:cNvGrpSpPr/>
          <p:nvPr/>
        </p:nvGrpSpPr>
        <p:grpSpPr>
          <a:xfrm>
            <a:off x="0" y="-1780"/>
            <a:ext cx="9144000" cy="5150957"/>
            <a:chOff x="0" y="-2373"/>
            <a:chExt cx="12192000" cy="6867027"/>
          </a:xfrm>
        </p:grpSpPr>
        <p:sp>
          <p:nvSpPr>
            <p:cNvPr id="287" name="Google Shape;287;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8" name="Google Shape;288;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0" name="Google Shape;290;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2" name="Google Shape;292;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3" name="Google Shape;293;p3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4" name="Google Shape;294;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5" name="Google Shape;295;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6" name="Google Shape;296;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7" name="Google Shape;297;p3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98" name="Google Shape;298;p3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99" name="Google Shape;299;p3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0" name="Google Shape;300;p3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1" name="Google Shape;301;p3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2" name="Google Shape;302;p3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3" name="Shape 303"/>
        <p:cNvGrpSpPr/>
        <p:nvPr/>
      </p:nvGrpSpPr>
      <p:grpSpPr>
        <a:xfrm>
          <a:off x="0" y="0"/>
          <a:ext cx="0" cy="0"/>
          <a:chOff x="0" y="0"/>
          <a:chExt cx="0" cy="0"/>
        </a:xfrm>
      </p:grpSpPr>
      <p:pic>
        <p:nvPicPr>
          <p:cNvPr descr="Celestia-R1---OverlayTitleHD.png" id="304" name="Google Shape;304;p32"/>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05" name="Google Shape;305;p3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06" name="Google Shape;306;p3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07" name="Google Shape;307;p32"/>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8" name="Google Shape;308;p3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9" name="Google Shape;309;p32"/>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10" name="Shape 310"/>
        <p:cNvGrpSpPr/>
        <p:nvPr/>
      </p:nvGrpSpPr>
      <p:grpSpPr>
        <a:xfrm>
          <a:off x="0" y="0"/>
          <a:ext cx="0" cy="0"/>
          <a:chOff x="0" y="0"/>
          <a:chExt cx="0" cy="0"/>
        </a:xfrm>
      </p:grpSpPr>
      <p:grpSp>
        <p:nvGrpSpPr>
          <p:cNvPr id="311" name="Google Shape;311;p33"/>
          <p:cNvGrpSpPr/>
          <p:nvPr/>
        </p:nvGrpSpPr>
        <p:grpSpPr>
          <a:xfrm>
            <a:off x="0" y="-1780"/>
            <a:ext cx="9144000" cy="5150957"/>
            <a:chOff x="0" y="-2373"/>
            <a:chExt cx="12192000" cy="6867027"/>
          </a:xfrm>
        </p:grpSpPr>
        <p:sp>
          <p:nvSpPr>
            <p:cNvPr id="312" name="Google Shape;312;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6" name="Google Shape;316;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7" name="Google Shape;317;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 name="Google Shape;318;p3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9" name="Google Shape;319;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0" name="Google Shape;320;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1" name="Google Shape;321;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2" name="Google Shape;322;p3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23" name="Google Shape;323;p3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24" name="Google Shape;324;p3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5" name="Google Shape;325;p3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6" name="Google Shape;326;p3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7" name="Google Shape;327;p3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8" name="Shape 328"/>
        <p:cNvGrpSpPr/>
        <p:nvPr/>
      </p:nvGrpSpPr>
      <p:grpSpPr>
        <a:xfrm>
          <a:off x="0" y="0"/>
          <a:ext cx="0" cy="0"/>
          <a:chOff x="0" y="0"/>
          <a:chExt cx="0" cy="0"/>
        </a:xfrm>
      </p:grpSpPr>
      <p:pic>
        <p:nvPicPr>
          <p:cNvPr descr="Celestia-R1---OverlayTitleHD.png" id="329" name="Google Shape;329;p34"/>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30" name="Google Shape;330;p3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31" name="Google Shape;331;p3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32" name="Google Shape;332;p3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3" name="Google Shape;333;p3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4" name="Google Shape;334;p34"/>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5" name="Shape 335"/>
        <p:cNvGrpSpPr/>
        <p:nvPr/>
      </p:nvGrpSpPr>
      <p:grpSpPr>
        <a:xfrm>
          <a:off x="0" y="0"/>
          <a:ext cx="0" cy="0"/>
          <a:chOff x="0" y="0"/>
          <a:chExt cx="0" cy="0"/>
        </a:xfrm>
      </p:grpSpPr>
      <p:grpSp>
        <p:nvGrpSpPr>
          <p:cNvPr id="336" name="Google Shape;336;p35"/>
          <p:cNvGrpSpPr/>
          <p:nvPr/>
        </p:nvGrpSpPr>
        <p:grpSpPr>
          <a:xfrm>
            <a:off x="0" y="-1780"/>
            <a:ext cx="9144000" cy="5150957"/>
            <a:chOff x="0" y="-2373"/>
            <a:chExt cx="12192000" cy="6867027"/>
          </a:xfrm>
        </p:grpSpPr>
        <p:sp>
          <p:nvSpPr>
            <p:cNvPr id="337" name="Google Shape;337;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8" name="Google Shape;338;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1" name="Google Shape;341;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2" name="Google Shape;342;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3" name="Google Shape;343;p3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4" name="Google Shape;344;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5" name="Google Shape;345;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6" name="Google Shape;346;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7" name="Google Shape;347;p3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48" name="Google Shape;348;p3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49" name="Google Shape;349;p3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0" name="Google Shape;350;p3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1" name="Google Shape;351;p3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2" name="Google Shape;352;p3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3" name="Shape 353"/>
        <p:cNvGrpSpPr/>
        <p:nvPr/>
      </p:nvGrpSpPr>
      <p:grpSpPr>
        <a:xfrm>
          <a:off x="0" y="0"/>
          <a:ext cx="0" cy="0"/>
          <a:chOff x="0" y="0"/>
          <a:chExt cx="0" cy="0"/>
        </a:xfrm>
      </p:grpSpPr>
      <p:sp>
        <p:nvSpPr>
          <p:cNvPr id="354" name="Google Shape;354;p36"/>
          <p:cNvSpPr txBox="1"/>
          <p:nvPr>
            <p:ph type="title"/>
          </p:nvPr>
        </p:nvSpPr>
        <p:spPr>
          <a:xfrm>
            <a:off x="365054" y="363413"/>
            <a:ext cx="65712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355" name="Google Shape;355;p36"/>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6" name="Google Shape;356;p36"/>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7" name="Google Shape;357;p36"/>
          <p:cNvSpPr txBox="1"/>
          <p:nvPr>
            <p:ph idx="12" type="sldNum"/>
          </p:nvPr>
        </p:nvSpPr>
        <p:spPr>
          <a:xfrm>
            <a:off x="7764066" y="221456"/>
            <a:ext cx="628800" cy="576300"/>
          </a:xfrm>
          <a:prstGeom prst="rect">
            <a:avLst/>
          </a:prstGeom>
          <a:noFill/>
          <a:ln>
            <a:noFill/>
          </a:ln>
        </p:spPr>
        <p:txBody>
          <a:bodyPr anchorCtr="0" anchor="b" bIns="34250" lIns="68575" spcFirstLastPara="1" rIns="68575" wrap="square" tIns="34250">
            <a:noAutofit/>
          </a:bodyPr>
          <a:lstStyle>
            <a:lvl1pPr indent="0" lvl="0"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8" name="Shape 358"/>
        <p:cNvGrpSpPr/>
        <p:nvPr/>
      </p:nvGrpSpPr>
      <p:grpSpPr>
        <a:xfrm>
          <a:off x="0" y="0"/>
          <a:ext cx="0" cy="0"/>
          <a:chOff x="0" y="0"/>
          <a:chExt cx="0" cy="0"/>
        </a:xfrm>
      </p:grpSpPr>
      <p:sp>
        <p:nvSpPr>
          <p:cNvPr id="359" name="Google Shape;359;p37"/>
          <p:cNvSpPr txBox="1"/>
          <p:nvPr>
            <p:ph type="title"/>
          </p:nvPr>
        </p:nvSpPr>
        <p:spPr>
          <a:xfrm>
            <a:off x="483577" y="1733732"/>
            <a:ext cx="8177100" cy="10161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360" name="Google Shape;360;p37"/>
          <p:cNvSpPr txBox="1"/>
          <p:nvPr>
            <p:ph idx="1" type="body"/>
          </p:nvPr>
        </p:nvSpPr>
        <p:spPr>
          <a:xfrm>
            <a:off x="461963" y="2921794"/>
            <a:ext cx="8218800" cy="529800"/>
          </a:xfrm>
          <a:prstGeom prst="rect">
            <a:avLst/>
          </a:prstGeom>
          <a:noFill/>
          <a:ln>
            <a:noFill/>
          </a:ln>
        </p:spPr>
        <p:txBody>
          <a:bodyPr anchorCtr="0" anchor="ctr" bIns="68575" lIns="68575" spcFirstLastPara="1" rIns="68575" wrap="square" tIns="68575">
            <a:normAutofit/>
          </a:bodyPr>
          <a:lstStyle>
            <a:lvl1pPr indent="-228600" lvl="0" marL="457200" rtl="0" algn="ctr">
              <a:lnSpc>
                <a:spcPct val="100000"/>
              </a:lnSpc>
              <a:spcBef>
                <a:spcPts val="0"/>
              </a:spcBef>
              <a:spcAft>
                <a:spcPts val="0"/>
              </a:spcAft>
              <a:buSzPts val="1400"/>
              <a:buNone/>
              <a:defRPr sz="1800"/>
            </a:lvl1pPr>
            <a:lvl2pPr indent="-304800" lvl="1" marL="914400" rtl="0" algn="l">
              <a:lnSpc>
                <a:spcPct val="100000"/>
              </a:lnSpc>
              <a:spcBef>
                <a:spcPts val="800"/>
              </a:spcBef>
              <a:spcAft>
                <a:spcPts val="0"/>
              </a:spcAft>
              <a:buSzPts val="1200"/>
              <a:buChar char="○"/>
              <a:defRPr/>
            </a:lvl2pPr>
            <a:lvl3pPr indent="-298450" lvl="2" marL="1371600" rtl="0" algn="l">
              <a:lnSpc>
                <a:spcPct val="100000"/>
              </a:lnSpc>
              <a:spcBef>
                <a:spcPts val="800"/>
              </a:spcBef>
              <a:spcAft>
                <a:spcPts val="0"/>
              </a:spcAft>
              <a:buSzPts val="1100"/>
              <a:buChar char="■"/>
              <a:defRPr/>
            </a:lvl3pPr>
            <a:lvl4pPr indent="-285750" lvl="3" marL="1828800" rtl="0" algn="l">
              <a:lnSpc>
                <a:spcPct val="100000"/>
              </a:lnSpc>
              <a:spcBef>
                <a:spcPts val="800"/>
              </a:spcBef>
              <a:spcAft>
                <a:spcPts val="0"/>
              </a:spcAft>
              <a:buSzPts val="900"/>
              <a:buChar char="●"/>
              <a:defRPr/>
            </a:lvl4pPr>
            <a:lvl5pPr indent="-285750" lvl="4" marL="2286000" rtl="0" algn="l">
              <a:lnSpc>
                <a:spcPct val="100000"/>
              </a:lnSpc>
              <a:spcBef>
                <a:spcPts val="800"/>
              </a:spcBef>
              <a:spcAft>
                <a:spcPts val="0"/>
              </a:spcAft>
              <a:buSzPts val="900"/>
              <a:buChar char="○"/>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61" name="Shape 361"/>
        <p:cNvGrpSpPr/>
        <p:nvPr/>
      </p:nvGrpSpPr>
      <p:grpSpPr>
        <a:xfrm>
          <a:off x="0" y="0"/>
          <a:ext cx="0" cy="0"/>
          <a:chOff x="0" y="0"/>
          <a:chExt cx="0" cy="0"/>
        </a:xfrm>
      </p:grpSpPr>
      <p:grpSp>
        <p:nvGrpSpPr>
          <p:cNvPr id="362" name="Google Shape;362;p38"/>
          <p:cNvGrpSpPr/>
          <p:nvPr/>
        </p:nvGrpSpPr>
        <p:grpSpPr>
          <a:xfrm>
            <a:off x="0" y="-1780"/>
            <a:ext cx="9144000" cy="5150270"/>
            <a:chOff x="0" y="-2373"/>
            <a:chExt cx="12192000" cy="6867027"/>
          </a:xfrm>
        </p:grpSpPr>
        <p:sp>
          <p:nvSpPr>
            <p:cNvPr id="363" name="Google Shape;363;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4" name="Google Shape;364;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5" name="Google Shape;365;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6" name="Google Shape;366;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7" name="Google Shape;367;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8" name="Google Shape;368;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9" name="Google Shape;369;p3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0" name="Google Shape;370;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1" name="Google Shape;371;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2" name="Google Shape;372;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3" name="Google Shape;373;p3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74" name="Google Shape;374;p3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75" name="Google Shape;375;p3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6" name="Google Shape;376;p3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7" name="Google Shape;377;p3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8" name="Google Shape;378;p38"/>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7">
    <p:bg>
      <p:bgPr>
        <a:blipFill>
          <a:blip r:embed="rId2">
            <a:alphaModFix/>
          </a:blip>
          <a:stretch>
            <a:fillRect/>
          </a:stretch>
        </a:blipFill>
      </p:bgPr>
    </p:bg>
    <p:spTree>
      <p:nvGrpSpPr>
        <p:cNvPr id="379" name="Shape 379"/>
        <p:cNvGrpSpPr/>
        <p:nvPr/>
      </p:nvGrpSpPr>
      <p:grpSpPr>
        <a:xfrm>
          <a:off x="0" y="0"/>
          <a:ext cx="0" cy="0"/>
          <a:chOff x="0" y="0"/>
          <a:chExt cx="0" cy="0"/>
        </a:xfrm>
      </p:grpSpPr>
      <p:pic>
        <p:nvPicPr>
          <p:cNvPr descr="Celestia-R1---OverlayTitleHD.png" id="380" name="Google Shape;380;p39"/>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381" name="Google Shape;381;p3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82" name="Google Shape;382;p3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83" name="Google Shape;383;p3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84" name="Google Shape;384;p3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85" name="Google Shape;385;p39"/>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1">
  <p:cSld name="CUSTOM_4">
    <p:spTree>
      <p:nvGrpSpPr>
        <p:cNvPr id="386" name="Shape 386"/>
        <p:cNvGrpSpPr/>
        <p:nvPr/>
      </p:nvGrpSpPr>
      <p:grpSpPr>
        <a:xfrm>
          <a:off x="0" y="0"/>
          <a:ext cx="0" cy="0"/>
          <a:chOff x="0" y="0"/>
          <a:chExt cx="0" cy="0"/>
        </a:xfrm>
      </p:grpSpPr>
      <p:sp>
        <p:nvSpPr>
          <p:cNvPr id="387" name="Google Shape;387;p40"/>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88" name="Google Shape;388;p40"/>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389" name="Google Shape;389;p40"/>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4" name="Google Shape;64;p5"/>
          <p:cNvSpPr/>
          <p:nvPr>
            <p:ph idx="2" type="pic"/>
          </p:nvPr>
        </p:nvSpPr>
        <p:spPr>
          <a:xfrm>
            <a:off x="5711000" y="1247275"/>
            <a:ext cx="2905200" cy="3214800"/>
          </a:xfrm>
          <a:prstGeom prst="rect">
            <a:avLst/>
          </a:prstGeom>
          <a:noFill/>
          <a:ln>
            <a:noFill/>
          </a:ln>
        </p:spPr>
      </p:sp>
      <p:sp>
        <p:nvSpPr>
          <p:cNvPr id="65" name="Google Shape;65;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6" name="Google Shape;66;p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2">
  <p:cSld name="TITLE_8">
    <p:bg>
      <p:bgPr>
        <a:blipFill>
          <a:blip r:embed="rId2">
            <a:alphaModFix/>
          </a:blip>
          <a:stretch>
            <a:fillRect/>
          </a:stretch>
        </a:blipFill>
      </p:bgPr>
    </p:bg>
    <p:spTree>
      <p:nvGrpSpPr>
        <p:cNvPr id="390" name="Shape 390"/>
        <p:cNvGrpSpPr/>
        <p:nvPr/>
      </p:nvGrpSpPr>
      <p:grpSpPr>
        <a:xfrm>
          <a:off x="0" y="0"/>
          <a:ext cx="0" cy="0"/>
          <a:chOff x="0" y="0"/>
          <a:chExt cx="0" cy="0"/>
        </a:xfrm>
      </p:grpSpPr>
      <p:pic>
        <p:nvPicPr>
          <p:cNvPr descr="Celestia-R1---OverlayTitleHD.png" id="391" name="Google Shape;391;p41"/>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392" name="Google Shape;392;p41"/>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93" name="Google Shape;393;p41"/>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94" name="Google Shape;394;p41"/>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5" name="Google Shape;395;p41"/>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6" name="Google Shape;396;p41"/>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2">
  <p:cSld name="CUSTOM_5">
    <p:spTree>
      <p:nvGrpSpPr>
        <p:cNvPr id="397" name="Shape 397"/>
        <p:cNvGrpSpPr/>
        <p:nvPr/>
      </p:nvGrpSpPr>
      <p:grpSpPr>
        <a:xfrm>
          <a:off x="0" y="0"/>
          <a:ext cx="0" cy="0"/>
          <a:chOff x="0" y="0"/>
          <a:chExt cx="0" cy="0"/>
        </a:xfrm>
      </p:grpSpPr>
      <p:sp>
        <p:nvSpPr>
          <p:cNvPr id="398" name="Google Shape;398;p42"/>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99" name="Google Shape;399;p42"/>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00" name="Google Shape;400;p42"/>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3">
  <p:cSld name="TITLE_9">
    <p:bg>
      <p:bgPr>
        <a:blipFill>
          <a:blip r:embed="rId2">
            <a:alphaModFix/>
          </a:blip>
          <a:stretch>
            <a:fillRect/>
          </a:stretch>
        </a:blipFill>
      </p:bgPr>
    </p:bg>
    <p:spTree>
      <p:nvGrpSpPr>
        <p:cNvPr id="401" name="Shape 401"/>
        <p:cNvGrpSpPr/>
        <p:nvPr/>
      </p:nvGrpSpPr>
      <p:grpSpPr>
        <a:xfrm>
          <a:off x="0" y="0"/>
          <a:ext cx="0" cy="0"/>
          <a:chOff x="0" y="0"/>
          <a:chExt cx="0" cy="0"/>
        </a:xfrm>
      </p:grpSpPr>
      <p:pic>
        <p:nvPicPr>
          <p:cNvPr descr="Celestia-R1---OverlayTitleHD.png" id="402" name="Google Shape;402;p43"/>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03" name="Google Shape;403;p43"/>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04" name="Google Shape;404;p43"/>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05" name="Google Shape;405;p43"/>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06" name="Google Shape;406;p43"/>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07" name="Google Shape;407;p43"/>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4">
  <p:cSld name="TITLE_10">
    <p:bg>
      <p:bgPr>
        <a:blipFill>
          <a:blip r:embed="rId2">
            <a:alphaModFix/>
          </a:blip>
          <a:stretch>
            <a:fillRect/>
          </a:stretch>
        </a:blipFill>
      </p:bgPr>
    </p:bg>
    <p:spTree>
      <p:nvGrpSpPr>
        <p:cNvPr id="408" name="Shape 408"/>
        <p:cNvGrpSpPr/>
        <p:nvPr/>
      </p:nvGrpSpPr>
      <p:grpSpPr>
        <a:xfrm>
          <a:off x="0" y="0"/>
          <a:ext cx="0" cy="0"/>
          <a:chOff x="0" y="0"/>
          <a:chExt cx="0" cy="0"/>
        </a:xfrm>
      </p:grpSpPr>
      <p:pic>
        <p:nvPicPr>
          <p:cNvPr descr="Celestia-R1---OverlayTitleHD.png" id="409" name="Google Shape;409;p44"/>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10" name="Google Shape;410;p4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11" name="Google Shape;411;p4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12" name="Google Shape;412;p4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13" name="Google Shape;413;p4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14" name="Google Shape;414;p44"/>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3">
  <p:cSld name="CUSTOM_6">
    <p:spTree>
      <p:nvGrpSpPr>
        <p:cNvPr id="415" name="Shape 415"/>
        <p:cNvGrpSpPr/>
        <p:nvPr/>
      </p:nvGrpSpPr>
      <p:grpSpPr>
        <a:xfrm>
          <a:off x="0" y="0"/>
          <a:ext cx="0" cy="0"/>
          <a:chOff x="0" y="0"/>
          <a:chExt cx="0" cy="0"/>
        </a:xfrm>
      </p:grpSpPr>
      <p:sp>
        <p:nvSpPr>
          <p:cNvPr id="416" name="Google Shape;416;p45"/>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17" name="Google Shape;417;p45"/>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18" name="Google Shape;418;p45"/>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5">
  <p:cSld name="TITLE_11">
    <p:bg>
      <p:bgPr>
        <a:blipFill>
          <a:blip r:embed="rId2">
            <a:alphaModFix/>
          </a:blip>
          <a:stretch>
            <a:fillRect/>
          </a:stretch>
        </a:blipFill>
      </p:bgPr>
    </p:bg>
    <p:spTree>
      <p:nvGrpSpPr>
        <p:cNvPr id="419" name="Shape 419"/>
        <p:cNvGrpSpPr/>
        <p:nvPr/>
      </p:nvGrpSpPr>
      <p:grpSpPr>
        <a:xfrm>
          <a:off x="0" y="0"/>
          <a:ext cx="0" cy="0"/>
          <a:chOff x="0" y="0"/>
          <a:chExt cx="0" cy="0"/>
        </a:xfrm>
      </p:grpSpPr>
      <p:pic>
        <p:nvPicPr>
          <p:cNvPr descr="Celestia-R1---OverlayTitleHD.png" id="420" name="Google Shape;420;p46"/>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21" name="Google Shape;421;p46"/>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22" name="Google Shape;422;p46"/>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23" name="Google Shape;423;p46"/>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24" name="Google Shape;424;p46"/>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25" name="Google Shape;425;p46"/>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1" showMasterSp="0">
  <p:cSld name="SECTION_HEADER_12">
    <p:spTree>
      <p:nvGrpSpPr>
        <p:cNvPr id="426" name="Shape 426"/>
        <p:cNvGrpSpPr/>
        <p:nvPr/>
      </p:nvGrpSpPr>
      <p:grpSpPr>
        <a:xfrm>
          <a:off x="0" y="0"/>
          <a:ext cx="0" cy="0"/>
          <a:chOff x="0" y="0"/>
          <a:chExt cx="0" cy="0"/>
        </a:xfrm>
      </p:grpSpPr>
      <p:grpSp>
        <p:nvGrpSpPr>
          <p:cNvPr id="427" name="Google Shape;427;p47"/>
          <p:cNvGrpSpPr/>
          <p:nvPr/>
        </p:nvGrpSpPr>
        <p:grpSpPr>
          <a:xfrm>
            <a:off x="0" y="-1780"/>
            <a:ext cx="9144000" cy="5150270"/>
            <a:chOff x="0" y="-2373"/>
            <a:chExt cx="12192000" cy="6867027"/>
          </a:xfrm>
        </p:grpSpPr>
        <p:sp>
          <p:nvSpPr>
            <p:cNvPr id="428" name="Google Shape;428;p4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9" name="Google Shape;429;p4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0" name="Google Shape;430;p4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1" name="Google Shape;431;p4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2" name="Google Shape;432;p4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3" name="Google Shape;433;p4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4" name="Google Shape;434;p4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5" name="Google Shape;435;p4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6" name="Google Shape;436;p4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37" name="Google Shape;437;p4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38" name="Google Shape;438;p4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39" name="Google Shape;439;p47"/>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40" name="Google Shape;440;p47"/>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41" name="Google Shape;441;p4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42" name="Google Shape;442;p47"/>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3" name="Google Shape;443;p47"/>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4">
  <p:cSld name="CUSTOM_7">
    <p:spTree>
      <p:nvGrpSpPr>
        <p:cNvPr id="444" name="Shape 444"/>
        <p:cNvGrpSpPr/>
        <p:nvPr/>
      </p:nvGrpSpPr>
      <p:grpSpPr>
        <a:xfrm>
          <a:off x="0" y="0"/>
          <a:ext cx="0" cy="0"/>
          <a:chOff x="0" y="0"/>
          <a:chExt cx="0" cy="0"/>
        </a:xfrm>
      </p:grpSpPr>
      <p:sp>
        <p:nvSpPr>
          <p:cNvPr id="445" name="Google Shape;445;p48"/>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46" name="Google Shape;446;p48"/>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47" name="Google Shape;447;p48"/>
          <p:cNvPicPr preferRelativeResize="0"/>
          <p:nvPr/>
        </p:nvPicPr>
        <p:blipFill rotWithShape="1">
          <a:blip r:embed="rId2">
            <a:alphaModFix/>
          </a:blip>
          <a:srcRect b="0" l="0" r="0" t="0"/>
          <a:stretch/>
        </p:blipFill>
        <p:spPr>
          <a:xfrm>
            <a:off x="2768145" y="1671607"/>
            <a:ext cx="2652957" cy="265295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6">
  <p:cSld name="TITLE_12">
    <p:bg>
      <p:bgPr>
        <a:blipFill>
          <a:blip r:embed="rId2">
            <a:alphaModFix/>
          </a:blip>
          <a:stretch>
            <a:fillRect/>
          </a:stretch>
        </a:blipFill>
      </p:bgPr>
    </p:bg>
    <p:spTree>
      <p:nvGrpSpPr>
        <p:cNvPr id="448" name="Shape 448"/>
        <p:cNvGrpSpPr/>
        <p:nvPr/>
      </p:nvGrpSpPr>
      <p:grpSpPr>
        <a:xfrm>
          <a:off x="0" y="0"/>
          <a:ext cx="0" cy="0"/>
          <a:chOff x="0" y="0"/>
          <a:chExt cx="0" cy="0"/>
        </a:xfrm>
      </p:grpSpPr>
      <p:pic>
        <p:nvPicPr>
          <p:cNvPr descr="Celestia-R1---OverlayTitleHD.png" id="449" name="Google Shape;449;p49"/>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50" name="Google Shape;450;p4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51" name="Google Shape;451;p4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52" name="Google Shape;452;p4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53" name="Google Shape;453;p4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54" name="Google Shape;454;p49"/>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2" showMasterSp="0">
  <p:cSld name="SECTION_HEADER_13">
    <p:spTree>
      <p:nvGrpSpPr>
        <p:cNvPr id="455" name="Shape 455"/>
        <p:cNvGrpSpPr/>
        <p:nvPr/>
      </p:nvGrpSpPr>
      <p:grpSpPr>
        <a:xfrm>
          <a:off x="0" y="0"/>
          <a:ext cx="0" cy="0"/>
          <a:chOff x="0" y="0"/>
          <a:chExt cx="0" cy="0"/>
        </a:xfrm>
      </p:grpSpPr>
      <p:grpSp>
        <p:nvGrpSpPr>
          <p:cNvPr id="456" name="Google Shape;456;p50"/>
          <p:cNvGrpSpPr/>
          <p:nvPr/>
        </p:nvGrpSpPr>
        <p:grpSpPr>
          <a:xfrm>
            <a:off x="0" y="-1780"/>
            <a:ext cx="9144000" cy="5150270"/>
            <a:chOff x="0" y="-2373"/>
            <a:chExt cx="12192000" cy="6867027"/>
          </a:xfrm>
        </p:grpSpPr>
        <p:sp>
          <p:nvSpPr>
            <p:cNvPr id="457" name="Google Shape;457;p5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8" name="Google Shape;458;p5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9" name="Google Shape;459;p5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0" name="Google Shape;460;p5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1" name="Google Shape;461;p5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2" name="Google Shape;462;p5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3" name="Google Shape;463;p50"/>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4" name="Google Shape;464;p50"/>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5" name="Google Shape;465;p50"/>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66" name="Google Shape;466;p50"/>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67" name="Google Shape;467;p50"/>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68" name="Google Shape;468;p50"/>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69" name="Google Shape;469;p50"/>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70" name="Google Shape;470;p50"/>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71" name="Google Shape;471;p50"/>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2" name="Google Shape;472;p50"/>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71" name="Google Shape;71;p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5">
  <p:cSld name="CUSTOM_8">
    <p:spTree>
      <p:nvGrpSpPr>
        <p:cNvPr id="473" name="Shape 473"/>
        <p:cNvGrpSpPr/>
        <p:nvPr/>
      </p:nvGrpSpPr>
      <p:grpSpPr>
        <a:xfrm>
          <a:off x="0" y="0"/>
          <a:ext cx="0" cy="0"/>
          <a:chOff x="0" y="0"/>
          <a:chExt cx="0" cy="0"/>
        </a:xfrm>
      </p:grpSpPr>
      <p:sp>
        <p:nvSpPr>
          <p:cNvPr id="474" name="Google Shape;474;p51"/>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75" name="Google Shape;475;p51"/>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76" name="Google Shape;476;p51"/>
          <p:cNvPicPr preferRelativeResize="0"/>
          <p:nvPr/>
        </p:nvPicPr>
        <p:blipFill rotWithShape="1">
          <a:blip r:embed="rId2">
            <a:alphaModFix/>
          </a:blip>
          <a:srcRect b="0" l="0" r="0" t="0"/>
          <a:stretch/>
        </p:blipFill>
        <p:spPr>
          <a:xfrm>
            <a:off x="2768145" y="1671607"/>
            <a:ext cx="2652957" cy="2652957"/>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7">
  <p:cSld name="TITLE_13">
    <p:bg>
      <p:bgPr>
        <a:blipFill>
          <a:blip r:embed="rId2">
            <a:alphaModFix/>
          </a:blip>
          <a:stretch>
            <a:fillRect/>
          </a:stretch>
        </a:blipFill>
      </p:bgPr>
    </p:bg>
    <p:spTree>
      <p:nvGrpSpPr>
        <p:cNvPr id="477" name="Shape 477"/>
        <p:cNvGrpSpPr/>
        <p:nvPr/>
      </p:nvGrpSpPr>
      <p:grpSpPr>
        <a:xfrm>
          <a:off x="0" y="0"/>
          <a:ext cx="0" cy="0"/>
          <a:chOff x="0" y="0"/>
          <a:chExt cx="0" cy="0"/>
        </a:xfrm>
      </p:grpSpPr>
      <p:pic>
        <p:nvPicPr>
          <p:cNvPr descr="Celestia-R1---OverlayTitleHD.png" id="478" name="Google Shape;478;p52"/>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79" name="Google Shape;479;p5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80" name="Google Shape;480;p5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81" name="Google Shape;481;p52"/>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82" name="Google Shape;482;p5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83" name="Google Shape;483;p52"/>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6">
  <p:cSld name="CUSTOM_9">
    <p:spTree>
      <p:nvGrpSpPr>
        <p:cNvPr id="484" name="Shape 484"/>
        <p:cNvGrpSpPr/>
        <p:nvPr/>
      </p:nvGrpSpPr>
      <p:grpSpPr>
        <a:xfrm>
          <a:off x="0" y="0"/>
          <a:ext cx="0" cy="0"/>
          <a:chOff x="0" y="0"/>
          <a:chExt cx="0" cy="0"/>
        </a:xfrm>
      </p:grpSpPr>
      <p:sp>
        <p:nvSpPr>
          <p:cNvPr id="485" name="Google Shape;485;p53"/>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86" name="Google Shape;486;p53"/>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87" name="Google Shape;487;p53"/>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8">
  <p:cSld name="TITLE_14">
    <p:bg>
      <p:bgPr>
        <a:blipFill>
          <a:blip r:embed="rId2">
            <a:alphaModFix/>
          </a:blip>
          <a:stretch>
            <a:fillRect/>
          </a:stretch>
        </a:blipFill>
      </p:bgPr>
    </p:bg>
    <p:spTree>
      <p:nvGrpSpPr>
        <p:cNvPr id="488" name="Shape 488"/>
        <p:cNvGrpSpPr/>
        <p:nvPr/>
      </p:nvGrpSpPr>
      <p:grpSpPr>
        <a:xfrm>
          <a:off x="0" y="0"/>
          <a:ext cx="0" cy="0"/>
          <a:chOff x="0" y="0"/>
          <a:chExt cx="0" cy="0"/>
        </a:xfrm>
      </p:grpSpPr>
      <p:pic>
        <p:nvPicPr>
          <p:cNvPr descr="Celestia-R1---OverlayTitleHD.png" id="489" name="Google Shape;489;p54"/>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90" name="Google Shape;490;p5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91" name="Google Shape;491;p5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92" name="Google Shape;492;p5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93" name="Google Shape;493;p5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94" name="Google Shape;494;p54"/>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7">
  <p:cSld name="CUSTOM_10">
    <p:spTree>
      <p:nvGrpSpPr>
        <p:cNvPr id="495" name="Shape 495"/>
        <p:cNvGrpSpPr/>
        <p:nvPr/>
      </p:nvGrpSpPr>
      <p:grpSpPr>
        <a:xfrm>
          <a:off x="0" y="0"/>
          <a:ext cx="0" cy="0"/>
          <a:chOff x="0" y="0"/>
          <a:chExt cx="0" cy="0"/>
        </a:xfrm>
      </p:grpSpPr>
      <p:sp>
        <p:nvSpPr>
          <p:cNvPr id="496" name="Google Shape;496;p55"/>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97" name="Google Shape;497;p55"/>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98" name="Google Shape;498;p55"/>
          <p:cNvPicPr preferRelativeResize="0"/>
          <p:nvPr/>
        </p:nvPicPr>
        <p:blipFill rotWithShape="1">
          <a:blip r:embed="rId2">
            <a:alphaModFix/>
          </a:blip>
          <a:srcRect b="0" l="0" r="0" t="0"/>
          <a:stretch/>
        </p:blipFill>
        <p:spPr>
          <a:xfrm>
            <a:off x="2768145" y="1671607"/>
            <a:ext cx="2652957" cy="265295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7"/>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7" name="Google Shape;77;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6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Google Shape;82;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3" name="Google Shape;83;p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Clr>
                <a:srgbClr val="FF9900"/>
              </a:buClr>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7" name="Google Shape;87;p9"/>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 name="Google Shape;88;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9" name="Google Shape;89;p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3" name="Google Shape;93;p1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1" Type="http://schemas.openxmlformats.org/officeDocument/2006/relationships/slideLayout" Target="../slideLayouts/slideLayout50.xml"/><Relationship Id="rId50" Type="http://schemas.openxmlformats.org/officeDocument/2006/relationships/slideLayout" Target="../slideLayouts/slideLayout49.xml"/><Relationship Id="rId53" Type="http://schemas.openxmlformats.org/officeDocument/2006/relationships/slideLayout" Target="../slideLayouts/slideLayout52.xml"/><Relationship Id="rId52" Type="http://schemas.openxmlformats.org/officeDocument/2006/relationships/slideLayout" Target="../slideLayouts/slideLayout51.xml"/><Relationship Id="rId11" Type="http://schemas.openxmlformats.org/officeDocument/2006/relationships/slideLayout" Target="../slideLayouts/slideLayout10.xml"/><Relationship Id="rId55" Type="http://schemas.openxmlformats.org/officeDocument/2006/relationships/slideLayout" Target="../slideLayouts/slideLayout54.xml"/><Relationship Id="rId10" Type="http://schemas.openxmlformats.org/officeDocument/2006/relationships/slideLayout" Target="../slideLayouts/slideLayout9.xml"/><Relationship Id="rId54" Type="http://schemas.openxmlformats.org/officeDocument/2006/relationships/slideLayout" Target="../slideLayouts/slideLayout53.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56" Type="http://schemas.openxmlformats.org/officeDocument/2006/relationships/theme" Target="../theme/theme2.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11" name="Google Shape;11;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12" name="Google Shape;12;p1"/>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13" name="Google Shape;13;p1"/>
          <p:cNvGrpSpPr/>
          <p:nvPr/>
        </p:nvGrpSpPr>
        <p:grpSpPr>
          <a:xfrm rot="5400000">
            <a:off x="510292" y="4324013"/>
            <a:ext cx="227766" cy="1247358"/>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7" name="Google Shape;27;p1"/>
          <p:cNvGrpSpPr/>
          <p:nvPr/>
        </p:nvGrpSpPr>
        <p:grpSpPr>
          <a:xfrm flipH="1" rot="-5400000">
            <a:off x="7288609" y="-1345490"/>
            <a:ext cx="437186" cy="3273227"/>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41" name="Google Shape;41;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 id="2147483700" r:id="rId54"/>
    <p:sldLayoutId id="2147483701" r:id="rId5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drive.google.com/file/d/1wNY1C69AFR5kqvPJ9eu5Vmp6o5TQEoqb/view" TargetMode="External"/><Relationship Id="rId4" Type="http://schemas.openxmlformats.org/officeDocument/2006/relationships/hyperlink" Target="https://developer.mozilla.org/en-US/docs/Web/API/Window/open" TargetMode="External"/><Relationship Id="rId5" Type="http://schemas.openxmlformats.org/officeDocument/2006/relationships/hyperlink" Target="https://developer.mozilla.org/en-US/docs/Web/API/Window/close" TargetMode="External"/><Relationship Id="rId6"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developer.mozilla.org/en-US/docs/Web/API/Window/scroll" TargetMode="External"/><Relationship Id="rId4" Type="http://schemas.openxmlformats.org/officeDocument/2006/relationships/hyperlink" Target="https://developer.mozilla.org/en-US/docs/Web/API/Window/pri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drive.google.com/file/d/1z55-QN4c_9QuM5hzO4GLLrOULzjLY3nT/view?usp=share_li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drive.google.com/file/d/1vP2Bdr55KqYxnKqFBXNDneKzBBRmAobv/view?usp=share_lin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www.w3schools.com/js/js_window.asp" TargetMode="External"/><Relationship Id="rId4" Type="http://schemas.openxmlformats.org/officeDocument/2006/relationships/hyperlink" Target="https://developer.mozilla.org/en-US/docs/Web/API/Windo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5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drive.google.com/file/d/1WDCUVluQ4kgKdrdwqYksEDwRW1V5dRM5/view?usp=share_link" TargetMode="External"/><Relationship Id="rId4" Type="http://schemas.openxmlformats.org/officeDocument/2006/relationships/hyperlink" Target="https://developer.mozilla.org/en-US/docs/Web/API/window/innerWidth" TargetMode="External"/><Relationship Id="rId5" Type="http://schemas.openxmlformats.org/officeDocument/2006/relationships/hyperlink" Target="https://developer.mozilla.org/en-US/docs/Web/API/Window/outerWidt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6"/>
          <p:cNvSpPr txBox="1"/>
          <p:nvPr/>
        </p:nvSpPr>
        <p:spPr>
          <a:xfrm>
            <a:off x="0" y="2100400"/>
            <a:ext cx="9144000" cy="14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rgbClr val="FEC14F"/>
                </a:solidFill>
                <a:latin typeface="Avenir"/>
                <a:ea typeface="Avenir"/>
                <a:cs typeface="Avenir"/>
                <a:sym typeface="Avenir"/>
              </a:rPr>
              <a:t>Browser Object Model</a:t>
            </a:r>
            <a:endParaRPr b="1" sz="4000">
              <a:solidFill>
                <a:srgbClr val="FEC14F"/>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5"/>
          <p:cNvSpPr/>
          <p:nvPr/>
        </p:nvSpPr>
        <p:spPr>
          <a:xfrm>
            <a:off x="365053" y="2709694"/>
            <a:ext cx="4572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Times New Roman"/>
              <a:ea typeface="Times New Roman"/>
              <a:cs typeface="Times New Roman"/>
              <a:sym typeface="Times New Roman"/>
            </a:endParaRPr>
          </a:p>
        </p:txBody>
      </p:sp>
      <p:sp>
        <p:nvSpPr>
          <p:cNvPr id="602" name="Google Shape;602;p6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Window Object Methods: </a:t>
            </a:r>
            <a:r>
              <a:rPr lang="en-US"/>
              <a:t>Open and Close</a:t>
            </a:r>
            <a:endParaRPr/>
          </a:p>
        </p:txBody>
      </p:sp>
      <p:sp>
        <p:nvSpPr>
          <p:cNvPr id="603" name="Google Shape;603;p6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04" name="Google Shape;604;p65"/>
          <p:cNvSpPr txBox="1"/>
          <p:nvPr>
            <p:ph idx="1" type="body"/>
          </p:nvPr>
        </p:nvSpPr>
        <p:spPr>
          <a:xfrm>
            <a:off x="523875" y="1290600"/>
            <a:ext cx="3772500" cy="3395400"/>
          </a:xfrm>
          <a:prstGeom prst="rect">
            <a:avLst/>
          </a:prstGeom>
        </p:spPr>
        <p:txBody>
          <a:bodyPr anchorCtr="0" anchor="t" bIns="68575" lIns="68575" spcFirstLastPara="1" rIns="68575" wrap="square" tIns="68575">
            <a:noAutofit/>
          </a:bodyPr>
          <a:lstStyle/>
          <a:p>
            <a:pPr indent="0" lvl="0" marL="0" rtl="0" algn="l">
              <a:lnSpc>
                <a:spcPct val="80000"/>
              </a:lnSpc>
              <a:spcBef>
                <a:spcPts val="0"/>
              </a:spcBef>
              <a:spcAft>
                <a:spcPts val="0"/>
              </a:spcAft>
              <a:buClr>
                <a:srgbClr val="000000"/>
              </a:buClr>
              <a:buFont typeface="Arial"/>
              <a:buNone/>
            </a:pPr>
            <a:r>
              <a:rPr lang="en-US">
                <a:solidFill>
                  <a:srgbClr val="000000"/>
                </a:solidFill>
              </a:rPr>
              <a:t>Open </a:t>
            </a:r>
            <a:r>
              <a:rPr lang="en-US" u="sng">
                <a:solidFill>
                  <a:schemeClr val="hlink"/>
                </a:solidFill>
                <a:hlinkClick r:id="rId3"/>
              </a:rPr>
              <a:t>this file</a:t>
            </a:r>
            <a:r>
              <a:rPr lang="en-US">
                <a:solidFill>
                  <a:srgbClr val="000000"/>
                </a:solidFill>
              </a:rPr>
              <a:t> to see the example in action. </a:t>
            </a:r>
            <a:endParaRPr>
              <a:solidFill>
                <a:srgbClr val="000000"/>
              </a:solidFill>
            </a:endParaRPr>
          </a:p>
          <a:p>
            <a:pPr indent="0" lvl="0" marL="0" rtl="0" algn="l">
              <a:lnSpc>
                <a:spcPct val="80000"/>
              </a:lnSpc>
              <a:spcBef>
                <a:spcPts val="1000"/>
              </a:spcBef>
              <a:spcAft>
                <a:spcPts val="0"/>
              </a:spcAft>
              <a:buClr>
                <a:srgbClr val="000000"/>
              </a:buClr>
              <a:buFont typeface="Arial"/>
              <a:buNone/>
            </a:pPr>
            <a:r>
              <a:rPr lang="en-US">
                <a:solidFill>
                  <a:srgbClr val="000000"/>
                </a:solidFill>
              </a:rPr>
              <a:t>The </a:t>
            </a:r>
            <a:r>
              <a:rPr b="1" lang="en-US" u="sng">
                <a:solidFill>
                  <a:schemeClr val="hlink"/>
                </a:solidFill>
                <a:latin typeface="Consolas"/>
                <a:ea typeface="Consolas"/>
                <a:cs typeface="Consolas"/>
                <a:sym typeface="Consolas"/>
                <a:hlinkClick r:id="rId4"/>
              </a:rPr>
              <a:t>open()</a:t>
            </a:r>
            <a:r>
              <a:rPr b="1" lang="en-US">
                <a:solidFill>
                  <a:srgbClr val="5AA0F5"/>
                </a:solidFill>
              </a:rPr>
              <a:t> </a:t>
            </a:r>
            <a:r>
              <a:rPr lang="en-US">
                <a:solidFill>
                  <a:srgbClr val="000000"/>
                </a:solidFill>
              </a:rPr>
              <a:t>method opens a new browser or secondary window (tab). This method includes numerous parameter values that control the look and functionality of the newly opened window.</a:t>
            </a:r>
            <a:endParaRPr>
              <a:solidFill>
                <a:srgbClr val="000000"/>
              </a:solidFill>
            </a:endParaRPr>
          </a:p>
          <a:p>
            <a:pPr indent="0" lvl="0" marL="0" rtl="0" algn="l">
              <a:lnSpc>
                <a:spcPct val="80000"/>
              </a:lnSpc>
              <a:spcBef>
                <a:spcPts val="1000"/>
              </a:spcBef>
              <a:spcAft>
                <a:spcPts val="0"/>
              </a:spcAft>
              <a:buClr>
                <a:srgbClr val="000000"/>
              </a:buClr>
              <a:buFont typeface="Arial"/>
              <a:buNone/>
            </a:pPr>
            <a:r>
              <a:rPr lang="en-US">
                <a:solidFill>
                  <a:srgbClr val="000000"/>
                </a:solidFill>
              </a:rPr>
              <a:t>A secondary window overlays the main browser window. It is used for opening a different Web page or creating a new Web page under script control.</a:t>
            </a:r>
            <a:endParaRPr>
              <a:solidFill>
                <a:srgbClr val="000000"/>
              </a:solidFill>
            </a:endParaRPr>
          </a:p>
          <a:p>
            <a:pPr indent="0" lvl="0" marL="0" rtl="0" algn="l">
              <a:lnSpc>
                <a:spcPct val="80000"/>
              </a:lnSpc>
              <a:spcBef>
                <a:spcPts val="1000"/>
              </a:spcBef>
              <a:spcAft>
                <a:spcPts val="0"/>
              </a:spcAft>
              <a:buSzPts val="700"/>
              <a:buNone/>
            </a:pPr>
            <a:r>
              <a:rPr lang="en-US">
                <a:solidFill>
                  <a:srgbClr val="000000"/>
                </a:solidFill>
              </a:rPr>
              <a:t>The </a:t>
            </a:r>
            <a:r>
              <a:rPr b="1" lang="en-US" u="sng">
                <a:solidFill>
                  <a:schemeClr val="hlink"/>
                </a:solidFill>
                <a:latin typeface="Consolas"/>
                <a:ea typeface="Consolas"/>
                <a:cs typeface="Consolas"/>
                <a:sym typeface="Consolas"/>
                <a:hlinkClick r:id="rId5"/>
              </a:rPr>
              <a:t>close()</a:t>
            </a:r>
            <a:r>
              <a:rPr lang="en-US">
                <a:solidFill>
                  <a:srgbClr val="5AA0F5"/>
                </a:solidFill>
              </a:rPr>
              <a:t> </a:t>
            </a:r>
            <a:r>
              <a:rPr lang="en-US">
                <a:solidFill>
                  <a:srgbClr val="000000"/>
                </a:solidFill>
              </a:rPr>
              <a:t>method closes the current window, or the window on which it was called.</a:t>
            </a:r>
            <a:endParaRPr>
              <a:solidFill>
                <a:srgbClr val="000000"/>
              </a:solidFill>
            </a:endParaRPr>
          </a:p>
          <a:p>
            <a:pPr indent="0" lvl="0" marL="0" rtl="0" algn="l">
              <a:lnSpc>
                <a:spcPct val="80000"/>
              </a:lnSpc>
              <a:spcBef>
                <a:spcPts val="1000"/>
              </a:spcBef>
              <a:spcAft>
                <a:spcPts val="1000"/>
              </a:spcAft>
              <a:buSzPts val="700"/>
              <a:buNone/>
            </a:pPr>
            <a:r>
              <a:rPr lang="en-US">
                <a:solidFill>
                  <a:srgbClr val="000000"/>
                </a:solidFill>
              </a:rPr>
              <a:t>This method can only be called on windows that were opened by a script using the </a:t>
            </a:r>
            <a:r>
              <a:rPr b="1" lang="en-US">
                <a:solidFill>
                  <a:srgbClr val="000000"/>
                </a:solidFill>
                <a:latin typeface="Consolas"/>
                <a:ea typeface="Consolas"/>
                <a:cs typeface="Consolas"/>
                <a:sym typeface="Consolas"/>
              </a:rPr>
              <a:t>Window.open()</a:t>
            </a:r>
            <a:r>
              <a:rPr lang="en-US">
                <a:solidFill>
                  <a:srgbClr val="000000"/>
                </a:solidFill>
              </a:rPr>
              <a:t> method.</a:t>
            </a:r>
            <a:endParaRPr/>
          </a:p>
        </p:txBody>
      </p:sp>
      <p:sp>
        <p:nvSpPr>
          <p:cNvPr id="605" name="Google Shape;605;p65"/>
          <p:cNvSpPr/>
          <p:nvPr/>
        </p:nvSpPr>
        <p:spPr>
          <a:xfrm>
            <a:off x="4296375" y="1290600"/>
            <a:ext cx="4607400" cy="29379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DOCTYPE </a:t>
            </a:r>
            <a:r>
              <a:rPr lang="en-US" sz="900" u="none" cap="none" strike="noStrike">
                <a:solidFill>
                  <a:srgbClr val="008080"/>
                </a:solidFill>
                <a:latin typeface="Consolas"/>
                <a:ea typeface="Consolas"/>
                <a:cs typeface="Consolas"/>
                <a:sym typeface="Consolas"/>
              </a:rPr>
              <a:t>html&gt;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html</a:t>
            </a:r>
            <a:r>
              <a:rPr lang="en-US" sz="900" u="none" cap="none" strike="noStrike">
                <a:solidFill>
                  <a:srgbClr val="008080"/>
                </a:solidFill>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head</a:t>
            </a:r>
            <a:r>
              <a:rPr lang="en-US" sz="900" u="none" cap="none" strike="noStrike">
                <a:solidFill>
                  <a:srgbClr val="008080"/>
                </a:solidFill>
                <a:latin typeface="Consolas"/>
                <a:ea typeface="Consolas"/>
                <a:cs typeface="Consolas"/>
                <a:sym typeface="Consolas"/>
              </a:rPr>
              <a:t>&gt;&lt;/</a:t>
            </a:r>
            <a:r>
              <a:rPr lang="en-US" sz="900" u="none" cap="none" strike="noStrike">
                <a:solidFill>
                  <a:srgbClr val="3F7F7F"/>
                </a:solidFill>
                <a:latin typeface="Consolas"/>
                <a:ea typeface="Consolas"/>
                <a:cs typeface="Consolas"/>
                <a:sym typeface="Consolas"/>
              </a:rPr>
              <a:t>head</a:t>
            </a:r>
            <a:r>
              <a:rPr lang="en-US" sz="900" u="none" cap="none" strike="noStrike">
                <a:solidFill>
                  <a:srgbClr val="008080"/>
                </a:solidFill>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body</a:t>
            </a:r>
            <a:r>
              <a:rPr lang="en-US" sz="900" u="none" cap="none" strike="noStrike">
                <a:solidFill>
                  <a:srgbClr val="008080"/>
                </a:solidFill>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0000"/>
                </a:solidFill>
                <a:latin typeface="Consolas"/>
                <a:ea typeface="Consolas"/>
                <a:cs typeface="Consolas"/>
                <a:sym typeface="Consolas"/>
              </a:rPr>
              <a:t>  </a:t>
            </a: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p</a:t>
            </a:r>
            <a:r>
              <a:rPr lang="en-US" sz="900" u="none" cap="none" strike="noStrike">
                <a:solidFill>
                  <a:srgbClr val="008080"/>
                </a:solidFill>
                <a:latin typeface="Consolas"/>
                <a:ea typeface="Consolas"/>
                <a:cs typeface="Consolas"/>
                <a:sym typeface="Consolas"/>
              </a:rPr>
              <a:t>&gt;</a:t>
            </a:r>
            <a:r>
              <a:rPr lang="en-US" sz="900" u="none" cap="none" strike="noStrike">
                <a:solidFill>
                  <a:srgbClr val="000000"/>
                </a:solidFill>
                <a:latin typeface="Consolas"/>
                <a:ea typeface="Consolas"/>
                <a:cs typeface="Consolas"/>
                <a:sym typeface="Consolas"/>
              </a:rPr>
              <a:t>Click the buttons below</a:t>
            </a: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p</a:t>
            </a:r>
            <a:r>
              <a:rPr lang="en-US" sz="900" u="none" cap="none" strike="noStrike">
                <a:solidFill>
                  <a:srgbClr val="008080"/>
                </a:solidFill>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0000"/>
                </a:solidFill>
                <a:latin typeface="Consolas"/>
                <a:ea typeface="Consolas"/>
                <a:cs typeface="Consolas"/>
                <a:sym typeface="Consolas"/>
              </a:rPr>
              <a:t>  </a:t>
            </a: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button </a:t>
            </a:r>
            <a:r>
              <a:rPr lang="en-US" sz="900" u="none" cap="none" strike="noStrike">
                <a:solidFill>
                  <a:srgbClr val="7F007F"/>
                </a:solidFill>
                <a:latin typeface="Consolas"/>
                <a:ea typeface="Consolas"/>
                <a:cs typeface="Consolas"/>
                <a:sym typeface="Consolas"/>
              </a:rPr>
              <a:t>type</a:t>
            </a:r>
            <a:r>
              <a:rPr lang="en-US" sz="900" u="none" cap="none" strike="noStrike">
                <a:solidFill>
                  <a:srgbClr val="000000"/>
                </a:solidFill>
                <a:latin typeface="Consolas"/>
                <a:ea typeface="Consolas"/>
                <a:cs typeface="Consolas"/>
                <a:sym typeface="Consolas"/>
              </a:rPr>
              <a:t>=</a:t>
            </a:r>
            <a:r>
              <a:rPr lang="en-US" sz="900" u="none" cap="none" strike="noStrike">
                <a:solidFill>
                  <a:srgbClr val="2A00FF"/>
                </a:solidFill>
                <a:latin typeface="Consolas"/>
                <a:ea typeface="Consolas"/>
                <a:cs typeface="Consolas"/>
                <a:sym typeface="Consolas"/>
              </a:rPr>
              <a:t>"button" </a:t>
            </a:r>
            <a:r>
              <a:rPr lang="en-US" sz="900" u="none" cap="none" strike="noStrike">
                <a:solidFill>
                  <a:srgbClr val="7F007F"/>
                </a:solidFill>
                <a:latin typeface="Consolas"/>
                <a:ea typeface="Consolas"/>
                <a:cs typeface="Consolas"/>
                <a:sym typeface="Consolas"/>
              </a:rPr>
              <a:t>onclick</a:t>
            </a:r>
            <a:r>
              <a:rPr lang="en-US" sz="900" u="none" cap="none" strike="noStrike">
                <a:solidFill>
                  <a:srgbClr val="000000"/>
                </a:solidFill>
                <a:latin typeface="Consolas"/>
                <a:ea typeface="Consolas"/>
                <a:cs typeface="Consolas"/>
                <a:sym typeface="Consolas"/>
              </a:rPr>
              <a:t>=</a:t>
            </a:r>
            <a:r>
              <a:rPr lang="en-US" sz="900" u="none" cap="none" strike="noStrike">
                <a:solidFill>
                  <a:srgbClr val="2A00FF"/>
                </a:solidFill>
                <a:latin typeface="Consolas"/>
                <a:ea typeface="Consolas"/>
                <a:cs typeface="Consolas"/>
                <a:sym typeface="Consolas"/>
              </a:rPr>
              <a:t>"newWindow()"</a:t>
            </a:r>
            <a:r>
              <a:rPr lang="en-US" sz="900" u="none" cap="none" strike="noStrike">
                <a:solidFill>
                  <a:srgbClr val="008080"/>
                </a:solidFill>
                <a:latin typeface="Consolas"/>
                <a:ea typeface="Consolas"/>
                <a:cs typeface="Consolas"/>
                <a:sym typeface="Consolas"/>
              </a:rPr>
              <a:t>&gt;</a:t>
            </a:r>
            <a:r>
              <a:rPr lang="en-US" sz="900" u="none" cap="none" strike="noStrike">
                <a:solidFill>
                  <a:srgbClr val="000000"/>
                </a:solidFill>
                <a:latin typeface="Consolas"/>
                <a:ea typeface="Consolas"/>
                <a:cs typeface="Consolas"/>
                <a:sym typeface="Consolas"/>
              </a:rPr>
              <a:t>Open New Window</a:t>
            </a: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button</a:t>
            </a:r>
            <a:r>
              <a:rPr lang="en-US" sz="900" u="none" cap="none" strike="noStrike">
                <a:solidFill>
                  <a:srgbClr val="008080"/>
                </a:solidFill>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0000"/>
                </a:solidFill>
                <a:latin typeface="Consolas"/>
                <a:ea typeface="Consolas"/>
                <a:cs typeface="Consolas"/>
                <a:sym typeface="Consolas"/>
              </a:rPr>
              <a:t>  </a:t>
            </a: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button </a:t>
            </a:r>
            <a:r>
              <a:rPr lang="en-US" sz="900" u="none" cap="none" strike="noStrike">
                <a:solidFill>
                  <a:srgbClr val="7F007F"/>
                </a:solidFill>
                <a:latin typeface="Consolas"/>
                <a:ea typeface="Consolas"/>
                <a:cs typeface="Consolas"/>
                <a:sym typeface="Consolas"/>
              </a:rPr>
              <a:t>type</a:t>
            </a:r>
            <a:r>
              <a:rPr lang="en-US" sz="900" u="none" cap="none" strike="noStrike">
                <a:solidFill>
                  <a:srgbClr val="000000"/>
                </a:solidFill>
                <a:latin typeface="Consolas"/>
                <a:ea typeface="Consolas"/>
                <a:cs typeface="Consolas"/>
                <a:sym typeface="Consolas"/>
              </a:rPr>
              <a:t>=</a:t>
            </a:r>
            <a:r>
              <a:rPr lang="en-US" sz="900" u="none" cap="none" strike="noStrike">
                <a:solidFill>
                  <a:srgbClr val="2A00FF"/>
                </a:solidFill>
                <a:latin typeface="Consolas"/>
                <a:ea typeface="Consolas"/>
                <a:cs typeface="Consolas"/>
                <a:sym typeface="Consolas"/>
              </a:rPr>
              <a:t>"button" </a:t>
            </a:r>
            <a:r>
              <a:rPr lang="en-US" sz="900" u="none" cap="none" strike="noStrike">
                <a:solidFill>
                  <a:srgbClr val="7F007F"/>
                </a:solidFill>
                <a:latin typeface="Consolas"/>
                <a:ea typeface="Consolas"/>
                <a:cs typeface="Consolas"/>
                <a:sym typeface="Consolas"/>
              </a:rPr>
              <a:t>onclick</a:t>
            </a:r>
            <a:r>
              <a:rPr lang="en-US" sz="900" u="none" cap="none" strike="noStrike">
                <a:solidFill>
                  <a:srgbClr val="000000"/>
                </a:solidFill>
                <a:latin typeface="Consolas"/>
                <a:ea typeface="Consolas"/>
                <a:cs typeface="Consolas"/>
                <a:sym typeface="Consolas"/>
              </a:rPr>
              <a:t>=</a:t>
            </a:r>
            <a:r>
              <a:rPr lang="en-US" sz="900" u="none" cap="none" strike="noStrike">
                <a:solidFill>
                  <a:srgbClr val="2A00FF"/>
                </a:solidFill>
                <a:latin typeface="Consolas"/>
                <a:ea typeface="Consolas"/>
                <a:cs typeface="Consolas"/>
                <a:sym typeface="Consolas"/>
              </a:rPr>
              <a:t>"closeWindow()"</a:t>
            </a:r>
            <a:r>
              <a:rPr lang="en-US" sz="900" u="none" cap="none" strike="noStrike">
                <a:solidFill>
                  <a:srgbClr val="008080"/>
                </a:solidFill>
                <a:latin typeface="Consolas"/>
                <a:ea typeface="Consolas"/>
                <a:cs typeface="Consolas"/>
                <a:sym typeface="Consolas"/>
              </a:rPr>
              <a:t>&gt;</a:t>
            </a:r>
            <a:r>
              <a:rPr lang="en-US" sz="900" u="none" cap="none" strike="noStrike">
                <a:solidFill>
                  <a:srgbClr val="000000"/>
                </a:solidFill>
                <a:latin typeface="Consolas"/>
                <a:ea typeface="Consolas"/>
                <a:cs typeface="Consolas"/>
                <a:sym typeface="Consolas"/>
              </a:rPr>
              <a:t> Close Window!</a:t>
            </a: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button</a:t>
            </a:r>
            <a:r>
              <a:rPr lang="en-US" sz="900" u="none" cap="none" strike="noStrike">
                <a:solidFill>
                  <a:srgbClr val="008080"/>
                </a:solidFill>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0000"/>
                </a:solidFill>
                <a:latin typeface="Consolas"/>
                <a:ea typeface="Consolas"/>
                <a:cs typeface="Consolas"/>
                <a:sym typeface="Consolas"/>
              </a:rPr>
              <a:t>  </a:t>
            </a: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script</a:t>
            </a:r>
            <a:r>
              <a:rPr lang="en-US" sz="900" u="none" cap="none" strike="noStrike">
                <a:solidFill>
                  <a:srgbClr val="008080"/>
                </a:solidFill>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0000"/>
                </a:solidFill>
                <a:latin typeface="Consolas"/>
                <a:ea typeface="Consolas"/>
                <a:cs typeface="Consolas"/>
                <a:sym typeface="Consolas"/>
              </a:rPr>
              <a:t>    </a:t>
            </a:r>
            <a:r>
              <a:rPr b="1" lang="en-US" sz="900" u="none" cap="none" strike="noStrike">
                <a:solidFill>
                  <a:srgbClr val="7F0055"/>
                </a:solidFill>
                <a:latin typeface="Consolas"/>
                <a:ea typeface="Consolas"/>
                <a:cs typeface="Consolas"/>
                <a:sym typeface="Consolas"/>
              </a:rPr>
              <a:t>var</a:t>
            </a:r>
            <a:r>
              <a:rPr b="1" lang="en-US" sz="900" u="none" cap="none" strike="noStrike">
                <a:solidFill>
                  <a:srgbClr val="000000"/>
                </a:solidFill>
                <a:latin typeface="Consolas"/>
                <a:ea typeface="Consolas"/>
                <a:cs typeface="Consolas"/>
                <a:sym typeface="Consolas"/>
              </a:rPr>
              <a:t> myWindow;</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0000"/>
                </a:solidFill>
                <a:latin typeface="Consolas"/>
                <a:ea typeface="Consolas"/>
                <a:cs typeface="Consolas"/>
                <a:sym typeface="Consolas"/>
              </a:rPr>
              <a:t>    </a:t>
            </a:r>
            <a:r>
              <a:rPr b="1" lang="en-US" sz="900" u="none" cap="none" strike="noStrike">
                <a:solidFill>
                  <a:srgbClr val="7F0055"/>
                </a:solidFill>
                <a:latin typeface="Consolas"/>
                <a:ea typeface="Consolas"/>
                <a:cs typeface="Consolas"/>
                <a:sym typeface="Consolas"/>
              </a:rPr>
              <a:t>function</a:t>
            </a:r>
            <a:r>
              <a:rPr b="1" lang="en-US" sz="900" u="none" cap="none" strike="noStrike">
                <a:solidFill>
                  <a:srgbClr val="000000"/>
                </a:solidFill>
                <a:latin typeface="Consolas"/>
                <a:ea typeface="Consolas"/>
                <a:cs typeface="Consolas"/>
                <a:sym typeface="Consolas"/>
              </a:rPr>
              <a:t> newWindow() {</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lang="en-US" sz="900" u="none" cap="none" strike="noStrike">
                <a:solidFill>
                  <a:srgbClr val="000000"/>
                </a:solidFill>
                <a:latin typeface="Consolas"/>
                <a:ea typeface="Consolas"/>
                <a:cs typeface="Consolas"/>
                <a:sym typeface="Consolas"/>
              </a:rPr>
              <a:t>myWindow = window.open(</a:t>
            </a:r>
            <a:r>
              <a:rPr lang="en-US" sz="900" u="none" cap="none" strike="noStrike">
                <a:solidFill>
                  <a:srgbClr val="2A00FF"/>
                </a:solidFill>
                <a:latin typeface="Consolas"/>
                <a:ea typeface="Consolas"/>
                <a:cs typeface="Consolas"/>
                <a:sym typeface="Consolas"/>
              </a:rPr>
              <a:t>"https://perscholas.org/"</a:t>
            </a:r>
            <a:r>
              <a:rPr lang="en-US" sz="900" u="none" cap="none" strike="noStrike">
                <a:solidFill>
                  <a:srgbClr val="000000"/>
                </a:solidFill>
                <a:latin typeface="Consolas"/>
                <a:ea typeface="Consolas"/>
                <a:cs typeface="Consolas"/>
                <a:sym typeface="Consolas"/>
              </a:rPr>
              <a:t>,</a:t>
            </a:r>
            <a:r>
              <a:rPr lang="en-US" sz="900" u="none" cap="none" strike="noStrike">
                <a:solidFill>
                  <a:srgbClr val="2A00FF"/>
                </a:solidFill>
                <a:latin typeface="Consolas"/>
                <a:ea typeface="Consolas"/>
                <a:cs typeface="Consolas"/>
                <a:sym typeface="Consolas"/>
              </a:rPr>
              <a:t>"perscholas"</a:t>
            </a:r>
            <a:r>
              <a:rPr lang="en-US" sz="900" u="none" cap="none" strike="noStrike">
                <a:solidFill>
                  <a:srgbClr val="000000"/>
                </a:solidFill>
                <a:latin typeface="Consolas"/>
                <a:ea typeface="Consolas"/>
                <a:cs typeface="Consolas"/>
                <a:sym typeface="Consolas"/>
              </a:rPr>
              <a:t>, </a:t>
            </a:r>
            <a:r>
              <a:rPr lang="en-US" sz="900" u="none" cap="none" strike="noStrike">
                <a:solidFill>
                  <a:srgbClr val="2A00FF"/>
                </a:solidFill>
                <a:latin typeface="Consolas"/>
                <a:ea typeface="Consolas"/>
                <a:cs typeface="Consolas"/>
                <a:sym typeface="Consolas"/>
              </a:rPr>
              <a:t>"width=400, height=200, resizable=yes, scrollbars=yes, location=yes"</a:t>
            </a:r>
            <a:r>
              <a:rPr lang="en-US" sz="900" u="none" cap="none" strike="noStrike">
                <a:solidFill>
                  <a:srgbClr val="000000"/>
                </a:solidFill>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a:latin typeface="Consolas"/>
                <a:ea typeface="Consolas"/>
                <a:cs typeface="Consolas"/>
                <a:sym typeface="Consolas"/>
              </a:rPr>
              <a:t>       </a:t>
            </a:r>
            <a:r>
              <a:rPr lang="en-US" sz="900" u="none" cap="none" strike="noStrike">
                <a:solidFill>
                  <a:srgbClr val="000000"/>
                </a:solidFill>
                <a:latin typeface="Consolas"/>
                <a:ea typeface="Consolas"/>
                <a:cs typeface="Consolas"/>
                <a:sym typeface="Consolas"/>
              </a:rPr>
              <a:t>myWindow.focus();</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0000"/>
                </a:solidFill>
                <a:latin typeface="Consolas"/>
                <a:ea typeface="Consolas"/>
                <a:cs typeface="Consolas"/>
                <a:sym typeface="Consolas"/>
              </a:rPr>
              <a:t>    }</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0000"/>
                </a:solidFill>
                <a:latin typeface="Consolas"/>
                <a:ea typeface="Consolas"/>
                <a:cs typeface="Consolas"/>
                <a:sym typeface="Consolas"/>
              </a:rPr>
              <a:t>    </a:t>
            </a:r>
            <a:r>
              <a:rPr b="1" lang="en-US" sz="900" u="none" cap="none" strike="noStrike">
                <a:solidFill>
                  <a:srgbClr val="7F0055"/>
                </a:solidFill>
                <a:latin typeface="Consolas"/>
                <a:ea typeface="Consolas"/>
                <a:cs typeface="Consolas"/>
                <a:sym typeface="Consolas"/>
              </a:rPr>
              <a:t>function</a:t>
            </a:r>
            <a:r>
              <a:rPr b="1" lang="en-US" sz="900" u="none" cap="none" strike="noStrike">
                <a:solidFill>
                  <a:srgbClr val="000000"/>
                </a:solidFill>
                <a:latin typeface="Consolas"/>
                <a:ea typeface="Consolas"/>
                <a:cs typeface="Consolas"/>
                <a:sym typeface="Consolas"/>
              </a:rPr>
              <a:t> closeWindow(){</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0000"/>
                </a:solidFill>
                <a:latin typeface="Consolas"/>
                <a:ea typeface="Consolas"/>
                <a:cs typeface="Consolas"/>
                <a:sym typeface="Consolas"/>
              </a:rPr>
              <a:t>      myWindow.close();</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0000"/>
                </a:solidFill>
                <a:latin typeface="Consolas"/>
                <a:ea typeface="Consolas"/>
                <a:cs typeface="Consolas"/>
                <a:sym typeface="Consolas"/>
              </a:rPr>
              <a:t>    }</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0000"/>
                </a:solidFill>
                <a:latin typeface="Consolas"/>
                <a:ea typeface="Consolas"/>
                <a:cs typeface="Consolas"/>
                <a:sym typeface="Consolas"/>
              </a:rPr>
              <a:t>  </a:t>
            </a: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script</a:t>
            </a:r>
            <a:r>
              <a:rPr lang="en-US" sz="900" u="none" cap="none" strike="noStrike">
                <a:solidFill>
                  <a:srgbClr val="008080"/>
                </a:solidFill>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body</a:t>
            </a:r>
            <a:r>
              <a:rPr lang="en-US" sz="900" u="none" cap="none" strike="noStrike">
                <a:solidFill>
                  <a:srgbClr val="008080"/>
                </a:solidFill>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900" u="none" cap="none" strike="noStrike">
                <a:solidFill>
                  <a:srgbClr val="008080"/>
                </a:solidFill>
                <a:latin typeface="Consolas"/>
                <a:ea typeface="Consolas"/>
                <a:cs typeface="Consolas"/>
                <a:sym typeface="Consolas"/>
              </a:rPr>
              <a:t>&lt;/</a:t>
            </a:r>
            <a:r>
              <a:rPr lang="en-US" sz="900" u="none" cap="none" strike="noStrike">
                <a:solidFill>
                  <a:srgbClr val="3F7F7F"/>
                </a:solidFill>
                <a:latin typeface="Consolas"/>
                <a:ea typeface="Consolas"/>
                <a:cs typeface="Consolas"/>
                <a:sym typeface="Consolas"/>
              </a:rPr>
              <a:t>html</a:t>
            </a:r>
            <a:r>
              <a:rPr lang="en-US" sz="900" u="none" cap="none" strike="noStrike">
                <a:solidFill>
                  <a:srgbClr val="008080"/>
                </a:solidFill>
                <a:latin typeface="Consolas"/>
                <a:ea typeface="Consolas"/>
                <a:cs typeface="Consolas"/>
                <a:sym typeface="Consolas"/>
              </a:rPr>
              <a:t>&gt;</a:t>
            </a:r>
            <a:endParaRPr sz="1000">
              <a:latin typeface="Consolas"/>
              <a:ea typeface="Consolas"/>
              <a:cs typeface="Consolas"/>
              <a:sym typeface="Consolas"/>
            </a:endParaRPr>
          </a:p>
        </p:txBody>
      </p:sp>
      <p:pic>
        <p:nvPicPr>
          <p:cNvPr id="606" name="Google Shape;606;p65"/>
          <p:cNvPicPr preferRelativeResize="0"/>
          <p:nvPr/>
        </p:nvPicPr>
        <p:blipFill rotWithShape="1">
          <a:blip r:embed="rId6">
            <a:alphaModFix/>
          </a:blip>
          <a:srcRect b="58331" l="0" r="0" t="0"/>
          <a:stretch/>
        </p:blipFill>
        <p:spPr>
          <a:xfrm>
            <a:off x="5284925" y="3636498"/>
            <a:ext cx="3496375" cy="1134775"/>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6"/>
          <p:cNvSpPr/>
          <p:nvPr/>
        </p:nvSpPr>
        <p:spPr>
          <a:xfrm>
            <a:off x="365053" y="2709694"/>
            <a:ext cx="4572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Times New Roman"/>
              <a:ea typeface="Times New Roman"/>
              <a:cs typeface="Times New Roman"/>
              <a:sym typeface="Times New Roman"/>
            </a:endParaRPr>
          </a:p>
        </p:txBody>
      </p:sp>
      <p:sp>
        <p:nvSpPr>
          <p:cNvPr id="613" name="Google Shape;613;p6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Window Object Methods: </a:t>
            </a:r>
            <a:r>
              <a:rPr lang="en-US"/>
              <a:t>Scro</a:t>
            </a:r>
            <a:r>
              <a:rPr lang="en-US"/>
              <a:t>ll and Print</a:t>
            </a:r>
            <a:endParaRPr/>
          </a:p>
        </p:txBody>
      </p:sp>
      <p:sp>
        <p:nvSpPr>
          <p:cNvPr id="614" name="Google Shape;614;p6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15" name="Google Shape;615;p66"/>
          <p:cNvSpPr txBox="1"/>
          <p:nvPr/>
        </p:nvSpPr>
        <p:spPr>
          <a:xfrm>
            <a:off x="4937175" y="1290600"/>
            <a:ext cx="3902400" cy="36159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noAutofit/>
          </a:bodyPr>
          <a:lstStyle/>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&lt;</a:t>
            </a:r>
            <a:r>
              <a:rPr lang="en-US" sz="900">
                <a:solidFill>
                  <a:srgbClr val="0033B3"/>
                </a:solidFill>
                <a:highlight>
                  <a:srgbClr val="FFFFFF"/>
                </a:highlight>
                <a:latin typeface="Consolas"/>
                <a:ea typeface="Consolas"/>
                <a:cs typeface="Consolas"/>
                <a:sym typeface="Consolas"/>
              </a:rPr>
              <a:t>html</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&lt;</a:t>
            </a:r>
            <a:r>
              <a:rPr lang="en-US" sz="900">
                <a:solidFill>
                  <a:srgbClr val="0033B3"/>
                </a:solidFill>
                <a:highlight>
                  <a:srgbClr val="FFFFFF"/>
                </a:highlight>
                <a:latin typeface="Consolas"/>
                <a:ea typeface="Consolas"/>
                <a:cs typeface="Consolas"/>
                <a:sym typeface="Consolas"/>
              </a:rPr>
              <a:t>head</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&lt;</a:t>
            </a:r>
            <a:r>
              <a:rPr lang="en-US" sz="900">
                <a:solidFill>
                  <a:srgbClr val="0033B3"/>
                </a:solidFill>
                <a:highlight>
                  <a:srgbClr val="FFFFFF"/>
                </a:highlight>
                <a:latin typeface="Consolas"/>
                <a:ea typeface="Consolas"/>
                <a:cs typeface="Consolas"/>
                <a:sym typeface="Consolas"/>
              </a:rPr>
              <a:t>title</a:t>
            </a:r>
            <a:r>
              <a:rPr lang="en-US" sz="900">
                <a:solidFill>
                  <a:srgbClr val="080808"/>
                </a:solidFill>
                <a:highlight>
                  <a:srgbClr val="FFFFFF"/>
                </a:highlight>
                <a:latin typeface="Consolas"/>
                <a:ea typeface="Consolas"/>
                <a:cs typeface="Consolas"/>
                <a:sym typeface="Consolas"/>
              </a:rPr>
              <a:t>&gt;Scroll and Print&lt;/</a:t>
            </a:r>
            <a:r>
              <a:rPr lang="en-US" sz="900">
                <a:solidFill>
                  <a:srgbClr val="0033B3"/>
                </a:solidFill>
                <a:highlight>
                  <a:srgbClr val="FFFFFF"/>
                </a:highlight>
                <a:latin typeface="Consolas"/>
                <a:ea typeface="Consolas"/>
                <a:cs typeface="Consolas"/>
                <a:sym typeface="Consolas"/>
              </a:rPr>
              <a:t>title</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&lt;</a:t>
            </a:r>
            <a:r>
              <a:rPr lang="en-US" sz="900">
                <a:solidFill>
                  <a:srgbClr val="0033B3"/>
                </a:solidFill>
                <a:highlight>
                  <a:srgbClr val="FFFFFF"/>
                </a:highlight>
                <a:latin typeface="Consolas"/>
                <a:ea typeface="Consolas"/>
                <a:cs typeface="Consolas"/>
                <a:sym typeface="Consolas"/>
              </a:rPr>
              <a:t>style</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a:t>
            </a:r>
            <a:r>
              <a:rPr lang="en-US" sz="900">
                <a:solidFill>
                  <a:srgbClr val="0033B3"/>
                </a:solidFill>
                <a:highlight>
                  <a:srgbClr val="FFFFFF"/>
                </a:highlight>
                <a:latin typeface="Consolas"/>
                <a:ea typeface="Consolas"/>
                <a:cs typeface="Consolas"/>
                <a:sym typeface="Consolas"/>
              </a:rPr>
              <a:t>outerDiv</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a:t>
            </a:r>
            <a:r>
              <a:rPr lang="en-US" sz="900">
                <a:solidFill>
                  <a:srgbClr val="174AD4"/>
                </a:solidFill>
                <a:highlight>
                  <a:srgbClr val="FFFFFF"/>
                </a:highlight>
                <a:latin typeface="Consolas"/>
                <a:ea typeface="Consolas"/>
                <a:cs typeface="Consolas"/>
                <a:sym typeface="Consolas"/>
              </a:rPr>
              <a:t>width</a:t>
            </a:r>
            <a:r>
              <a:rPr lang="en-US" sz="900">
                <a:solidFill>
                  <a:srgbClr val="080808"/>
                </a:solidFill>
                <a:highlight>
                  <a:srgbClr val="FFFFFF"/>
                </a:highlight>
                <a:latin typeface="Consolas"/>
                <a:ea typeface="Consolas"/>
                <a:cs typeface="Consolas"/>
                <a:sym typeface="Consolas"/>
              </a:rPr>
              <a:t>: </a:t>
            </a:r>
            <a:r>
              <a:rPr lang="en-US" sz="900">
                <a:solidFill>
                  <a:srgbClr val="1750EB"/>
                </a:solidFill>
                <a:highlight>
                  <a:srgbClr val="FFFFFF"/>
                </a:highlight>
                <a:latin typeface="Consolas"/>
                <a:ea typeface="Consolas"/>
                <a:cs typeface="Consolas"/>
                <a:sym typeface="Consolas"/>
              </a:rPr>
              <a:t>500</a:t>
            </a:r>
            <a:r>
              <a:rPr lang="en-US" sz="900">
                <a:solidFill>
                  <a:srgbClr val="067D17"/>
                </a:solidFill>
                <a:highlight>
                  <a:srgbClr val="FFFFFF"/>
                </a:highlight>
                <a:latin typeface="Consolas"/>
                <a:ea typeface="Consolas"/>
                <a:cs typeface="Consolas"/>
                <a:sym typeface="Consolas"/>
              </a:rPr>
              <a:t>px</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a:t>
            </a:r>
            <a:r>
              <a:rPr lang="en-US" sz="900">
                <a:solidFill>
                  <a:srgbClr val="174AD4"/>
                </a:solidFill>
                <a:highlight>
                  <a:srgbClr val="FFFFFF"/>
                </a:highlight>
                <a:latin typeface="Consolas"/>
                <a:ea typeface="Consolas"/>
                <a:cs typeface="Consolas"/>
                <a:sym typeface="Consolas"/>
              </a:rPr>
              <a:t>height</a:t>
            </a:r>
            <a:r>
              <a:rPr lang="en-US" sz="900">
                <a:solidFill>
                  <a:srgbClr val="080808"/>
                </a:solidFill>
                <a:highlight>
                  <a:srgbClr val="FFFFFF"/>
                </a:highlight>
                <a:latin typeface="Consolas"/>
                <a:ea typeface="Consolas"/>
                <a:cs typeface="Consolas"/>
                <a:sym typeface="Consolas"/>
              </a:rPr>
              <a:t>: </a:t>
            </a:r>
            <a:r>
              <a:rPr lang="en-US" sz="900">
                <a:solidFill>
                  <a:srgbClr val="1750EB"/>
                </a:solidFill>
                <a:highlight>
                  <a:srgbClr val="FFFFFF"/>
                </a:highlight>
                <a:latin typeface="Consolas"/>
                <a:ea typeface="Consolas"/>
                <a:cs typeface="Consolas"/>
                <a:sym typeface="Consolas"/>
              </a:rPr>
              <a:t>1000</a:t>
            </a:r>
            <a:r>
              <a:rPr lang="en-US" sz="900">
                <a:solidFill>
                  <a:srgbClr val="067D17"/>
                </a:solidFill>
                <a:highlight>
                  <a:srgbClr val="FFFFFF"/>
                </a:highlight>
                <a:latin typeface="Consolas"/>
                <a:ea typeface="Consolas"/>
                <a:cs typeface="Consolas"/>
                <a:sym typeface="Consolas"/>
              </a:rPr>
              <a:t>px</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a:t>
            </a:r>
            <a:r>
              <a:rPr lang="en-US" sz="900">
                <a:solidFill>
                  <a:srgbClr val="174AD4"/>
                </a:solidFill>
                <a:highlight>
                  <a:srgbClr val="FFFFFF"/>
                </a:highlight>
                <a:latin typeface="Consolas"/>
                <a:ea typeface="Consolas"/>
                <a:cs typeface="Consolas"/>
                <a:sym typeface="Consolas"/>
              </a:rPr>
              <a:t>border</a:t>
            </a:r>
            <a:r>
              <a:rPr lang="en-US" sz="900">
                <a:solidFill>
                  <a:srgbClr val="080808"/>
                </a:solidFill>
                <a:highlight>
                  <a:srgbClr val="FFFFFF"/>
                </a:highlight>
                <a:latin typeface="Consolas"/>
                <a:ea typeface="Consolas"/>
                <a:cs typeface="Consolas"/>
                <a:sym typeface="Consolas"/>
              </a:rPr>
              <a:t>: </a:t>
            </a:r>
            <a:r>
              <a:rPr lang="en-US" sz="900">
                <a:solidFill>
                  <a:srgbClr val="1750EB"/>
                </a:solidFill>
                <a:highlight>
                  <a:srgbClr val="FFFFFF"/>
                </a:highlight>
                <a:latin typeface="Consolas"/>
                <a:ea typeface="Consolas"/>
                <a:cs typeface="Consolas"/>
                <a:sym typeface="Consolas"/>
              </a:rPr>
              <a:t>1</a:t>
            </a:r>
            <a:r>
              <a:rPr lang="en-US" sz="900">
                <a:solidFill>
                  <a:srgbClr val="067D17"/>
                </a:solidFill>
                <a:highlight>
                  <a:srgbClr val="FFFFFF"/>
                </a:highlight>
                <a:latin typeface="Consolas"/>
                <a:ea typeface="Consolas"/>
                <a:cs typeface="Consolas"/>
                <a:sym typeface="Consolas"/>
              </a:rPr>
              <a:t>px solid </a:t>
            </a:r>
            <a:r>
              <a:rPr lang="en-US" sz="900">
                <a:solidFill>
                  <a:srgbClr val="0033B3"/>
                </a:solidFill>
                <a:highlight>
                  <a:srgbClr val="FFFFFF"/>
                </a:highlight>
                <a:latin typeface="Consolas"/>
                <a:ea typeface="Consolas"/>
                <a:cs typeface="Consolas"/>
                <a:sym typeface="Consolas"/>
              </a:rPr>
              <a:t>#000</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a:t>
            </a:r>
            <a:r>
              <a:rPr lang="en-US" sz="900">
                <a:solidFill>
                  <a:srgbClr val="174AD4"/>
                </a:solidFill>
                <a:highlight>
                  <a:srgbClr val="FFFFFF"/>
                </a:highlight>
                <a:latin typeface="Consolas"/>
                <a:ea typeface="Consolas"/>
                <a:cs typeface="Consolas"/>
                <a:sym typeface="Consolas"/>
              </a:rPr>
              <a:t>background-color</a:t>
            </a:r>
            <a:r>
              <a:rPr lang="en-US" sz="900">
                <a:solidFill>
                  <a:srgbClr val="080808"/>
                </a:solidFill>
                <a:highlight>
                  <a:srgbClr val="FFFFFF"/>
                </a:highlight>
                <a:latin typeface="Consolas"/>
                <a:ea typeface="Consolas"/>
                <a:cs typeface="Consolas"/>
                <a:sym typeface="Consolas"/>
              </a:rPr>
              <a:t>: </a:t>
            </a:r>
            <a:r>
              <a:rPr lang="en-US" sz="900">
                <a:solidFill>
                  <a:srgbClr val="067D17"/>
                </a:solidFill>
                <a:highlight>
                  <a:srgbClr val="FFFFFF"/>
                </a:highlight>
                <a:latin typeface="Consolas"/>
                <a:ea typeface="Consolas"/>
                <a:cs typeface="Consolas"/>
                <a:sym typeface="Consolas"/>
              </a:rPr>
              <a:t>red</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a:t>
            </a:r>
            <a:r>
              <a:rPr lang="en-US" sz="900">
                <a:solidFill>
                  <a:srgbClr val="0033B3"/>
                </a:solidFill>
                <a:highlight>
                  <a:srgbClr val="FFFFFF"/>
                </a:highlight>
                <a:latin typeface="Consolas"/>
                <a:ea typeface="Consolas"/>
                <a:cs typeface="Consolas"/>
                <a:sym typeface="Consolas"/>
              </a:rPr>
              <a:t>innerDiv</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a:t>
            </a:r>
            <a:r>
              <a:rPr lang="en-US" sz="900">
                <a:solidFill>
                  <a:srgbClr val="174AD4"/>
                </a:solidFill>
                <a:highlight>
                  <a:srgbClr val="FFFFFF"/>
                </a:highlight>
                <a:latin typeface="Consolas"/>
                <a:ea typeface="Consolas"/>
                <a:cs typeface="Consolas"/>
                <a:sym typeface="Consolas"/>
              </a:rPr>
              <a:t>width</a:t>
            </a:r>
            <a:r>
              <a:rPr lang="en-US" sz="900">
                <a:solidFill>
                  <a:srgbClr val="080808"/>
                </a:solidFill>
                <a:highlight>
                  <a:srgbClr val="FFFFFF"/>
                </a:highlight>
                <a:latin typeface="Consolas"/>
                <a:ea typeface="Consolas"/>
                <a:cs typeface="Consolas"/>
                <a:sym typeface="Consolas"/>
              </a:rPr>
              <a:t>: </a:t>
            </a:r>
            <a:r>
              <a:rPr lang="en-US" sz="900">
                <a:solidFill>
                  <a:srgbClr val="1750EB"/>
                </a:solidFill>
                <a:highlight>
                  <a:srgbClr val="FFFFFF"/>
                </a:highlight>
                <a:latin typeface="Consolas"/>
                <a:ea typeface="Consolas"/>
                <a:cs typeface="Consolas"/>
                <a:sym typeface="Consolas"/>
              </a:rPr>
              <a:t>500</a:t>
            </a:r>
            <a:r>
              <a:rPr lang="en-US" sz="900">
                <a:solidFill>
                  <a:srgbClr val="067D17"/>
                </a:solidFill>
                <a:highlight>
                  <a:srgbClr val="FFFFFF"/>
                </a:highlight>
                <a:latin typeface="Consolas"/>
                <a:ea typeface="Consolas"/>
                <a:cs typeface="Consolas"/>
                <a:sym typeface="Consolas"/>
              </a:rPr>
              <a:t>px</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a:t>
            </a:r>
            <a:r>
              <a:rPr lang="en-US" sz="900">
                <a:solidFill>
                  <a:srgbClr val="174AD4"/>
                </a:solidFill>
                <a:highlight>
                  <a:srgbClr val="FFFFFF"/>
                </a:highlight>
                <a:latin typeface="Consolas"/>
                <a:ea typeface="Consolas"/>
                <a:cs typeface="Consolas"/>
                <a:sym typeface="Consolas"/>
              </a:rPr>
              <a:t>height</a:t>
            </a:r>
            <a:r>
              <a:rPr lang="en-US" sz="900">
                <a:solidFill>
                  <a:srgbClr val="080808"/>
                </a:solidFill>
                <a:highlight>
                  <a:srgbClr val="FFFFFF"/>
                </a:highlight>
                <a:latin typeface="Consolas"/>
                <a:ea typeface="Consolas"/>
                <a:cs typeface="Consolas"/>
                <a:sym typeface="Consolas"/>
              </a:rPr>
              <a:t>: </a:t>
            </a:r>
            <a:r>
              <a:rPr lang="en-US" sz="900">
                <a:solidFill>
                  <a:srgbClr val="1750EB"/>
                </a:solidFill>
                <a:highlight>
                  <a:srgbClr val="FFFFFF"/>
                </a:highlight>
                <a:latin typeface="Consolas"/>
                <a:ea typeface="Consolas"/>
                <a:cs typeface="Consolas"/>
                <a:sym typeface="Consolas"/>
              </a:rPr>
              <a:t>500</a:t>
            </a:r>
            <a:r>
              <a:rPr lang="en-US" sz="900">
                <a:solidFill>
                  <a:srgbClr val="067D17"/>
                </a:solidFill>
                <a:highlight>
                  <a:srgbClr val="FFFFFF"/>
                </a:highlight>
                <a:latin typeface="Consolas"/>
                <a:ea typeface="Consolas"/>
                <a:cs typeface="Consolas"/>
                <a:sym typeface="Consolas"/>
              </a:rPr>
              <a:t>px</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a:t>
            </a:r>
            <a:r>
              <a:rPr lang="en-US" sz="900">
                <a:solidFill>
                  <a:srgbClr val="174AD4"/>
                </a:solidFill>
                <a:highlight>
                  <a:srgbClr val="FFFFFF"/>
                </a:highlight>
                <a:latin typeface="Consolas"/>
                <a:ea typeface="Consolas"/>
                <a:cs typeface="Consolas"/>
                <a:sym typeface="Consolas"/>
              </a:rPr>
              <a:t>background-color</a:t>
            </a:r>
            <a:r>
              <a:rPr lang="en-US" sz="900">
                <a:solidFill>
                  <a:srgbClr val="080808"/>
                </a:solidFill>
                <a:highlight>
                  <a:srgbClr val="FFFFFF"/>
                </a:highlight>
                <a:latin typeface="Consolas"/>
                <a:ea typeface="Consolas"/>
                <a:cs typeface="Consolas"/>
                <a:sym typeface="Consolas"/>
              </a:rPr>
              <a:t>: </a:t>
            </a:r>
            <a:r>
              <a:rPr lang="en-US" sz="900">
                <a:solidFill>
                  <a:srgbClr val="067D17"/>
                </a:solidFill>
                <a:highlight>
                  <a:srgbClr val="FFFFFF"/>
                </a:highlight>
                <a:latin typeface="Consolas"/>
                <a:ea typeface="Consolas"/>
                <a:cs typeface="Consolas"/>
                <a:sym typeface="Consolas"/>
              </a:rPr>
              <a:t>green</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&lt;/</a:t>
            </a:r>
            <a:r>
              <a:rPr lang="en-US" sz="900">
                <a:solidFill>
                  <a:srgbClr val="0033B3"/>
                </a:solidFill>
                <a:highlight>
                  <a:srgbClr val="FFFFFF"/>
                </a:highlight>
                <a:latin typeface="Consolas"/>
                <a:ea typeface="Consolas"/>
                <a:cs typeface="Consolas"/>
                <a:sym typeface="Consolas"/>
              </a:rPr>
              <a:t>style</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&lt;/</a:t>
            </a:r>
            <a:r>
              <a:rPr lang="en-US" sz="900">
                <a:solidFill>
                  <a:srgbClr val="0033B3"/>
                </a:solidFill>
                <a:highlight>
                  <a:srgbClr val="FFFFFF"/>
                </a:highlight>
                <a:latin typeface="Consolas"/>
                <a:ea typeface="Consolas"/>
                <a:cs typeface="Consolas"/>
                <a:sym typeface="Consolas"/>
              </a:rPr>
              <a:t>head</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&lt;</a:t>
            </a:r>
            <a:r>
              <a:rPr lang="en-US" sz="900">
                <a:solidFill>
                  <a:srgbClr val="0033B3"/>
                </a:solidFill>
                <a:highlight>
                  <a:srgbClr val="FFFFFF"/>
                </a:highlight>
                <a:latin typeface="Consolas"/>
                <a:ea typeface="Consolas"/>
                <a:cs typeface="Consolas"/>
                <a:sym typeface="Consolas"/>
              </a:rPr>
              <a:t>body</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&lt;</a:t>
            </a:r>
            <a:r>
              <a:rPr lang="en-US" sz="900">
                <a:solidFill>
                  <a:srgbClr val="0033B3"/>
                </a:solidFill>
                <a:highlight>
                  <a:srgbClr val="FFFFFF"/>
                </a:highlight>
                <a:latin typeface="Consolas"/>
                <a:ea typeface="Consolas"/>
                <a:cs typeface="Consolas"/>
                <a:sym typeface="Consolas"/>
              </a:rPr>
              <a:t>h1</a:t>
            </a:r>
            <a:r>
              <a:rPr lang="en-US" sz="900">
                <a:solidFill>
                  <a:srgbClr val="080808"/>
                </a:solidFill>
                <a:highlight>
                  <a:srgbClr val="FFFFFF"/>
                </a:highlight>
                <a:latin typeface="Consolas"/>
                <a:ea typeface="Consolas"/>
                <a:cs typeface="Consolas"/>
                <a:sym typeface="Consolas"/>
              </a:rPr>
              <a:t>&gt;Scroll and Print&lt;/</a:t>
            </a:r>
            <a:r>
              <a:rPr lang="en-US" sz="900">
                <a:solidFill>
                  <a:srgbClr val="0033B3"/>
                </a:solidFill>
                <a:highlight>
                  <a:srgbClr val="FFFFFF"/>
                </a:highlight>
                <a:latin typeface="Consolas"/>
                <a:ea typeface="Consolas"/>
                <a:cs typeface="Consolas"/>
                <a:sym typeface="Consolas"/>
              </a:rPr>
              <a:t>h1</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&lt;</a:t>
            </a:r>
            <a:r>
              <a:rPr lang="en-US" sz="900">
                <a:solidFill>
                  <a:srgbClr val="0033B3"/>
                </a:solidFill>
                <a:highlight>
                  <a:srgbClr val="FFFFFF"/>
                </a:highlight>
                <a:latin typeface="Consolas"/>
                <a:ea typeface="Consolas"/>
                <a:cs typeface="Consolas"/>
                <a:sym typeface="Consolas"/>
              </a:rPr>
              <a:t>p</a:t>
            </a:r>
            <a:r>
              <a:rPr lang="en-US" sz="900">
                <a:solidFill>
                  <a:srgbClr val="080808"/>
                </a:solidFill>
                <a:highlight>
                  <a:srgbClr val="FFFFFF"/>
                </a:highlight>
                <a:latin typeface="Consolas"/>
                <a:ea typeface="Consolas"/>
                <a:cs typeface="Consolas"/>
                <a:sym typeface="Consolas"/>
              </a:rPr>
              <a:t>&gt;Click the buttons below&lt;/</a:t>
            </a:r>
            <a:r>
              <a:rPr lang="en-US" sz="900">
                <a:solidFill>
                  <a:srgbClr val="0033B3"/>
                </a:solidFill>
                <a:highlight>
                  <a:srgbClr val="FFFFFF"/>
                </a:highlight>
                <a:latin typeface="Consolas"/>
                <a:ea typeface="Consolas"/>
                <a:cs typeface="Consolas"/>
                <a:sym typeface="Consolas"/>
              </a:rPr>
              <a:t>p</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&lt;</a:t>
            </a:r>
            <a:r>
              <a:rPr lang="en-US" sz="900">
                <a:solidFill>
                  <a:srgbClr val="0033B3"/>
                </a:solidFill>
                <a:highlight>
                  <a:srgbClr val="FFFFFF"/>
                </a:highlight>
                <a:latin typeface="Consolas"/>
                <a:ea typeface="Consolas"/>
                <a:cs typeface="Consolas"/>
                <a:sym typeface="Consolas"/>
              </a:rPr>
              <a:t>button </a:t>
            </a:r>
            <a:r>
              <a:rPr lang="en-US" sz="900">
                <a:solidFill>
                  <a:srgbClr val="174AD4"/>
                </a:solidFill>
                <a:highlight>
                  <a:srgbClr val="FFFFFF"/>
                </a:highlight>
                <a:latin typeface="Consolas"/>
                <a:ea typeface="Consolas"/>
                <a:cs typeface="Consolas"/>
                <a:sym typeface="Consolas"/>
              </a:rPr>
              <a:t>onclick</a:t>
            </a:r>
            <a:r>
              <a:rPr lang="en-US" sz="900">
                <a:solidFill>
                  <a:srgbClr val="067D17"/>
                </a:solidFill>
                <a:highlight>
                  <a:srgbClr val="FFFFFF"/>
                </a:highlight>
                <a:latin typeface="Consolas"/>
                <a:ea typeface="Consolas"/>
                <a:cs typeface="Consolas"/>
                <a:sym typeface="Consolas"/>
              </a:rPr>
              <a:t>="</a:t>
            </a:r>
            <a:r>
              <a:rPr lang="en-US" sz="900">
                <a:solidFill>
                  <a:srgbClr val="830091"/>
                </a:solidFill>
                <a:highlight>
                  <a:srgbClr val="FFFFFF"/>
                </a:highlight>
                <a:latin typeface="Consolas"/>
                <a:ea typeface="Consolas"/>
                <a:cs typeface="Consolas"/>
                <a:sym typeface="Consolas"/>
              </a:rPr>
              <a:t>window</a:t>
            </a:r>
            <a:r>
              <a:rPr lang="en-US" sz="900">
                <a:solidFill>
                  <a:srgbClr val="080808"/>
                </a:solidFill>
                <a:highlight>
                  <a:srgbClr val="FFFFFF"/>
                </a:highlight>
                <a:latin typeface="Consolas"/>
                <a:ea typeface="Consolas"/>
                <a:cs typeface="Consolas"/>
                <a:sym typeface="Consolas"/>
              </a:rPr>
              <a:t>.</a:t>
            </a:r>
            <a:r>
              <a:rPr lang="en-US" sz="900">
                <a:solidFill>
                  <a:srgbClr val="7A7A43"/>
                </a:solidFill>
                <a:highlight>
                  <a:srgbClr val="FFFFFF"/>
                </a:highlight>
                <a:latin typeface="Consolas"/>
                <a:ea typeface="Consolas"/>
                <a:cs typeface="Consolas"/>
                <a:sym typeface="Consolas"/>
              </a:rPr>
              <a:t>scroll</a:t>
            </a:r>
            <a:r>
              <a:rPr lang="en-US" sz="900">
                <a:solidFill>
                  <a:srgbClr val="080808"/>
                </a:solidFill>
                <a:highlight>
                  <a:srgbClr val="FFFFFF"/>
                </a:highlight>
                <a:latin typeface="Consolas"/>
                <a:ea typeface="Consolas"/>
                <a:cs typeface="Consolas"/>
                <a:sym typeface="Consolas"/>
              </a:rPr>
              <a:t>(</a:t>
            </a:r>
            <a:r>
              <a:rPr lang="en-US" sz="900">
                <a:solidFill>
                  <a:srgbClr val="1750EB"/>
                </a:solidFill>
                <a:highlight>
                  <a:srgbClr val="FFFFFF"/>
                </a:highlight>
                <a:latin typeface="Consolas"/>
                <a:ea typeface="Consolas"/>
                <a:cs typeface="Consolas"/>
                <a:sym typeface="Consolas"/>
              </a:rPr>
              <a:t>0</a:t>
            </a:r>
            <a:r>
              <a:rPr lang="en-US" sz="900">
                <a:solidFill>
                  <a:srgbClr val="080808"/>
                </a:solidFill>
                <a:highlight>
                  <a:srgbClr val="FFFFFF"/>
                </a:highlight>
                <a:latin typeface="Consolas"/>
                <a:ea typeface="Consolas"/>
                <a:cs typeface="Consolas"/>
                <a:sym typeface="Consolas"/>
              </a:rPr>
              <a:t>,</a:t>
            </a:r>
            <a:r>
              <a:rPr lang="en-US" sz="900">
                <a:solidFill>
                  <a:srgbClr val="1750EB"/>
                </a:solidFill>
                <a:highlight>
                  <a:srgbClr val="FFFFFF"/>
                </a:highlight>
                <a:latin typeface="Consolas"/>
                <a:ea typeface="Consolas"/>
                <a:cs typeface="Consolas"/>
                <a:sym typeface="Consolas"/>
              </a:rPr>
              <a:t>500</a:t>
            </a:r>
            <a:r>
              <a:rPr lang="en-US" sz="900">
                <a:solidFill>
                  <a:srgbClr val="080808"/>
                </a:solidFill>
                <a:highlight>
                  <a:srgbClr val="FFFFFF"/>
                </a:highlight>
                <a:latin typeface="Consolas"/>
                <a:ea typeface="Consolas"/>
                <a:cs typeface="Consolas"/>
                <a:sym typeface="Consolas"/>
              </a:rPr>
              <a:t>)</a:t>
            </a:r>
            <a:r>
              <a:rPr lang="en-US" sz="900">
                <a:solidFill>
                  <a:srgbClr val="067D17"/>
                </a:solidFill>
                <a:highlight>
                  <a:srgbClr val="FFFFFF"/>
                </a:highlight>
                <a:latin typeface="Consolas"/>
                <a:ea typeface="Consolas"/>
                <a:cs typeface="Consolas"/>
                <a:sym typeface="Consolas"/>
              </a:rPr>
              <a:t>"</a:t>
            </a:r>
            <a:r>
              <a:rPr lang="en-US" sz="900">
                <a:solidFill>
                  <a:srgbClr val="080808"/>
                </a:solidFill>
                <a:highlight>
                  <a:srgbClr val="FFFFFF"/>
                </a:highlight>
                <a:latin typeface="Consolas"/>
                <a:ea typeface="Consolas"/>
                <a:cs typeface="Consolas"/>
                <a:sym typeface="Consolas"/>
              </a:rPr>
              <a:t>&gt;Scroll&lt;/</a:t>
            </a:r>
            <a:r>
              <a:rPr lang="en-US" sz="900">
                <a:solidFill>
                  <a:srgbClr val="0033B3"/>
                </a:solidFill>
                <a:highlight>
                  <a:srgbClr val="FFFFFF"/>
                </a:highlight>
                <a:latin typeface="Consolas"/>
                <a:ea typeface="Consolas"/>
                <a:cs typeface="Consolas"/>
                <a:sym typeface="Consolas"/>
              </a:rPr>
              <a:t>button</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&lt;</a:t>
            </a:r>
            <a:r>
              <a:rPr lang="en-US" sz="900">
                <a:solidFill>
                  <a:srgbClr val="0033B3"/>
                </a:solidFill>
                <a:highlight>
                  <a:srgbClr val="FFFFFF"/>
                </a:highlight>
                <a:latin typeface="Consolas"/>
                <a:ea typeface="Consolas"/>
                <a:cs typeface="Consolas"/>
                <a:sym typeface="Consolas"/>
              </a:rPr>
              <a:t>button </a:t>
            </a:r>
            <a:r>
              <a:rPr lang="en-US" sz="900">
                <a:solidFill>
                  <a:srgbClr val="174AD4"/>
                </a:solidFill>
                <a:highlight>
                  <a:srgbClr val="FFFFFF"/>
                </a:highlight>
                <a:latin typeface="Consolas"/>
                <a:ea typeface="Consolas"/>
                <a:cs typeface="Consolas"/>
                <a:sym typeface="Consolas"/>
              </a:rPr>
              <a:t>onclick</a:t>
            </a:r>
            <a:r>
              <a:rPr lang="en-US" sz="900">
                <a:solidFill>
                  <a:srgbClr val="067D17"/>
                </a:solidFill>
                <a:highlight>
                  <a:srgbClr val="FFFFFF"/>
                </a:highlight>
                <a:latin typeface="Consolas"/>
                <a:ea typeface="Consolas"/>
                <a:cs typeface="Consolas"/>
                <a:sym typeface="Consolas"/>
              </a:rPr>
              <a:t>="</a:t>
            </a:r>
            <a:r>
              <a:rPr lang="en-US" sz="900">
                <a:solidFill>
                  <a:srgbClr val="830091"/>
                </a:solidFill>
                <a:highlight>
                  <a:srgbClr val="FFFFFF"/>
                </a:highlight>
                <a:latin typeface="Consolas"/>
                <a:ea typeface="Consolas"/>
                <a:cs typeface="Consolas"/>
                <a:sym typeface="Consolas"/>
              </a:rPr>
              <a:t>window</a:t>
            </a:r>
            <a:r>
              <a:rPr lang="en-US" sz="900">
                <a:solidFill>
                  <a:srgbClr val="080808"/>
                </a:solidFill>
                <a:highlight>
                  <a:srgbClr val="FFFFFF"/>
                </a:highlight>
                <a:latin typeface="Consolas"/>
                <a:ea typeface="Consolas"/>
                <a:cs typeface="Consolas"/>
                <a:sym typeface="Consolas"/>
              </a:rPr>
              <a:t>.</a:t>
            </a:r>
            <a:r>
              <a:rPr lang="en-US" sz="900">
                <a:solidFill>
                  <a:srgbClr val="7A7A43"/>
                </a:solidFill>
                <a:highlight>
                  <a:srgbClr val="FFFFFF"/>
                </a:highlight>
                <a:latin typeface="Consolas"/>
                <a:ea typeface="Consolas"/>
                <a:cs typeface="Consolas"/>
                <a:sym typeface="Consolas"/>
              </a:rPr>
              <a:t>print</a:t>
            </a:r>
            <a:r>
              <a:rPr lang="en-US" sz="900">
                <a:solidFill>
                  <a:srgbClr val="080808"/>
                </a:solidFill>
                <a:highlight>
                  <a:srgbClr val="FFFFFF"/>
                </a:highlight>
                <a:latin typeface="Consolas"/>
                <a:ea typeface="Consolas"/>
                <a:cs typeface="Consolas"/>
                <a:sym typeface="Consolas"/>
              </a:rPr>
              <a:t>()</a:t>
            </a:r>
            <a:r>
              <a:rPr lang="en-US" sz="900">
                <a:solidFill>
                  <a:srgbClr val="067D17"/>
                </a:solidFill>
                <a:highlight>
                  <a:srgbClr val="FFFFFF"/>
                </a:highlight>
                <a:latin typeface="Consolas"/>
                <a:ea typeface="Consolas"/>
                <a:cs typeface="Consolas"/>
                <a:sym typeface="Consolas"/>
              </a:rPr>
              <a:t>"</a:t>
            </a:r>
            <a:r>
              <a:rPr lang="en-US" sz="900">
                <a:solidFill>
                  <a:srgbClr val="080808"/>
                </a:solidFill>
                <a:highlight>
                  <a:srgbClr val="FFFFFF"/>
                </a:highlight>
                <a:latin typeface="Consolas"/>
                <a:ea typeface="Consolas"/>
                <a:cs typeface="Consolas"/>
                <a:sym typeface="Consolas"/>
              </a:rPr>
              <a:t>&gt;Print&lt;/</a:t>
            </a:r>
            <a:r>
              <a:rPr lang="en-US" sz="900">
                <a:solidFill>
                  <a:srgbClr val="0033B3"/>
                </a:solidFill>
                <a:highlight>
                  <a:srgbClr val="FFFFFF"/>
                </a:highlight>
                <a:latin typeface="Consolas"/>
                <a:ea typeface="Consolas"/>
                <a:cs typeface="Consolas"/>
                <a:sym typeface="Consolas"/>
              </a:rPr>
              <a:t>button</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&lt;</a:t>
            </a:r>
            <a:r>
              <a:rPr lang="en-US" sz="900">
                <a:solidFill>
                  <a:srgbClr val="0033B3"/>
                </a:solidFill>
                <a:highlight>
                  <a:srgbClr val="FFFFFF"/>
                </a:highlight>
                <a:latin typeface="Consolas"/>
                <a:ea typeface="Consolas"/>
                <a:cs typeface="Consolas"/>
                <a:sym typeface="Consolas"/>
              </a:rPr>
              <a:t>div </a:t>
            </a:r>
            <a:r>
              <a:rPr lang="en-US" sz="900">
                <a:solidFill>
                  <a:srgbClr val="174AD4"/>
                </a:solidFill>
                <a:highlight>
                  <a:srgbClr val="FFFFFF"/>
                </a:highlight>
                <a:latin typeface="Consolas"/>
                <a:ea typeface="Consolas"/>
                <a:cs typeface="Consolas"/>
                <a:sym typeface="Consolas"/>
              </a:rPr>
              <a:t>class</a:t>
            </a:r>
            <a:r>
              <a:rPr lang="en-US" sz="900">
                <a:solidFill>
                  <a:srgbClr val="067D17"/>
                </a:solidFill>
                <a:highlight>
                  <a:srgbClr val="FFFFFF"/>
                </a:highlight>
                <a:latin typeface="Consolas"/>
                <a:ea typeface="Consolas"/>
                <a:cs typeface="Consolas"/>
                <a:sym typeface="Consolas"/>
              </a:rPr>
              <a:t>="outerDiv"</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&lt;</a:t>
            </a:r>
            <a:r>
              <a:rPr lang="en-US" sz="900">
                <a:solidFill>
                  <a:srgbClr val="0033B3"/>
                </a:solidFill>
                <a:highlight>
                  <a:srgbClr val="FFFFFF"/>
                </a:highlight>
                <a:latin typeface="Consolas"/>
                <a:ea typeface="Consolas"/>
                <a:cs typeface="Consolas"/>
                <a:sym typeface="Consolas"/>
              </a:rPr>
              <a:t>div </a:t>
            </a:r>
            <a:r>
              <a:rPr lang="en-US" sz="900">
                <a:solidFill>
                  <a:srgbClr val="174AD4"/>
                </a:solidFill>
                <a:highlight>
                  <a:srgbClr val="FFFFFF"/>
                </a:highlight>
                <a:latin typeface="Consolas"/>
                <a:ea typeface="Consolas"/>
                <a:cs typeface="Consolas"/>
                <a:sym typeface="Consolas"/>
              </a:rPr>
              <a:t>class</a:t>
            </a:r>
            <a:r>
              <a:rPr lang="en-US" sz="900">
                <a:solidFill>
                  <a:srgbClr val="067D17"/>
                </a:solidFill>
                <a:highlight>
                  <a:srgbClr val="FFFFFF"/>
                </a:highlight>
                <a:latin typeface="Consolas"/>
                <a:ea typeface="Consolas"/>
                <a:cs typeface="Consolas"/>
                <a:sym typeface="Consolas"/>
              </a:rPr>
              <a:t>="innerDiv"</a:t>
            </a:r>
            <a:r>
              <a:rPr lang="en-US" sz="900">
                <a:solidFill>
                  <a:srgbClr val="080808"/>
                </a:solidFill>
                <a:highlight>
                  <a:srgbClr val="FFFFFF"/>
                </a:highlight>
                <a:latin typeface="Consolas"/>
                <a:ea typeface="Consolas"/>
                <a:cs typeface="Consolas"/>
                <a:sym typeface="Consolas"/>
              </a:rPr>
              <a:t>&gt;&lt;/</a:t>
            </a:r>
            <a:r>
              <a:rPr lang="en-US" sz="900">
                <a:solidFill>
                  <a:srgbClr val="0033B3"/>
                </a:solidFill>
                <a:highlight>
                  <a:srgbClr val="FFFFFF"/>
                </a:highlight>
                <a:latin typeface="Consolas"/>
                <a:ea typeface="Consolas"/>
                <a:cs typeface="Consolas"/>
                <a:sym typeface="Consolas"/>
              </a:rPr>
              <a:t>div</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   &lt;/</a:t>
            </a:r>
            <a:r>
              <a:rPr lang="en-US" sz="900">
                <a:solidFill>
                  <a:srgbClr val="0033B3"/>
                </a:solidFill>
                <a:highlight>
                  <a:srgbClr val="FFFFFF"/>
                </a:highlight>
                <a:latin typeface="Consolas"/>
                <a:ea typeface="Consolas"/>
                <a:cs typeface="Consolas"/>
                <a:sym typeface="Consolas"/>
              </a:rPr>
              <a:t>div</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&lt;/</a:t>
            </a:r>
            <a:r>
              <a:rPr lang="en-US" sz="900">
                <a:solidFill>
                  <a:srgbClr val="0033B3"/>
                </a:solidFill>
                <a:highlight>
                  <a:srgbClr val="FFFFFF"/>
                </a:highlight>
                <a:latin typeface="Consolas"/>
                <a:ea typeface="Consolas"/>
                <a:cs typeface="Consolas"/>
                <a:sym typeface="Consolas"/>
              </a:rPr>
              <a:t>body</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a:p>
            <a:pPr indent="0" lvl="0" marL="0" rtl="0" algn="l">
              <a:lnSpc>
                <a:spcPct val="90000"/>
              </a:lnSpc>
              <a:spcBef>
                <a:spcPts val="0"/>
              </a:spcBef>
              <a:spcAft>
                <a:spcPts val="0"/>
              </a:spcAft>
              <a:buNone/>
            </a:pPr>
            <a:r>
              <a:rPr lang="en-US" sz="900">
                <a:solidFill>
                  <a:srgbClr val="080808"/>
                </a:solidFill>
                <a:highlight>
                  <a:srgbClr val="FFFFFF"/>
                </a:highlight>
                <a:latin typeface="Consolas"/>
                <a:ea typeface="Consolas"/>
                <a:cs typeface="Consolas"/>
                <a:sym typeface="Consolas"/>
              </a:rPr>
              <a:t>&lt;/</a:t>
            </a:r>
            <a:r>
              <a:rPr lang="en-US" sz="900">
                <a:solidFill>
                  <a:srgbClr val="0033B3"/>
                </a:solidFill>
                <a:highlight>
                  <a:srgbClr val="FFFFFF"/>
                </a:highlight>
                <a:latin typeface="Consolas"/>
                <a:ea typeface="Consolas"/>
                <a:cs typeface="Consolas"/>
                <a:sym typeface="Consolas"/>
              </a:rPr>
              <a:t>html</a:t>
            </a:r>
            <a:r>
              <a:rPr lang="en-US" sz="900">
                <a:solidFill>
                  <a:srgbClr val="080808"/>
                </a:solidFill>
                <a:highlight>
                  <a:srgbClr val="FFFFFF"/>
                </a:highlight>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p:txBody>
      </p:sp>
      <p:sp>
        <p:nvSpPr>
          <p:cNvPr id="616" name="Google Shape;616;p66"/>
          <p:cNvSpPr txBox="1"/>
          <p:nvPr>
            <p:ph idx="1" type="body"/>
          </p:nvPr>
        </p:nvSpPr>
        <p:spPr>
          <a:xfrm>
            <a:off x="523875" y="1290600"/>
            <a:ext cx="44133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1B1B1B"/>
                </a:solidFill>
              </a:rPr>
              <a:t>The </a:t>
            </a:r>
            <a:r>
              <a:rPr b="1" lang="en-US" u="sng">
                <a:solidFill>
                  <a:schemeClr val="hlink"/>
                </a:solidFill>
                <a:latin typeface="Consolas"/>
                <a:ea typeface="Consolas"/>
                <a:cs typeface="Consolas"/>
                <a:sym typeface="Consolas"/>
                <a:hlinkClick r:id="rId3"/>
              </a:rPr>
              <a:t>window.scroll()</a:t>
            </a:r>
            <a:r>
              <a:rPr lang="en-US">
                <a:solidFill>
                  <a:srgbClr val="1B1B1B"/>
                </a:solidFill>
              </a:rPr>
              <a:t> method scrolls the window to a particular place in the document, and accepts x and y coordinates as arguments.</a:t>
            </a:r>
            <a:endParaRPr>
              <a:solidFill>
                <a:srgbClr val="1B1B1B"/>
              </a:solidFill>
            </a:endParaRPr>
          </a:p>
          <a:p>
            <a:pPr indent="0" lvl="0" marL="0" rtl="0" algn="l">
              <a:spcBef>
                <a:spcPts val="1000"/>
              </a:spcBef>
              <a:spcAft>
                <a:spcPts val="0"/>
              </a:spcAft>
              <a:buNone/>
            </a:pPr>
            <a:r>
              <a:rPr lang="en-US">
                <a:solidFill>
                  <a:srgbClr val="1B1B1B"/>
                </a:solidFill>
              </a:rPr>
              <a:t>Be careful when using the scroll method, as any method that takes control of the browser window away from the user (even for a moment) can be disorienting and provide poor user experience.</a:t>
            </a:r>
            <a:endParaRPr>
              <a:solidFill>
                <a:srgbClr val="1B1B1B"/>
              </a:solidFill>
            </a:endParaRPr>
          </a:p>
          <a:p>
            <a:pPr indent="0" lvl="0" marL="0" rtl="0" algn="l">
              <a:spcBef>
                <a:spcPts val="1000"/>
              </a:spcBef>
              <a:spcAft>
                <a:spcPts val="1000"/>
              </a:spcAft>
              <a:buNone/>
            </a:pPr>
            <a:r>
              <a:rPr b="1" lang="en-US" u="sng">
                <a:solidFill>
                  <a:schemeClr val="hlink"/>
                </a:solidFill>
                <a:latin typeface="Consolas"/>
                <a:ea typeface="Consolas"/>
                <a:cs typeface="Consolas"/>
                <a:sym typeface="Consolas"/>
                <a:hlinkClick r:id="rId4"/>
              </a:rPr>
              <a:t>window.print()</a:t>
            </a:r>
            <a:r>
              <a:rPr lang="en-US">
                <a:solidFill>
                  <a:srgbClr val="1B1B1B"/>
                </a:solidFill>
              </a:rPr>
              <a:t> opens the print dialog to print the current document.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7"/>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US"/>
              <a:t>The location object stores many properties that hold data related to the current URL.</a:t>
            </a:r>
            <a:endParaRPr/>
          </a:p>
        </p:txBody>
      </p:sp>
      <p:sp>
        <p:nvSpPr>
          <p:cNvPr id="623" name="Google Shape;623;p67"/>
          <p:cNvSpPr/>
          <p:nvPr/>
        </p:nvSpPr>
        <p:spPr>
          <a:xfrm>
            <a:off x="365053" y="2709694"/>
            <a:ext cx="4572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Times New Roman"/>
              <a:ea typeface="Times New Roman"/>
              <a:cs typeface="Times New Roman"/>
              <a:sym typeface="Times New Roman"/>
            </a:endParaRPr>
          </a:p>
        </p:txBody>
      </p:sp>
      <p:sp>
        <p:nvSpPr>
          <p:cNvPr id="624" name="Google Shape;624;p67"/>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The </a:t>
            </a:r>
            <a:r>
              <a:rPr lang="en-US"/>
              <a:t>Location Object</a:t>
            </a:r>
            <a:endParaRPr/>
          </a:p>
        </p:txBody>
      </p:sp>
      <p:sp>
        <p:nvSpPr>
          <p:cNvPr id="625" name="Google Shape;625;p67"/>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graphicFrame>
        <p:nvGraphicFramePr>
          <p:cNvPr id="626" name="Google Shape;626;p67"/>
          <p:cNvGraphicFramePr/>
          <p:nvPr/>
        </p:nvGraphicFramePr>
        <p:xfrm>
          <a:off x="478642" y="1724046"/>
          <a:ext cx="3000000" cy="3000000"/>
        </p:xfrm>
        <a:graphic>
          <a:graphicData uri="http://schemas.openxmlformats.org/drawingml/2006/table">
            <a:tbl>
              <a:tblPr>
                <a:noFill/>
                <a:tableStyleId>{C9BF89A5-9357-4D94-AD3C-40E8F3CECA9B}</a:tableStyleId>
              </a:tblPr>
              <a:tblGrid>
                <a:gridCol w="1407100"/>
                <a:gridCol w="4392400"/>
                <a:gridCol w="2387200"/>
              </a:tblGrid>
              <a:tr h="137150">
                <a:tc>
                  <a:txBody>
                    <a:bodyPr/>
                    <a:lstStyle/>
                    <a:p>
                      <a:pPr indent="0" lvl="0" marL="0" marR="0" rtl="0" algn="l">
                        <a:lnSpc>
                          <a:spcPct val="100000"/>
                        </a:lnSpc>
                        <a:spcBef>
                          <a:spcPts val="0"/>
                        </a:spcBef>
                        <a:spcAft>
                          <a:spcPts val="0"/>
                        </a:spcAft>
                        <a:buNone/>
                      </a:pPr>
                      <a:r>
                        <a:rPr b="1" lang="en-US" sz="1200">
                          <a:solidFill>
                            <a:srgbClr val="FFFFFF"/>
                          </a:solidFill>
                        </a:rPr>
                        <a:t> </a:t>
                      </a:r>
                      <a:r>
                        <a:rPr b="1" i="0" lang="en-US" sz="1200" u="none" cap="none" strike="noStrike">
                          <a:solidFill>
                            <a:srgbClr val="FFFFFF"/>
                          </a:solidFill>
                        </a:rPr>
                        <a:t>Property</a:t>
                      </a:r>
                      <a:endParaRPr sz="1200"/>
                    </a:p>
                  </a:txBody>
                  <a:tcPr marT="5725" marB="0" marR="5725" marL="5725" anchor="ctr">
                    <a:lnL cap="flat" cmpd="sng" w="12700">
                      <a:solidFill>
                        <a:srgbClr val="CCCCCC"/>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CCCCC"/>
                      </a:solidFill>
                      <a:prstDash val="solid"/>
                      <a:round/>
                      <a:headEnd len="sm" w="sm" type="none"/>
                      <a:tailEnd len="sm" w="sm" type="none"/>
                    </a:lnT>
                    <a:lnB cap="flat" cmpd="sng" w="9525">
                      <a:solidFill>
                        <a:srgbClr val="9BC2E6"/>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200">
                          <a:solidFill>
                            <a:srgbClr val="FFFFFF"/>
                          </a:solidFill>
                        </a:rPr>
                        <a:t> </a:t>
                      </a:r>
                      <a:r>
                        <a:rPr b="1" i="0" lang="en-US" sz="1200" u="none" cap="none" strike="noStrike">
                          <a:solidFill>
                            <a:srgbClr val="FFFFFF"/>
                          </a:solidFill>
                        </a:rPr>
                        <a:t>Description</a:t>
                      </a:r>
                      <a:endParaRPr sz="12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CCCCC"/>
                      </a:solidFill>
                      <a:prstDash val="solid"/>
                      <a:round/>
                      <a:headEnd len="sm" w="sm" type="none"/>
                      <a:tailEnd len="sm" w="sm" type="none"/>
                    </a:lnT>
                    <a:lnB cap="flat" cmpd="sng" w="9525">
                      <a:solidFill>
                        <a:srgbClr val="9BC2E6"/>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200">
                          <a:solidFill>
                            <a:srgbClr val="FFFFFF"/>
                          </a:solidFill>
                        </a:rPr>
                        <a:t> </a:t>
                      </a:r>
                      <a:r>
                        <a:rPr b="1" i="0" lang="en-US" sz="1200" u="none" cap="none" strike="noStrike">
                          <a:solidFill>
                            <a:srgbClr val="FFFFFF"/>
                          </a:solidFill>
                        </a:rPr>
                        <a:t>Example</a:t>
                      </a:r>
                      <a:endParaRPr sz="1200"/>
                    </a:p>
                  </a:txBody>
                  <a:tcPr marT="5725" marB="0" marR="5725" marL="5725" anchor="ctr">
                    <a:lnL cap="flat" cmpd="sng" w="9525">
                      <a:solidFill>
                        <a:srgbClr val="000000">
                          <a:alpha val="0"/>
                        </a:srgbClr>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9525">
                      <a:solidFill>
                        <a:srgbClr val="9BC2E6"/>
                      </a:solidFill>
                      <a:prstDash val="solid"/>
                      <a:round/>
                      <a:headEnd len="sm" w="sm" type="none"/>
                      <a:tailEnd len="sm" w="sm" type="none"/>
                    </a:lnB>
                    <a:solidFill>
                      <a:srgbClr val="5B9BD5"/>
                    </a:solidFill>
                  </a:tcPr>
                </a:tc>
              </a:tr>
              <a:tr h="1371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rPr>
                        <a:t> hash </a:t>
                      </a:r>
                      <a:endParaRPr sz="1200">
                        <a:solidFill>
                          <a:schemeClr val="accent2"/>
                        </a:solidFill>
                      </a:endParaRPr>
                    </a:p>
                  </a:txBody>
                  <a:tcPr marT="5725" marB="0" marR="5725" marL="5725" anchor="ctr">
                    <a:lnL cap="flat" cmpd="sng" w="12700">
                      <a:solidFill>
                        <a:srgbClr val="CCCCCC"/>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 The URL hash, the anchor part.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 "#myData"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1371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rPr>
                        <a:t> host </a:t>
                      </a:r>
                      <a:endParaRPr sz="1200">
                        <a:solidFill>
                          <a:schemeClr val="accent2"/>
                        </a:solidFill>
                      </a:endParaRPr>
                    </a:p>
                  </a:txBody>
                  <a:tcPr marT="5725" marB="0" marR="5725" marL="5725" anchor="ctr">
                    <a:lnL cap="flat" cmpd="sng" w="12700">
                      <a:solidFill>
                        <a:srgbClr val="CCCCCC"/>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 The server name and port number.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200" cap="none" strike="noStrike">
                          <a:solidFill>
                            <a:schemeClr val="accent2"/>
                          </a:solidFill>
                        </a:rPr>
                        <a:t> www.perscholas.org:8080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r h="1371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rPr>
                        <a:t> hostname </a:t>
                      </a:r>
                      <a:endParaRPr sz="1200">
                        <a:solidFill>
                          <a:schemeClr val="accent2"/>
                        </a:solidFill>
                      </a:endParaRPr>
                    </a:p>
                  </a:txBody>
                  <a:tcPr marT="5725" marB="0" marR="5725" marL="5725" anchor="ctr">
                    <a:lnL cap="flat" cmpd="sng" w="12700">
                      <a:solidFill>
                        <a:srgbClr val="CCCCCC"/>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 Server name without the port number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cap="none" strike="noStrike">
                          <a:solidFill>
                            <a:schemeClr val="accent2"/>
                          </a:solidFill>
                        </a:rPr>
                        <a:t> www.perscholas.org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1371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rPr>
                        <a:t> href </a:t>
                      </a:r>
                      <a:endParaRPr sz="1200">
                        <a:solidFill>
                          <a:schemeClr val="accent2"/>
                        </a:solidFill>
                      </a:endParaRPr>
                    </a:p>
                  </a:txBody>
                  <a:tcPr marT="5725" marB="0" marR="5725" marL="5725" anchor="ctr">
                    <a:lnL cap="flat" cmpd="sng" w="12700">
                      <a:solidFill>
                        <a:srgbClr val="CCCCCC"/>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 The full URL of the page currently loaded.</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200" cap="none" strike="noStrike">
                          <a:solidFill>
                            <a:schemeClr val="accent2"/>
                          </a:solidFill>
                        </a:rPr>
                        <a:t> https://perscholas.org/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r h="1371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rPr>
                        <a:t> pathname </a:t>
                      </a:r>
                      <a:endParaRPr sz="1200">
                        <a:solidFill>
                          <a:schemeClr val="accent2"/>
                        </a:solidFill>
                      </a:endParaRPr>
                    </a:p>
                  </a:txBody>
                  <a:tcPr marT="5725" marB="0" marR="5725" marL="5725" anchor="ctr">
                    <a:lnL cap="flat" cmpd="sng" w="12700">
                      <a:solidFill>
                        <a:srgbClr val="CCCCCC"/>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 The directory and filename of the URL.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 "/JavaScript/"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1371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rPr>
                        <a:t> port </a:t>
                      </a:r>
                      <a:endParaRPr sz="1200">
                        <a:solidFill>
                          <a:schemeClr val="accent2"/>
                        </a:solidFill>
                      </a:endParaRPr>
                    </a:p>
                  </a:txBody>
                  <a:tcPr marT="5725" marB="0" marR="5725" marL="5725" anchor="ctr">
                    <a:lnL cap="flat" cmpd="sng" w="12700">
                      <a:solidFill>
                        <a:srgbClr val="CCCCCC"/>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 The port number</a:t>
                      </a:r>
                      <a:r>
                        <a:rPr lang="en-US" sz="1200">
                          <a:solidFill>
                            <a:schemeClr val="accent2"/>
                          </a:solidFill>
                        </a:rPr>
                        <a:t>.</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 "8080"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r h="1371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rPr>
                        <a:t> protocol </a:t>
                      </a:r>
                      <a:endParaRPr sz="1200">
                        <a:solidFill>
                          <a:schemeClr val="accent2"/>
                        </a:solidFill>
                      </a:endParaRPr>
                    </a:p>
                  </a:txBody>
                  <a:tcPr marT="5725" marB="0" marR="5725" marL="5725" anchor="ctr">
                    <a:lnL cap="flat" cmpd="sng" w="12700">
                      <a:solidFill>
                        <a:srgbClr val="CCCCCC"/>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 The protocol currently in use.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 "https:"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1371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rPr>
                        <a:t> search </a:t>
                      </a:r>
                      <a:endParaRPr sz="1200">
                        <a:solidFill>
                          <a:schemeClr val="accent2"/>
                        </a:solidFill>
                      </a:endParaRPr>
                    </a:p>
                  </a:txBody>
                  <a:tcPr marT="5725" marB="0" marR="5725" marL="5725" anchor="ctr">
                    <a:lnL cap="flat" cmpd="sng" w="12700">
                      <a:solidFill>
                        <a:srgbClr val="CCCCCC"/>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 The query string of the URL, beginning with a question mark.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 "?q=courses"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9BC2E6"/>
                      </a:solidFill>
                      <a:prstDash val="solid"/>
                      <a:round/>
                      <a:headEnd len="sm" w="sm" type="none"/>
                      <a:tailEnd len="sm" w="sm" type="none"/>
                    </a:lnT>
                    <a:lnB cap="flat" cmpd="sng" w="12700">
                      <a:solidFill>
                        <a:srgbClr val="CCCCCC"/>
                      </a:solidFill>
                      <a:prstDash val="solid"/>
                      <a:round/>
                      <a:headEnd len="sm" w="sm" type="none"/>
                      <a:tailEnd len="sm" w="sm" type="none"/>
                    </a:lnB>
                  </a:tcPr>
                </a:tc>
              </a:tr>
            </a:tbl>
          </a:graphicData>
        </a:graphic>
      </p:graphicFrame>
      <p:grpSp>
        <p:nvGrpSpPr>
          <p:cNvPr id="627" name="Google Shape;627;p67"/>
          <p:cNvGrpSpPr/>
          <p:nvPr/>
        </p:nvGrpSpPr>
        <p:grpSpPr>
          <a:xfrm>
            <a:off x="2308950" y="3561850"/>
            <a:ext cx="4526100" cy="1302150"/>
            <a:chOff x="2308950" y="3561850"/>
            <a:chExt cx="4526100" cy="1302150"/>
          </a:xfrm>
        </p:grpSpPr>
        <p:sp>
          <p:nvSpPr>
            <p:cNvPr id="628" name="Google Shape;628;p67"/>
            <p:cNvSpPr txBox="1"/>
            <p:nvPr/>
          </p:nvSpPr>
          <p:spPr>
            <a:xfrm>
              <a:off x="2308950" y="3561850"/>
              <a:ext cx="4526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accent1"/>
                  </a:solidFill>
                </a:rPr>
                <a:t>https:</a:t>
              </a:r>
              <a:r>
                <a:rPr lang="en-US" sz="1600"/>
                <a:t>//</a:t>
              </a:r>
              <a:r>
                <a:rPr lang="en-US" sz="1600">
                  <a:solidFill>
                    <a:schemeClr val="accent5"/>
                  </a:solidFill>
                </a:rPr>
                <a:t>perscholas.org</a:t>
              </a:r>
              <a:r>
                <a:rPr lang="en-US" sz="1600">
                  <a:solidFill>
                    <a:schemeClr val="accent4"/>
                  </a:solidFill>
                </a:rPr>
                <a:t>/courses/</a:t>
              </a:r>
              <a:endParaRPr sz="1600">
                <a:solidFill>
                  <a:schemeClr val="accent4"/>
                </a:solidFill>
              </a:endParaRPr>
            </a:p>
          </p:txBody>
        </p:sp>
        <p:sp>
          <p:nvSpPr>
            <p:cNvPr id="629" name="Google Shape;629;p67"/>
            <p:cNvSpPr/>
            <p:nvPr/>
          </p:nvSpPr>
          <p:spPr>
            <a:xfrm rot="-5400000">
              <a:off x="3388425" y="3704137"/>
              <a:ext cx="94200" cy="521400"/>
            </a:xfrm>
            <a:prstGeom prst="leftBracket">
              <a:avLst>
                <a:gd fmla="val 8333"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7"/>
            <p:cNvSpPr/>
            <p:nvPr/>
          </p:nvSpPr>
          <p:spPr>
            <a:xfrm rot="-5400000">
              <a:off x="4414100" y="3296575"/>
              <a:ext cx="94200" cy="1336500"/>
            </a:xfrm>
            <a:prstGeom prst="leftBracket">
              <a:avLst>
                <a:gd fmla="val 8333"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7"/>
            <p:cNvSpPr/>
            <p:nvPr/>
          </p:nvSpPr>
          <p:spPr>
            <a:xfrm rot="-5400000">
              <a:off x="5510325" y="3566275"/>
              <a:ext cx="94200" cy="797100"/>
            </a:xfrm>
            <a:prstGeom prst="leftBracket">
              <a:avLst>
                <a:gd fmla="val 8333"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67"/>
            <p:cNvCxnSpPr>
              <a:stCxn id="629" idx="1"/>
              <a:endCxn id="633" idx="0"/>
            </p:cNvCxnSpPr>
            <p:nvPr/>
          </p:nvCxnSpPr>
          <p:spPr>
            <a:xfrm>
              <a:off x="3435525" y="4011937"/>
              <a:ext cx="900" cy="192900"/>
            </a:xfrm>
            <a:prstGeom prst="straightConnector1">
              <a:avLst/>
            </a:prstGeom>
            <a:noFill/>
            <a:ln cap="flat" cmpd="sng" w="19050">
              <a:solidFill>
                <a:schemeClr val="accent1"/>
              </a:solidFill>
              <a:prstDash val="solid"/>
              <a:round/>
              <a:headEnd len="med" w="med" type="none"/>
              <a:tailEnd len="med" w="med" type="none"/>
            </a:ln>
          </p:spPr>
        </p:cxnSp>
        <p:cxnSp>
          <p:nvCxnSpPr>
            <p:cNvPr id="634" name="Google Shape;634;p67"/>
            <p:cNvCxnSpPr>
              <a:stCxn id="630" idx="1"/>
              <a:endCxn id="635" idx="0"/>
            </p:cNvCxnSpPr>
            <p:nvPr/>
          </p:nvCxnSpPr>
          <p:spPr>
            <a:xfrm>
              <a:off x="4461200" y="4011925"/>
              <a:ext cx="0" cy="513300"/>
            </a:xfrm>
            <a:prstGeom prst="straightConnector1">
              <a:avLst/>
            </a:prstGeom>
            <a:noFill/>
            <a:ln cap="flat" cmpd="sng" w="19050">
              <a:solidFill>
                <a:schemeClr val="accent5"/>
              </a:solidFill>
              <a:prstDash val="solid"/>
              <a:round/>
              <a:headEnd len="med" w="med" type="none"/>
              <a:tailEnd len="med" w="med" type="none"/>
            </a:ln>
          </p:spPr>
        </p:cxnSp>
        <p:cxnSp>
          <p:nvCxnSpPr>
            <p:cNvPr id="636" name="Google Shape;636;p67"/>
            <p:cNvCxnSpPr>
              <a:stCxn id="631" idx="1"/>
              <a:endCxn id="637" idx="0"/>
            </p:cNvCxnSpPr>
            <p:nvPr/>
          </p:nvCxnSpPr>
          <p:spPr>
            <a:xfrm>
              <a:off x="5557425" y="4011925"/>
              <a:ext cx="0" cy="192900"/>
            </a:xfrm>
            <a:prstGeom prst="straightConnector1">
              <a:avLst/>
            </a:prstGeom>
            <a:noFill/>
            <a:ln cap="flat" cmpd="sng" w="19050">
              <a:solidFill>
                <a:schemeClr val="accent4"/>
              </a:solidFill>
              <a:prstDash val="solid"/>
              <a:round/>
              <a:headEnd len="med" w="med" type="none"/>
              <a:tailEnd len="med" w="med" type="none"/>
            </a:ln>
          </p:spPr>
        </p:cxnSp>
        <p:sp>
          <p:nvSpPr>
            <p:cNvPr id="633" name="Google Shape;633;p67"/>
            <p:cNvSpPr txBox="1"/>
            <p:nvPr/>
          </p:nvSpPr>
          <p:spPr>
            <a:xfrm>
              <a:off x="2501325" y="4204825"/>
              <a:ext cx="187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accent1"/>
                  </a:solidFill>
                  <a:latin typeface="Consolas"/>
                  <a:ea typeface="Consolas"/>
                  <a:cs typeface="Consolas"/>
                  <a:sym typeface="Consolas"/>
                </a:rPr>
                <a:t>window.location.protocol</a:t>
              </a:r>
              <a:endParaRPr b="1" sz="1000">
                <a:solidFill>
                  <a:schemeClr val="accent1"/>
                </a:solidFill>
                <a:latin typeface="Consolas"/>
                <a:ea typeface="Consolas"/>
                <a:cs typeface="Consolas"/>
                <a:sym typeface="Consolas"/>
              </a:endParaRPr>
            </a:p>
          </p:txBody>
        </p:sp>
        <p:sp>
          <p:nvSpPr>
            <p:cNvPr id="637" name="Google Shape;637;p67"/>
            <p:cNvSpPr txBox="1"/>
            <p:nvPr/>
          </p:nvSpPr>
          <p:spPr>
            <a:xfrm>
              <a:off x="4622325" y="4204825"/>
              <a:ext cx="187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accent4"/>
                  </a:solidFill>
                  <a:latin typeface="Consolas"/>
                  <a:ea typeface="Consolas"/>
                  <a:cs typeface="Consolas"/>
                  <a:sym typeface="Consolas"/>
                </a:rPr>
                <a:t>window.location.pathname</a:t>
              </a:r>
              <a:endParaRPr b="1" sz="1000">
                <a:solidFill>
                  <a:schemeClr val="accent4"/>
                </a:solidFill>
                <a:latin typeface="Consolas"/>
                <a:ea typeface="Consolas"/>
                <a:cs typeface="Consolas"/>
                <a:sym typeface="Consolas"/>
              </a:endParaRPr>
            </a:p>
          </p:txBody>
        </p:sp>
        <p:sp>
          <p:nvSpPr>
            <p:cNvPr id="635" name="Google Shape;635;p67"/>
            <p:cNvSpPr txBox="1"/>
            <p:nvPr/>
          </p:nvSpPr>
          <p:spPr>
            <a:xfrm>
              <a:off x="3526100" y="4525300"/>
              <a:ext cx="187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accent5"/>
                  </a:solidFill>
                  <a:latin typeface="Consolas"/>
                  <a:ea typeface="Consolas"/>
                  <a:cs typeface="Consolas"/>
                  <a:sym typeface="Consolas"/>
                </a:rPr>
                <a:t>window.location.hostname</a:t>
              </a:r>
              <a:endParaRPr b="1" sz="1000">
                <a:solidFill>
                  <a:schemeClr val="accent5"/>
                </a:solidFill>
                <a:latin typeface="Consolas"/>
                <a:ea typeface="Consolas"/>
                <a:cs typeface="Consolas"/>
                <a:sym typeface="Consola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8"/>
          <p:cNvSpPr/>
          <p:nvPr/>
        </p:nvSpPr>
        <p:spPr>
          <a:xfrm>
            <a:off x="365053" y="2756990"/>
            <a:ext cx="4572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Times New Roman"/>
              <a:ea typeface="Times New Roman"/>
              <a:cs typeface="Times New Roman"/>
              <a:sym typeface="Times New Roman"/>
            </a:endParaRPr>
          </a:p>
        </p:txBody>
      </p:sp>
      <p:sp>
        <p:nvSpPr>
          <p:cNvPr id="644" name="Google Shape;644;p68"/>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The </a:t>
            </a:r>
            <a:r>
              <a:rPr lang="en-US"/>
              <a:t>Screen Object</a:t>
            </a:r>
            <a:endParaRPr/>
          </a:p>
        </p:txBody>
      </p:sp>
      <p:sp>
        <p:nvSpPr>
          <p:cNvPr id="645" name="Google Shape;645;p6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46" name="Google Shape;646;p68"/>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00000"/>
                </a:solidFill>
              </a:rPr>
              <a:t>Although most information about the user’s system is hidden for security reasons, it is possible to get a certain amount of information about the user’s monitor using the </a:t>
            </a:r>
            <a:r>
              <a:rPr b="1" lang="en-US">
                <a:solidFill>
                  <a:srgbClr val="000000"/>
                </a:solidFill>
                <a:latin typeface="Consolas"/>
                <a:ea typeface="Consolas"/>
                <a:cs typeface="Consolas"/>
                <a:sym typeface="Consolas"/>
              </a:rPr>
              <a:t>screen</a:t>
            </a:r>
            <a:r>
              <a:rPr lang="en-US">
                <a:solidFill>
                  <a:srgbClr val="000000"/>
                </a:solidFill>
              </a:rPr>
              <a:t> object. It provides information such as width, height, color-depth, display, number of pixels available, etc. These properties can be used with the </a:t>
            </a:r>
            <a:r>
              <a:rPr b="1" lang="en-US">
                <a:solidFill>
                  <a:srgbClr val="000000"/>
                </a:solidFill>
                <a:latin typeface="Consolas"/>
                <a:ea typeface="Consolas"/>
                <a:cs typeface="Consolas"/>
                <a:sym typeface="Consolas"/>
              </a:rPr>
              <a:t>window</a:t>
            </a:r>
            <a:r>
              <a:rPr lang="en-US">
                <a:solidFill>
                  <a:srgbClr val="000000"/>
                </a:solidFill>
              </a:rPr>
              <a:t> object’s methods to set the size and position of the browser window.</a:t>
            </a:r>
            <a:endParaRPr b="1">
              <a:solidFill>
                <a:srgbClr val="000000"/>
              </a:solidFill>
            </a:endParaRPr>
          </a:p>
          <a:p>
            <a:pPr indent="-317500" lvl="0" marL="457200" rtl="0" algn="l">
              <a:spcBef>
                <a:spcPts val="1000"/>
              </a:spcBef>
              <a:spcAft>
                <a:spcPts val="0"/>
              </a:spcAft>
              <a:buClr>
                <a:schemeClr val="accent4"/>
              </a:buClr>
              <a:buSzPts val="1400"/>
              <a:buChar char="➢"/>
            </a:pPr>
            <a:r>
              <a:rPr b="1" lang="en-US">
                <a:solidFill>
                  <a:srgbClr val="000000"/>
                </a:solidFill>
              </a:rPr>
              <a:t>screen.availHeight –</a:t>
            </a:r>
            <a:r>
              <a:rPr lang="en-US">
                <a:solidFill>
                  <a:srgbClr val="000000"/>
                </a:solidFill>
              </a:rPr>
              <a:t> Returns the height of the screen, in pixels, minus permanent or semi-permanent user interface features displayed by the operating system such as the taskbar.</a:t>
            </a:r>
            <a:endParaRPr>
              <a:solidFill>
                <a:srgbClr val="000000"/>
              </a:solidFill>
            </a:endParaRPr>
          </a:p>
          <a:p>
            <a:pPr indent="-317500" lvl="0" marL="457200" rtl="0" algn="l">
              <a:spcBef>
                <a:spcPts val="1000"/>
              </a:spcBef>
              <a:spcAft>
                <a:spcPts val="0"/>
              </a:spcAft>
              <a:buClr>
                <a:schemeClr val="accent4"/>
              </a:buClr>
              <a:buSzPts val="1400"/>
              <a:buChar char="➢"/>
            </a:pPr>
            <a:r>
              <a:rPr b="1" lang="en-US">
                <a:solidFill>
                  <a:srgbClr val="000000"/>
                </a:solidFill>
              </a:rPr>
              <a:t>screen.availWidth –</a:t>
            </a:r>
            <a:r>
              <a:rPr lang="en-US">
                <a:solidFill>
                  <a:srgbClr val="000000"/>
                </a:solidFill>
              </a:rPr>
              <a:t> Returns the amount of horizontal space in pixels available to the window</a:t>
            </a:r>
            <a:r>
              <a:rPr lang="en-US">
                <a:solidFill>
                  <a:srgbClr val="000000"/>
                </a:solidFill>
              </a:rPr>
              <a:t>.</a:t>
            </a:r>
            <a:endParaRPr>
              <a:solidFill>
                <a:srgbClr val="000000"/>
              </a:solidFill>
            </a:endParaRPr>
          </a:p>
          <a:p>
            <a:pPr indent="-317500" lvl="0" marL="457200" rtl="0" algn="l">
              <a:spcBef>
                <a:spcPts val="1000"/>
              </a:spcBef>
              <a:spcAft>
                <a:spcPts val="0"/>
              </a:spcAft>
              <a:buClr>
                <a:schemeClr val="accent4"/>
              </a:buClr>
              <a:buSzPts val="1400"/>
              <a:buChar char="➢"/>
            </a:pPr>
            <a:r>
              <a:rPr b="1" lang="en-US">
                <a:solidFill>
                  <a:srgbClr val="000000"/>
                </a:solidFill>
              </a:rPr>
              <a:t>s</a:t>
            </a:r>
            <a:r>
              <a:rPr b="1" lang="en-US">
                <a:solidFill>
                  <a:srgbClr val="000000"/>
                </a:solidFill>
              </a:rPr>
              <a:t>creen.colorDepth –</a:t>
            </a:r>
            <a:r>
              <a:rPr lang="en-US">
                <a:solidFill>
                  <a:srgbClr val="000000"/>
                </a:solidFill>
              </a:rPr>
              <a:t> Returns the color depth of the screen.</a:t>
            </a:r>
            <a:endParaRPr>
              <a:solidFill>
                <a:srgbClr val="000000"/>
              </a:solidFill>
            </a:endParaRPr>
          </a:p>
          <a:p>
            <a:pPr indent="-317500" lvl="0" marL="457200" rtl="0" algn="l">
              <a:spcBef>
                <a:spcPts val="1000"/>
              </a:spcBef>
              <a:spcAft>
                <a:spcPts val="0"/>
              </a:spcAft>
              <a:buClr>
                <a:schemeClr val="accent4"/>
              </a:buClr>
              <a:buSzPts val="1400"/>
              <a:buChar char="➢"/>
            </a:pPr>
            <a:r>
              <a:rPr b="1" lang="en-US">
                <a:solidFill>
                  <a:srgbClr val="000000"/>
                </a:solidFill>
              </a:rPr>
              <a:t>screen.height</a:t>
            </a:r>
            <a:r>
              <a:rPr lang="en-US">
                <a:solidFill>
                  <a:srgbClr val="000000"/>
                </a:solidFill>
              </a:rPr>
              <a:t> </a:t>
            </a:r>
            <a:r>
              <a:rPr b="1" lang="en-US">
                <a:solidFill>
                  <a:srgbClr val="000000"/>
                </a:solidFill>
              </a:rPr>
              <a:t>–</a:t>
            </a:r>
            <a:r>
              <a:rPr lang="en-US">
                <a:solidFill>
                  <a:srgbClr val="000000"/>
                </a:solidFill>
              </a:rPr>
              <a:t> Returns the height of the screen in pixels.</a:t>
            </a:r>
            <a:endParaRPr>
              <a:solidFill>
                <a:srgbClr val="000000"/>
              </a:solidFill>
            </a:endParaRPr>
          </a:p>
          <a:p>
            <a:pPr indent="-317500" lvl="0" marL="457200" rtl="0" algn="l">
              <a:spcBef>
                <a:spcPts val="1000"/>
              </a:spcBef>
              <a:spcAft>
                <a:spcPts val="0"/>
              </a:spcAft>
              <a:buClr>
                <a:schemeClr val="accent4"/>
              </a:buClr>
              <a:buSzPts val="1400"/>
              <a:buChar char="➢"/>
            </a:pPr>
            <a:r>
              <a:rPr b="1" lang="en-US">
                <a:solidFill>
                  <a:srgbClr val="000000"/>
                </a:solidFill>
              </a:rPr>
              <a:t>screen.width</a:t>
            </a:r>
            <a:r>
              <a:rPr lang="en-US">
                <a:solidFill>
                  <a:srgbClr val="000000"/>
                </a:solidFill>
              </a:rPr>
              <a:t> </a:t>
            </a:r>
            <a:r>
              <a:rPr b="1" lang="en-US">
                <a:solidFill>
                  <a:srgbClr val="000000"/>
                </a:solidFill>
              </a:rPr>
              <a:t>–</a:t>
            </a:r>
            <a:r>
              <a:rPr lang="en-US">
                <a:solidFill>
                  <a:srgbClr val="000000"/>
                </a:solidFill>
              </a:rPr>
              <a:t> Returns the width of the screen.</a:t>
            </a:r>
            <a:endParaRPr>
              <a:solidFill>
                <a:srgbClr val="000000"/>
              </a:solidFill>
            </a:endParaRPr>
          </a:p>
          <a:p>
            <a:pPr indent="0" lvl="0" marL="0" rtl="0" algn="l">
              <a:spcBef>
                <a:spcPts val="1000"/>
              </a:spcBef>
              <a:spcAft>
                <a:spcPts val="0"/>
              </a:spcAft>
              <a:buNone/>
            </a:pPr>
            <a:r>
              <a:rPr lang="en-US">
                <a:solidFill>
                  <a:srgbClr val="000000"/>
                </a:solidFill>
              </a:rPr>
              <a:t>Use the </a:t>
            </a:r>
            <a:r>
              <a:rPr lang="en-US">
                <a:solidFill>
                  <a:srgbClr val="000000"/>
                </a:solidFill>
              </a:rPr>
              <a:t>provide</a:t>
            </a:r>
            <a:r>
              <a:rPr lang="en-US">
                <a:solidFill>
                  <a:srgbClr val="000000"/>
                </a:solidFill>
              </a:rPr>
              <a:t>d</a:t>
            </a:r>
            <a:r>
              <a:rPr lang="en-US">
                <a:solidFill>
                  <a:srgbClr val="DC143C"/>
                </a:solidFill>
              </a:rPr>
              <a:t> </a:t>
            </a:r>
            <a:r>
              <a:rPr lang="en-US" u="sng">
                <a:solidFill>
                  <a:schemeClr val="accent5"/>
                </a:solidFill>
                <a:hlinkClick r:id="rId3">
                  <a:extLst>
                    <a:ext uri="{A12FA001-AC4F-418D-AE19-62706E023703}">
                      <ahyp:hlinkClr val="tx"/>
                    </a:ext>
                  </a:extLst>
                </a:hlinkClick>
              </a:rPr>
              <a:t>screen-object.html</a:t>
            </a:r>
            <a:r>
              <a:rPr lang="en-US">
                <a:solidFill>
                  <a:srgbClr val="000000"/>
                </a:solidFill>
              </a:rPr>
              <a:t> example file to see some of these properties in action.</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9"/>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sz="1300">
                <a:solidFill>
                  <a:srgbClr val="000000"/>
                </a:solidFill>
              </a:rPr>
              <a:t>The </a:t>
            </a:r>
            <a:r>
              <a:rPr b="1" lang="en-US" sz="1300">
                <a:solidFill>
                  <a:srgbClr val="000000"/>
                </a:solidFill>
                <a:latin typeface="Consolas"/>
                <a:ea typeface="Consolas"/>
                <a:cs typeface="Consolas"/>
                <a:sym typeface="Consolas"/>
              </a:rPr>
              <a:t>window.history</a:t>
            </a:r>
            <a:r>
              <a:rPr lang="en-US" sz="1300">
                <a:solidFill>
                  <a:srgbClr val="000000"/>
                </a:solidFill>
              </a:rPr>
              <a:t> object contains the browser’s history. You can load previous history or forward to a particular page. For security reasons, scripts cannot access the URLs in this data; instead, the </a:t>
            </a:r>
            <a:r>
              <a:rPr b="1" lang="en-US" sz="1300">
                <a:solidFill>
                  <a:srgbClr val="000000"/>
                </a:solidFill>
                <a:latin typeface="Consolas"/>
                <a:ea typeface="Consolas"/>
                <a:cs typeface="Consolas"/>
                <a:sym typeface="Consolas"/>
              </a:rPr>
              <a:t>history</a:t>
            </a:r>
            <a:r>
              <a:rPr lang="en-US" sz="1300">
                <a:solidFill>
                  <a:srgbClr val="000000"/>
                </a:solidFill>
              </a:rPr>
              <a:t> object provides methods to navigate between them.</a:t>
            </a:r>
            <a:endParaRPr/>
          </a:p>
        </p:txBody>
      </p:sp>
      <p:sp>
        <p:nvSpPr>
          <p:cNvPr id="653" name="Google Shape;653;p69"/>
          <p:cNvSpPr/>
          <p:nvPr/>
        </p:nvSpPr>
        <p:spPr>
          <a:xfrm>
            <a:off x="365053" y="2709694"/>
            <a:ext cx="4572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Times New Roman"/>
              <a:ea typeface="Times New Roman"/>
              <a:cs typeface="Times New Roman"/>
              <a:sym typeface="Times New Roman"/>
            </a:endParaRPr>
          </a:p>
        </p:txBody>
      </p:sp>
      <p:sp>
        <p:nvSpPr>
          <p:cNvPr id="654" name="Google Shape;654;p6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The </a:t>
            </a:r>
            <a:r>
              <a:rPr lang="en-US"/>
              <a:t>History Object</a:t>
            </a:r>
            <a:endParaRPr/>
          </a:p>
        </p:txBody>
      </p:sp>
      <p:sp>
        <p:nvSpPr>
          <p:cNvPr id="655" name="Google Shape;655;p6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graphicFrame>
        <p:nvGraphicFramePr>
          <p:cNvPr id="656" name="Google Shape;656;p69"/>
          <p:cNvGraphicFramePr/>
          <p:nvPr/>
        </p:nvGraphicFramePr>
        <p:xfrm>
          <a:off x="383469" y="2057008"/>
          <a:ext cx="3000000" cy="3000000"/>
        </p:xfrm>
        <a:graphic>
          <a:graphicData uri="http://schemas.openxmlformats.org/drawingml/2006/table">
            <a:tbl>
              <a:tblPr>
                <a:noFill/>
                <a:tableStyleId>{C9BF89A5-9357-4D94-AD3C-40E8F3CECA9B}</a:tableStyleId>
              </a:tblPr>
              <a:tblGrid>
                <a:gridCol w="2770525"/>
                <a:gridCol w="5606550"/>
              </a:tblGrid>
              <a:tr h="158150">
                <a:tc>
                  <a:txBody>
                    <a:bodyPr/>
                    <a:lstStyle/>
                    <a:p>
                      <a:pPr indent="0" lvl="0" marL="0" marR="0" rtl="0" algn="l">
                        <a:lnSpc>
                          <a:spcPct val="100000"/>
                        </a:lnSpc>
                        <a:spcBef>
                          <a:spcPts val="0"/>
                        </a:spcBef>
                        <a:spcAft>
                          <a:spcPts val="0"/>
                        </a:spcAft>
                        <a:buNone/>
                      </a:pPr>
                      <a:r>
                        <a:rPr b="1" i="0" lang="en-US" sz="1200" u="none" cap="none" strike="noStrike">
                          <a:solidFill>
                            <a:srgbClr val="FFFFFF"/>
                          </a:solidFill>
                        </a:rPr>
                        <a:t>  Name </a:t>
                      </a:r>
                      <a:endParaRPr sz="1200"/>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i="0" lang="en-US" sz="1200" u="none" cap="none" strike="noStrike">
                          <a:solidFill>
                            <a:srgbClr val="FFFFFF"/>
                          </a:solidFill>
                        </a:rPr>
                        <a:t> Description </a:t>
                      </a:r>
                      <a:endParaRPr sz="12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5B9BD5"/>
                    </a:solidFill>
                  </a:tcPr>
                </a:tc>
              </a:tr>
              <a:tr h="356300">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onsolas"/>
                          <a:ea typeface="Consolas"/>
                          <a:cs typeface="Consolas"/>
                          <a:sym typeface="Consolas"/>
                        </a:rPr>
                        <a:t> back() </a:t>
                      </a:r>
                      <a:endParaRPr sz="11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100" u="none" cap="none" strike="noStrike">
                          <a:solidFill>
                            <a:srgbClr val="000000"/>
                          </a:solidFill>
                        </a:rPr>
                        <a:t> To go one step back in the history. </a:t>
                      </a:r>
                      <a:endParaRPr sz="11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356300">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onsolas"/>
                          <a:ea typeface="Consolas"/>
                          <a:cs typeface="Consolas"/>
                          <a:sym typeface="Consolas"/>
                        </a:rPr>
                        <a:t> forward() </a:t>
                      </a:r>
                      <a:endParaRPr sz="11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100" u="none" cap="none" strike="noStrike">
                          <a:solidFill>
                            <a:srgbClr val="000000"/>
                          </a:solidFill>
                        </a:rPr>
                        <a:t> To go one step forward in the history. </a:t>
                      </a:r>
                      <a:endParaRPr sz="11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r h="356300">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onsolas"/>
                          <a:ea typeface="Consolas"/>
                          <a:cs typeface="Consolas"/>
                          <a:sym typeface="Consolas"/>
                        </a:rPr>
                        <a:t> go(&lt;index&gt;) </a:t>
                      </a:r>
                      <a:endParaRPr sz="11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100" u="none" cap="none" strike="noStrike">
                          <a:solidFill>
                            <a:srgbClr val="000000"/>
                          </a:solidFill>
                        </a:rPr>
                        <a:t> To go the specified position in the history relative to the current document. </a:t>
                      </a:r>
                      <a:endParaRPr sz="11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356300">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onsolas"/>
                          <a:ea typeface="Consolas"/>
                          <a:cs typeface="Consolas"/>
                          <a:sym typeface="Consolas"/>
                        </a:rPr>
                        <a:t> length </a:t>
                      </a:r>
                      <a:endParaRPr sz="11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100" u="none" cap="none" strike="noStrike">
                          <a:solidFill>
                            <a:srgbClr val="000000"/>
                          </a:solidFill>
                        </a:rPr>
                        <a:t> To return the number of items in the browser history. </a:t>
                      </a:r>
                      <a:endParaRPr sz="11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r h="356300">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onsolas"/>
                          <a:ea typeface="Consolas"/>
                          <a:cs typeface="Consolas"/>
                          <a:sym typeface="Consolas"/>
                        </a:rPr>
                        <a:t> pushState(&lt;state&gt;, &lt;title&gt;, &lt;url&gt;) </a:t>
                      </a:r>
                      <a:endParaRPr sz="11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100" u="none" cap="none" strike="noStrike">
                          <a:solidFill>
                            <a:srgbClr val="000000"/>
                          </a:solidFill>
                        </a:rPr>
                        <a:t> To Push (add) an entry in a stack </a:t>
                      </a:r>
                      <a:r>
                        <a:rPr lang="en-US" sz="1100"/>
                        <a:t>to </a:t>
                      </a:r>
                      <a:r>
                        <a:rPr i="0" lang="en-US" sz="1100" u="none" cap="none" strike="noStrike">
                          <a:solidFill>
                            <a:srgbClr val="000000"/>
                          </a:solidFill>
                        </a:rPr>
                        <a:t>the browser history. </a:t>
                      </a:r>
                      <a:endParaRPr sz="11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356300">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onsolas"/>
                          <a:ea typeface="Consolas"/>
                          <a:cs typeface="Consolas"/>
                          <a:sym typeface="Consolas"/>
                        </a:rPr>
                        <a:t> replace(&lt;state&gt;, &lt;title&gt;, &lt;url&gt;) </a:t>
                      </a:r>
                      <a:endParaRPr sz="11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100" u="none" cap="none" strike="noStrike">
                          <a:solidFill>
                            <a:srgbClr val="000000"/>
                          </a:solidFill>
                        </a:rPr>
                        <a:t> To replace the current entry in the browser history. </a:t>
                      </a:r>
                      <a:endParaRPr sz="11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r h="356300">
                <a:tc>
                  <a:txBody>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Consolas"/>
                          <a:ea typeface="Consolas"/>
                          <a:cs typeface="Consolas"/>
                          <a:sym typeface="Consolas"/>
                        </a:rPr>
                        <a:t> state </a:t>
                      </a:r>
                      <a:endParaRPr sz="11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100" u="none" cap="none" strike="noStrike">
                          <a:solidFill>
                            <a:srgbClr val="000000"/>
                          </a:solidFill>
                        </a:rPr>
                        <a:t> </a:t>
                      </a:r>
                      <a:r>
                        <a:rPr lang="en-US" sz="1100"/>
                        <a:t>R</a:t>
                      </a:r>
                      <a:r>
                        <a:rPr i="0" lang="en-US" sz="1100" u="none" cap="none" strike="noStrike">
                          <a:solidFill>
                            <a:srgbClr val="000000"/>
                          </a:solidFill>
                        </a:rPr>
                        <a:t>eturns state data associated with the current document in the browser's history</a:t>
                      </a:r>
                      <a:r>
                        <a:rPr lang="en-US" sz="1100"/>
                        <a:t>.</a:t>
                      </a:r>
                      <a:endParaRPr sz="11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0"/>
          <p:cNvSpPr txBox="1"/>
          <p:nvPr>
            <p:ph idx="1" type="body"/>
          </p:nvPr>
        </p:nvSpPr>
        <p:spPr>
          <a:xfrm>
            <a:off x="523875" y="1290600"/>
            <a:ext cx="40809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000000"/>
                </a:solidFill>
              </a:rPr>
              <a:t>Use the provided </a:t>
            </a:r>
            <a:r>
              <a:rPr lang="en-US" u="sng">
                <a:solidFill>
                  <a:schemeClr val="hlink"/>
                </a:solidFill>
                <a:hlinkClick r:id="rId3"/>
              </a:rPr>
              <a:t>history-object.html</a:t>
            </a:r>
            <a:r>
              <a:rPr lang="en-US">
                <a:solidFill>
                  <a:srgbClr val="000000"/>
                </a:solidFill>
              </a:rPr>
              <a:t> file to follow along with this example.</a:t>
            </a:r>
            <a:endParaRPr>
              <a:solidFill>
                <a:srgbClr val="000000"/>
              </a:solidFill>
            </a:endParaRPr>
          </a:p>
          <a:p>
            <a:pPr indent="-317500" lvl="0" marL="457200" rtl="0" algn="l">
              <a:spcBef>
                <a:spcPts val="1000"/>
              </a:spcBef>
              <a:spcAft>
                <a:spcPts val="0"/>
              </a:spcAft>
              <a:buClr>
                <a:schemeClr val="accent4"/>
              </a:buClr>
              <a:buSzPts val="1400"/>
              <a:buAutoNum type="arabicParenR"/>
            </a:pPr>
            <a:r>
              <a:rPr lang="en-US">
                <a:solidFill>
                  <a:srgbClr val="000000"/>
                </a:solidFill>
              </a:rPr>
              <a:t>Open your browser and go to different websites to create a browsing history if you do not already have one. </a:t>
            </a:r>
            <a:endParaRPr>
              <a:solidFill>
                <a:srgbClr val="000000"/>
              </a:solidFill>
            </a:endParaRPr>
          </a:p>
          <a:p>
            <a:pPr indent="-317500" lvl="0" marL="457200" rtl="0" algn="l">
              <a:spcBef>
                <a:spcPts val="1000"/>
              </a:spcBef>
              <a:spcAft>
                <a:spcPts val="0"/>
              </a:spcAft>
              <a:buClr>
                <a:schemeClr val="accent4"/>
              </a:buClr>
              <a:buSzPts val="1400"/>
              <a:buAutoNum type="arabicParenR"/>
            </a:pPr>
            <a:r>
              <a:rPr lang="en-US">
                <a:solidFill>
                  <a:srgbClr val="000000"/>
                </a:solidFill>
              </a:rPr>
              <a:t>Next, open the provided file in your current browser tab. </a:t>
            </a:r>
            <a:endParaRPr>
              <a:solidFill>
                <a:srgbClr val="000000"/>
              </a:solidFill>
            </a:endParaRPr>
          </a:p>
          <a:p>
            <a:pPr indent="-317500" lvl="0" marL="457200" rtl="0" algn="l">
              <a:spcBef>
                <a:spcPts val="1000"/>
              </a:spcBef>
              <a:spcAft>
                <a:spcPts val="1000"/>
              </a:spcAft>
              <a:buClr>
                <a:schemeClr val="accent4"/>
              </a:buClr>
              <a:buSzPts val="1400"/>
              <a:buAutoNum type="arabicParenR"/>
            </a:pPr>
            <a:r>
              <a:rPr lang="en-US">
                <a:solidFill>
                  <a:srgbClr val="000000"/>
                </a:solidFill>
              </a:rPr>
              <a:t>Click on the different buttons to go forward and backward in your browsing history. </a:t>
            </a:r>
            <a:endParaRPr/>
          </a:p>
        </p:txBody>
      </p:sp>
      <p:sp>
        <p:nvSpPr>
          <p:cNvPr id="663" name="Google Shape;663;p7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Navigating within Browsing History</a:t>
            </a:r>
            <a:endParaRPr/>
          </a:p>
        </p:txBody>
      </p:sp>
      <p:sp>
        <p:nvSpPr>
          <p:cNvPr id="664" name="Google Shape;664;p7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65" name="Google Shape;665;p70"/>
          <p:cNvSpPr txBox="1"/>
          <p:nvPr/>
        </p:nvSpPr>
        <p:spPr>
          <a:xfrm>
            <a:off x="4695400" y="1290600"/>
            <a:ext cx="4015200" cy="3340200"/>
          </a:xfrm>
          <a:prstGeom prst="rect">
            <a:avLst/>
          </a:prstGeom>
          <a:noFill/>
          <a:ln cap="flat" cmpd="sng" w="9525">
            <a:solidFill>
              <a:srgbClr val="000000"/>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800">
                <a:latin typeface="Consolas"/>
                <a:ea typeface="Consolas"/>
                <a:cs typeface="Consolas"/>
                <a:sym typeface="Consolas"/>
              </a:rPr>
              <a:t>&lt;html lang="en"&gt;</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&lt;head&gt;&lt;meta charset="UTF-8"&gt;&lt;/head&gt;</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&lt;body&gt;</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&lt;a href="https://developer.mozilla.org/en-US/"&gt;MDN&lt;/a&gt;</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&lt;a href="https://www.hackerrank.com/products/main/"&gt;HackerRank&lt;/a&gt;</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&lt;a href="https://docs.emmet.io/cheat-sheet/"&gt;Emmet&lt;/a&gt;</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&lt;button id="back"&gt;back&lt;/button&gt;</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&lt;button id="forward"&gt;forward&lt;/button&gt;</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&lt;button&gt;Go&lt;/button&gt;</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&lt;script&gt;</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    const buttons = document.querySelectorAll("button");</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    buttons.forEach((function (e){</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        e.onclick = handleButtonPress;</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    }))</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    function handleButtonPress(e) {</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        if (e.target.id === "back") {</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            window.history.back();</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        } else if (e.target.id === "forward") {</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            window.history.forward();</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        } else {</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            window.history.go(-1);</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        }</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    }</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&lt;/script&gt;</a:t>
            </a:r>
            <a:endParaRPr sz="800">
              <a:latin typeface="Consolas"/>
              <a:ea typeface="Consolas"/>
              <a:cs typeface="Consolas"/>
              <a:sym typeface="Consolas"/>
            </a:endParaRPr>
          </a:p>
          <a:p>
            <a:pPr indent="0" lvl="0" marL="0" rtl="0" algn="l">
              <a:spcBef>
                <a:spcPts val="0"/>
              </a:spcBef>
              <a:spcAft>
                <a:spcPts val="0"/>
              </a:spcAft>
              <a:buNone/>
            </a:pPr>
            <a:r>
              <a:rPr lang="en-US" sz="800">
                <a:latin typeface="Consolas"/>
                <a:ea typeface="Consolas"/>
                <a:cs typeface="Consolas"/>
                <a:sym typeface="Consolas"/>
              </a:rPr>
              <a:t>&lt;/body&gt;</a:t>
            </a:r>
            <a:endParaRPr sz="800">
              <a:latin typeface="Consolas"/>
              <a:ea typeface="Consolas"/>
              <a:cs typeface="Consolas"/>
              <a:sym typeface="Consolas"/>
            </a:endParaRPr>
          </a:p>
          <a:p>
            <a:pPr indent="0" lvl="0" marL="0" rtl="0" algn="l">
              <a:lnSpc>
                <a:spcPct val="115000"/>
              </a:lnSpc>
              <a:spcBef>
                <a:spcPts val="0"/>
              </a:spcBef>
              <a:spcAft>
                <a:spcPts val="0"/>
              </a:spcAft>
              <a:buNone/>
            </a:pPr>
            <a:r>
              <a:rPr lang="en-US" sz="800">
                <a:latin typeface="Consolas"/>
                <a:ea typeface="Consolas"/>
                <a:cs typeface="Consolas"/>
                <a:sym typeface="Consolas"/>
              </a:rPr>
              <a:t>&lt;/html&gt;</a:t>
            </a:r>
            <a:endParaRPr sz="8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71"/>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chemeClr val="accent2"/>
                </a:solidFill>
                <a:highlight>
                  <a:schemeClr val="lt1"/>
                </a:highlight>
              </a:rPr>
              <a:t>The </a:t>
            </a:r>
            <a:r>
              <a:rPr b="1" lang="en-US">
                <a:solidFill>
                  <a:schemeClr val="accent2"/>
                </a:solidFill>
                <a:latin typeface="Consolas"/>
                <a:ea typeface="Consolas"/>
                <a:cs typeface="Consolas"/>
                <a:sym typeface="Consolas"/>
              </a:rPr>
              <a:t>window.navigator</a:t>
            </a:r>
            <a:r>
              <a:rPr b="1" lang="en-US">
                <a:solidFill>
                  <a:schemeClr val="accent2"/>
                </a:solidFill>
                <a:highlight>
                  <a:schemeClr val="lt1"/>
                </a:highlight>
              </a:rPr>
              <a:t> </a:t>
            </a:r>
            <a:r>
              <a:rPr lang="en-US">
                <a:solidFill>
                  <a:schemeClr val="accent2"/>
                </a:solidFill>
                <a:highlight>
                  <a:schemeClr val="lt1"/>
                </a:highlight>
              </a:rPr>
              <a:t>object contains information about the visitor's browser.</a:t>
            </a:r>
            <a:endParaRPr/>
          </a:p>
        </p:txBody>
      </p:sp>
      <p:sp>
        <p:nvSpPr>
          <p:cNvPr id="672" name="Google Shape;672;p7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The </a:t>
            </a:r>
            <a:r>
              <a:rPr lang="en-US"/>
              <a:t>Navigator</a:t>
            </a:r>
            <a:r>
              <a:rPr lang="en-US"/>
              <a:t> Object</a:t>
            </a:r>
            <a:endParaRPr/>
          </a:p>
        </p:txBody>
      </p:sp>
      <p:sp>
        <p:nvSpPr>
          <p:cNvPr id="673" name="Google Shape;673;p7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graphicFrame>
        <p:nvGraphicFramePr>
          <p:cNvPr id="674" name="Google Shape;674;p71"/>
          <p:cNvGraphicFramePr/>
          <p:nvPr/>
        </p:nvGraphicFramePr>
        <p:xfrm>
          <a:off x="523874" y="1689182"/>
          <a:ext cx="3000000" cy="3000000"/>
        </p:xfrm>
        <a:graphic>
          <a:graphicData uri="http://schemas.openxmlformats.org/drawingml/2006/table">
            <a:tbl>
              <a:tblPr>
                <a:noFill/>
                <a:tableStyleId>{C9BF89A5-9357-4D94-AD3C-40E8F3CECA9B}</a:tableStyleId>
              </a:tblPr>
              <a:tblGrid>
                <a:gridCol w="1296250"/>
                <a:gridCol w="3483300"/>
              </a:tblGrid>
              <a:tr h="321775">
                <a:tc>
                  <a:txBody>
                    <a:bodyPr/>
                    <a:lstStyle/>
                    <a:p>
                      <a:pPr indent="0" lvl="0" marL="0" marR="0" rtl="0" algn="l">
                        <a:lnSpc>
                          <a:spcPct val="100000"/>
                        </a:lnSpc>
                        <a:spcBef>
                          <a:spcPts val="0"/>
                        </a:spcBef>
                        <a:spcAft>
                          <a:spcPts val="0"/>
                        </a:spcAft>
                        <a:buNone/>
                      </a:pPr>
                      <a:r>
                        <a:rPr b="1" lang="en-US" sz="1200">
                          <a:solidFill>
                            <a:srgbClr val="FFFFFF"/>
                          </a:solidFill>
                        </a:rPr>
                        <a:t> </a:t>
                      </a:r>
                      <a:r>
                        <a:rPr b="1" i="0" lang="en-US" sz="1200" u="none" cap="none" strike="noStrike">
                          <a:solidFill>
                            <a:srgbClr val="FFFFFF"/>
                          </a:solidFill>
                        </a:rPr>
                        <a:t>Property</a:t>
                      </a:r>
                      <a:endParaRPr sz="1200"/>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i="0" lang="en-US" sz="1200" u="none" cap="none" strike="noStrike">
                          <a:solidFill>
                            <a:srgbClr val="FFFFFF"/>
                          </a:solidFill>
                        </a:rPr>
                        <a:t>Description</a:t>
                      </a:r>
                      <a:endParaRPr sz="12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5B9BD5"/>
                    </a:solidFill>
                  </a:tcPr>
                </a:tc>
              </a:tr>
              <a:tr h="321775">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onsolas"/>
                          <a:ea typeface="Consolas"/>
                          <a:cs typeface="Consolas"/>
                          <a:sym typeface="Consolas"/>
                        </a:rPr>
                        <a:t> appCodeName </a:t>
                      </a:r>
                      <a:endParaRPr sz="12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rgbClr val="000000"/>
                          </a:solidFill>
                        </a:rPr>
                        <a:t>Returns </a:t>
                      </a:r>
                      <a:r>
                        <a:rPr lang="en-US" sz="1200"/>
                        <a:t>t</a:t>
                      </a:r>
                      <a:r>
                        <a:rPr i="0" lang="en-US" sz="1200" u="none" cap="none" strike="noStrike">
                          <a:solidFill>
                            <a:srgbClr val="000000"/>
                          </a:solidFill>
                        </a:rPr>
                        <a:t>he code name of the browser. </a:t>
                      </a:r>
                      <a:endParaRPr sz="12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321775">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onsolas"/>
                          <a:ea typeface="Consolas"/>
                          <a:cs typeface="Consolas"/>
                          <a:sym typeface="Consolas"/>
                        </a:rPr>
                        <a:t> appName </a:t>
                      </a:r>
                      <a:endParaRPr sz="12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a:t>Returns t</a:t>
                      </a:r>
                      <a:r>
                        <a:rPr i="0" lang="en-US" sz="1200" u="none" cap="none" strike="noStrike">
                          <a:solidFill>
                            <a:srgbClr val="000000"/>
                          </a:solidFill>
                        </a:rPr>
                        <a:t>he name of the browser. </a:t>
                      </a:r>
                      <a:endParaRPr sz="12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r h="321775">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onsolas"/>
                          <a:ea typeface="Consolas"/>
                          <a:cs typeface="Consolas"/>
                          <a:sym typeface="Consolas"/>
                        </a:rPr>
                        <a:t> appVersion </a:t>
                      </a:r>
                      <a:endParaRPr sz="12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rgbClr val="000000"/>
                          </a:solidFill>
                        </a:rPr>
                        <a:t>Returns the specifi</a:t>
                      </a:r>
                      <a:r>
                        <a:rPr lang="en-US" sz="1200"/>
                        <a:t>c</a:t>
                      </a:r>
                      <a:r>
                        <a:rPr i="0" lang="en-US" sz="1200" u="none" cap="none" strike="noStrike">
                          <a:solidFill>
                            <a:srgbClr val="000000"/>
                          </a:solidFill>
                        </a:rPr>
                        <a:t>s of the version of the browser. </a:t>
                      </a:r>
                      <a:endParaRPr sz="12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370325">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onsolas"/>
                          <a:ea typeface="Consolas"/>
                          <a:cs typeface="Consolas"/>
                          <a:sym typeface="Consolas"/>
                        </a:rPr>
                        <a:t> mimeTypes </a:t>
                      </a:r>
                      <a:endParaRPr sz="12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a:t>Returns the array of MIME types (only in some browsers).</a:t>
                      </a:r>
                      <a:endParaRPr sz="12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r h="370325">
                <a:tc>
                  <a:txBody>
                    <a:bodyPr/>
                    <a:lstStyle/>
                    <a:p>
                      <a:pPr indent="0" lvl="0" marL="0" marR="0" rtl="0" algn="l">
                        <a:lnSpc>
                          <a:spcPct val="100000"/>
                        </a:lnSpc>
                        <a:spcBef>
                          <a:spcPts val="0"/>
                        </a:spcBef>
                        <a:spcAft>
                          <a:spcPts val="0"/>
                        </a:spcAft>
                        <a:buNone/>
                      </a:pPr>
                      <a:r>
                        <a:rPr lang="en-US" sz="1200">
                          <a:latin typeface="Consolas"/>
                          <a:ea typeface="Consolas"/>
                          <a:cs typeface="Consolas"/>
                          <a:sym typeface="Consolas"/>
                        </a:rPr>
                        <a:t> </a:t>
                      </a:r>
                      <a:r>
                        <a:rPr b="1" lang="en-US" sz="1200">
                          <a:latin typeface="Consolas"/>
                          <a:ea typeface="Consolas"/>
                          <a:cs typeface="Consolas"/>
                          <a:sym typeface="Consolas"/>
                        </a:rPr>
                        <a:t>platforms</a:t>
                      </a:r>
                      <a:r>
                        <a:rPr lang="en-US" sz="1200">
                          <a:latin typeface="Consolas"/>
                          <a:ea typeface="Consolas"/>
                          <a:cs typeface="Consolas"/>
                          <a:sym typeface="Consolas"/>
                        </a:rPr>
                        <a:t> </a:t>
                      </a:r>
                      <a:endParaRPr sz="12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lang="en-US" sz="1200"/>
                        <a:t>The operating system on which the browser runs; returns the platform (e.g. Win32). </a:t>
                      </a:r>
                      <a:endParaRPr sz="12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370325">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onsolas"/>
                          <a:ea typeface="Consolas"/>
                          <a:cs typeface="Consolas"/>
                          <a:sym typeface="Consolas"/>
                        </a:rPr>
                        <a:t> userAgent</a:t>
                      </a:r>
                      <a:endParaRPr b="1" sz="12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200" u="none" cap="none" strike="noStrike">
                          <a:solidFill>
                            <a:srgbClr val="000000"/>
                          </a:solidFill>
                        </a:rPr>
                        <a:t>The HTTP user-agent header sent from the browser to the server. </a:t>
                      </a:r>
                      <a:endParaRPr sz="12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r h="370325">
                <a:tc>
                  <a:txBody>
                    <a:bodyPr/>
                    <a:lstStyle/>
                    <a:p>
                      <a:pPr indent="0" lvl="0" marL="0" marR="0" rtl="0" algn="l">
                        <a:lnSpc>
                          <a:spcPct val="100000"/>
                        </a:lnSpc>
                        <a:spcBef>
                          <a:spcPts val="0"/>
                        </a:spcBef>
                        <a:spcAft>
                          <a:spcPts val="0"/>
                        </a:spcAft>
                        <a:buNone/>
                      </a:pPr>
                      <a:r>
                        <a:rPr lang="en-US" sz="1200">
                          <a:latin typeface="Consolas"/>
                          <a:ea typeface="Consolas"/>
                          <a:cs typeface="Consolas"/>
                          <a:sym typeface="Consolas"/>
                        </a:rPr>
                        <a:t> </a:t>
                      </a:r>
                      <a:r>
                        <a:rPr b="1" lang="en-US" sz="1200">
                          <a:latin typeface="Consolas"/>
                          <a:ea typeface="Consolas"/>
                          <a:cs typeface="Consolas"/>
                          <a:sym typeface="Consolas"/>
                        </a:rPr>
                        <a:t>plugins</a:t>
                      </a:r>
                      <a:endParaRPr sz="1200">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lang="en-US" sz="1200"/>
                        <a:t>R</a:t>
                      </a:r>
                      <a:r>
                        <a:rPr lang="en-US" sz="1200"/>
                        <a:t>eturns the plugins (only in some browsers).</a:t>
                      </a:r>
                      <a:endParaRPr sz="1200"/>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bl>
          </a:graphicData>
        </a:graphic>
      </p:graphicFrame>
      <p:sp>
        <p:nvSpPr>
          <p:cNvPr id="675" name="Google Shape;675;p71"/>
          <p:cNvSpPr/>
          <p:nvPr/>
        </p:nvSpPr>
        <p:spPr>
          <a:xfrm>
            <a:off x="5332875" y="1689125"/>
            <a:ext cx="3377700" cy="2768400"/>
          </a:xfrm>
          <a:prstGeom prst="rect">
            <a:avLst/>
          </a:prstGeom>
          <a:noFill/>
          <a:ln cap="flat" cmpd="sng" w="9525">
            <a:solidFill>
              <a:schemeClr val="accent2"/>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&lt;!DOCTYPE html&gt;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&lt;html lang="en"&gt;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&lt;head&gt;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&lt;meta charset="UTF-8"&gt;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&lt;title&gt;Navigator object&lt;/title&gt;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&lt;/head&gt;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&lt;body&gt;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&lt;Button onclick="whichBrowser()"&gt;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Browser Information</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&lt;/Button&gt;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&lt;script&gt;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function whichBrowser(){</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alert(window.navigator.userAgent)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&lt;/script&gt;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&lt;/body&gt;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&lt;/html&gt; </a:t>
            </a:r>
            <a:endParaRPr sz="900">
              <a:solidFill>
                <a:srgbClr val="080808"/>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US"/>
              <a:t>Knowledge Check</a:t>
            </a:r>
            <a:endParaRPr/>
          </a:p>
        </p:txBody>
      </p:sp>
      <p:sp>
        <p:nvSpPr>
          <p:cNvPr id="682" name="Google Shape;682;p7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83" name="Google Shape;683;p72"/>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254000" lvl="0" marL="342900" rtl="0" algn="l">
              <a:spcBef>
                <a:spcPts val="600"/>
              </a:spcBef>
              <a:spcAft>
                <a:spcPts val="0"/>
              </a:spcAft>
              <a:buClr>
                <a:schemeClr val="accent4"/>
              </a:buClr>
              <a:buSzPts val="1400"/>
              <a:buChar char="➢"/>
            </a:pPr>
            <a:r>
              <a:rPr lang="en-US">
                <a:solidFill>
                  <a:schemeClr val="accent2"/>
                </a:solidFill>
              </a:rPr>
              <a:t>What is the object at the top of the Browser Object Model Hierarchy?</a:t>
            </a:r>
            <a:endParaRPr>
              <a:solidFill>
                <a:schemeClr val="accent2"/>
              </a:solidFill>
            </a:endParaRPr>
          </a:p>
          <a:p>
            <a:pPr indent="-254000" lvl="0" marL="342900" rtl="0" algn="l">
              <a:spcBef>
                <a:spcPts val="600"/>
              </a:spcBef>
              <a:spcAft>
                <a:spcPts val="0"/>
              </a:spcAft>
              <a:buClr>
                <a:schemeClr val="accent4"/>
              </a:buClr>
              <a:buSzPts val="1400"/>
              <a:buChar char="➢"/>
            </a:pPr>
            <a:r>
              <a:rPr lang="en-US">
                <a:solidFill>
                  <a:schemeClr val="accent2"/>
                </a:solidFill>
              </a:rPr>
              <a:t>What are two of the other objects in the Browser Model Hierarchy?</a:t>
            </a:r>
            <a:endParaRPr>
              <a:solidFill>
                <a:schemeClr val="accent2"/>
              </a:solidFill>
            </a:endParaRPr>
          </a:p>
          <a:p>
            <a:pPr indent="-254000" lvl="0" marL="342900" rtl="0" algn="l">
              <a:spcBef>
                <a:spcPts val="600"/>
              </a:spcBef>
              <a:spcAft>
                <a:spcPts val="0"/>
              </a:spcAft>
              <a:buClr>
                <a:schemeClr val="accent4"/>
              </a:buClr>
              <a:buSzPts val="1400"/>
              <a:buChar char="➢"/>
            </a:pPr>
            <a:r>
              <a:rPr lang="en-US">
                <a:solidFill>
                  <a:schemeClr val="accent2"/>
                </a:solidFill>
              </a:rPr>
              <a:t>Which property returns the interior width of the window in pixels?</a:t>
            </a:r>
            <a:endParaRPr>
              <a:solidFill>
                <a:schemeClr val="accent2"/>
              </a:solidFill>
            </a:endParaRPr>
          </a:p>
          <a:p>
            <a:pPr indent="-254000" lvl="0" marL="342900" rtl="0" algn="l">
              <a:spcBef>
                <a:spcPts val="600"/>
              </a:spcBef>
              <a:spcAft>
                <a:spcPts val="0"/>
              </a:spcAft>
              <a:buClr>
                <a:schemeClr val="accent4"/>
              </a:buClr>
              <a:buSzPts val="1400"/>
              <a:buChar char="➢"/>
            </a:pPr>
            <a:r>
              <a:rPr lang="en-US">
                <a:solidFill>
                  <a:schemeClr val="accent2"/>
                </a:solidFill>
              </a:rPr>
              <a:t>Which window method opens an alert message box and displays a text string?</a:t>
            </a:r>
            <a:endParaRPr>
              <a:solidFill>
                <a:schemeClr val="accent2"/>
              </a:solidFill>
            </a:endParaRPr>
          </a:p>
          <a:p>
            <a:pPr indent="-254000" lvl="0" marL="342900" rtl="0" algn="l">
              <a:spcBef>
                <a:spcPts val="600"/>
              </a:spcBef>
              <a:spcAft>
                <a:spcPts val="0"/>
              </a:spcAft>
              <a:buClr>
                <a:schemeClr val="accent4"/>
              </a:buClr>
              <a:buSzPts val="1400"/>
              <a:buChar char="➢"/>
            </a:pPr>
            <a:r>
              <a:rPr lang="en-US">
                <a:solidFill>
                  <a:schemeClr val="accent2"/>
                </a:solidFill>
              </a:rPr>
              <a:t>Which window method opens a text box that allows for user input?</a:t>
            </a:r>
            <a:endParaRPr>
              <a:solidFill>
                <a:schemeClr val="accent2"/>
              </a:solidFill>
            </a:endParaRPr>
          </a:p>
          <a:p>
            <a:pPr indent="-254000" lvl="0" marL="342900" rtl="0" algn="l">
              <a:spcBef>
                <a:spcPts val="600"/>
              </a:spcBef>
              <a:spcAft>
                <a:spcPts val="0"/>
              </a:spcAft>
              <a:buClr>
                <a:schemeClr val="accent4"/>
              </a:buClr>
              <a:buSzPts val="1400"/>
              <a:buChar char="➢"/>
            </a:pPr>
            <a:r>
              <a:rPr lang="en-US">
                <a:solidFill>
                  <a:schemeClr val="accent2"/>
                </a:solidFill>
              </a:rPr>
              <a:t>Which window method opens a new browser or secondary window?</a:t>
            </a:r>
            <a:endParaRPr>
              <a:solidFill>
                <a:schemeClr val="accent2"/>
              </a:solidFill>
            </a:endParaRPr>
          </a:p>
          <a:p>
            <a:pPr indent="-254000" lvl="0" marL="342900" rtl="0" algn="l">
              <a:spcBef>
                <a:spcPts val="600"/>
              </a:spcBef>
              <a:spcAft>
                <a:spcPts val="0"/>
              </a:spcAft>
              <a:buClr>
                <a:schemeClr val="accent4"/>
              </a:buClr>
              <a:buSzPts val="1400"/>
              <a:buChar char="➢"/>
            </a:pPr>
            <a:r>
              <a:rPr lang="en-US">
                <a:solidFill>
                  <a:schemeClr val="accent2"/>
                </a:solidFill>
              </a:rPr>
              <a:t>Which object gives you information about the current URL?</a:t>
            </a:r>
            <a:endParaRPr>
              <a:solidFill>
                <a:schemeClr val="accent2"/>
              </a:solidFill>
            </a:endParaRPr>
          </a:p>
          <a:p>
            <a:pPr indent="-254000" lvl="0" marL="342900" rtl="0" algn="l">
              <a:spcBef>
                <a:spcPts val="600"/>
              </a:spcBef>
              <a:spcAft>
                <a:spcPts val="0"/>
              </a:spcAft>
              <a:buClr>
                <a:schemeClr val="accent4"/>
              </a:buClr>
              <a:buSzPts val="1400"/>
              <a:buChar char="➢"/>
            </a:pPr>
            <a:r>
              <a:rPr lang="en-US">
                <a:solidFill>
                  <a:schemeClr val="accent2"/>
                </a:solidFill>
              </a:rPr>
              <a:t>Which object gives you information about the available dimensions for a window?</a:t>
            </a:r>
            <a:endParaRPr>
              <a:solidFill>
                <a:schemeClr val="accent2"/>
              </a:solidFill>
            </a:endParaRPr>
          </a:p>
          <a:p>
            <a:pPr indent="-254000" lvl="0" marL="342900" rtl="0" algn="l">
              <a:spcBef>
                <a:spcPts val="600"/>
              </a:spcBef>
              <a:spcAft>
                <a:spcPts val="0"/>
              </a:spcAft>
              <a:buClr>
                <a:schemeClr val="accent4"/>
              </a:buClr>
              <a:buSzPts val="1400"/>
              <a:buChar char="➢"/>
            </a:pPr>
            <a:r>
              <a:rPr lang="en-US">
                <a:solidFill>
                  <a:schemeClr val="accent2"/>
                </a:solidFill>
              </a:rPr>
              <a:t>Which object allows you to go to a previous web page?</a:t>
            </a:r>
            <a:endParaRPr>
              <a:solidFill>
                <a:schemeClr val="accent2"/>
              </a:solidFill>
            </a:endParaRPr>
          </a:p>
          <a:p>
            <a:pPr indent="-254000" lvl="0" marL="342900" rtl="0" algn="l">
              <a:spcBef>
                <a:spcPts val="600"/>
              </a:spcBef>
              <a:spcAft>
                <a:spcPts val="600"/>
              </a:spcAft>
              <a:buClr>
                <a:schemeClr val="accent4"/>
              </a:buClr>
              <a:buSzPts val="1400"/>
              <a:buChar char="➢"/>
            </a:pPr>
            <a:r>
              <a:rPr lang="en-US">
                <a:solidFill>
                  <a:schemeClr val="accent2"/>
                </a:solidFill>
              </a:rPr>
              <a:t>Which object contains information about the user’s browser?</a:t>
            </a:r>
            <a:endParaRPr>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3"/>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sz="2600"/>
              <a:t>Summary</a:t>
            </a:r>
            <a:endParaRPr sz="2600"/>
          </a:p>
        </p:txBody>
      </p:sp>
      <p:sp>
        <p:nvSpPr>
          <p:cNvPr id="690" name="Google Shape;690;p73"/>
          <p:cNvSpPr txBox="1"/>
          <p:nvPr>
            <p:ph idx="1" type="body"/>
          </p:nvPr>
        </p:nvSpPr>
        <p:spPr>
          <a:xfrm>
            <a:off x="523875" y="1290600"/>
            <a:ext cx="8186700" cy="3395400"/>
          </a:xfrm>
          <a:prstGeom prst="rect">
            <a:avLst/>
          </a:prstGeom>
        </p:spPr>
        <p:txBody>
          <a:bodyPr anchorCtr="0" anchor="t" bIns="68575" lIns="68575" spcFirstLastPara="1" rIns="68575" wrap="square" tIns="68575">
            <a:normAutofit lnSpcReduction="20000"/>
          </a:bodyPr>
          <a:lstStyle/>
          <a:p>
            <a:pPr indent="0" lvl="0" marL="0" rtl="0" algn="l">
              <a:spcBef>
                <a:spcPts val="800"/>
              </a:spcBef>
              <a:spcAft>
                <a:spcPts val="0"/>
              </a:spcAft>
              <a:buNone/>
            </a:pPr>
            <a:r>
              <a:rPr lang="en-US">
                <a:solidFill>
                  <a:schemeClr val="accent2"/>
                </a:solidFill>
              </a:rPr>
              <a:t>In</a:t>
            </a:r>
            <a:r>
              <a:rPr lang="en-US">
                <a:solidFill>
                  <a:schemeClr val="accent2"/>
                </a:solidFill>
              </a:rPr>
              <a:t> this lesson, we explored the Browser Object Model (</a:t>
            </a:r>
            <a:r>
              <a:rPr lang="en-US">
                <a:solidFill>
                  <a:schemeClr val="accent2"/>
                </a:solidFill>
              </a:rPr>
              <a:t>BOM). The BOM provides </a:t>
            </a:r>
            <a:r>
              <a:rPr b="1" lang="en-US">
                <a:solidFill>
                  <a:schemeClr val="accent2"/>
                </a:solidFill>
              </a:rPr>
              <a:t>access to the characteristics of a browser</a:t>
            </a:r>
            <a:r>
              <a:rPr lang="en-US">
                <a:solidFill>
                  <a:schemeClr val="accent2"/>
                </a:solidFill>
              </a:rPr>
              <a:t> (e.g., browser window, screen characteristics, browser history, etc.) </a:t>
            </a:r>
            <a:r>
              <a:rPr lang="en-US"/>
              <a:t>and the </a:t>
            </a:r>
            <a:r>
              <a:rPr b="1" lang="en-US">
                <a:latin typeface="Consolas"/>
                <a:ea typeface="Consolas"/>
                <a:cs typeface="Consolas"/>
                <a:sym typeface="Consolas"/>
              </a:rPr>
              <a:t>window</a:t>
            </a:r>
            <a:r>
              <a:rPr lang="en-US"/>
              <a:t> object, which is supported by all browsers and provides access to the BOM. All global JavaScript objects, functions, and variables are members of the </a:t>
            </a:r>
            <a:r>
              <a:rPr b="1" lang="en-US">
                <a:latin typeface="Consolas"/>
                <a:ea typeface="Consolas"/>
                <a:cs typeface="Consolas"/>
                <a:sym typeface="Consolas"/>
              </a:rPr>
              <a:t>window</a:t>
            </a:r>
            <a:r>
              <a:rPr lang="en-US"/>
              <a:t> object.</a:t>
            </a:r>
            <a:endParaRPr/>
          </a:p>
          <a:p>
            <a:pPr indent="0" lvl="0" marL="0" rtl="0" algn="l">
              <a:spcBef>
                <a:spcPts val="800"/>
              </a:spcBef>
              <a:spcAft>
                <a:spcPts val="0"/>
              </a:spcAft>
              <a:buNone/>
            </a:pPr>
            <a:r>
              <a:rPr lang="en-US"/>
              <a:t>The </a:t>
            </a:r>
            <a:r>
              <a:rPr b="1" lang="en-US">
                <a:latin typeface="Consolas"/>
                <a:ea typeface="Consolas"/>
                <a:cs typeface="Consolas"/>
                <a:sym typeface="Consolas"/>
              </a:rPr>
              <a:t>window</a:t>
            </a:r>
            <a:r>
              <a:rPr lang="en-US"/>
              <a:t> object also has properties that describe the browser, such as </a:t>
            </a:r>
            <a:r>
              <a:rPr b="1" lang="en-US">
                <a:latin typeface="Consolas"/>
                <a:ea typeface="Consolas"/>
                <a:cs typeface="Consolas"/>
                <a:sym typeface="Consolas"/>
              </a:rPr>
              <a:t>innerWidth</a:t>
            </a:r>
            <a:r>
              <a:rPr lang="en-US"/>
              <a:t> and </a:t>
            </a:r>
            <a:r>
              <a:rPr b="1" lang="en-US">
                <a:latin typeface="Consolas"/>
                <a:ea typeface="Consolas"/>
                <a:cs typeface="Consolas"/>
                <a:sym typeface="Consolas"/>
              </a:rPr>
              <a:t>innerHeight</a:t>
            </a:r>
            <a:r>
              <a:rPr lang="en-US"/>
              <a:t>, which describe the dimensions of the window. Direct methods of the </a:t>
            </a:r>
            <a:r>
              <a:rPr b="1" lang="en-US">
                <a:latin typeface="Consolas"/>
                <a:ea typeface="Consolas"/>
                <a:cs typeface="Consolas"/>
                <a:sym typeface="Consolas"/>
              </a:rPr>
              <a:t>window</a:t>
            </a:r>
            <a:r>
              <a:rPr lang="en-US"/>
              <a:t> object can allow you to do things such as alert the user to something via a message box, prompt the user for input, open and close windows, and more.</a:t>
            </a:r>
            <a:endParaRPr/>
          </a:p>
          <a:p>
            <a:pPr indent="0" lvl="0" marL="0" rtl="0" algn="l">
              <a:spcBef>
                <a:spcPts val="800"/>
              </a:spcBef>
              <a:spcAft>
                <a:spcPts val="0"/>
              </a:spcAft>
              <a:buNone/>
            </a:pPr>
            <a:r>
              <a:rPr lang="en-US"/>
              <a:t>Within the BOM hierarchy, the </a:t>
            </a:r>
            <a:r>
              <a:rPr b="1" lang="en-US">
                <a:latin typeface="Consolas"/>
                <a:ea typeface="Consolas"/>
                <a:cs typeface="Consolas"/>
                <a:sym typeface="Consolas"/>
              </a:rPr>
              <a:t>window</a:t>
            </a:r>
            <a:r>
              <a:rPr lang="en-US"/>
              <a:t> object has direct child objects called </a:t>
            </a:r>
            <a:r>
              <a:rPr b="1" lang="en-US">
                <a:latin typeface="Consolas"/>
                <a:ea typeface="Consolas"/>
                <a:cs typeface="Consolas"/>
                <a:sym typeface="Consolas"/>
              </a:rPr>
              <a:t>location</a:t>
            </a:r>
            <a:r>
              <a:rPr lang="en-US"/>
              <a:t>, </a:t>
            </a:r>
            <a:r>
              <a:rPr b="1" lang="en-US">
                <a:latin typeface="Consolas"/>
                <a:ea typeface="Consolas"/>
                <a:cs typeface="Consolas"/>
                <a:sym typeface="Consolas"/>
              </a:rPr>
              <a:t>history</a:t>
            </a:r>
            <a:r>
              <a:rPr lang="en-US"/>
              <a:t>, </a:t>
            </a:r>
            <a:r>
              <a:rPr b="1" lang="en-US">
                <a:latin typeface="Consolas"/>
                <a:ea typeface="Consolas"/>
                <a:cs typeface="Consolas"/>
                <a:sym typeface="Consolas"/>
              </a:rPr>
              <a:t>screen</a:t>
            </a:r>
            <a:r>
              <a:rPr lang="en-US"/>
              <a:t>, </a:t>
            </a:r>
            <a:r>
              <a:rPr b="1" lang="en-US">
                <a:latin typeface="Consolas"/>
                <a:ea typeface="Consolas"/>
                <a:cs typeface="Consolas"/>
                <a:sym typeface="Consolas"/>
              </a:rPr>
              <a:t>navigator</a:t>
            </a:r>
            <a:r>
              <a:rPr lang="en-US"/>
              <a:t>, and </a:t>
            </a:r>
            <a:r>
              <a:rPr b="1" lang="en-US">
                <a:latin typeface="Consolas"/>
                <a:ea typeface="Consolas"/>
                <a:cs typeface="Consolas"/>
                <a:sym typeface="Consolas"/>
              </a:rPr>
              <a:t>document</a:t>
            </a:r>
            <a:r>
              <a:rPr lang="en-US"/>
              <a:t>. Each of these objects provides properties and methods for different parts of the browser.</a:t>
            </a:r>
            <a:endParaRPr/>
          </a:p>
          <a:p>
            <a:pPr indent="-317500" lvl="0" marL="457200" rtl="0" algn="l">
              <a:spcBef>
                <a:spcPts val="800"/>
              </a:spcBef>
              <a:spcAft>
                <a:spcPts val="0"/>
              </a:spcAft>
              <a:buSzPts val="1400"/>
              <a:buChar char="➢"/>
            </a:pPr>
            <a:r>
              <a:rPr lang="en-US"/>
              <a:t>The </a:t>
            </a:r>
            <a:r>
              <a:rPr b="1" lang="en-US">
                <a:latin typeface="Consolas"/>
                <a:ea typeface="Consolas"/>
                <a:cs typeface="Consolas"/>
                <a:sym typeface="Consolas"/>
              </a:rPr>
              <a:t>location</a:t>
            </a:r>
            <a:r>
              <a:rPr lang="en-US"/>
              <a:t> object provides information about the current URL.</a:t>
            </a:r>
            <a:endParaRPr/>
          </a:p>
          <a:p>
            <a:pPr indent="-317500" lvl="0" marL="457200" rtl="0" algn="l">
              <a:spcBef>
                <a:spcPts val="0"/>
              </a:spcBef>
              <a:spcAft>
                <a:spcPts val="0"/>
              </a:spcAft>
              <a:buSzPts val="1400"/>
              <a:buChar char="➢"/>
            </a:pPr>
            <a:r>
              <a:rPr lang="en-US"/>
              <a:t>The </a:t>
            </a:r>
            <a:r>
              <a:rPr b="1" lang="en-US">
                <a:latin typeface="Consolas"/>
                <a:ea typeface="Consolas"/>
                <a:cs typeface="Consolas"/>
                <a:sym typeface="Consolas"/>
              </a:rPr>
              <a:t>history</a:t>
            </a:r>
            <a:r>
              <a:rPr lang="en-US"/>
              <a:t> object stores browsing history and can be used to navigate between pages.</a:t>
            </a:r>
            <a:endParaRPr/>
          </a:p>
          <a:p>
            <a:pPr indent="-317500" lvl="0" marL="457200" rtl="0" algn="l">
              <a:spcBef>
                <a:spcPts val="0"/>
              </a:spcBef>
              <a:spcAft>
                <a:spcPts val="0"/>
              </a:spcAft>
              <a:buSzPts val="1400"/>
              <a:buChar char="➢"/>
            </a:pPr>
            <a:r>
              <a:rPr lang="en-US"/>
              <a:t>The </a:t>
            </a:r>
            <a:r>
              <a:rPr b="1" lang="en-US">
                <a:latin typeface="Consolas"/>
                <a:ea typeface="Consolas"/>
                <a:cs typeface="Consolas"/>
                <a:sym typeface="Consolas"/>
              </a:rPr>
              <a:t>screen</a:t>
            </a:r>
            <a:r>
              <a:rPr lang="en-US"/>
              <a:t> object has properties related to the user’s screen.</a:t>
            </a:r>
            <a:endParaRPr/>
          </a:p>
          <a:p>
            <a:pPr indent="-317500" lvl="0" marL="457200" rtl="0" algn="l">
              <a:spcBef>
                <a:spcPts val="0"/>
              </a:spcBef>
              <a:spcAft>
                <a:spcPts val="0"/>
              </a:spcAft>
              <a:buSzPts val="1400"/>
              <a:buChar char="➢"/>
            </a:pPr>
            <a:r>
              <a:rPr lang="en-US"/>
              <a:t>The </a:t>
            </a:r>
            <a:r>
              <a:rPr b="1" lang="en-US">
                <a:latin typeface="Consolas"/>
                <a:ea typeface="Consolas"/>
                <a:cs typeface="Consolas"/>
                <a:sym typeface="Consolas"/>
              </a:rPr>
              <a:t>navigator</a:t>
            </a:r>
            <a:r>
              <a:rPr lang="en-US"/>
              <a:t> object contains information </a:t>
            </a:r>
            <a:r>
              <a:rPr lang="en-US"/>
              <a:t>about the user’s browser.</a:t>
            </a:r>
            <a:endParaRPr/>
          </a:p>
          <a:p>
            <a:pPr indent="-317500" lvl="0" marL="457200" rtl="0" algn="l">
              <a:spcBef>
                <a:spcPts val="0"/>
              </a:spcBef>
              <a:spcAft>
                <a:spcPts val="0"/>
              </a:spcAft>
              <a:buSzPts val="1400"/>
              <a:buChar char="➢"/>
            </a:pPr>
            <a:r>
              <a:rPr lang="en-US"/>
              <a:t>The </a:t>
            </a:r>
            <a:r>
              <a:rPr b="1" lang="en-US">
                <a:latin typeface="Consolas"/>
                <a:ea typeface="Consolas"/>
                <a:cs typeface="Consolas"/>
                <a:sym typeface="Consolas"/>
              </a:rPr>
              <a:t>document</a:t>
            </a:r>
            <a:r>
              <a:rPr lang="en-US"/>
              <a:t> object contains the Document Object Model (DOM).</a:t>
            </a:r>
            <a:endParaRPr>
              <a:solidFill>
                <a:schemeClr val="dk1"/>
              </a:solidFill>
              <a:highlight>
                <a:schemeClr val="lt1"/>
              </a:highlight>
            </a:endParaRPr>
          </a:p>
        </p:txBody>
      </p:sp>
      <p:sp>
        <p:nvSpPr>
          <p:cNvPr id="691" name="Google Shape;691;p7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4"/>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7"/>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Learning Objectives</a:t>
            </a:r>
            <a:endParaRPr/>
          </a:p>
        </p:txBody>
      </p:sp>
      <p:sp>
        <p:nvSpPr>
          <p:cNvPr id="510" name="Google Shape;510;p57"/>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05000"/>
              </a:lnSpc>
              <a:spcBef>
                <a:spcPts val="0"/>
              </a:spcBef>
              <a:spcAft>
                <a:spcPts val="0"/>
              </a:spcAft>
              <a:buNone/>
            </a:pPr>
            <a:r>
              <a:rPr lang="en-US" sz="1300">
                <a:solidFill>
                  <a:schemeClr val="accent2"/>
                </a:solidFill>
              </a:rPr>
              <a:t>This lesson provides information on the Browser Object Model (BOM). By the end of this lesson, learners will be able to:</a:t>
            </a:r>
            <a:endParaRPr sz="1300">
              <a:solidFill>
                <a:schemeClr val="accent2"/>
              </a:solidFill>
            </a:endParaRPr>
          </a:p>
          <a:p>
            <a:pPr indent="-260350" lvl="1" marL="520700" rtl="0" algn="l">
              <a:lnSpc>
                <a:spcPct val="150000"/>
              </a:lnSpc>
              <a:spcBef>
                <a:spcPts val="1200"/>
              </a:spcBef>
              <a:spcAft>
                <a:spcPts val="0"/>
              </a:spcAft>
              <a:buClr>
                <a:schemeClr val="accent1"/>
              </a:buClr>
              <a:buSzPts val="1300"/>
              <a:buChar char="○"/>
            </a:pPr>
            <a:r>
              <a:rPr lang="en-US" sz="1300">
                <a:solidFill>
                  <a:srgbClr val="000000"/>
                </a:solidFill>
              </a:rPr>
              <a:t>Describe the Browser Object Model.</a:t>
            </a:r>
            <a:endParaRPr sz="1300">
              <a:solidFill>
                <a:srgbClr val="000000"/>
              </a:solidFill>
            </a:endParaRPr>
          </a:p>
          <a:p>
            <a:pPr indent="-260350" lvl="1" marL="520700" rtl="0" algn="l">
              <a:lnSpc>
                <a:spcPct val="150000"/>
              </a:lnSpc>
              <a:spcBef>
                <a:spcPts val="0"/>
              </a:spcBef>
              <a:spcAft>
                <a:spcPts val="0"/>
              </a:spcAft>
              <a:buClr>
                <a:schemeClr val="accent1"/>
              </a:buClr>
              <a:buSzPts val="1300"/>
              <a:buChar char="○"/>
            </a:pPr>
            <a:r>
              <a:rPr lang="en-US" sz="1300">
                <a:solidFill>
                  <a:srgbClr val="000000"/>
                </a:solidFill>
              </a:rPr>
              <a:t>Describe the Browser Object Model Hierarchy.</a:t>
            </a:r>
            <a:endParaRPr sz="1300">
              <a:solidFill>
                <a:srgbClr val="000000"/>
              </a:solidFill>
            </a:endParaRPr>
          </a:p>
          <a:p>
            <a:pPr indent="-260350" lvl="1" marL="520700" rtl="0" algn="l">
              <a:lnSpc>
                <a:spcPct val="150000"/>
              </a:lnSpc>
              <a:spcBef>
                <a:spcPts val="0"/>
              </a:spcBef>
              <a:spcAft>
                <a:spcPts val="0"/>
              </a:spcAft>
              <a:buClr>
                <a:schemeClr val="accent1"/>
              </a:buClr>
              <a:buSzPts val="1300"/>
              <a:buChar char="○"/>
            </a:pPr>
            <a:r>
              <a:rPr lang="en-US" sz="1300">
                <a:solidFill>
                  <a:srgbClr val="000000"/>
                </a:solidFill>
              </a:rPr>
              <a:t>Use Window object properties and methods to analyze and control the window.</a:t>
            </a:r>
            <a:endParaRPr sz="1300">
              <a:solidFill>
                <a:srgbClr val="000000"/>
              </a:solidFill>
            </a:endParaRPr>
          </a:p>
          <a:p>
            <a:pPr indent="-260350" lvl="1" marL="520700" rtl="0" algn="l">
              <a:lnSpc>
                <a:spcPct val="150000"/>
              </a:lnSpc>
              <a:spcBef>
                <a:spcPts val="0"/>
              </a:spcBef>
              <a:spcAft>
                <a:spcPts val="0"/>
              </a:spcAft>
              <a:buClr>
                <a:schemeClr val="accent1"/>
              </a:buClr>
              <a:buSzPts val="1300"/>
              <a:buChar char="○"/>
            </a:pPr>
            <a:r>
              <a:rPr lang="en-US" sz="1300">
                <a:solidFill>
                  <a:srgbClr val="000000"/>
                </a:solidFill>
              </a:rPr>
              <a:t>Use the Location object to analyze the current URL.</a:t>
            </a:r>
            <a:endParaRPr sz="1300">
              <a:solidFill>
                <a:srgbClr val="000000"/>
              </a:solidFill>
            </a:endParaRPr>
          </a:p>
          <a:p>
            <a:pPr indent="-260350" lvl="1" marL="520700" rtl="0" algn="l">
              <a:lnSpc>
                <a:spcPct val="150000"/>
              </a:lnSpc>
              <a:spcBef>
                <a:spcPts val="0"/>
              </a:spcBef>
              <a:spcAft>
                <a:spcPts val="0"/>
              </a:spcAft>
              <a:buClr>
                <a:schemeClr val="accent1"/>
              </a:buClr>
              <a:buSzPts val="1300"/>
              <a:buChar char="○"/>
            </a:pPr>
            <a:r>
              <a:rPr lang="en-US" sz="1300">
                <a:solidFill>
                  <a:srgbClr val="000000"/>
                </a:solidFill>
              </a:rPr>
              <a:t>Use the Screen object to analyze the user’s screen.</a:t>
            </a:r>
            <a:endParaRPr sz="1300">
              <a:solidFill>
                <a:srgbClr val="000000"/>
              </a:solidFill>
            </a:endParaRPr>
          </a:p>
          <a:p>
            <a:pPr indent="-260350" lvl="1" marL="520700" rtl="0" algn="l">
              <a:lnSpc>
                <a:spcPct val="150000"/>
              </a:lnSpc>
              <a:spcBef>
                <a:spcPts val="0"/>
              </a:spcBef>
              <a:spcAft>
                <a:spcPts val="0"/>
              </a:spcAft>
              <a:buClr>
                <a:schemeClr val="accent1"/>
              </a:buClr>
              <a:buSzPts val="1300"/>
              <a:buChar char="○"/>
            </a:pPr>
            <a:r>
              <a:rPr lang="en-US" sz="1300">
                <a:solidFill>
                  <a:srgbClr val="000000"/>
                </a:solidFill>
              </a:rPr>
              <a:t>Use the History object to navigate between pages in the browsing history.</a:t>
            </a:r>
            <a:endParaRPr sz="1300">
              <a:solidFill>
                <a:srgbClr val="000000"/>
              </a:solidFill>
            </a:endParaRPr>
          </a:p>
          <a:p>
            <a:pPr indent="-260350" lvl="1" marL="520700" rtl="0" algn="l">
              <a:lnSpc>
                <a:spcPct val="150000"/>
              </a:lnSpc>
              <a:spcBef>
                <a:spcPts val="0"/>
              </a:spcBef>
              <a:spcAft>
                <a:spcPts val="0"/>
              </a:spcAft>
              <a:buClr>
                <a:schemeClr val="accent1"/>
              </a:buClr>
              <a:buSzPts val="1300"/>
              <a:buChar char="○"/>
            </a:pPr>
            <a:r>
              <a:rPr lang="en-US" sz="1300">
                <a:solidFill>
                  <a:srgbClr val="000000"/>
                </a:solidFill>
              </a:rPr>
              <a:t>Use the Navigator object to gain information about the user’s browser.</a:t>
            </a:r>
            <a:endParaRPr/>
          </a:p>
        </p:txBody>
      </p:sp>
      <p:sp>
        <p:nvSpPr>
          <p:cNvPr id="511" name="Google Shape;511;p5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8"/>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Table of Contents</a:t>
            </a:r>
            <a:endParaRPr/>
          </a:p>
        </p:txBody>
      </p:sp>
      <p:sp>
        <p:nvSpPr>
          <p:cNvPr id="518" name="Google Shape;518;p5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19" name="Google Shape;519;p58"/>
          <p:cNvSpPr txBox="1"/>
          <p:nvPr/>
        </p:nvSpPr>
        <p:spPr>
          <a:xfrm>
            <a:off x="353350" y="1267400"/>
            <a:ext cx="5025600" cy="3786000"/>
          </a:xfrm>
          <a:prstGeom prst="rect">
            <a:avLst/>
          </a:prstGeom>
          <a:noFill/>
          <a:ln>
            <a:noFill/>
          </a:ln>
        </p:spPr>
        <p:txBody>
          <a:bodyPr anchorCtr="0" anchor="t" bIns="91425" lIns="91425" spcFirstLastPara="1" rIns="91425" wrap="square" tIns="91425">
            <a:normAutofit/>
          </a:bodyPr>
          <a:lstStyle/>
          <a:p>
            <a:pPr indent="-387350" lvl="1" marL="1219200" rtl="0" algn="l">
              <a:lnSpc>
                <a:spcPct val="120000"/>
              </a:lnSpc>
              <a:spcBef>
                <a:spcPts val="0"/>
              </a:spcBef>
              <a:spcAft>
                <a:spcPts val="0"/>
              </a:spcAft>
              <a:buClr>
                <a:schemeClr val="accent1"/>
              </a:buClr>
              <a:buSzPts val="1300"/>
              <a:buChar char="➢"/>
            </a:pPr>
            <a:r>
              <a:rPr lang="en-US" sz="1300">
                <a:solidFill>
                  <a:srgbClr val="212121"/>
                </a:solidFill>
              </a:rPr>
              <a:t>The Browser Object Model</a:t>
            </a:r>
            <a:endParaRPr sz="1300">
              <a:solidFill>
                <a:srgbClr val="212121"/>
              </a:solidFill>
            </a:endParaRPr>
          </a:p>
          <a:p>
            <a:pPr indent="-387350" lvl="1" marL="1219200" rtl="0" algn="l">
              <a:lnSpc>
                <a:spcPct val="120000"/>
              </a:lnSpc>
              <a:spcBef>
                <a:spcPts val="0"/>
              </a:spcBef>
              <a:spcAft>
                <a:spcPts val="0"/>
              </a:spcAft>
              <a:buClr>
                <a:schemeClr val="accent1"/>
              </a:buClr>
              <a:buSzPts val="1300"/>
              <a:buChar char="➢"/>
            </a:pPr>
            <a:r>
              <a:rPr lang="en-US" sz="1300">
                <a:solidFill>
                  <a:srgbClr val="212121"/>
                </a:solidFill>
              </a:rPr>
              <a:t>The Browser Object Model Hierarchy</a:t>
            </a:r>
            <a:endParaRPr sz="1300">
              <a:solidFill>
                <a:srgbClr val="212121"/>
              </a:solidFill>
            </a:endParaRPr>
          </a:p>
          <a:p>
            <a:pPr indent="-387350" lvl="1" marL="1219200" rtl="0" algn="l">
              <a:lnSpc>
                <a:spcPct val="120000"/>
              </a:lnSpc>
              <a:spcBef>
                <a:spcPts val="0"/>
              </a:spcBef>
              <a:spcAft>
                <a:spcPts val="0"/>
              </a:spcAft>
              <a:buClr>
                <a:schemeClr val="accent1"/>
              </a:buClr>
              <a:buSzPts val="1300"/>
              <a:buChar char="➢"/>
            </a:pPr>
            <a:r>
              <a:rPr lang="en-US" sz="1300">
                <a:solidFill>
                  <a:srgbClr val="212121"/>
                </a:solidFill>
              </a:rPr>
              <a:t>Browser Object Model Objects</a:t>
            </a:r>
            <a:endParaRPr sz="1300">
              <a:solidFill>
                <a:srgbClr val="212121"/>
              </a:solidFill>
            </a:endParaRPr>
          </a:p>
          <a:p>
            <a:pPr indent="-387350" lvl="1" marL="1219200" rtl="0" algn="l">
              <a:lnSpc>
                <a:spcPct val="120000"/>
              </a:lnSpc>
              <a:spcBef>
                <a:spcPts val="0"/>
              </a:spcBef>
              <a:spcAft>
                <a:spcPts val="0"/>
              </a:spcAft>
              <a:buClr>
                <a:schemeClr val="accent1"/>
              </a:buClr>
              <a:buSzPts val="1300"/>
              <a:buChar char="➢"/>
            </a:pPr>
            <a:r>
              <a:rPr lang="en-US" sz="1300">
                <a:solidFill>
                  <a:srgbClr val="212121"/>
                </a:solidFill>
              </a:rPr>
              <a:t>Window Object Properties</a:t>
            </a:r>
            <a:endParaRPr sz="1300">
              <a:solidFill>
                <a:srgbClr val="212121"/>
              </a:solidFill>
            </a:endParaRPr>
          </a:p>
          <a:p>
            <a:pPr indent="-387350" lvl="1" marL="1219200" rtl="0" algn="l">
              <a:lnSpc>
                <a:spcPct val="120000"/>
              </a:lnSpc>
              <a:spcBef>
                <a:spcPts val="0"/>
              </a:spcBef>
              <a:spcAft>
                <a:spcPts val="0"/>
              </a:spcAft>
              <a:buClr>
                <a:schemeClr val="accent1"/>
              </a:buClr>
              <a:buSzPts val="1300"/>
              <a:buChar char="➢"/>
            </a:pPr>
            <a:r>
              <a:rPr lang="en-US" sz="1300">
                <a:solidFill>
                  <a:srgbClr val="212121"/>
                </a:solidFill>
              </a:rPr>
              <a:t>Getting Information About the Window</a:t>
            </a:r>
            <a:endParaRPr sz="1300">
              <a:solidFill>
                <a:srgbClr val="212121"/>
              </a:solidFill>
            </a:endParaRPr>
          </a:p>
          <a:p>
            <a:pPr indent="-387350" lvl="1" marL="1219200" rtl="0" algn="l">
              <a:lnSpc>
                <a:spcPct val="120000"/>
              </a:lnSpc>
              <a:spcBef>
                <a:spcPts val="0"/>
              </a:spcBef>
              <a:spcAft>
                <a:spcPts val="0"/>
              </a:spcAft>
              <a:buClr>
                <a:schemeClr val="accent1"/>
              </a:buClr>
              <a:buSzPts val="1300"/>
              <a:buChar char="➢"/>
            </a:pPr>
            <a:r>
              <a:rPr lang="en-US" sz="1300">
                <a:solidFill>
                  <a:srgbClr val="212121"/>
                </a:solidFill>
              </a:rPr>
              <a:t>Window Object Methods</a:t>
            </a:r>
            <a:endParaRPr sz="1300">
              <a:solidFill>
                <a:srgbClr val="212121"/>
              </a:solidFill>
            </a:endParaRPr>
          </a:p>
          <a:p>
            <a:pPr indent="-387350" lvl="2" marL="1828800" rtl="0" algn="l">
              <a:lnSpc>
                <a:spcPct val="120000"/>
              </a:lnSpc>
              <a:spcBef>
                <a:spcPts val="0"/>
              </a:spcBef>
              <a:spcAft>
                <a:spcPts val="0"/>
              </a:spcAft>
              <a:buClr>
                <a:schemeClr val="accent1"/>
              </a:buClr>
              <a:buSzPts val="1300"/>
              <a:buChar char="■"/>
            </a:pPr>
            <a:r>
              <a:rPr lang="en-US" sz="1300">
                <a:solidFill>
                  <a:srgbClr val="212121"/>
                </a:solidFill>
              </a:rPr>
              <a:t>Open and Close</a:t>
            </a:r>
            <a:endParaRPr sz="1300">
              <a:solidFill>
                <a:srgbClr val="212121"/>
              </a:solidFill>
            </a:endParaRPr>
          </a:p>
          <a:p>
            <a:pPr indent="-387350" lvl="2" marL="1828800" rtl="0" algn="l">
              <a:lnSpc>
                <a:spcPct val="120000"/>
              </a:lnSpc>
              <a:spcBef>
                <a:spcPts val="0"/>
              </a:spcBef>
              <a:spcAft>
                <a:spcPts val="0"/>
              </a:spcAft>
              <a:buClr>
                <a:schemeClr val="accent1"/>
              </a:buClr>
              <a:buSzPts val="1300"/>
              <a:buChar char="■"/>
            </a:pPr>
            <a:r>
              <a:rPr lang="en-US" sz="1300">
                <a:solidFill>
                  <a:srgbClr val="212121"/>
                </a:solidFill>
              </a:rPr>
              <a:t>Scroll and Print</a:t>
            </a:r>
            <a:endParaRPr sz="1300">
              <a:solidFill>
                <a:srgbClr val="212121"/>
              </a:solidFill>
            </a:endParaRPr>
          </a:p>
          <a:p>
            <a:pPr indent="-387350" lvl="1" marL="1219200" rtl="0" algn="l">
              <a:lnSpc>
                <a:spcPct val="120000"/>
              </a:lnSpc>
              <a:spcBef>
                <a:spcPts val="0"/>
              </a:spcBef>
              <a:spcAft>
                <a:spcPts val="0"/>
              </a:spcAft>
              <a:buClr>
                <a:schemeClr val="accent1"/>
              </a:buClr>
              <a:buSzPts val="1300"/>
              <a:buChar char="➢"/>
            </a:pPr>
            <a:r>
              <a:rPr lang="en-US" sz="1300">
                <a:solidFill>
                  <a:srgbClr val="212121"/>
                </a:solidFill>
              </a:rPr>
              <a:t>The Location Object</a:t>
            </a:r>
            <a:endParaRPr sz="1300">
              <a:solidFill>
                <a:srgbClr val="212121"/>
              </a:solidFill>
            </a:endParaRPr>
          </a:p>
          <a:p>
            <a:pPr indent="-387350" lvl="1" marL="1219200" rtl="0" algn="l">
              <a:lnSpc>
                <a:spcPct val="120000"/>
              </a:lnSpc>
              <a:spcBef>
                <a:spcPts val="0"/>
              </a:spcBef>
              <a:spcAft>
                <a:spcPts val="0"/>
              </a:spcAft>
              <a:buClr>
                <a:schemeClr val="accent1"/>
              </a:buClr>
              <a:buSzPts val="1300"/>
              <a:buChar char="➢"/>
            </a:pPr>
            <a:r>
              <a:rPr lang="en-US" sz="1300">
                <a:solidFill>
                  <a:srgbClr val="212121"/>
                </a:solidFill>
              </a:rPr>
              <a:t>The Screen Object</a:t>
            </a:r>
            <a:endParaRPr sz="1300">
              <a:solidFill>
                <a:srgbClr val="212121"/>
              </a:solidFill>
            </a:endParaRPr>
          </a:p>
          <a:p>
            <a:pPr indent="-387350" lvl="1" marL="1219200" rtl="0" algn="l">
              <a:lnSpc>
                <a:spcPct val="120000"/>
              </a:lnSpc>
              <a:spcBef>
                <a:spcPts val="0"/>
              </a:spcBef>
              <a:spcAft>
                <a:spcPts val="0"/>
              </a:spcAft>
              <a:buClr>
                <a:schemeClr val="accent1"/>
              </a:buClr>
              <a:buSzPts val="1300"/>
              <a:buChar char="➢"/>
            </a:pPr>
            <a:r>
              <a:rPr lang="en-US" sz="1300">
                <a:solidFill>
                  <a:srgbClr val="212121"/>
                </a:solidFill>
              </a:rPr>
              <a:t>The History Object</a:t>
            </a:r>
            <a:endParaRPr sz="1300">
              <a:solidFill>
                <a:srgbClr val="212121"/>
              </a:solidFill>
            </a:endParaRPr>
          </a:p>
          <a:p>
            <a:pPr indent="-387350" lvl="1" marL="1219200" rtl="0" algn="l">
              <a:lnSpc>
                <a:spcPct val="120000"/>
              </a:lnSpc>
              <a:spcBef>
                <a:spcPts val="0"/>
              </a:spcBef>
              <a:spcAft>
                <a:spcPts val="0"/>
              </a:spcAft>
              <a:buClr>
                <a:schemeClr val="accent1"/>
              </a:buClr>
              <a:buSzPts val="1300"/>
              <a:buChar char="➢"/>
            </a:pPr>
            <a:r>
              <a:rPr lang="en-US" sz="1300">
                <a:solidFill>
                  <a:srgbClr val="212121"/>
                </a:solidFill>
              </a:rPr>
              <a:t>Navigating within Browsing History</a:t>
            </a:r>
            <a:endParaRPr sz="1300">
              <a:solidFill>
                <a:srgbClr val="212121"/>
              </a:solidFill>
            </a:endParaRPr>
          </a:p>
          <a:p>
            <a:pPr indent="-387350" lvl="1" marL="1219200" rtl="0" algn="l">
              <a:lnSpc>
                <a:spcPct val="120000"/>
              </a:lnSpc>
              <a:spcBef>
                <a:spcPts val="0"/>
              </a:spcBef>
              <a:spcAft>
                <a:spcPts val="0"/>
              </a:spcAft>
              <a:buClr>
                <a:schemeClr val="accent1"/>
              </a:buClr>
              <a:buSzPts val="1300"/>
              <a:buChar char="➢"/>
            </a:pPr>
            <a:r>
              <a:rPr lang="en-US" sz="1300">
                <a:solidFill>
                  <a:srgbClr val="212121"/>
                </a:solidFill>
              </a:rPr>
              <a:t>The Navigator Object</a:t>
            </a:r>
            <a:endParaRPr sz="1300">
              <a:solidFill>
                <a:srgbClr val="21212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SzPts val="1100"/>
              <a:buNone/>
            </a:pPr>
            <a:r>
              <a:rPr lang="en-US"/>
              <a:t>The Browser Object Model</a:t>
            </a:r>
            <a:endParaRPr/>
          </a:p>
        </p:txBody>
      </p:sp>
      <p:sp>
        <p:nvSpPr>
          <p:cNvPr id="526" name="Google Shape;526;p5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27" name="Google Shape;527;p59"/>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lnSpc>
                <a:spcPct val="107000"/>
              </a:lnSpc>
              <a:spcBef>
                <a:spcPts val="0"/>
              </a:spcBef>
              <a:spcAft>
                <a:spcPts val="0"/>
              </a:spcAft>
              <a:buNone/>
            </a:pPr>
            <a:r>
              <a:rPr lang="en-US">
                <a:solidFill>
                  <a:schemeClr val="accent2"/>
                </a:solidFill>
              </a:rPr>
              <a:t>The </a:t>
            </a:r>
            <a:r>
              <a:rPr b="1" lang="en-US" u="sng">
                <a:solidFill>
                  <a:schemeClr val="hlink"/>
                </a:solidFill>
                <a:hlinkClick r:id="rId3"/>
              </a:rPr>
              <a:t>Browser Object Model (BOM)</a:t>
            </a:r>
            <a:r>
              <a:rPr lang="en-US">
                <a:solidFill>
                  <a:schemeClr val="accent2"/>
                </a:solidFill>
              </a:rPr>
              <a:t> is a graph of objects used to interact with the browser. The BOM provides </a:t>
            </a:r>
            <a:r>
              <a:rPr b="1" lang="en-US">
                <a:solidFill>
                  <a:schemeClr val="accent2"/>
                </a:solidFill>
              </a:rPr>
              <a:t>access to the characteristics of a browser</a:t>
            </a:r>
            <a:r>
              <a:rPr lang="en-US">
                <a:solidFill>
                  <a:schemeClr val="accent2"/>
                </a:solidFill>
              </a:rPr>
              <a:t> (i.e. browser window, screen characteristics, browser history etc.). </a:t>
            </a:r>
            <a:endParaRPr>
              <a:solidFill>
                <a:schemeClr val="accent2"/>
              </a:solidFill>
            </a:endParaRPr>
          </a:p>
          <a:p>
            <a:pPr indent="0" lvl="0" marL="0" rtl="0" algn="l">
              <a:lnSpc>
                <a:spcPct val="107000"/>
              </a:lnSpc>
              <a:spcBef>
                <a:spcPts val="600"/>
              </a:spcBef>
              <a:spcAft>
                <a:spcPts val="0"/>
              </a:spcAft>
              <a:buNone/>
            </a:pPr>
            <a:r>
              <a:rPr lang="en-US">
                <a:solidFill>
                  <a:schemeClr val="accent2"/>
                </a:solidFill>
              </a:rPr>
              <a:t>The </a:t>
            </a:r>
            <a:r>
              <a:rPr b="1" lang="en-US" u="sng">
                <a:solidFill>
                  <a:schemeClr val="hlink"/>
                </a:solidFill>
                <a:latin typeface="Consolas"/>
                <a:ea typeface="Consolas"/>
                <a:cs typeface="Consolas"/>
                <a:sym typeface="Consolas"/>
                <a:hlinkClick r:id="rId4"/>
              </a:rPr>
              <a:t>window</a:t>
            </a:r>
            <a:r>
              <a:rPr lang="en-US">
                <a:solidFill>
                  <a:schemeClr val="accent2"/>
                </a:solidFill>
              </a:rPr>
              <a:t> object, as the default, provides access to the methods in the BOM directly or indirectly. Even the </a:t>
            </a:r>
            <a:r>
              <a:rPr b="1" lang="en-US">
                <a:solidFill>
                  <a:schemeClr val="accent2"/>
                </a:solidFill>
              </a:rPr>
              <a:t>document object model (DOM) </a:t>
            </a:r>
            <a:r>
              <a:rPr lang="en-US">
                <a:solidFill>
                  <a:schemeClr val="accent2"/>
                </a:solidFill>
              </a:rPr>
              <a:t>is a property of the </a:t>
            </a:r>
            <a:r>
              <a:rPr b="1" lang="en-US">
                <a:solidFill>
                  <a:schemeClr val="accent2"/>
                </a:solidFill>
                <a:latin typeface="Consolas"/>
                <a:ea typeface="Consolas"/>
                <a:cs typeface="Consolas"/>
                <a:sym typeface="Consolas"/>
              </a:rPr>
              <a:t>window</a:t>
            </a:r>
            <a:r>
              <a:rPr b="1" lang="en-US">
                <a:solidFill>
                  <a:schemeClr val="accent2"/>
                </a:solidFill>
              </a:rPr>
              <a:t> </a:t>
            </a:r>
            <a:r>
              <a:rPr lang="en-US">
                <a:solidFill>
                  <a:schemeClr val="accent2"/>
                </a:solidFill>
              </a:rPr>
              <a:t>object. It is important to note that there are no official standards for the BOM, but almost all modern browsers have implemented the same methods for interactivity. The </a:t>
            </a:r>
            <a:r>
              <a:rPr b="1" lang="en-US">
                <a:solidFill>
                  <a:schemeClr val="accent2"/>
                </a:solidFill>
                <a:latin typeface="Consolas"/>
                <a:ea typeface="Consolas"/>
                <a:cs typeface="Consolas"/>
                <a:sym typeface="Consolas"/>
              </a:rPr>
              <a:t>window</a:t>
            </a:r>
            <a:r>
              <a:rPr b="1" lang="en-US">
                <a:solidFill>
                  <a:schemeClr val="accent2"/>
                </a:solidFill>
              </a:rPr>
              <a:t> </a:t>
            </a:r>
            <a:r>
              <a:rPr lang="en-US">
                <a:solidFill>
                  <a:schemeClr val="accent2"/>
                </a:solidFill>
              </a:rPr>
              <a:t>object is supported by all browsers.</a:t>
            </a:r>
            <a:endParaRPr>
              <a:solidFill>
                <a:schemeClr val="accent2"/>
              </a:solidFill>
            </a:endParaRPr>
          </a:p>
          <a:p>
            <a:pPr indent="0" lvl="0" marL="0" rtl="0" algn="l">
              <a:lnSpc>
                <a:spcPct val="107000"/>
              </a:lnSpc>
              <a:spcBef>
                <a:spcPts val="600"/>
              </a:spcBef>
              <a:spcAft>
                <a:spcPts val="0"/>
              </a:spcAft>
              <a:buNone/>
            </a:pPr>
            <a:r>
              <a:rPr lang="en-US">
                <a:solidFill>
                  <a:schemeClr val="accent2"/>
                </a:solidFill>
              </a:rPr>
              <a:t>All </a:t>
            </a:r>
            <a:r>
              <a:rPr b="1" lang="en-US">
                <a:solidFill>
                  <a:schemeClr val="accent2"/>
                </a:solidFill>
              </a:rPr>
              <a:t>global </a:t>
            </a:r>
            <a:r>
              <a:rPr lang="en-US">
                <a:solidFill>
                  <a:schemeClr val="accent2"/>
                </a:solidFill>
              </a:rPr>
              <a:t>JavaScript objects, functions, and variables automatically become members of the window object. Global variables are properties of the window object, and global functions are methods of the window object.</a:t>
            </a:r>
            <a:endParaRPr>
              <a:solidFill>
                <a:schemeClr val="accent2"/>
              </a:solidFill>
            </a:endParaRPr>
          </a:p>
          <a:p>
            <a:pPr indent="0" lvl="0" marL="0" rtl="0" algn="l">
              <a:lnSpc>
                <a:spcPct val="107000"/>
              </a:lnSpc>
              <a:spcBef>
                <a:spcPts val="600"/>
              </a:spcBef>
              <a:spcAft>
                <a:spcPts val="0"/>
              </a:spcAft>
              <a:buNone/>
            </a:pPr>
            <a:r>
              <a:rPr lang="en-US" sz="1200">
                <a:solidFill>
                  <a:schemeClr val="accent2"/>
                </a:solidFill>
                <a:highlight>
                  <a:schemeClr val="lt1"/>
                </a:highlight>
              </a:rPr>
              <a:t>Example:</a:t>
            </a:r>
            <a:r>
              <a:rPr b="1" lang="en-US" sz="1200">
                <a:solidFill>
                  <a:schemeClr val="accent2"/>
                </a:solidFill>
                <a:highlight>
                  <a:schemeClr val="lt1"/>
                </a:highlight>
              </a:rPr>
              <a:t> </a:t>
            </a:r>
            <a:r>
              <a:rPr b="1" lang="en-US" sz="1200">
                <a:solidFill>
                  <a:schemeClr val="accent2"/>
                </a:solidFill>
                <a:highlight>
                  <a:schemeClr val="lt1"/>
                </a:highlight>
                <a:latin typeface="Consolas"/>
                <a:ea typeface="Consolas"/>
                <a:cs typeface="Consolas"/>
                <a:sym typeface="Consolas"/>
              </a:rPr>
              <a:t>window.document.getElementById("header")</a:t>
            </a:r>
            <a:r>
              <a:rPr b="1" lang="en-US" sz="1200">
                <a:solidFill>
                  <a:schemeClr val="accent2"/>
                </a:solidFill>
                <a:highlight>
                  <a:schemeClr val="lt1"/>
                </a:highlight>
              </a:rPr>
              <a:t> </a:t>
            </a:r>
            <a:r>
              <a:rPr lang="en-US" sz="1200">
                <a:solidFill>
                  <a:schemeClr val="accent2"/>
                </a:solidFill>
                <a:highlight>
                  <a:schemeClr val="lt1"/>
                </a:highlight>
              </a:rPr>
              <a:t>is the same as</a:t>
            </a:r>
            <a:r>
              <a:rPr b="1" lang="en-US" sz="1200">
                <a:solidFill>
                  <a:schemeClr val="accent2"/>
                </a:solidFill>
                <a:highlight>
                  <a:schemeClr val="lt1"/>
                </a:highlight>
              </a:rPr>
              <a:t> </a:t>
            </a:r>
            <a:r>
              <a:rPr b="1" lang="en-US" sz="1200">
                <a:solidFill>
                  <a:schemeClr val="accent2"/>
                </a:solidFill>
                <a:highlight>
                  <a:schemeClr val="lt1"/>
                </a:highlight>
                <a:latin typeface="Consolas"/>
                <a:ea typeface="Consolas"/>
                <a:cs typeface="Consolas"/>
                <a:sym typeface="Consolas"/>
              </a:rPr>
              <a:t>document.getElementById("header");</a:t>
            </a:r>
            <a:endParaRPr sz="1200">
              <a:solidFill>
                <a:schemeClr val="accent2"/>
              </a:solidFill>
            </a:endParaRPr>
          </a:p>
          <a:p>
            <a:pPr indent="0" lvl="0" marL="0" rtl="0" algn="l">
              <a:lnSpc>
                <a:spcPct val="107000"/>
              </a:lnSpc>
              <a:spcBef>
                <a:spcPts val="600"/>
              </a:spcBef>
              <a:spcAft>
                <a:spcPts val="0"/>
              </a:spcAft>
              <a:buNone/>
            </a:pPr>
            <a:r>
              <a:rPr lang="en-US">
                <a:solidFill>
                  <a:schemeClr val="accent2"/>
                </a:solidFill>
              </a:rPr>
              <a:t>If a document contains frames (</a:t>
            </a:r>
            <a:r>
              <a:rPr b="1" lang="en-US">
                <a:solidFill>
                  <a:schemeClr val="accent2"/>
                </a:solidFill>
                <a:latin typeface="Consolas"/>
                <a:ea typeface="Consolas"/>
                <a:cs typeface="Consolas"/>
                <a:sym typeface="Consolas"/>
              </a:rPr>
              <a:t>&lt;iframe&gt;</a:t>
            </a:r>
            <a:r>
              <a:rPr lang="en-US">
                <a:solidFill>
                  <a:schemeClr val="accent2"/>
                </a:solidFill>
              </a:rPr>
              <a:t> tags), the browser creates one window object for the HTML document, and one additional window object for each frame.</a:t>
            </a:r>
            <a:endParaRPr b="1">
              <a:solidFill>
                <a:schemeClr val="accent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The Browser Object Model Hierarchy</a:t>
            </a:r>
            <a:endParaRPr/>
          </a:p>
        </p:txBody>
      </p:sp>
      <p:sp>
        <p:nvSpPr>
          <p:cNvPr id="534" name="Google Shape;534;p6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35" name="Google Shape;535;p60"/>
          <p:cNvSpPr/>
          <p:nvPr/>
        </p:nvSpPr>
        <p:spPr>
          <a:xfrm>
            <a:off x="3771750" y="1684800"/>
            <a:ext cx="1600500" cy="2952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Consolas"/>
                <a:ea typeface="Consolas"/>
                <a:cs typeface="Consolas"/>
                <a:sym typeface="Consolas"/>
              </a:rPr>
              <a:t>window</a:t>
            </a:r>
            <a:endParaRPr b="1">
              <a:latin typeface="Consolas"/>
              <a:ea typeface="Consolas"/>
              <a:cs typeface="Consolas"/>
              <a:sym typeface="Consolas"/>
            </a:endParaRPr>
          </a:p>
        </p:txBody>
      </p:sp>
      <p:sp>
        <p:nvSpPr>
          <p:cNvPr id="536" name="Google Shape;536;p60"/>
          <p:cNvSpPr/>
          <p:nvPr/>
        </p:nvSpPr>
        <p:spPr>
          <a:xfrm>
            <a:off x="3846439" y="2401300"/>
            <a:ext cx="1451100" cy="2952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Consolas"/>
                <a:ea typeface="Consolas"/>
                <a:cs typeface="Consolas"/>
                <a:sym typeface="Consolas"/>
              </a:rPr>
              <a:t>screen</a:t>
            </a:r>
            <a:endParaRPr b="1">
              <a:latin typeface="Consolas"/>
              <a:ea typeface="Consolas"/>
              <a:cs typeface="Consolas"/>
              <a:sym typeface="Consolas"/>
            </a:endParaRPr>
          </a:p>
        </p:txBody>
      </p:sp>
      <p:sp>
        <p:nvSpPr>
          <p:cNvPr id="537" name="Google Shape;537;p60"/>
          <p:cNvSpPr/>
          <p:nvPr/>
        </p:nvSpPr>
        <p:spPr>
          <a:xfrm>
            <a:off x="2194545" y="2401300"/>
            <a:ext cx="1451100" cy="2952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Consolas"/>
                <a:ea typeface="Consolas"/>
                <a:cs typeface="Consolas"/>
                <a:sym typeface="Consolas"/>
              </a:rPr>
              <a:t>history</a:t>
            </a:r>
            <a:endParaRPr b="1">
              <a:latin typeface="Consolas"/>
              <a:ea typeface="Consolas"/>
              <a:cs typeface="Consolas"/>
              <a:sym typeface="Consolas"/>
            </a:endParaRPr>
          </a:p>
        </p:txBody>
      </p:sp>
      <p:sp>
        <p:nvSpPr>
          <p:cNvPr id="538" name="Google Shape;538;p60"/>
          <p:cNvSpPr/>
          <p:nvPr/>
        </p:nvSpPr>
        <p:spPr>
          <a:xfrm>
            <a:off x="542650" y="2401300"/>
            <a:ext cx="1451100" cy="295200"/>
          </a:xfrm>
          <a:prstGeom prst="rect">
            <a:avLst/>
          </a:prstGeom>
          <a:solidFill>
            <a:srgbClr val="FCE5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Consolas"/>
                <a:ea typeface="Consolas"/>
                <a:cs typeface="Consolas"/>
                <a:sym typeface="Consolas"/>
              </a:rPr>
              <a:t>location</a:t>
            </a:r>
            <a:endParaRPr b="1">
              <a:latin typeface="Consolas"/>
              <a:ea typeface="Consolas"/>
              <a:cs typeface="Consolas"/>
              <a:sym typeface="Consolas"/>
            </a:endParaRPr>
          </a:p>
        </p:txBody>
      </p:sp>
      <p:sp>
        <p:nvSpPr>
          <p:cNvPr id="539" name="Google Shape;539;p60"/>
          <p:cNvSpPr/>
          <p:nvPr/>
        </p:nvSpPr>
        <p:spPr>
          <a:xfrm>
            <a:off x="5498334" y="2401300"/>
            <a:ext cx="1451100" cy="295200"/>
          </a:xfrm>
          <a:prstGeom prst="rect">
            <a:avLst/>
          </a:prstGeom>
          <a:solidFill>
            <a:srgbClr val="D0E0E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Consolas"/>
                <a:ea typeface="Consolas"/>
                <a:cs typeface="Consolas"/>
                <a:sym typeface="Consolas"/>
              </a:rPr>
              <a:t>navigator</a:t>
            </a:r>
            <a:endParaRPr b="1">
              <a:latin typeface="Consolas"/>
              <a:ea typeface="Consolas"/>
              <a:cs typeface="Consolas"/>
              <a:sym typeface="Consolas"/>
            </a:endParaRPr>
          </a:p>
        </p:txBody>
      </p:sp>
      <p:sp>
        <p:nvSpPr>
          <p:cNvPr id="540" name="Google Shape;540;p60"/>
          <p:cNvSpPr/>
          <p:nvPr/>
        </p:nvSpPr>
        <p:spPr>
          <a:xfrm>
            <a:off x="7150228" y="2401300"/>
            <a:ext cx="1451100" cy="2952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Consolas"/>
                <a:ea typeface="Consolas"/>
                <a:cs typeface="Consolas"/>
                <a:sym typeface="Consolas"/>
              </a:rPr>
              <a:t>document</a:t>
            </a:r>
            <a:endParaRPr b="1">
              <a:latin typeface="Consolas"/>
              <a:ea typeface="Consolas"/>
              <a:cs typeface="Consolas"/>
              <a:sym typeface="Consolas"/>
            </a:endParaRPr>
          </a:p>
        </p:txBody>
      </p:sp>
      <p:cxnSp>
        <p:nvCxnSpPr>
          <p:cNvPr id="541" name="Google Shape;541;p60"/>
          <p:cNvCxnSpPr>
            <a:stCxn id="535" idx="2"/>
            <a:endCxn id="536" idx="0"/>
          </p:cNvCxnSpPr>
          <p:nvPr/>
        </p:nvCxnSpPr>
        <p:spPr>
          <a:xfrm>
            <a:off x="4572000" y="1980000"/>
            <a:ext cx="0" cy="421200"/>
          </a:xfrm>
          <a:prstGeom prst="straightConnector1">
            <a:avLst/>
          </a:prstGeom>
          <a:noFill/>
          <a:ln cap="flat" cmpd="sng" w="19050">
            <a:solidFill>
              <a:schemeClr val="dk2"/>
            </a:solidFill>
            <a:prstDash val="solid"/>
            <a:round/>
            <a:headEnd len="med" w="med" type="none"/>
            <a:tailEnd len="med" w="med" type="none"/>
          </a:ln>
        </p:spPr>
      </p:cxnSp>
      <p:cxnSp>
        <p:nvCxnSpPr>
          <p:cNvPr id="542" name="Google Shape;542;p60"/>
          <p:cNvCxnSpPr>
            <a:stCxn id="535" idx="2"/>
            <a:endCxn id="538" idx="0"/>
          </p:cNvCxnSpPr>
          <p:nvPr/>
        </p:nvCxnSpPr>
        <p:spPr>
          <a:xfrm rot="5400000">
            <a:off x="2709450" y="538650"/>
            <a:ext cx="421200" cy="3303900"/>
          </a:xfrm>
          <a:prstGeom prst="bentConnector3">
            <a:avLst>
              <a:gd fmla="val 50012" name="adj1"/>
            </a:avLst>
          </a:prstGeom>
          <a:noFill/>
          <a:ln cap="flat" cmpd="sng" w="19050">
            <a:solidFill>
              <a:schemeClr val="dk2"/>
            </a:solidFill>
            <a:prstDash val="solid"/>
            <a:round/>
            <a:headEnd len="med" w="med" type="none"/>
            <a:tailEnd len="med" w="med" type="none"/>
          </a:ln>
        </p:spPr>
      </p:cxnSp>
      <p:cxnSp>
        <p:nvCxnSpPr>
          <p:cNvPr id="543" name="Google Shape;543;p60"/>
          <p:cNvCxnSpPr>
            <a:stCxn id="535" idx="2"/>
            <a:endCxn id="537" idx="0"/>
          </p:cNvCxnSpPr>
          <p:nvPr/>
        </p:nvCxnSpPr>
        <p:spPr>
          <a:xfrm rot="5400000">
            <a:off x="3535500" y="1364700"/>
            <a:ext cx="421200" cy="1651800"/>
          </a:xfrm>
          <a:prstGeom prst="bentConnector3">
            <a:avLst>
              <a:gd fmla="val 50012" name="adj1"/>
            </a:avLst>
          </a:prstGeom>
          <a:noFill/>
          <a:ln cap="flat" cmpd="sng" w="19050">
            <a:solidFill>
              <a:schemeClr val="dk2"/>
            </a:solidFill>
            <a:prstDash val="solid"/>
            <a:round/>
            <a:headEnd len="med" w="med" type="none"/>
            <a:tailEnd len="med" w="med" type="none"/>
          </a:ln>
        </p:spPr>
      </p:cxnSp>
      <p:cxnSp>
        <p:nvCxnSpPr>
          <p:cNvPr id="544" name="Google Shape;544;p60"/>
          <p:cNvCxnSpPr>
            <a:stCxn id="535" idx="2"/>
            <a:endCxn id="539" idx="0"/>
          </p:cNvCxnSpPr>
          <p:nvPr/>
        </p:nvCxnSpPr>
        <p:spPr>
          <a:xfrm flipH="1" rot="-5400000">
            <a:off x="5187300" y="1364700"/>
            <a:ext cx="421200" cy="1651800"/>
          </a:xfrm>
          <a:prstGeom prst="bentConnector3">
            <a:avLst>
              <a:gd fmla="val 50012" name="adj1"/>
            </a:avLst>
          </a:prstGeom>
          <a:noFill/>
          <a:ln cap="flat" cmpd="sng" w="19050">
            <a:solidFill>
              <a:schemeClr val="dk2"/>
            </a:solidFill>
            <a:prstDash val="solid"/>
            <a:round/>
            <a:headEnd len="med" w="med" type="none"/>
            <a:tailEnd len="med" w="med" type="none"/>
          </a:ln>
        </p:spPr>
      </p:cxnSp>
      <p:cxnSp>
        <p:nvCxnSpPr>
          <p:cNvPr id="545" name="Google Shape;545;p60"/>
          <p:cNvCxnSpPr>
            <a:stCxn id="535" idx="2"/>
            <a:endCxn id="540" idx="0"/>
          </p:cNvCxnSpPr>
          <p:nvPr/>
        </p:nvCxnSpPr>
        <p:spPr>
          <a:xfrm flipH="1" rot="-5400000">
            <a:off x="6013350" y="538650"/>
            <a:ext cx="421200" cy="3303900"/>
          </a:xfrm>
          <a:prstGeom prst="bentConnector3">
            <a:avLst>
              <a:gd fmla="val 50012" name="adj1"/>
            </a:avLst>
          </a:prstGeom>
          <a:noFill/>
          <a:ln cap="flat" cmpd="sng" w="19050">
            <a:solidFill>
              <a:schemeClr val="dk2"/>
            </a:solidFill>
            <a:prstDash val="solid"/>
            <a:round/>
            <a:headEnd len="med" w="med" type="none"/>
            <a:tailEnd len="med" w="med" type="none"/>
          </a:ln>
        </p:spPr>
      </p:cxnSp>
      <p:sp>
        <p:nvSpPr>
          <p:cNvPr id="546" name="Google Shape;546;p60"/>
          <p:cNvSpPr txBox="1"/>
          <p:nvPr/>
        </p:nvSpPr>
        <p:spPr>
          <a:xfrm>
            <a:off x="5372250" y="1663050"/>
            <a:ext cx="287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Represents the browser window.</a:t>
            </a:r>
            <a:endParaRPr sz="1000"/>
          </a:p>
        </p:txBody>
      </p:sp>
      <p:sp>
        <p:nvSpPr>
          <p:cNvPr id="547" name="Google Shape;547;p60"/>
          <p:cNvSpPr txBox="1"/>
          <p:nvPr/>
        </p:nvSpPr>
        <p:spPr>
          <a:xfrm>
            <a:off x="542650" y="2696500"/>
            <a:ext cx="1451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Contains information about the current URL.</a:t>
            </a:r>
            <a:endParaRPr sz="1000"/>
          </a:p>
        </p:txBody>
      </p:sp>
      <p:sp>
        <p:nvSpPr>
          <p:cNvPr id="548" name="Google Shape;548;p60"/>
          <p:cNvSpPr txBox="1"/>
          <p:nvPr/>
        </p:nvSpPr>
        <p:spPr>
          <a:xfrm>
            <a:off x="2194500" y="2696600"/>
            <a:ext cx="1451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Contains past URLs that have been visited by the user.</a:t>
            </a:r>
            <a:endParaRPr sz="1000"/>
          </a:p>
        </p:txBody>
      </p:sp>
      <p:sp>
        <p:nvSpPr>
          <p:cNvPr id="549" name="Google Shape;549;p60"/>
          <p:cNvSpPr txBox="1"/>
          <p:nvPr/>
        </p:nvSpPr>
        <p:spPr>
          <a:xfrm>
            <a:off x="3846350" y="2696600"/>
            <a:ext cx="1451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Contains information about the user’s screen.</a:t>
            </a:r>
            <a:endParaRPr sz="1000"/>
          </a:p>
        </p:txBody>
      </p:sp>
      <p:sp>
        <p:nvSpPr>
          <p:cNvPr id="550" name="Google Shape;550;p60"/>
          <p:cNvSpPr txBox="1"/>
          <p:nvPr/>
        </p:nvSpPr>
        <p:spPr>
          <a:xfrm>
            <a:off x="5498400" y="2696600"/>
            <a:ext cx="1451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Contains information about the user’s </a:t>
            </a:r>
            <a:r>
              <a:rPr lang="en-US" sz="1000"/>
              <a:t>browser</a:t>
            </a:r>
            <a:r>
              <a:rPr lang="en-US" sz="1000"/>
              <a:t>.</a:t>
            </a:r>
            <a:endParaRPr sz="1000"/>
          </a:p>
        </p:txBody>
      </p:sp>
      <p:sp>
        <p:nvSpPr>
          <p:cNvPr id="551" name="Google Shape;551;p60"/>
          <p:cNvSpPr txBox="1"/>
          <p:nvPr/>
        </p:nvSpPr>
        <p:spPr>
          <a:xfrm>
            <a:off x="7150050" y="2696600"/>
            <a:ext cx="1451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t>Represents the current webpage and forms the DOM.</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1"/>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Clr>
                <a:srgbClr val="000000"/>
              </a:buClr>
              <a:buSzPts val="1400"/>
              <a:buFont typeface="Arial"/>
              <a:buNone/>
            </a:pPr>
            <a:r>
              <a:rPr lang="en-US">
                <a:solidFill>
                  <a:srgbClr val="000000"/>
                </a:solidFill>
              </a:rPr>
              <a:t>In order to program BOM objects, they must be identified to the scripts that manipulate their properties and methods. The table on this page summarizes several of the references used within scripts to identify common BOM objects.</a:t>
            </a:r>
            <a:endParaRPr>
              <a:solidFill>
                <a:srgbClr val="000000"/>
              </a:solidFill>
            </a:endParaRPr>
          </a:p>
          <a:p>
            <a:pPr indent="0" lvl="0" marL="0" rtl="0" algn="l">
              <a:spcBef>
                <a:spcPts val="1000"/>
              </a:spcBef>
              <a:spcAft>
                <a:spcPts val="1000"/>
              </a:spcAft>
              <a:buClr>
                <a:srgbClr val="000000"/>
              </a:buClr>
              <a:buSzPts val="1400"/>
              <a:buFont typeface="Arial"/>
              <a:buNone/>
            </a:pPr>
            <a:r>
              <a:rPr lang="en-US">
                <a:solidFill>
                  <a:srgbClr val="000000"/>
                </a:solidFill>
              </a:rPr>
              <a:t>Script references to BOM objects use standard dot notation to trace through the BOM hierarchy and identify specific objects. In some cases, there are shortcut notations that do not require the complete hierarchical path to an object. For example, </a:t>
            </a:r>
            <a:r>
              <a:rPr b="1" lang="en-US">
                <a:solidFill>
                  <a:srgbClr val="000000"/>
                </a:solidFill>
                <a:latin typeface="Consolas"/>
                <a:ea typeface="Consolas"/>
                <a:cs typeface="Consolas"/>
                <a:sym typeface="Consolas"/>
              </a:rPr>
              <a:t>window.document</a:t>
            </a:r>
            <a:r>
              <a:rPr lang="en-US">
                <a:solidFill>
                  <a:srgbClr val="000000"/>
                </a:solidFill>
              </a:rPr>
              <a:t> can be shortened to </a:t>
            </a:r>
            <a:r>
              <a:rPr b="1" lang="en-US">
                <a:solidFill>
                  <a:srgbClr val="000000"/>
                </a:solidFill>
                <a:latin typeface="Consolas"/>
                <a:ea typeface="Consolas"/>
                <a:cs typeface="Consolas"/>
                <a:sym typeface="Consolas"/>
              </a:rPr>
              <a:t>document</a:t>
            </a:r>
            <a:r>
              <a:rPr lang="en-US">
                <a:solidFill>
                  <a:srgbClr val="000000"/>
                </a:solidFill>
              </a:rPr>
              <a:t>.</a:t>
            </a:r>
            <a:endParaRPr/>
          </a:p>
        </p:txBody>
      </p:sp>
      <p:sp>
        <p:nvSpPr>
          <p:cNvPr id="558" name="Google Shape;558;p6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Browser Object Model Objects</a:t>
            </a:r>
            <a:endParaRPr/>
          </a:p>
        </p:txBody>
      </p:sp>
      <p:sp>
        <p:nvSpPr>
          <p:cNvPr id="559" name="Google Shape;559;p6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graphicFrame>
        <p:nvGraphicFramePr>
          <p:cNvPr id="560" name="Google Shape;560;p61"/>
          <p:cNvGraphicFramePr/>
          <p:nvPr/>
        </p:nvGraphicFramePr>
        <p:xfrm>
          <a:off x="523874" y="2973449"/>
          <a:ext cx="3000000" cy="3000000"/>
        </p:xfrm>
        <a:graphic>
          <a:graphicData uri="http://schemas.openxmlformats.org/drawingml/2006/table">
            <a:tbl>
              <a:tblPr>
                <a:noFill/>
                <a:tableStyleId>{C9BF89A5-9357-4D94-AD3C-40E8F3CECA9B}</a:tableStyleId>
              </a:tblPr>
              <a:tblGrid>
                <a:gridCol w="1630775"/>
                <a:gridCol w="2790500"/>
              </a:tblGrid>
              <a:tr h="285425">
                <a:tc>
                  <a:txBody>
                    <a:bodyPr/>
                    <a:lstStyle/>
                    <a:p>
                      <a:pPr indent="0" lvl="0" marL="0" marR="0" rtl="0" algn="l">
                        <a:lnSpc>
                          <a:spcPct val="100000"/>
                        </a:lnSpc>
                        <a:spcBef>
                          <a:spcPts val="0"/>
                        </a:spcBef>
                        <a:spcAft>
                          <a:spcPts val="0"/>
                        </a:spcAft>
                        <a:buNone/>
                      </a:pPr>
                      <a:r>
                        <a:rPr b="1" lang="en-US" sz="1200" u="none" cap="none" strike="noStrike">
                          <a:solidFill>
                            <a:schemeClr val="accent2"/>
                          </a:solidFill>
                          <a:latin typeface="Century Gothic"/>
                          <a:ea typeface="Century Gothic"/>
                          <a:cs typeface="Century Gothic"/>
                          <a:sym typeface="Century Gothic"/>
                        </a:rPr>
                        <a:t>Reference</a:t>
                      </a:r>
                      <a:endParaRPr sz="1100">
                        <a:solidFill>
                          <a:schemeClr val="accent2"/>
                        </a:solidFill>
                        <a:latin typeface="Century Gothic"/>
                        <a:ea typeface="Century Gothic"/>
                        <a:cs typeface="Century Gothic"/>
                        <a:sym typeface="Century Gothic"/>
                      </a:endParaRPr>
                    </a:p>
                  </a:txBody>
                  <a:tcPr marT="28575" marB="28575" marR="28575" marL="2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200" u="none" cap="none" strike="noStrike">
                          <a:solidFill>
                            <a:schemeClr val="accent2"/>
                          </a:solidFill>
                          <a:latin typeface="Century Gothic"/>
                          <a:ea typeface="Century Gothic"/>
                          <a:cs typeface="Century Gothic"/>
                          <a:sym typeface="Century Gothic"/>
                        </a:rPr>
                        <a:t>Object</a:t>
                      </a:r>
                      <a:endParaRPr sz="1100">
                        <a:solidFill>
                          <a:schemeClr val="accent2"/>
                        </a:solidFill>
                        <a:latin typeface="Century Gothic"/>
                        <a:ea typeface="Century Gothic"/>
                        <a:cs typeface="Century Gothic"/>
                        <a:sym typeface="Century Gothic"/>
                      </a:endParaRPr>
                    </a:p>
                  </a:txBody>
                  <a:tcPr marT="28575" marB="28575" marR="28575" marL="2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85425">
                <a:tc>
                  <a:txBody>
                    <a:bodyPr/>
                    <a:lstStyle/>
                    <a:p>
                      <a:pPr indent="0" lvl="0" marL="0" marR="0" rtl="0" algn="l">
                        <a:lnSpc>
                          <a:spcPct val="100000"/>
                        </a:lnSpc>
                        <a:spcBef>
                          <a:spcPts val="0"/>
                        </a:spcBef>
                        <a:spcAft>
                          <a:spcPts val="0"/>
                        </a:spcAft>
                        <a:buNone/>
                      </a:pPr>
                      <a:r>
                        <a:rPr lang="en-US" sz="1200" u="none" cap="none" strike="noStrike">
                          <a:solidFill>
                            <a:schemeClr val="accent2"/>
                          </a:solidFill>
                          <a:latin typeface="Consolas"/>
                          <a:ea typeface="Consolas"/>
                          <a:cs typeface="Consolas"/>
                          <a:sym typeface="Consolas"/>
                        </a:rPr>
                        <a:t>window</a:t>
                      </a:r>
                      <a:endParaRPr sz="1100">
                        <a:solidFill>
                          <a:schemeClr val="accent2"/>
                        </a:solidFill>
                        <a:latin typeface="Consolas"/>
                        <a:ea typeface="Consolas"/>
                        <a:cs typeface="Consolas"/>
                        <a:sym typeface="Consolas"/>
                      </a:endParaRPr>
                    </a:p>
                  </a:txBody>
                  <a:tcPr marT="28575" marB="28575" marR="28575" marL="2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200" u="none" cap="none" strike="noStrike">
                          <a:solidFill>
                            <a:schemeClr val="accent2"/>
                          </a:solidFill>
                        </a:rPr>
                        <a:t>The main browser window.</a:t>
                      </a:r>
                      <a:endParaRPr sz="1100">
                        <a:solidFill>
                          <a:schemeClr val="accent2"/>
                        </a:solidFill>
                      </a:endParaRPr>
                    </a:p>
                  </a:txBody>
                  <a:tcPr marT="28575" marB="28575" marR="28575" marL="2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85425">
                <a:tc>
                  <a:txBody>
                    <a:bodyPr/>
                    <a:lstStyle/>
                    <a:p>
                      <a:pPr indent="0" lvl="0" marL="0" marR="0" rtl="0" algn="l">
                        <a:lnSpc>
                          <a:spcPct val="100000"/>
                        </a:lnSpc>
                        <a:spcBef>
                          <a:spcPts val="0"/>
                        </a:spcBef>
                        <a:spcAft>
                          <a:spcPts val="0"/>
                        </a:spcAft>
                        <a:buNone/>
                      </a:pPr>
                      <a:r>
                        <a:rPr lang="en-US" sz="1200" u="none" cap="none" strike="noStrike">
                          <a:solidFill>
                            <a:schemeClr val="accent2"/>
                          </a:solidFill>
                          <a:latin typeface="Consolas"/>
                          <a:ea typeface="Consolas"/>
                          <a:cs typeface="Consolas"/>
                          <a:sym typeface="Consolas"/>
                        </a:rPr>
                        <a:t>window.navigator</a:t>
                      </a:r>
                      <a:endParaRPr sz="1200" u="none" cap="none" strike="noStrike">
                        <a:solidFill>
                          <a:schemeClr val="accent2"/>
                        </a:solidFill>
                        <a:latin typeface="Consolas"/>
                        <a:ea typeface="Consolas"/>
                        <a:cs typeface="Consolas"/>
                        <a:sym typeface="Consolas"/>
                      </a:endParaRPr>
                    </a:p>
                  </a:txBody>
                  <a:tcPr marT="28575" marB="28575" marR="28575" marL="2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200" u="none" cap="none" strike="noStrike">
                          <a:solidFill>
                            <a:schemeClr val="accent2"/>
                          </a:solidFill>
                        </a:rPr>
                        <a:t>Information about the browser itself.</a:t>
                      </a:r>
                      <a:endParaRPr sz="1100">
                        <a:solidFill>
                          <a:schemeClr val="accent2"/>
                        </a:solidFill>
                      </a:endParaRPr>
                    </a:p>
                  </a:txBody>
                  <a:tcPr marT="28575" marB="28575" marR="28575" marL="2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85425">
                <a:tc>
                  <a:txBody>
                    <a:bodyPr/>
                    <a:lstStyle/>
                    <a:p>
                      <a:pPr indent="0" lvl="0" marL="0" marR="0" rtl="0" algn="l">
                        <a:lnSpc>
                          <a:spcPct val="100000"/>
                        </a:lnSpc>
                        <a:spcBef>
                          <a:spcPts val="0"/>
                        </a:spcBef>
                        <a:spcAft>
                          <a:spcPts val="0"/>
                        </a:spcAft>
                        <a:buNone/>
                      </a:pPr>
                      <a:r>
                        <a:rPr lang="en-US" sz="1200" u="none" cap="none" strike="noStrike">
                          <a:solidFill>
                            <a:schemeClr val="accent2"/>
                          </a:solidFill>
                          <a:latin typeface="Consolas"/>
                          <a:ea typeface="Consolas"/>
                          <a:cs typeface="Consolas"/>
                          <a:sym typeface="Consolas"/>
                        </a:rPr>
                        <a:t>window.screen</a:t>
                      </a:r>
                      <a:endParaRPr sz="1200" u="none" cap="none" strike="noStrike">
                        <a:solidFill>
                          <a:schemeClr val="accent2"/>
                        </a:solidFill>
                        <a:latin typeface="Consolas"/>
                        <a:ea typeface="Consolas"/>
                        <a:cs typeface="Consolas"/>
                        <a:sym typeface="Consolas"/>
                      </a:endParaRPr>
                    </a:p>
                  </a:txBody>
                  <a:tcPr marT="28575" marB="28575" marR="28575" marL="2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200" u="none" cap="none" strike="noStrike">
                          <a:solidFill>
                            <a:schemeClr val="accent2"/>
                          </a:solidFill>
                        </a:rPr>
                        <a:t>The user's screen.</a:t>
                      </a:r>
                      <a:endParaRPr sz="1100">
                        <a:solidFill>
                          <a:schemeClr val="accent2"/>
                        </a:solidFill>
                      </a:endParaRPr>
                    </a:p>
                  </a:txBody>
                  <a:tcPr marT="28575" marB="28575" marR="28575" marL="2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85425">
                <a:tc>
                  <a:txBody>
                    <a:bodyPr/>
                    <a:lstStyle/>
                    <a:p>
                      <a:pPr indent="0" lvl="0" marL="0" marR="0" rtl="0" algn="l">
                        <a:lnSpc>
                          <a:spcPct val="100000"/>
                        </a:lnSpc>
                        <a:spcBef>
                          <a:spcPts val="0"/>
                        </a:spcBef>
                        <a:spcAft>
                          <a:spcPts val="0"/>
                        </a:spcAft>
                        <a:buNone/>
                      </a:pPr>
                      <a:r>
                        <a:rPr lang="en-US" sz="1200" u="none" cap="none" strike="noStrike">
                          <a:solidFill>
                            <a:schemeClr val="accent2"/>
                          </a:solidFill>
                          <a:latin typeface="Consolas"/>
                          <a:ea typeface="Consolas"/>
                          <a:cs typeface="Consolas"/>
                          <a:sym typeface="Consolas"/>
                        </a:rPr>
                        <a:t>window.history</a:t>
                      </a:r>
                      <a:endParaRPr sz="1200" u="none" cap="none" strike="noStrike">
                        <a:solidFill>
                          <a:schemeClr val="accent2"/>
                        </a:solidFill>
                        <a:latin typeface="Consolas"/>
                        <a:ea typeface="Consolas"/>
                        <a:cs typeface="Consolas"/>
                        <a:sym typeface="Consolas"/>
                      </a:endParaRPr>
                    </a:p>
                  </a:txBody>
                  <a:tcPr marT="28575" marB="28575" marR="28575" marL="2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200" u="none" cap="none" strike="noStrike">
                          <a:solidFill>
                            <a:schemeClr val="accent2"/>
                          </a:solidFill>
                        </a:rPr>
                        <a:t>URLs visited by a user.</a:t>
                      </a:r>
                      <a:endParaRPr sz="1100">
                        <a:solidFill>
                          <a:schemeClr val="accent2"/>
                        </a:solidFill>
                      </a:endParaRPr>
                    </a:p>
                  </a:txBody>
                  <a:tcPr marT="28575" marB="28575" marR="28575" marL="2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85425">
                <a:tc>
                  <a:txBody>
                    <a:bodyPr/>
                    <a:lstStyle/>
                    <a:p>
                      <a:pPr indent="0" lvl="0" marL="0" marR="0" rtl="0" algn="l">
                        <a:lnSpc>
                          <a:spcPct val="100000"/>
                        </a:lnSpc>
                        <a:spcBef>
                          <a:spcPts val="0"/>
                        </a:spcBef>
                        <a:spcAft>
                          <a:spcPts val="0"/>
                        </a:spcAft>
                        <a:buNone/>
                      </a:pPr>
                      <a:r>
                        <a:rPr lang="en-US" sz="1200" u="none" cap="none" strike="noStrike">
                          <a:solidFill>
                            <a:schemeClr val="accent2"/>
                          </a:solidFill>
                          <a:latin typeface="Consolas"/>
                          <a:ea typeface="Consolas"/>
                          <a:cs typeface="Consolas"/>
                          <a:sym typeface="Consolas"/>
                        </a:rPr>
                        <a:t>window.location</a:t>
                      </a:r>
                      <a:endParaRPr sz="1200" u="none" cap="none" strike="noStrike">
                        <a:solidFill>
                          <a:schemeClr val="accent2"/>
                        </a:solidFill>
                        <a:latin typeface="Consolas"/>
                        <a:ea typeface="Consolas"/>
                        <a:cs typeface="Consolas"/>
                        <a:sym typeface="Consolas"/>
                      </a:endParaRPr>
                    </a:p>
                  </a:txBody>
                  <a:tcPr marT="28575" marB="28575" marR="28575" marL="2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200" u="none" cap="none" strike="noStrike">
                          <a:solidFill>
                            <a:schemeClr val="accent2"/>
                          </a:solidFill>
                        </a:rPr>
                        <a:t>The current URL.</a:t>
                      </a:r>
                      <a:endParaRPr sz="1100">
                        <a:solidFill>
                          <a:schemeClr val="accent2"/>
                        </a:solidFill>
                      </a:endParaRPr>
                    </a:p>
                  </a:txBody>
                  <a:tcPr marT="28575" marB="28575" marR="28575" marL="2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561" name="Google Shape;561;p61"/>
          <p:cNvSpPr/>
          <p:nvPr/>
        </p:nvSpPr>
        <p:spPr>
          <a:xfrm>
            <a:off x="4669155" y="2276903"/>
            <a:ext cx="2766000" cy="253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en-US" sz="1200" u="none" cap="none" strike="noStrike">
                <a:solidFill>
                  <a:schemeClr val="dk2"/>
                </a:solidFill>
                <a:latin typeface="Times New Roman"/>
                <a:ea typeface="Times New Roman"/>
                <a:cs typeface="Times New Roman"/>
                <a:sym typeface="Times New Roman"/>
              </a:rPr>
              <a:t> </a:t>
            </a:r>
            <a:endParaRPr sz="1100"/>
          </a:p>
        </p:txBody>
      </p:sp>
      <p:grpSp>
        <p:nvGrpSpPr>
          <p:cNvPr id="562" name="Google Shape;562;p61"/>
          <p:cNvGrpSpPr/>
          <p:nvPr/>
        </p:nvGrpSpPr>
        <p:grpSpPr>
          <a:xfrm>
            <a:off x="5083650" y="2883675"/>
            <a:ext cx="2938200" cy="1878625"/>
            <a:chOff x="5083650" y="2883675"/>
            <a:chExt cx="2938200" cy="1878625"/>
          </a:xfrm>
        </p:grpSpPr>
        <p:grpSp>
          <p:nvGrpSpPr>
            <p:cNvPr id="563" name="Google Shape;563;p61"/>
            <p:cNvGrpSpPr/>
            <p:nvPr/>
          </p:nvGrpSpPr>
          <p:grpSpPr>
            <a:xfrm>
              <a:off x="5865475" y="2883675"/>
              <a:ext cx="2156375" cy="1878625"/>
              <a:chOff x="5865475" y="2883675"/>
              <a:chExt cx="2156375" cy="1878625"/>
            </a:xfrm>
          </p:grpSpPr>
          <p:pic>
            <p:nvPicPr>
              <p:cNvPr id="564" name="Google Shape;564;p61"/>
              <p:cNvPicPr preferRelativeResize="0"/>
              <p:nvPr/>
            </p:nvPicPr>
            <p:blipFill>
              <a:blip r:embed="rId3">
                <a:alphaModFix/>
              </a:blip>
              <a:stretch>
                <a:fillRect/>
              </a:stretch>
            </p:blipFill>
            <p:spPr>
              <a:xfrm>
                <a:off x="5865475" y="2883675"/>
                <a:ext cx="2156351" cy="1878525"/>
              </a:xfrm>
              <a:prstGeom prst="rect">
                <a:avLst/>
              </a:prstGeom>
              <a:noFill/>
              <a:ln cap="flat" cmpd="sng" w="19050">
                <a:solidFill>
                  <a:schemeClr val="accent2"/>
                </a:solidFill>
                <a:prstDash val="solid"/>
                <a:round/>
                <a:headEnd len="sm" w="sm" type="none"/>
                <a:tailEnd len="sm" w="sm" type="none"/>
              </a:ln>
            </p:spPr>
          </p:pic>
          <p:sp>
            <p:nvSpPr>
              <p:cNvPr id="565" name="Google Shape;565;p61"/>
              <p:cNvSpPr/>
              <p:nvPr/>
            </p:nvSpPr>
            <p:spPr>
              <a:xfrm>
                <a:off x="5870850" y="3056200"/>
                <a:ext cx="2151000" cy="17061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1"/>
              <p:cNvSpPr/>
              <p:nvPr/>
            </p:nvSpPr>
            <p:spPr>
              <a:xfrm>
                <a:off x="5927379" y="3112729"/>
                <a:ext cx="2035800" cy="15945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61"/>
            <p:cNvSpPr txBox="1"/>
            <p:nvPr/>
          </p:nvSpPr>
          <p:spPr>
            <a:xfrm>
              <a:off x="5083650" y="2883675"/>
              <a:ext cx="293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window</a:t>
              </a:r>
              <a:endParaRPr>
                <a:latin typeface="Consolas"/>
                <a:ea typeface="Consolas"/>
                <a:cs typeface="Consolas"/>
                <a:sym typeface="Consolas"/>
              </a:endParaRPr>
            </a:p>
            <a:p>
              <a:pPr indent="0" lvl="0" marL="0" rtl="0" algn="ctr">
                <a:spcBef>
                  <a:spcPts val="0"/>
                </a:spcBef>
                <a:spcAft>
                  <a:spcPts val="0"/>
                </a:spcAft>
                <a:buNone/>
              </a:pPr>
              <a:r>
                <a:rPr lang="en-US">
                  <a:latin typeface="Consolas"/>
                  <a:ea typeface="Consolas"/>
                  <a:cs typeface="Consolas"/>
                  <a:sym typeface="Consolas"/>
                </a:rPr>
                <a:t>       document</a:t>
              </a:r>
              <a:endParaRPr>
                <a:latin typeface="Consolas"/>
                <a:ea typeface="Consolas"/>
                <a:cs typeface="Consolas"/>
                <a:sym typeface="Consola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2"/>
          <p:cNvSpPr/>
          <p:nvPr/>
        </p:nvSpPr>
        <p:spPr>
          <a:xfrm>
            <a:off x="365053" y="2686834"/>
            <a:ext cx="4572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Times New Roman"/>
              <a:ea typeface="Times New Roman"/>
              <a:cs typeface="Times New Roman"/>
              <a:sym typeface="Times New Roman"/>
            </a:endParaRPr>
          </a:p>
        </p:txBody>
      </p:sp>
      <p:sp>
        <p:nvSpPr>
          <p:cNvPr id="574" name="Google Shape;574;p6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Window Object Properties</a:t>
            </a:r>
            <a:endParaRPr/>
          </a:p>
        </p:txBody>
      </p:sp>
      <p:sp>
        <p:nvSpPr>
          <p:cNvPr id="575" name="Google Shape;575;p6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graphicFrame>
        <p:nvGraphicFramePr>
          <p:cNvPr id="576" name="Google Shape;576;p62"/>
          <p:cNvGraphicFramePr/>
          <p:nvPr/>
        </p:nvGraphicFramePr>
        <p:xfrm>
          <a:off x="682605" y="1260646"/>
          <a:ext cx="3000000" cy="3000000"/>
        </p:xfrm>
        <a:graphic>
          <a:graphicData uri="http://schemas.openxmlformats.org/drawingml/2006/table">
            <a:tbl>
              <a:tblPr>
                <a:noFill/>
                <a:tableStyleId>{C9BF89A5-9357-4D94-AD3C-40E8F3CECA9B}</a:tableStyleId>
              </a:tblPr>
              <a:tblGrid>
                <a:gridCol w="2262350"/>
                <a:gridCol w="5516450"/>
              </a:tblGrid>
              <a:tr h="234875">
                <a:tc>
                  <a:txBody>
                    <a:bodyPr/>
                    <a:lstStyle/>
                    <a:p>
                      <a:pPr indent="0" lvl="0" marL="0" marR="0" rtl="0" algn="l">
                        <a:lnSpc>
                          <a:spcPct val="100000"/>
                        </a:lnSpc>
                        <a:spcBef>
                          <a:spcPts val="0"/>
                        </a:spcBef>
                        <a:spcAft>
                          <a:spcPts val="0"/>
                        </a:spcAft>
                        <a:buNone/>
                      </a:pPr>
                      <a:r>
                        <a:rPr b="1" i="0" lang="en-US" sz="1200" u="none" cap="none" strike="noStrike">
                          <a:solidFill>
                            <a:srgbClr val="FFFFFF"/>
                          </a:solidFill>
                        </a:rPr>
                        <a:t> Property </a:t>
                      </a:r>
                      <a:endParaRPr sz="1200"/>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i="0" lang="en-US" sz="1200" u="none" cap="none" strike="noStrike">
                          <a:solidFill>
                            <a:srgbClr val="FFFFFF"/>
                          </a:solidFill>
                        </a:rPr>
                        <a:t> Description </a:t>
                      </a:r>
                      <a:endParaRPr sz="12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solidFill>
                      <a:srgbClr val="5B9BD5"/>
                    </a:solidFill>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closed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Returns true if window is closed.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defaultStatus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Set the text on the status bar.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innerHeight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The inner height of the page (not including toolbar, other tabs, etc).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innerWidth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The inner width (excludes toolbar, other tabs, etc.).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outerHeight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The outer height of a window (including toolbar, other tabs, etc).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outerWidth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The outer width of a window.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location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The </a:t>
                      </a:r>
                      <a:r>
                        <a:rPr lang="en-US" sz="1000"/>
                        <a:t>w</a:t>
                      </a:r>
                      <a:r>
                        <a:rPr i="0" lang="en-US" sz="1000" u="none" cap="none" strike="noStrike">
                          <a:solidFill>
                            <a:srgbClr val="000000"/>
                          </a:solidFill>
                        </a:rPr>
                        <a:t>indow's current URL.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name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Name of the window.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parent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Reference to the window that the current window came from.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pageXOffset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The number of pixels user has scrolled horizontally from the upper-left corner of document.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pageYOffset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The number of pixels the user has been scrolled vertically.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screenX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Horizontal coordinate of the window relative to the screen.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screenY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Vertical coordinate of the window relative to the screen.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r h="234875">
                <a:tc>
                  <a:txBody>
                    <a:bodyPr/>
                    <a:lstStyle/>
                    <a:p>
                      <a:pPr indent="0" lvl="0" marL="0" marR="0" rtl="0" algn="l">
                        <a:lnSpc>
                          <a:spcPct val="100000"/>
                        </a:lnSpc>
                        <a:spcBef>
                          <a:spcPts val="0"/>
                        </a:spcBef>
                        <a:spcAft>
                          <a:spcPts val="0"/>
                        </a:spcAft>
                        <a:buNone/>
                      </a:pPr>
                      <a:r>
                        <a:rPr b="1" i="0" lang="en-US" sz="1000" u="none" cap="none" strike="noStrike">
                          <a:solidFill>
                            <a:srgbClr val="000000"/>
                          </a:solidFill>
                          <a:latin typeface="Consolas"/>
                          <a:ea typeface="Consolas"/>
                          <a:cs typeface="Consolas"/>
                          <a:sym typeface="Consolas"/>
                        </a:rPr>
                        <a:t> top </a:t>
                      </a:r>
                      <a:endParaRPr sz="1000">
                        <a:latin typeface="Consolas"/>
                        <a:ea typeface="Consolas"/>
                        <a:cs typeface="Consolas"/>
                        <a:sym typeface="Consolas"/>
                      </a:endParaRPr>
                    </a:p>
                  </a:txBody>
                  <a:tcPr marT="5050" marB="0" marR="5050" marL="5050" anchor="ctr">
                    <a:lnL cap="flat" cmpd="sng" w="9525">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000" u="none" cap="none" strike="noStrike">
                          <a:solidFill>
                            <a:srgbClr val="000000"/>
                          </a:solidFill>
                        </a:rPr>
                        <a:t> The top-most parent window. </a:t>
                      </a:r>
                      <a:endParaRPr sz="1000"/>
                    </a:p>
                  </a:txBody>
                  <a:tcPr marT="5050" marB="0" marR="5050" marL="5050" anchor="ctr">
                    <a:lnL cap="flat" cmpd="sng" w="9525">
                      <a:solidFill>
                        <a:srgbClr val="000000">
                          <a:alpha val="0"/>
                        </a:srgbClr>
                      </a:solidFill>
                      <a:prstDash val="solid"/>
                      <a:round/>
                      <a:headEnd len="sm" w="sm" type="none"/>
                      <a:tailEnd len="sm" w="sm" type="none"/>
                    </a:lnL>
                    <a:lnR cap="flat" cmpd="sng" w="9525">
                      <a:solidFill>
                        <a:srgbClr val="5B9BD5"/>
                      </a:solidFill>
                      <a:prstDash val="solid"/>
                      <a:round/>
                      <a:headEnd len="sm" w="sm" type="none"/>
                      <a:tailEnd len="sm" w="sm" type="none"/>
                    </a:lnR>
                    <a:lnT cap="flat" cmpd="sng" w="9525">
                      <a:solidFill>
                        <a:srgbClr val="5B9BD5"/>
                      </a:solidFill>
                      <a:prstDash val="solid"/>
                      <a:round/>
                      <a:headEnd len="sm" w="sm" type="none"/>
                      <a:tailEnd len="sm" w="sm" type="none"/>
                    </a:lnT>
                    <a:lnB cap="flat" cmpd="sng" w="9525">
                      <a:solidFill>
                        <a:srgbClr val="5B9BD5"/>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lt2"/>
              </a:buClr>
              <a:buSzPts val="1100"/>
              <a:buFont typeface="Century Gothic"/>
              <a:buNone/>
            </a:pPr>
            <a:r>
              <a:rPr lang="en-US"/>
              <a:t>Getting Information About the Window</a:t>
            </a:r>
            <a:endParaRPr/>
          </a:p>
        </p:txBody>
      </p:sp>
      <p:sp>
        <p:nvSpPr>
          <p:cNvPr id="583" name="Google Shape;583;p6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84" name="Google Shape;584;p63"/>
          <p:cNvSpPr txBox="1"/>
          <p:nvPr>
            <p:ph idx="1" type="body"/>
          </p:nvPr>
        </p:nvSpPr>
        <p:spPr>
          <a:xfrm>
            <a:off x="523875" y="1290600"/>
            <a:ext cx="3642600" cy="3395400"/>
          </a:xfrm>
          <a:prstGeom prst="rect">
            <a:avLst/>
          </a:prstGeom>
        </p:spPr>
        <p:txBody>
          <a:bodyPr anchorCtr="0" anchor="t" bIns="68575" lIns="68575" spcFirstLastPara="1" rIns="68575" wrap="square" tIns="68575">
            <a:normAutofit fontScale="92500" lnSpcReduction="10000"/>
          </a:bodyPr>
          <a:lstStyle/>
          <a:p>
            <a:pPr indent="0" lvl="0" marL="0" rtl="0" algn="l">
              <a:lnSpc>
                <a:spcPct val="115000"/>
              </a:lnSpc>
              <a:spcBef>
                <a:spcPts val="0"/>
              </a:spcBef>
              <a:spcAft>
                <a:spcPts val="0"/>
              </a:spcAft>
              <a:buNone/>
            </a:pPr>
            <a:r>
              <a:rPr lang="en-US">
                <a:solidFill>
                  <a:srgbClr val="000000"/>
                </a:solidFill>
              </a:rPr>
              <a:t>The basic function of the </a:t>
            </a:r>
            <a:r>
              <a:rPr b="1" lang="en-US">
                <a:solidFill>
                  <a:srgbClr val="000000"/>
                </a:solidFill>
                <a:latin typeface="Consolas"/>
                <a:ea typeface="Consolas"/>
                <a:cs typeface="Consolas"/>
                <a:sym typeface="Consolas"/>
              </a:rPr>
              <a:t>window</a:t>
            </a:r>
            <a:r>
              <a:rPr lang="en-US">
                <a:solidFill>
                  <a:srgbClr val="000000"/>
                </a:solidFill>
              </a:rPr>
              <a:t> object is to get information about the </a:t>
            </a:r>
            <a:r>
              <a:rPr b="1" lang="en-US">
                <a:solidFill>
                  <a:srgbClr val="000000"/>
                </a:solidFill>
              </a:rPr>
              <a:t>browser</a:t>
            </a:r>
            <a:r>
              <a:rPr lang="en-US">
                <a:solidFill>
                  <a:srgbClr val="000000"/>
                </a:solidFill>
              </a:rPr>
              <a:t> </a:t>
            </a:r>
            <a:r>
              <a:rPr b="1" lang="en-US">
                <a:solidFill>
                  <a:srgbClr val="000000"/>
                </a:solidFill>
              </a:rPr>
              <a:t>window</a:t>
            </a:r>
            <a:r>
              <a:rPr lang="en-US">
                <a:solidFill>
                  <a:srgbClr val="000000"/>
                </a:solidFill>
              </a:rPr>
              <a:t>.</a:t>
            </a:r>
            <a:endParaRPr>
              <a:solidFill>
                <a:srgbClr val="000000"/>
              </a:solidFill>
            </a:endParaRPr>
          </a:p>
          <a:p>
            <a:pPr indent="-241458" lvl="0" marL="342900" rtl="0" algn="l">
              <a:lnSpc>
                <a:spcPct val="115000"/>
              </a:lnSpc>
              <a:spcBef>
                <a:spcPts val="800"/>
              </a:spcBef>
              <a:spcAft>
                <a:spcPts val="0"/>
              </a:spcAft>
              <a:buClr>
                <a:srgbClr val="EF7A24"/>
              </a:buClr>
              <a:buSzPct val="100000"/>
              <a:buFont typeface="Century Gothic"/>
              <a:buChar char="➢"/>
            </a:pPr>
            <a:r>
              <a:rPr lang="en-US" sz="1300">
                <a:solidFill>
                  <a:srgbClr val="000000"/>
                </a:solidFill>
              </a:rPr>
              <a:t>Run the </a:t>
            </a:r>
            <a:r>
              <a:rPr b="1" lang="en-US" sz="1300" u="sng">
                <a:solidFill>
                  <a:schemeClr val="hlink"/>
                </a:solidFill>
                <a:hlinkClick r:id="rId3"/>
              </a:rPr>
              <a:t>window-information.html</a:t>
            </a:r>
            <a:r>
              <a:rPr lang="en-US" sz="1300">
                <a:solidFill>
                  <a:srgbClr val="000000"/>
                </a:solidFill>
              </a:rPr>
              <a:t> file. Resize the browser, and then reload it; notice how the numbers change for each property.</a:t>
            </a:r>
            <a:endParaRPr sz="1300">
              <a:solidFill>
                <a:srgbClr val="000000"/>
              </a:solidFill>
            </a:endParaRPr>
          </a:p>
          <a:p>
            <a:pPr indent="-241458" lvl="0" marL="342900" rtl="0" algn="l">
              <a:lnSpc>
                <a:spcPct val="115000"/>
              </a:lnSpc>
              <a:spcBef>
                <a:spcPts val="800"/>
              </a:spcBef>
              <a:spcAft>
                <a:spcPts val="0"/>
              </a:spcAft>
              <a:buClr>
                <a:srgbClr val="EF7A24"/>
              </a:buClr>
              <a:buSzPct val="100000"/>
              <a:buChar char="➢"/>
            </a:pPr>
            <a:r>
              <a:rPr lang="en-US" sz="1300">
                <a:solidFill>
                  <a:srgbClr val="000000"/>
                </a:solidFill>
              </a:rPr>
              <a:t>The read-only </a:t>
            </a:r>
            <a:r>
              <a:rPr b="1" lang="en-US" sz="1300">
                <a:solidFill>
                  <a:srgbClr val="000000"/>
                </a:solidFill>
                <a:latin typeface="Consolas"/>
                <a:ea typeface="Consolas"/>
                <a:cs typeface="Consolas"/>
                <a:sym typeface="Consolas"/>
              </a:rPr>
              <a:t>window</a:t>
            </a:r>
            <a:r>
              <a:rPr lang="en-US" sz="1300">
                <a:solidFill>
                  <a:srgbClr val="000000"/>
                </a:solidFill>
              </a:rPr>
              <a:t> property</a:t>
            </a:r>
            <a:r>
              <a:rPr lang="en-US" sz="1300">
                <a:solidFill>
                  <a:srgbClr val="5AA0F5"/>
                </a:solidFill>
              </a:rPr>
              <a:t> </a:t>
            </a:r>
            <a:r>
              <a:rPr b="1" lang="en-US" sz="1300" u="sng">
                <a:solidFill>
                  <a:schemeClr val="hlink"/>
                </a:solidFill>
                <a:latin typeface="Consolas"/>
                <a:ea typeface="Consolas"/>
                <a:cs typeface="Consolas"/>
                <a:sym typeface="Consolas"/>
                <a:hlinkClick r:id="rId4"/>
              </a:rPr>
              <a:t>innerWidth</a:t>
            </a:r>
            <a:r>
              <a:rPr lang="en-US" sz="1300">
                <a:solidFill>
                  <a:srgbClr val="5AA0F5"/>
                </a:solidFill>
              </a:rPr>
              <a:t> </a:t>
            </a:r>
            <a:r>
              <a:rPr lang="en-US" sz="1300">
                <a:solidFill>
                  <a:srgbClr val="000000"/>
                </a:solidFill>
              </a:rPr>
              <a:t>returns the interior width of the window in pixels. This includes the width of the vertical scroll bar, if one is present.</a:t>
            </a:r>
            <a:endParaRPr sz="1300">
              <a:solidFill>
                <a:srgbClr val="000000"/>
              </a:solidFill>
            </a:endParaRPr>
          </a:p>
          <a:p>
            <a:pPr indent="-241458" lvl="0" marL="342900" rtl="0" algn="l">
              <a:lnSpc>
                <a:spcPct val="115000"/>
              </a:lnSpc>
              <a:spcBef>
                <a:spcPts val="800"/>
              </a:spcBef>
              <a:spcAft>
                <a:spcPts val="800"/>
              </a:spcAft>
              <a:buClr>
                <a:srgbClr val="EF7A24"/>
              </a:buClr>
              <a:buSzPct val="100000"/>
              <a:buChar char="➢"/>
            </a:pPr>
            <a:r>
              <a:rPr lang="en-US" sz="1300">
                <a:solidFill>
                  <a:srgbClr val="000000"/>
                </a:solidFill>
              </a:rPr>
              <a:t>The </a:t>
            </a:r>
            <a:r>
              <a:rPr b="1" lang="en-US" sz="1300" u="sng">
                <a:solidFill>
                  <a:schemeClr val="hlink"/>
                </a:solidFill>
                <a:latin typeface="Consolas"/>
                <a:ea typeface="Consolas"/>
                <a:cs typeface="Consolas"/>
                <a:sym typeface="Consolas"/>
                <a:hlinkClick r:id="rId5"/>
              </a:rPr>
              <a:t>window.outerWidth</a:t>
            </a:r>
            <a:r>
              <a:rPr lang="en-US" sz="1300">
                <a:solidFill>
                  <a:srgbClr val="5AA0F5"/>
                </a:solidFill>
              </a:rPr>
              <a:t> </a:t>
            </a:r>
            <a:r>
              <a:rPr lang="en-US" sz="1300">
                <a:solidFill>
                  <a:srgbClr val="000000"/>
                </a:solidFill>
              </a:rPr>
              <a:t>read-only property returns the width of the outside of the browser window. It represents the width of the whole browser window, including the sidebar (if expanded), window header, and window-resizing borders/handles.</a:t>
            </a:r>
            <a:endParaRPr sz="1300"/>
          </a:p>
        </p:txBody>
      </p:sp>
      <p:sp>
        <p:nvSpPr>
          <p:cNvPr id="585" name="Google Shape;585;p63"/>
          <p:cNvSpPr txBox="1"/>
          <p:nvPr/>
        </p:nvSpPr>
        <p:spPr>
          <a:xfrm>
            <a:off x="4166463" y="1290594"/>
            <a:ext cx="4544100" cy="3186300"/>
          </a:xfrm>
          <a:prstGeom prst="rect">
            <a:avLst/>
          </a:prstGeom>
          <a:noFill/>
          <a:ln cap="flat" cmpd="sng" w="9525">
            <a:solidFill>
              <a:srgbClr val="000000"/>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html</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 </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head</a:t>
            </a:r>
            <a:r>
              <a:rPr lang="en-US" sz="900">
                <a:solidFill>
                  <a:srgbClr val="008080"/>
                </a:solidFill>
                <a:latin typeface="Consolas"/>
                <a:ea typeface="Consolas"/>
                <a:cs typeface="Consolas"/>
                <a:sym typeface="Consolas"/>
              </a:rPr>
              <a:t>&gt;&lt;/</a:t>
            </a:r>
            <a:r>
              <a:rPr lang="en-US" sz="900">
                <a:solidFill>
                  <a:srgbClr val="3F7F7F"/>
                </a:solidFill>
                <a:latin typeface="Consolas"/>
                <a:ea typeface="Consolas"/>
                <a:cs typeface="Consolas"/>
                <a:sym typeface="Consolas"/>
              </a:rPr>
              <a:t>head</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 </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body</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 </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h3</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Information about the Window</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h3</a:t>
            </a:r>
            <a:r>
              <a:rPr lang="en-US" sz="900">
                <a:solidFill>
                  <a:srgbClr val="008080"/>
                </a:solidFill>
                <a:latin typeface="Consolas"/>
                <a:ea typeface="Consolas"/>
                <a:cs typeface="Consolas"/>
                <a:sym typeface="Consolas"/>
              </a:rPr>
              <a:t>&gt;</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table </a:t>
            </a:r>
            <a:r>
              <a:rPr lang="en-US" sz="900">
                <a:solidFill>
                  <a:srgbClr val="7F007F"/>
                </a:solidFill>
                <a:latin typeface="Consolas"/>
                <a:ea typeface="Consolas"/>
                <a:cs typeface="Consolas"/>
                <a:sym typeface="Consolas"/>
              </a:rPr>
              <a:t>border</a:t>
            </a:r>
            <a:r>
              <a:rPr lang="en-US" sz="900">
                <a:latin typeface="Consolas"/>
                <a:ea typeface="Consolas"/>
                <a:cs typeface="Consolas"/>
                <a:sym typeface="Consolas"/>
              </a:rPr>
              <a:t>=</a:t>
            </a:r>
            <a:r>
              <a:rPr lang="en-US" sz="900">
                <a:solidFill>
                  <a:srgbClr val="2A00FF"/>
                </a:solidFill>
                <a:latin typeface="Consolas"/>
                <a:ea typeface="Consolas"/>
                <a:cs typeface="Consolas"/>
                <a:sym typeface="Consolas"/>
              </a:rPr>
              <a:t>"2"</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 </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tr</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 </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th</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outerWidth:</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th</a:t>
            </a:r>
            <a:r>
              <a:rPr lang="en-US" sz="900">
                <a:solidFill>
                  <a:srgbClr val="008080"/>
                </a:solidFill>
                <a:latin typeface="Consolas"/>
                <a:ea typeface="Consolas"/>
                <a:cs typeface="Consolas"/>
                <a:sym typeface="Consolas"/>
              </a:rPr>
              <a:t>&gt; &lt;</a:t>
            </a:r>
            <a:r>
              <a:rPr lang="en-US" sz="900">
                <a:solidFill>
                  <a:srgbClr val="3F7F7F"/>
                </a:solidFill>
                <a:latin typeface="Consolas"/>
                <a:ea typeface="Consolas"/>
                <a:cs typeface="Consolas"/>
                <a:sym typeface="Consolas"/>
              </a:rPr>
              <a:t>td </a:t>
            </a:r>
            <a:r>
              <a:rPr lang="en-US" sz="900">
                <a:solidFill>
                  <a:srgbClr val="7F007F"/>
                </a:solidFill>
                <a:latin typeface="Consolas"/>
                <a:ea typeface="Consolas"/>
                <a:cs typeface="Consolas"/>
                <a:sym typeface="Consolas"/>
              </a:rPr>
              <a:t>id</a:t>
            </a:r>
            <a:r>
              <a:rPr lang="en-US" sz="900">
                <a:latin typeface="Consolas"/>
                <a:ea typeface="Consolas"/>
                <a:cs typeface="Consolas"/>
                <a:sym typeface="Consolas"/>
              </a:rPr>
              <a:t>=</a:t>
            </a:r>
            <a:r>
              <a:rPr lang="en-US" sz="900">
                <a:solidFill>
                  <a:srgbClr val="2A00FF"/>
                </a:solidFill>
                <a:latin typeface="Consolas"/>
                <a:ea typeface="Consolas"/>
                <a:cs typeface="Consolas"/>
                <a:sym typeface="Consolas"/>
              </a:rPr>
              <a:t>"ow"</a:t>
            </a:r>
            <a:r>
              <a:rPr lang="en-US" sz="900">
                <a:solidFill>
                  <a:srgbClr val="008080"/>
                </a:solidFill>
                <a:latin typeface="Consolas"/>
                <a:ea typeface="Consolas"/>
                <a:cs typeface="Consolas"/>
                <a:sym typeface="Consolas"/>
              </a:rPr>
              <a:t>&gt;&lt;/</a:t>
            </a:r>
            <a:r>
              <a:rPr lang="en-US" sz="900">
                <a:solidFill>
                  <a:srgbClr val="3F7F7F"/>
                </a:solidFill>
                <a:latin typeface="Consolas"/>
                <a:ea typeface="Consolas"/>
                <a:cs typeface="Consolas"/>
                <a:sym typeface="Consolas"/>
              </a:rPr>
              <a:t>td</a:t>
            </a:r>
            <a:r>
              <a:rPr lang="en-US" sz="900">
                <a:solidFill>
                  <a:srgbClr val="008080"/>
                </a:solidFill>
                <a:latin typeface="Consolas"/>
                <a:ea typeface="Consolas"/>
                <a:cs typeface="Consolas"/>
                <a:sym typeface="Consolas"/>
              </a:rPr>
              <a:t>&gt;</a:t>
            </a:r>
            <a:endParaRPr sz="1100"/>
          </a:p>
          <a:p>
            <a:pPr indent="0" lvl="0" marL="0" rtl="0" algn="l">
              <a:spcBef>
                <a:spcPts val="0"/>
              </a:spcBef>
              <a:spcAft>
                <a:spcPts val="0"/>
              </a:spcAft>
              <a:buNone/>
            </a:pPr>
            <a:r>
              <a:rPr lang="en-US" sz="900">
                <a:solidFill>
                  <a:srgbClr val="008080"/>
                </a:solidFill>
                <a:latin typeface="Consolas"/>
                <a:ea typeface="Consolas"/>
                <a:cs typeface="Consolas"/>
                <a:sym typeface="Consolas"/>
              </a:rPr>
              <a:t>            &lt;</a:t>
            </a:r>
            <a:r>
              <a:rPr lang="en-US" sz="900">
                <a:solidFill>
                  <a:srgbClr val="3F7F7F"/>
                </a:solidFill>
                <a:latin typeface="Consolas"/>
                <a:ea typeface="Consolas"/>
                <a:cs typeface="Consolas"/>
                <a:sym typeface="Consolas"/>
              </a:rPr>
              <a:t>th</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outerHeight:</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th</a:t>
            </a:r>
            <a:r>
              <a:rPr lang="en-US" sz="900">
                <a:solidFill>
                  <a:srgbClr val="008080"/>
                </a:solidFill>
                <a:latin typeface="Consolas"/>
                <a:ea typeface="Consolas"/>
                <a:cs typeface="Consolas"/>
                <a:sym typeface="Consolas"/>
              </a:rPr>
              <a:t>&gt; &lt;</a:t>
            </a:r>
            <a:r>
              <a:rPr lang="en-US" sz="900">
                <a:solidFill>
                  <a:srgbClr val="3F7F7F"/>
                </a:solidFill>
                <a:latin typeface="Consolas"/>
                <a:ea typeface="Consolas"/>
                <a:cs typeface="Consolas"/>
                <a:sym typeface="Consolas"/>
              </a:rPr>
              <a:t>td </a:t>
            </a:r>
            <a:r>
              <a:rPr lang="en-US" sz="900">
                <a:solidFill>
                  <a:srgbClr val="7F007F"/>
                </a:solidFill>
                <a:latin typeface="Consolas"/>
                <a:ea typeface="Consolas"/>
                <a:cs typeface="Consolas"/>
                <a:sym typeface="Consolas"/>
              </a:rPr>
              <a:t>id</a:t>
            </a:r>
            <a:r>
              <a:rPr lang="en-US" sz="900">
                <a:latin typeface="Consolas"/>
                <a:ea typeface="Consolas"/>
                <a:cs typeface="Consolas"/>
                <a:sym typeface="Consolas"/>
              </a:rPr>
              <a:t>=</a:t>
            </a:r>
            <a:r>
              <a:rPr lang="en-US" sz="900">
                <a:solidFill>
                  <a:srgbClr val="2A00FF"/>
                </a:solidFill>
                <a:latin typeface="Consolas"/>
                <a:ea typeface="Consolas"/>
                <a:cs typeface="Consolas"/>
                <a:sym typeface="Consolas"/>
              </a:rPr>
              <a:t>"oh"</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 </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tr</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 </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tr</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 </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th</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innerWidth:</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th</a:t>
            </a:r>
            <a:r>
              <a:rPr lang="en-US" sz="900">
                <a:solidFill>
                  <a:srgbClr val="008080"/>
                </a:solidFill>
                <a:latin typeface="Consolas"/>
                <a:ea typeface="Consolas"/>
                <a:cs typeface="Consolas"/>
                <a:sym typeface="Consolas"/>
              </a:rPr>
              <a:t>&gt; &lt;</a:t>
            </a:r>
            <a:r>
              <a:rPr lang="en-US" sz="900">
                <a:solidFill>
                  <a:srgbClr val="3F7F7F"/>
                </a:solidFill>
                <a:latin typeface="Consolas"/>
                <a:ea typeface="Consolas"/>
                <a:cs typeface="Consolas"/>
                <a:sym typeface="Consolas"/>
              </a:rPr>
              <a:t>td </a:t>
            </a:r>
            <a:r>
              <a:rPr lang="en-US" sz="900">
                <a:solidFill>
                  <a:srgbClr val="7F007F"/>
                </a:solidFill>
                <a:latin typeface="Consolas"/>
                <a:ea typeface="Consolas"/>
                <a:cs typeface="Consolas"/>
                <a:sym typeface="Consolas"/>
              </a:rPr>
              <a:t>id</a:t>
            </a:r>
            <a:r>
              <a:rPr lang="en-US" sz="900">
                <a:latin typeface="Consolas"/>
                <a:ea typeface="Consolas"/>
                <a:cs typeface="Consolas"/>
                <a:sym typeface="Consolas"/>
              </a:rPr>
              <a:t>=</a:t>
            </a:r>
            <a:r>
              <a:rPr lang="en-US" sz="900">
                <a:solidFill>
                  <a:srgbClr val="2A00FF"/>
                </a:solidFill>
                <a:latin typeface="Consolas"/>
                <a:ea typeface="Consolas"/>
                <a:cs typeface="Consolas"/>
                <a:sym typeface="Consolas"/>
              </a:rPr>
              <a:t>"iw"</a:t>
            </a:r>
            <a:r>
              <a:rPr lang="en-US" sz="900">
                <a:solidFill>
                  <a:srgbClr val="008080"/>
                </a:solidFill>
                <a:latin typeface="Consolas"/>
                <a:ea typeface="Consolas"/>
                <a:cs typeface="Consolas"/>
                <a:sym typeface="Consolas"/>
              </a:rPr>
              <a:t>&gt;&lt;/</a:t>
            </a:r>
            <a:r>
              <a:rPr lang="en-US" sz="900">
                <a:solidFill>
                  <a:srgbClr val="3F7F7F"/>
                </a:solidFill>
                <a:latin typeface="Consolas"/>
                <a:ea typeface="Consolas"/>
                <a:cs typeface="Consolas"/>
                <a:sym typeface="Consolas"/>
              </a:rPr>
              <a:t>td</a:t>
            </a:r>
            <a:r>
              <a:rPr lang="en-US" sz="900">
                <a:solidFill>
                  <a:srgbClr val="008080"/>
                </a:solidFill>
                <a:latin typeface="Consolas"/>
                <a:ea typeface="Consolas"/>
                <a:cs typeface="Consolas"/>
                <a:sym typeface="Consolas"/>
              </a:rPr>
              <a:t>&gt;</a:t>
            </a:r>
            <a:endParaRPr sz="1100"/>
          </a:p>
          <a:p>
            <a:pPr indent="0" lvl="0" marL="0" rtl="0" algn="l">
              <a:spcBef>
                <a:spcPts val="0"/>
              </a:spcBef>
              <a:spcAft>
                <a:spcPts val="0"/>
              </a:spcAft>
              <a:buNone/>
            </a:pPr>
            <a:r>
              <a:rPr lang="en-US" sz="900">
                <a:solidFill>
                  <a:srgbClr val="008080"/>
                </a:solidFill>
                <a:latin typeface="Consolas"/>
                <a:ea typeface="Consolas"/>
                <a:cs typeface="Consolas"/>
                <a:sym typeface="Consolas"/>
              </a:rPr>
              <a:t>            &lt;</a:t>
            </a:r>
            <a:r>
              <a:rPr lang="en-US" sz="900">
                <a:solidFill>
                  <a:srgbClr val="3F7F7F"/>
                </a:solidFill>
                <a:latin typeface="Consolas"/>
                <a:ea typeface="Consolas"/>
                <a:cs typeface="Consolas"/>
                <a:sym typeface="Consolas"/>
              </a:rPr>
              <a:t>th</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innerHeight:</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th</a:t>
            </a:r>
            <a:r>
              <a:rPr lang="en-US" sz="900">
                <a:solidFill>
                  <a:srgbClr val="008080"/>
                </a:solidFill>
                <a:latin typeface="Consolas"/>
                <a:ea typeface="Consolas"/>
                <a:cs typeface="Consolas"/>
                <a:sym typeface="Consolas"/>
              </a:rPr>
              <a:t>&gt; &lt;</a:t>
            </a:r>
            <a:r>
              <a:rPr lang="en-US" sz="900">
                <a:solidFill>
                  <a:srgbClr val="3F7F7F"/>
                </a:solidFill>
                <a:latin typeface="Consolas"/>
                <a:ea typeface="Consolas"/>
                <a:cs typeface="Consolas"/>
                <a:sym typeface="Consolas"/>
              </a:rPr>
              <a:t>td </a:t>
            </a:r>
            <a:r>
              <a:rPr lang="en-US" sz="900">
                <a:solidFill>
                  <a:srgbClr val="7F007F"/>
                </a:solidFill>
                <a:latin typeface="Consolas"/>
                <a:ea typeface="Consolas"/>
                <a:cs typeface="Consolas"/>
                <a:sym typeface="Consolas"/>
              </a:rPr>
              <a:t>id</a:t>
            </a:r>
            <a:r>
              <a:rPr lang="en-US" sz="900">
                <a:latin typeface="Consolas"/>
                <a:ea typeface="Consolas"/>
                <a:cs typeface="Consolas"/>
                <a:sym typeface="Consolas"/>
              </a:rPr>
              <a:t>=</a:t>
            </a:r>
            <a:r>
              <a:rPr lang="en-US" sz="900">
                <a:solidFill>
                  <a:srgbClr val="2A00FF"/>
                </a:solidFill>
                <a:latin typeface="Consolas"/>
                <a:ea typeface="Consolas"/>
                <a:cs typeface="Consolas"/>
                <a:sym typeface="Consolas"/>
              </a:rPr>
              <a:t>"ih"</a:t>
            </a:r>
            <a:r>
              <a:rPr lang="en-US" sz="900">
                <a:solidFill>
                  <a:srgbClr val="008080"/>
                </a:solidFill>
                <a:latin typeface="Consolas"/>
                <a:ea typeface="Consolas"/>
                <a:cs typeface="Consolas"/>
                <a:sym typeface="Consolas"/>
              </a:rPr>
              <a:t>&gt;&lt;/td&gt;</a:t>
            </a:r>
            <a:r>
              <a:rPr lang="en-US" sz="900">
                <a:latin typeface="Consolas"/>
                <a:ea typeface="Consolas"/>
                <a:cs typeface="Consolas"/>
                <a:sym typeface="Consolas"/>
              </a:rPr>
              <a:t> </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tr</a:t>
            </a:r>
            <a:r>
              <a:rPr lang="en-US" sz="900">
                <a:solidFill>
                  <a:srgbClr val="008080"/>
                </a:solidFill>
                <a:latin typeface="Consolas"/>
                <a:ea typeface="Consolas"/>
                <a:cs typeface="Consolas"/>
                <a:sym typeface="Consolas"/>
              </a:rPr>
              <a:t>&gt;</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table</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 </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script</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 </a:t>
            </a:r>
            <a:endParaRPr sz="1100"/>
          </a:p>
          <a:p>
            <a:pPr indent="0" lvl="0" marL="0" rtl="0" algn="l">
              <a:spcBef>
                <a:spcPts val="0"/>
              </a:spcBef>
              <a:spcAft>
                <a:spcPts val="0"/>
              </a:spcAft>
              <a:buNone/>
            </a:pPr>
            <a:r>
              <a:rPr lang="en-US" sz="900">
                <a:latin typeface="Consolas"/>
                <a:ea typeface="Consolas"/>
                <a:cs typeface="Consolas"/>
                <a:sym typeface="Consolas"/>
              </a:rPr>
              <a:t>      document.getElementById(</a:t>
            </a:r>
            <a:r>
              <a:rPr lang="en-US" sz="900">
                <a:solidFill>
                  <a:srgbClr val="2A00FF"/>
                </a:solidFill>
                <a:latin typeface="Consolas"/>
                <a:ea typeface="Consolas"/>
                <a:cs typeface="Consolas"/>
                <a:sym typeface="Consolas"/>
              </a:rPr>
              <a:t>"ow"</a:t>
            </a:r>
            <a:r>
              <a:rPr lang="en-US" sz="900">
                <a:latin typeface="Consolas"/>
                <a:ea typeface="Consolas"/>
                <a:cs typeface="Consolas"/>
                <a:sym typeface="Consolas"/>
              </a:rPr>
              <a:t>).innerHTML = window.outerWidth; </a:t>
            </a:r>
            <a:endParaRPr sz="1100"/>
          </a:p>
          <a:p>
            <a:pPr indent="0" lvl="0" marL="0" rtl="0" algn="l">
              <a:spcBef>
                <a:spcPts val="0"/>
              </a:spcBef>
              <a:spcAft>
                <a:spcPts val="0"/>
              </a:spcAft>
              <a:buNone/>
            </a:pPr>
            <a:r>
              <a:rPr lang="en-US" sz="900">
                <a:latin typeface="Consolas"/>
                <a:ea typeface="Consolas"/>
                <a:cs typeface="Consolas"/>
                <a:sym typeface="Consolas"/>
              </a:rPr>
              <a:t>      document.getElementById(</a:t>
            </a:r>
            <a:r>
              <a:rPr lang="en-US" sz="900">
                <a:solidFill>
                  <a:srgbClr val="2A00FF"/>
                </a:solidFill>
                <a:latin typeface="Consolas"/>
                <a:ea typeface="Consolas"/>
                <a:cs typeface="Consolas"/>
                <a:sym typeface="Consolas"/>
              </a:rPr>
              <a:t>"oh"</a:t>
            </a:r>
            <a:r>
              <a:rPr lang="en-US" sz="900">
                <a:latin typeface="Consolas"/>
                <a:ea typeface="Consolas"/>
                <a:cs typeface="Consolas"/>
                <a:sym typeface="Consolas"/>
              </a:rPr>
              <a:t>).innerHTML = window.outerHeight; </a:t>
            </a:r>
            <a:endParaRPr sz="1100"/>
          </a:p>
          <a:p>
            <a:pPr indent="0" lvl="0" marL="0" rtl="0" algn="l">
              <a:spcBef>
                <a:spcPts val="0"/>
              </a:spcBef>
              <a:spcAft>
                <a:spcPts val="0"/>
              </a:spcAft>
              <a:buNone/>
            </a:pPr>
            <a:r>
              <a:rPr lang="en-US" sz="900">
                <a:latin typeface="Consolas"/>
                <a:ea typeface="Consolas"/>
                <a:cs typeface="Consolas"/>
                <a:sym typeface="Consolas"/>
              </a:rPr>
              <a:t>      document.getElementById(</a:t>
            </a:r>
            <a:r>
              <a:rPr lang="en-US" sz="900">
                <a:solidFill>
                  <a:srgbClr val="2A00FF"/>
                </a:solidFill>
                <a:latin typeface="Consolas"/>
                <a:ea typeface="Consolas"/>
                <a:cs typeface="Consolas"/>
                <a:sym typeface="Consolas"/>
              </a:rPr>
              <a:t>"iw"</a:t>
            </a:r>
            <a:r>
              <a:rPr lang="en-US" sz="900">
                <a:latin typeface="Consolas"/>
                <a:ea typeface="Consolas"/>
                <a:cs typeface="Consolas"/>
                <a:sym typeface="Consolas"/>
              </a:rPr>
              <a:t>).innerHTML = window.innerWidth; </a:t>
            </a:r>
            <a:endParaRPr sz="1100"/>
          </a:p>
          <a:p>
            <a:pPr indent="0" lvl="0" marL="0" rtl="0" algn="l">
              <a:spcBef>
                <a:spcPts val="0"/>
              </a:spcBef>
              <a:spcAft>
                <a:spcPts val="0"/>
              </a:spcAft>
              <a:buNone/>
            </a:pPr>
            <a:r>
              <a:rPr lang="en-US" sz="900">
                <a:latin typeface="Consolas"/>
                <a:ea typeface="Consolas"/>
                <a:cs typeface="Consolas"/>
                <a:sym typeface="Consolas"/>
              </a:rPr>
              <a:t>      document.getElementById(</a:t>
            </a:r>
            <a:r>
              <a:rPr lang="en-US" sz="900">
                <a:solidFill>
                  <a:srgbClr val="2A00FF"/>
                </a:solidFill>
                <a:latin typeface="Consolas"/>
                <a:ea typeface="Consolas"/>
                <a:cs typeface="Consolas"/>
                <a:sym typeface="Consolas"/>
              </a:rPr>
              <a:t>"ih"</a:t>
            </a:r>
            <a:r>
              <a:rPr lang="en-US" sz="900">
                <a:latin typeface="Consolas"/>
                <a:ea typeface="Consolas"/>
                <a:cs typeface="Consolas"/>
                <a:sym typeface="Consolas"/>
              </a:rPr>
              <a:t>).innerHTML = window.innerHeight; </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script</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 </a:t>
            </a:r>
            <a:endParaRPr sz="1100"/>
          </a:p>
          <a:p>
            <a:pPr indent="0" lvl="0" marL="0" rtl="0" algn="l">
              <a:spcBef>
                <a:spcPts val="0"/>
              </a:spcBef>
              <a:spcAft>
                <a:spcPts val="0"/>
              </a:spcAft>
              <a:buNone/>
            </a:pPr>
            <a:r>
              <a:rPr lang="en-US" sz="900">
                <a:latin typeface="Consolas"/>
                <a:ea typeface="Consolas"/>
                <a:cs typeface="Consolas"/>
                <a:sym typeface="Consolas"/>
              </a:rPr>
              <a:t> </a:t>
            </a:r>
            <a:r>
              <a:rPr lang="en-US" sz="900">
                <a:solidFill>
                  <a:srgbClr val="3F7F7F"/>
                </a:solidFill>
                <a:latin typeface="Consolas"/>
                <a:ea typeface="Consolas"/>
                <a:cs typeface="Consolas"/>
                <a:sym typeface="Consolas"/>
              </a:rPr>
              <a:t>&lt;/bod</a:t>
            </a:r>
            <a:r>
              <a:rPr lang="en-US" sz="900">
                <a:solidFill>
                  <a:srgbClr val="3F7F7F"/>
                </a:solidFill>
                <a:latin typeface="Consolas"/>
                <a:ea typeface="Consolas"/>
                <a:cs typeface="Consolas"/>
                <a:sym typeface="Consolas"/>
              </a:rPr>
              <a:t>y</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 </a:t>
            </a:r>
            <a:endParaRPr sz="1100"/>
          </a:p>
          <a:p>
            <a:pPr indent="0" lvl="0" marL="0" rtl="0" algn="l">
              <a:spcBef>
                <a:spcPts val="0"/>
              </a:spcBef>
              <a:spcAft>
                <a:spcPts val="0"/>
              </a:spcAft>
              <a:buNone/>
            </a:pPr>
            <a:r>
              <a:rPr lang="en-US" sz="900">
                <a:solidFill>
                  <a:srgbClr val="008080"/>
                </a:solidFill>
                <a:latin typeface="Consolas"/>
                <a:ea typeface="Consolas"/>
                <a:cs typeface="Consolas"/>
                <a:sym typeface="Consolas"/>
              </a:rPr>
              <a:t>&lt;/</a:t>
            </a:r>
            <a:r>
              <a:rPr lang="en-US" sz="900">
                <a:solidFill>
                  <a:srgbClr val="3F7F7F"/>
                </a:solidFill>
                <a:latin typeface="Consolas"/>
                <a:ea typeface="Consolas"/>
                <a:cs typeface="Consolas"/>
                <a:sym typeface="Consolas"/>
              </a:rPr>
              <a:t>html</a:t>
            </a:r>
            <a:r>
              <a:rPr lang="en-US" sz="900">
                <a:solidFill>
                  <a:srgbClr val="008080"/>
                </a:solidFill>
                <a:latin typeface="Consolas"/>
                <a:ea typeface="Consolas"/>
                <a:cs typeface="Consolas"/>
                <a:sym typeface="Consolas"/>
              </a:rPr>
              <a:t>&gt;</a:t>
            </a:r>
            <a:r>
              <a:rPr lang="en-US" sz="900">
                <a:latin typeface="Consolas"/>
                <a:ea typeface="Consolas"/>
                <a:cs typeface="Consolas"/>
                <a:sym typeface="Consolas"/>
              </a:rPr>
              <a:t>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4"/>
          <p:cNvSpPr txBox="1"/>
          <p:nvPr>
            <p:ph idx="1" type="body"/>
          </p:nvPr>
        </p:nvSpPr>
        <p:spPr>
          <a:xfrm>
            <a:off x="523875" y="1218475"/>
            <a:ext cx="8186700" cy="3467400"/>
          </a:xfrm>
          <a:prstGeom prst="rect">
            <a:avLst/>
          </a:prstGeom>
        </p:spPr>
        <p:txBody>
          <a:bodyPr anchorCtr="0" anchor="t" bIns="68575" lIns="68575" spcFirstLastPara="1" rIns="68575" wrap="square" tIns="68575">
            <a:normAutofit/>
          </a:bodyPr>
          <a:lstStyle/>
          <a:p>
            <a:pPr indent="0" lvl="0" marL="0" rtl="0" algn="l">
              <a:lnSpc>
                <a:spcPct val="80000"/>
              </a:lnSpc>
              <a:spcBef>
                <a:spcPts val="800"/>
              </a:spcBef>
              <a:spcAft>
                <a:spcPts val="0"/>
              </a:spcAft>
              <a:buNone/>
            </a:pPr>
            <a:r>
              <a:rPr lang="en-US"/>
              <a:t>The </a:t>
            </a:r>
            <a:r>
              <a:rPr b="1" lang="en-US">
                <a:latin typeface="Consolas"/>
                <a:ea typeface="Consolas"/>
                <a:cs typeface="Consolas"/>
                <a:sym typeface="Consolas"/>
              </a:rPr>
              <a:t>w</a:t>
            </a:r>
            <a:r>
              <a:rPr b="1" lang="en-US">
                <a:latin typeface="Consolas"/>
                <a:ea typeface="Consolas"/>
                <a:cs typeface="Consolas"/>
                <a:sym typeface="Consolas"/>
              </a:rPr>
              <a:t>indow</a:t>
            </a:r>
            <a:r>
              <a:rPr lang="en-US"/>
              <a:t> object has many methods, which allow you to manipulate the window. There are too many window methods to cover in the scope of this presentation; however, some commonly used methods are listed in the following table: </a:t>
            </a:r>
            <a:endParaRPr/>
          </a:p>
        </p:txBody>
      </p:sp>
      <p:sp>
        <p:nvSpPr>
          <p:cNvPr id="592" name="Google Shape;592;p64"/>
          <p:cNvSpPr/>
          <p:nvPr/>
        </p:nvSpPr>
        <p:spPr>
          <a:xfrm>
            <a:off x="365053" y="2709694"/>
            <a:ext cx="4572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Times New Roman"/>
              <a:ea typeface="Times New Roman"/>
              <a:cs typeface="Times New Roman"/>
              <a:sym typeface="Times New Roman"/>
            </a:endParaRPr>
          </a:p>
        </p:txBody>
      </p:sp>
      <p:sp>
        <p:nvSpPr>
          <p:cNvPr id="593" name="Google Shape;593;p64"/>
          <p:cNvSpPr txBox="1"/>
          <p:nvPr>
            <p:ph type="title"/>
          </p:nvPr>
        </p:nvSpPr>
        <p:spPr>
          <a:xfrm>
            <a:off x="468287" y="687822"/>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Window Object Methods</a:t>
            </a:r>
            <a:endParaRPr/>
          </a:p>
        </p:txBody>
      </p:sp>
      <p:sp>
        <p:nvSpPr>
          <p:cNvPr id="594" name="Google Shape;594;p64"/>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graphicFrame>
        <p:nvGraphicFramePr>
          <p:cNvPr id="595" name="Google Shape;595;p64"/>
          <p:cNvGraphicFramePr/>
          <p:nvPr/>
        </p:nvGraphicFramePr>
        <p:xfrm>
          <a:off x="499734" y="2012466"/>
          <a:ext cx="3000000" cy="3000000"/>
        </p:xfrm>
        <a:graphic>
          <a:graphicData uri="http://schemas.openxmlformats.org/drawingml/2006/table">
            <a:tbl>
              <a:tblPr>
                <a:noFill/>
                <a:tableStyleId>{C9BF89A5-9357-4D94-AD3C-40E8F3CECA9B}</a:tableStyleId>
              </a:tblPr>
              <a:tblGrid>
                <a:gridCol w="1696775"/>
                <a:gridCol w="6447775"/>
              </a:tblGrid>
              <a:tr h="2028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rPr>
                        <a:t>  Method </a:t>
                      </a:r>
                      <a:endParaRPr sz="1100">
                        <a:solidFill>
                          <a:schemeClr val="accent2"/>
                        </a:solidFill>
                      </a:endParaRPr>
                    </a:p>
                  </a:txBody>
                  <a:tcPr marT="5725" marB="0" marR="5725" marL="5725" anchor="b">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rPr>
                        <a:t>Description </a:t>
                      </a:r>
                      <a:endParaRPr sz="1100">
                        <a:solidFill>
                          <a:schemeClr val="accent2"/>
                        </a:solidFill>
                      </a:endParaRPr>
                    </a:p>
                  </a:txBody>
                  <a:tcPr marT="5725" marB="0" marR="5725" marL="5725" anchor="b">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5B9BD5"/>
                    </a:solidFill>
                  </a:tcPr>
                </a:tc>
              </a:tr>
              <a:tr h="2028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latin typeface="Consolas"/>
                          <a:ea typeface="Consolas"/>
                          <a:cs typeface="Consolas"/>
                          <a:sym typeface="Consolas"/>
                        </a:rPr>
                        <a:t> window.alert() </a:t>
                      </a:r>
                      <a:endParaRPr b="1" sz="1200">
                        <a:solidFill>
                          <a:schemeClr val="accent2"/>
                        </a:solidFill>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Opens an alert message box and displays a text string.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2028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latin typeface="Consolas"/>
                          <a:ea typeface="Consolas"/>
                          <a:cs typeface="Consolas"/>
                          <a:sym typeface="Consolas"/>
                        </a:rPr>
                        <a:t> window.prompt() </a:t>
                      </a:r>
                      <a:endParaRPr b="1" sz="1200">
                        <a:solidFill>
                          <a:schemeClr val="accent2"/>
                        </a:solidFill>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Opens a prompt message box and returns entered value.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r h="2028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latin typeface="Consolas"/>
                          <a:ea typeface="Consolas"/>
                          <a:cs typeface="Consolas"/>
                          <a:sym typeface="Consolas"/>
                        </a:rPr>
                        <a:t> window.confirm() </a:t>
                      </a:r>
                      <a:endParaRPr b="1" sz="1200">
                        <a:solidFill>
                          <a:schemeClr val="accent2"/>
                        </a:solidFill>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Opens a confirm message box and returns true or false.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2028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latin typeface="Consolas"/>
                          <a:ea typeface="Consolas"/>
                          <a:cs typeface="Consolas"/>
                          <a:sym typeface="Consolas"/>
                        </a:rPr>
                        <a:t> window.open() </a:t>
                      </a:r>
                      <a:endParaRPr b="1" sz="1200">
                        <a:solidFill>
                          <a:schemeClr val="accent2"/>
                        </a:solidFill>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Opens a secondary window.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r h="3996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latin typeface="Consolas"/>
                          <a:ea typeface="Consolas"/>
                          <a:cs typeface="Consolas"/>
                          <a:sym typeface="Consolas"/>
                        </a:rPr>
                        <a:t> window.focus() </a:t>
                      </a:r>
                      <a:endParaRPr b="1" sz="1200">
                        <a:solidFill>
                          <a:schemeClr val="accent2"/>
                        </a:solidFill>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Brings focus to a window. When working with secondary windows, brings the window to the foreground.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3996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latin typeface="Consolas"/>
                          <a:ea typeface="Consolas"/>
                          <a:cs typeface="Consolas"/>
                          <a:sym typeface="Consolas"/>
                        </a:rPr>
                        <a:t> window.blur() </a:t>
                      </a:r>
                      <a:endParaRPr b="1" sz="1200">
                        <a:solidFill>
                          <a:schemeClr val="accent2"/>
                        </a:solidFill>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Removes focus from a window. When working with secondary windows,</a:t>
                      </a:r>
                      <a:r>
                        <a:rPr lang="en-US" sz="1200">
                          <a:solidFill>
                            <a:schemeClr val="accent2"/>
                          </a:solidFill>
                        </a:rPr>
                        <a:t> </a:t>
                      </a:r>
                      <a:r>
                        <a:rPr i="0" lang="en-US" sz="1200" u="none" cap="none" strike="noStrike">
                          <a:solidFill>
                            <a:schemeClr val="accent2"/>
                          </a:solidFill>
                        </a:rPr>
                        <a:t>moves the window to the background.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r h="2028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latin typeface="Consolas"/>
                          <a:ea typeface="Consolas"/>
                          <a:cs typeface="Consolas"/>
                          <a:sym typeface="Consolas"/>
                        </a:rPr>
                        <a:t> window.close() </a:t>
                      </a:r>
                      <a:endParaRPr b="1" sz="1200">
                        <a:solidFill>
                          <a:schemeClr val="accent2"/>
                        </a:solidFill>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Closes an open window.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2028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latin typeface="Consolas"/>
                          <a:ea typeface="Consolas"/>
                          <a:cs typeface="Consolas"/>
                          <a:sym typeface="Consolas"/>
                        </a:rPr>
                        <a:t> window.print() </a:t>
                      </a:r>
                      <a:endParaRPr b="1" sz="1200">
                        <a:solidFill>
                          <a:schemeClr val="accent2"/>
                        </a:solidFill>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Presents the print dialog box to print the window contents. </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r h="211925">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latin typeface="Consolas"/>
                          <a:ea typeface="Consolas"/>
                          <a:cs typeface="Consolas"/>
                          <a:sym typeface="Consolas"/>
                        </a:rPr>
                        <a:t> window.scroll() </a:t>
                      </a:r>
                      <a:endParaRPr b="1" sz="1200">
                        <a:solidFill>
                          <a:schemeClr val="accent2"/>
                        </a:solidFill>
                        <a:latin typeface="Consolas"/>
                        <a:ea typeface="Consolas"/>
                        <a:cs typeface="Consolas"/>
                        <a:sym typeface="Consolas"/>
                      </a:endParaRPr>
                    </a:p>
                  </a:txBody>
                  <a:tcPr marT="7150" marB="715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i="0" lang="en-US" sz="1200" u="none" cap="none" strike="noStrike">
                          <a:solidFill>
                            <a:schemeClr val="accent2"/>
                          </a:solidFill>
                        </a:rPr>
                        <a:t>Scrolls the document to the specified coordinates.</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solidFill>
                      <a:srgbClr val="DDEBF7"/>
                    </a:solidFill>
                  </a:tcPr>
                </a:tc>
              </a:tr>
              <a:tr h="202850">
                <a:tc>
                  <a:txBody>
                    <a:bodyPr/>
                    <a:lstStyle/>
                    <a:p>
                      <a:pPr indent="0" lvl="0" marL="0" marR="0" rtl="0" algn="l">
                        <a:lnSpc>
                          <a:spcPct val="100000"/>
                        </a:lnSpc>
                        <a:spcBef>
                          <a:spcPts val="0"/>
                        </a:spcBef>
                        <a:spcAft>
                          <a:spcPts val="0"/>
                        </a:spcAft>
                        <a:buNone/>
                      </a:pPr>
                      <a:r>
                        <a:rPr b="1" i="0" lang="en-US" sz="1200" u="none" cap="none" strike="noStrike">
                          <a:solidFill>
                            <a:schemeClr val="accent2"/>
                          </a:solidFill>
                          <a:latin typeface="Consolas"/>
                          <a:ea typeface="Consolas"/>
                          <a:cs typeface="Consolas"/>
                          <a:sym typeface="Consolas"/>
                        </a:rPr>
                        <a:t> window.stop() </a:t>
                      </a:r>
                      <a:endParaRPr b="1" sz="1200">
                        <a:solidFill>
                          <a:schemeClr val="accent2"/>
                        </a:solidFill>
                        <a:latin typeface="Consolas"/>
                        <a:ea typeface="Consolas"/>
                        <a:cs typeface="Consolas"/>
                        <a:sym typeface="Consolas"/>
                      </a:endParaRPr>
                    </a:p>
                  </a:txBody>
                  <a:tcPr marT="5725" marB="0" marR="5725" marL="5725" anchor="ctr">
                    <a:lnL cap="flat" cmpd="sng" w="9525">
                      <a:solidFill>
                        <a:srgbClr val="9BC2E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a:solidFill>
                            <a:schemeClr val="accent2"/>
                          </a:solidFill>
                        </a:rPr>
                        <a:t>Stops</a:t>
                      </a:r>
                      <a:r>
                        <a:rPr i="0" lang="en-US" sz="1200" u="none" cap="none" strike="noStrike">
                          <a:solidFill>
                            <a:schemeClr val="accent2"/>
                          </a:solidFill>
                        </a:rPr>
                        <a:t> the document from loading.</a:t>
                      </a:r>
                      <a:endParaRPr sz="1200">
                        <a:solidFill>
                          <a:schemeClr val="accent2"/>
                        </a:solidFill>
                      </a:endParaRPr>
                    </a:p>
                  </a:txBody>
                  <a:tcPr marT="5725" marB="0" marR="5725" marL="5725" anchor="ctr">
                    <a:lnL cap="flat" cmpd="sng" w="9525">
                      <a:solidFill>
                        <a:srgbClr val="000000">
                          <a:alpha val="0"/>
                        </a:srgbClr>
                      </a:solidFill>
                      <a:prstDash val="solid"/>
                      <a:round/>
                      <a:headEnd len="sm" w="sm" type="none"/>
                      <a:tailEnd len="sm" w="sm" type="none"/>
                    </a:lnL>
                    <a:lnR cap="flat" cmpd="sng" w="9525">
                      <a:solidFill>
                        <a:srgbClr val="9BC2E6"/>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9BC2E6"/>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