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a0cc39bc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a0cc39bc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a0cc39bc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a0cc39bc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a0cc39bc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a0cc39bc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a0cc39bca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a0cc39bca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a0cc39bca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a0cc39bca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a0cc39bca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a0cc39bca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a0cc39bc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a0cc39bc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a0cc39bca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a0cc39bca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0cc39bca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0cc39bca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0cc39bca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a0cc39bca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a0cc39b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a0cc39b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a0cc39bca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a0cc39bca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0cc39bca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0cc39bca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a0cc39bca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a0cc39bca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a0cc39bc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a0cc39bc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a0cc39bca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a0cc39bca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0cc39bc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0cc39bc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a0cc39bca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a0cc39bca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0cc39bca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0cc39bca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a0cc39bc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a0cc39bc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a0cc39bca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a0cc39bca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a0cc39b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a0cc39b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0cc39b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a0cc39b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a0cc39bc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a0cc39bc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a0cc39bc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a0cc39bc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a0cc39bc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a0cc39bc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a0cc39bca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a0cc39bc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a0cc39bc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a0cc39bc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None/>
              <a:defRPr sz="48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800"/>
              <a:buNone/>
              <a:defRPr sz="2800">
                <a:solidFill>
                  <a:srgbClr val="2E8AE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2000"/>
              <a:buNone/>
              <a:defRPr sz="120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None/>
              <a:defRPr sz="36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126400" y="3325975"/>
            <a:ext cx="5088000" cy="0"/>
          </a:xfrm>
          <a:prstGeom prst="straightConnector1">
            <a:avLst/>
          </a:prstGeom>
          <a:noFill/>
          <a:ln cap="flat" cmpd="sng" w="38100">
            <a:solidFill>
              <a:srgbClr val="2E8AE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■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 sz="1400">
                <a:solidFill>
                  <a:srgbClr val="2E8AE2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 sz="1400">
                <a:solidFill>
                  <a:srgbClr val="2E8AE2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None/>
              <a:defRPr sz="4800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200"/>
              <a:buNone/>
              <a:defRPr sz="42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100"/>
              <a:buNone/>
              <a:defRPr sz="2100">
                <a:solidFill>
                  <a:srgbClr val="2E8AE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None/>
              <a:defRPr>
                <a:solidFill>
                  <a:srgbClr val="2E8AE2"/>
                </a:solidFill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Capacitación formadores Generación de</a:t>
            </a:r>
            <a:endParaRPr b="1"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capacidades en el Ecosistema Digital de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Bogotá</a:t>
            </a:r>
            <a:endParaRPr b="1" sz="36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Formación especializada TI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250400" y="76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250">
                <a:solidFill>
                  <a:srgbClr val="2F5496"/>
                </a:solidFill>
              </a:rPr>
              <a:t>Crea un repositorio nuevo</a:t>
            </a:r>
            <a:endParaRPr sz="5250">
              <a:solidFill>
                <a:srgbClr val="2F5496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50">
                <a:solidFill>
                  <a:srgbClr val="2F5496"/>
                </a:solidFill>
              </a:rPr>
              <a:t>Crea un directorio nuevo, ábrelo y ejecuta</a:t>
            </a:r>
            <a:endParaRPr sz="2250">
              <a:solidFill>
                <a:srgbClr val="2F5496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50">
                <a:solidFill>
                  <a:srgbClr val="FFFFFF"/>
                </a:solidFill>
                <a:highlight>
                  <a:schemeClr val="dk1"/>
                </a:highlight>
              </a:rPr>
              <a:t>git init</a:t>
            </a:r>
            <a:endParaRPr sz="225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50">
                <a:solidFill>
                  <a:srgbClr val="2F5496"/>
                </a:solidFill>
              </a:rPr>
              <a:t>para crear un nuevo repositorio de git.</a:t>
            </a:r>
            <a:endParaRPr sz="2250">
              <a:solidFill>
                <a:srgbClr val="2F5496"/>
              </a:solidFill>
            </a:endParaRPr>
          </a:p>
          <a:p>
            <a:pPr indent="0" lvl="0" marL="0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Clonando un repositorio existente</a:t>
            </a:r>
            <a:endParaRPr/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581900"/>
            <a:ext cx="8520600" cy="19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clone [url]</a:t>
            </a:r>
            <a:endParaRPr sz="240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clone git://github.com/schacon/grit.git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solidFill>
                  <a:srgbClr val="FF0000"/>
                </a:solidFill>
              </a:rPr>
              <a:t>a </a:t>
            </a:r>
            <a:r>
              <a:rPr lang="es" sz="3000">
                <a:solidFill>
                  <a:srgbClr val="FF0000"/>
                </a:solidFill>
              </a:rPr>
              <a:t>continuación</a:t>
            </a:r>
            <a:r>
              <a:rPr lang="es" sz="3000">
                <a:solidFill>
                  <a:srgbClr val="FF0000"/>
                </a:solidFill>
              </a:rPr>
              <a:t> se recomienda explicar cada uno de los estados de los archivos para comprender como funciona GIT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Guardando cambios - Estados de los archivos</a:t>
            </a:r>
            <a:endParaRPr/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8" y="1228725"/>
            <a:ext cx="57626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Comprobando estado de archivos</a:t>
            </a:r>
            <a:endParaRPr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2154025"/>
            <a:ext cx="85206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status</a:t>
            </a:r>
            <a:b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Agregando archivos</a:t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add [file] </a:t>
            </a: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(agrega solo un archivo)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add .  </a:t>
            </a: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(agrega todos los cambios en el repo)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Confirmar cambios cambios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commit -m 'initial commit'</a:t>
            </a:r>
            <a:b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del repositorio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2154025"/>
            <a:ext cx="85206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F0000"/>
                </a:solidFill>
              </a:rPr>
              <a:t>$ git log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solidFill>
                  <a:srgbClr val="FF0000"/>
                </a:solidFill>
              </a:rPr>
              <a:t>creemos un archivo .gitignore y hagamos un ejemplo de ignorar archivos de repo en el que se </a:t>
            </a:r>
            <a:r>
              <a:rPr lang="es" sz="3000">
                <a:solidFill>
                  <a:srgbClr val="FF0000"/>
                </a:solidFill>
              </a:rPr>
              <a:t>esté</a:t>
            </a:r>
            <a:r>
              <a:rPr lang="es" sz="3000">
                <a:solidFill>
                  <a:srgbClr val="FF0000"/>
                </a:solidFill>
              </a:rPr>
              <a:t> trabajando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versiones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Ignorando archivos</a:t>
            </a:r>
            <a:endParaRPr/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.gitignore</a:t>
            </a:r>
            <a:endParaRPr sz="24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139700" rtl="0">
              <a:lnSpc>
                <a:spcPct val="12857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139700" rtl="0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ignore doc/notes.txt, but not doc/server/arch.txt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doc/*.txt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ignore all .txt files in the doc/ directory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doc/**/*.txt</a:t>
            </a:r>
            <a:br>
              <a:rPr lang="es" sz="105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Repositorios Remotos</a:t>
            </a:r>
            <a:endParaRPr/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685875"/>
            <a:ext cx="85206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clone git://github.com/schacon/</a:t>
            </a:r>
            <a:r>
              <a:rPr b="1"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ticgit.git</a:t>
            </a:r>
            <a:endParaRPr b="1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cd </a:t>
            </a:r>
            <a:r>
              <a:rPr b="1"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ticgit</a:t>
            </a:r>
            <a:endParaRPr b="1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remote -v</a:t>
            </a:r>
            <a:endParaRPr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Añadiendo repositorios remotos</a:t>
            </a:r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remote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origin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remote add pb git://github.com/paulboone/ticgit.git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remote -v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origin  git://github.com/schacon/ticgit.git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pb  git://github.com/paulboone/ticgit.git</a:t>
            </a:r>
            <a:br>
              <a:rPr lang="es" sz="105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Enviando cambios a Github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2500550"/>
            <a:ext cx="8520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$ git push -u origin rama</a:t>
            </a:r>
            <a:endParaRPr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Actualizando repositorio local</a:t>
            </a:r>
            <a:endParaRPr/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1461000"/>
            <a:ext cx="8520600" cy="27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$ git pull</a:t>
            </a:r>
            <a:endParaRPr sz="2400"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</a:t>
            </a:r>
            <a:endParaRPr sz="2400">
              <a:solidFill>
                <a:srgbClr val="434343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git fetch</a:t>
            </a:r>
            <a:endParaRPr sz="2400"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git merge [remote]/[branch]</a:t>
            </a:r>
            <a:endParaRPr sz="2400"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Trabajando con Ramas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1406775"/>
            <a:ext cx="85206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2F5496"/>
                </a:solidFill>
                <a:highlight>
                  <a:srgbClr val="FCFCFA"/>
                </a:highlight>
              </a:rPr>
              <a:t>Una rama Git es simplemente un apuntador móvil apuntando a un Commit.La rama por defecto de Git es la rama </a:t>
            </a:r>
            <a:r>
              <a:rPr lang="es">
                <a:solidFill>
                  <a:srgbClr val="2F5496"/>
                </a:solidFill>
                <a:highlight>
                  <a:srgbClr val="FFFFFF"/>
                </a:highlight>
              </a:rPr>
              <a:t>master</a:t>
            </a:r>
            <a:r>
              <a:rPr lang="es">
                <a:solidFill>
                  <a:srgbClr val="2F5496"/>
                </a:solidFill>
                <a:highlight>
                  <a:srgbClr val="FCFCFA"/>
                </a:highlight>
              </a:rPr>
              <a:t>. Con la primera confirmación de cambios que realicemos, se creará esta rama principal </a:t>
            </a:r>
            <a:r>
              <a:rPr lang="es">
                <a:solidFill>
                  <a:srgbClr val="2F5496"/>
                </a:solidFill>
                <a:highlight>
                  <a:srgbClr val="FFFFFF"/>
                </a:highlight>
              </a:rPr>
              <a:t>master</a:t>
            </a:r>
            <a:r>
              <a:rPr lang="es">
                <a:solidFill>
                  <a:srgbClr val="2F5496"/>
                </a:solidFill>
                <a:highlight>
                  <a:srgbClr val="FCFCFA"/>
                </a:highlight>
              </a:rPr>
              <a:t> apuntando a dicha confirmación</a:t>
            </a:r>
            <a:endParaRPr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branch</a:t>
            </a:r>
            <a:endParaRPr/>
          </a:p>
        </p:txBody>
      </p:sp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311700" y="1911550"/>
            <a:ext cx="85206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branch testing</a:t>
            </a:r>
            <a:endParaRPr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checkout testing</a:t>
            </a:r>
            <a:endParaRPr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Pull Request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idx="1" type="body"/>
          </p:nvPr>
        </p:nvSpPr>
        <p:spPr>
          <a:xfrm>
            <a:off x="311700" y="2377100"/>
            <a:ext cx="85206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5496"/>
                </a:solidFill>
                <a:highlight>
                  <a:srgbClr val="FFFFFF"/>
                </a:highlight>
              </a:rPr>
              <a:t>Haremos un </a:t>
            </a:r>
            <a:r>
              <a:rPr i="1" lang="es">
                <a:solidFill>
                  <a:srgbClr val="2F5496"/>
                </a:solidFill>
                <a:highlight>
                  <a:srgbClr val="FFFFFF"/>
                </a:highlight>
              </a:rPr>
              <a:t>pull request</a:t>
            </a:r>
            <a:r>
              <a:rPr lang="es">
                <a:solidFill>
                  <a:srgbClr val="2F5496"/>
                </a:solidFill>
                <a:highlight>
                  <a:srgbClr val="FFFFFF"/>
                </a:highlight>
              </a:rPr>
              <a:t> cuando queramos contribuir con nuestros cambios -mejoras, corrección de errores, actualizaciones- a un repositorio que ya existe.</a:t>
            </a:r>
            <a:endParaRPr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890100"/>
            <a:ext cx="85206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</a:rPr>
              <a:t>El control de versiones es un sistema que registra los cambios realizados sobre un archivo o conjunto de archivos a lo largo del tiempo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053575"/>
            <a:ext cx="8520600" cy="25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2F5496"/>
                </a:solidFill>
                <a:highlight>
                  <a:srgbClr val="FFFFFF"/>
                </a:highlight>
              </a:rPr>
              <a:t>Sistemas de control de versiones locales</a:t>
            </a:r>
            <a:endParaRPr sz="2400">
              <a:solidFill>
                <a:srgbClr val="2F549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2F5496"/>
                </a:solidFill>
                <a:highlight>
                  <a:srgbClr val="FFFFFF"/>
                </a:highlight>
              </a:rPr>
              <a:t>Sistemas de control de versiones centralizados</a:t>
            </a:r>
            <a:endParaRPr sz="2400">
              <a:solidFill>
                <a:srgbClr val="2F549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2F5496"/>
                </a:solidFill>
                <a:highlight>
                  <a:srgbClr val="FFFFFF"/>
                </a:highlight>
              </a:rPr>
              <a:t>Sistemas de control de versiones distribuidos</a:t>
            </a:r>
            <a:endParaRPr sz="2400">
              <a:solidFill>
                <a:srgbClr val="2F5496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Instalando y configurando  GIT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 identidad</a:t>
            </a:r>
            <a:endParaRPr/>
          </a:p>
        </p:txBody>
      </p:sp>
      <p:sp>
        <p:nvSpPr>
          <p:cNvPr id="88" name="Google Shape;88;p19"/>
          <p:cNvSpPr txBox="1"/>
          <p:nvPr/>
        </p:nvSpPr>
        <p:spPr>
          <a:xfrm>
            <a:off x="507000" y="2169775"/>
            <a:ext cx="82449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config --global user.name "John Doe"</a:t>
            </a:r>
            <a:br>
              <a:rPr lang="es" sz="18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8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config --global user.email johndoe@example.com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Comprobando tu configuración</a:t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507000" y="2169775"/>
            <a:ext cx="82449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git config --list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196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Crear cuenta en Github y un repositorio de prueba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