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Roboto"/>
              <a:buNone/>
              <a:defRPr b="0" i="0" sz="4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0"/>
              <a:buFont typeface="Roboto"/>
              <a:buNone/>
              <a:defRPr b="0" i="0" sz="120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126400" y="3325975"/>
            <a:ext cx="5088000" cy="0"/>
          </a:xfrm>
          <a:prstGeom prst="straightConnector1">
            <a:avLst/>
          </a:prstGeom>
          <a:noFill/>
          <a:ln cap="flat" cmpd="sng" w="38100">
            <a:solidFill>
              <a:srgbClr val="2E8AE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Roboto"/>
              <a:buNone/>
              <a:defRPr b="0" i="0" sz="4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200"/>
              <a:buFont typeface="Roboto"/>
              <a:buNone/>
              <a:defRPr b="0" i="0" sz="42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100"/>
              <a:buFont typeface="Roboto"/>
              <a:buNone/>
              <a:defRPr b="0" i="0" sz="21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2E8AE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  <a:defRPr b="0" i="0" sz="18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Roboto"/>
              <a:buNone/>
            </a:pPr>
            <a:r>
              <a:rPr b="1" i="0" lang="es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Capacitación formadores Generación de</a:t>
            </a:r>
            <a:endParaRPr b="1" i="0" sz="36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Roboto"/>
              <a:buNone/>
            </a:pPr>
            <a:r>
              <a:rPr b="1" i="0" lang="es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capacidades en el Ecosistema Digital de</a:t>
            </a:r>
            <a:endParaRPr b="1" i="0" sz="36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Roboto"/>
              <a:buNone/>
            </a:pPr>
            <a:r>
              <a:rPr b="1" i="0" lang="es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Bogotá</a:t>
            </a:r>
            <a:endParaRPr b="1" i="0" sz="36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800"/>
              <a:buFont typeface="Roboto"/>
              <a:buNone/>
            </a:pPr>
            <a:r>
              <a:t/>
            </a:r>
            <a:endParaRPr b="0" i="0" sz="28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rPr>
              <a:t>Formación especializada TI</a:t>
            </a:r>
            <a:endParaRPr b="0" i="0" sz="28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250400" y="764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525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Crea un repositorio nuevo</a:t>
            </a:r>
            <a:endParaRPr b="0" i="0" sz="525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25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Crea un directorio nuevo, ábrelo y ejecuta</a:t>
            </a:r>
            <a:endParaRPr b="0" i="0" sz="225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25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git init</a:t>
            </a:r>
            <a:endParaRPr b="0" i="0" sz="2250" u="none" cap="none" strike="noStrike">
              <a:solidFill>
                <a:srgbClr val="FFFF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25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para crear un nuevo repositorio de git.</a:t>
            </a:r>
            <a:endParaRPr b="0" i="0" sz="225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Clonando un repositorio existente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581900"/>
            <a:ext cx="8520600" cy="19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b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clone [url]</a:t>
            </a:r>
            <a:endParaRPr b="0" i="0" sz="24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clone git://github.com/schacon/grit.git</a:t>
            </a:r>
            <a:endParaRPr b="0" i="0" sz="24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Roboto"/>
              <a:buNone/>
            </a:pPr>
            <a:r>
              <a:rPr b="0" i="0" lang="es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Fundamentos</a:t>
            </a:r>
            <a:endParaRPr b="0" i="0" sz="36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3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continuación se recomienda explicar cada uno de los estados de los archivos para comprender como funciona GIT</a:t>
            </a:r>
            <a:endParaRPr b="0" i="0" sz="3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Guardando cambios - Estados de los archivos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88" y="1228725"/>
            <a:ext cx="57626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Comprobando estado de archivos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2154025"/>
            <a:ext cx="85206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status</a:t>
            </a:r>
            <a:b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b="0" i="0" sz="24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Agregando archivos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add [file] </a:t>
            </a:r>
            <a:r>
              <a:rPr b="0" i="0" lang="es" sz="24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(agrega solo un archivo)</a:t>
            </a:r>
            <a:endParaRPr b="0" i="0" sz="2400" u="none" cap="none" strike="noStrike">
              <a:solidFill>
                <a:srgbClr val="9999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add .  </a:t>
            </a:r>
            <a:r>
              <a:rPr b="0" i="0" lang="es" sz="24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(agrega todos los cambios en el repo)</a:t>
            </a:r>
            <a:endParaRPr b="0" i="0" sz="2400" u="none" cap="none" strike="noStrike">
              <a:solidFill>
                <a:srgbClr val="9999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Confirmar cambios cambios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commit -m 'initial commit'</a:t>
            </a:r>
            <a:b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b="0" i="0" sz="24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Estado del repositorio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2154025"/>
            <a:ext cx="8520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2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$ git log</a:t>
            </a:r>
            <a:endParaRPr b="0" i="0" sz="2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30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creemos un archivo .gitignore y hagamos un ejemplo de ignorar archivos de repo en el que se esté trabajando</a:t>
            </a:r>
            <a:endParaRPr b="0" i="0" sz="3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Roboto"/>
              <a:buNone/>
            </a:pPr>
            <a:r>
              <a:rPr b="0" i="0" lang="es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Control de versiones</a:t>
            </a:r>
            <a:endParaRPr b="0" i="0" sz="36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Ignorando archivos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2400" u="none" cap="none" strike="noStrike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.gitignore</a:t>
            </a:r>
            <a:endParaRPr b="0" i="0" sz="2400" u="none" cap="none" strike="noStrike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39700" rtl="0" algn="l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39700" rtl="0" algn="l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ignore doc/notes.txt, but not doc/server/arch.txt</a:t>
            </a:r>
            <a:b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doc/*.txt</a:t>
            </a:r>
            <a:b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ignore all .txt files in the doc/ directory</a:t>
            </a:r>
            <a:b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doc/**/*.txt</a:t>
            </a:r>
            <a:br>
              <a:rPr b="0" i="0" lang="es" sz="105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b="0" i="0" sz="105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Repositorios Remotos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685875"/>
            <a:ext cx="85206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clone git://github.com/schacon/</a:t>
            </a:r>
            <a:r>
              <a:rPr b="1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ticgit.git</a:t>
            </a:r>
            <a:endParaRPr b="1" i="0" sz="18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cd </a:t>
            </a:r>
            <a:r>
              <a:rPr b="1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ticgit</a:t>
            </a:r>
            <a:endParaRPr b="1" i="0" sz="18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 -v</a:t>
            </a:r>
            <a:endParaRPr b="0" i="0" sz="18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Añadiendo repositorios remotos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1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</a:t>
            </a:r>
            <a:b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origin</a:t>
            </a:r>
            <a:b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b="0" i="0" sz="18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1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 add pb git://github.com/paulboone/ticgit.git</a:t>
            </a:r>
            <a:b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b="0" i="0" sz="18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remote -v</a:t>
            </a:r>
            <a:b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origin  git://github.com/schacon/ticgit.git</a:t>
            </a:r>
            <a:b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pb  git://github.com/paulboone/ticgit.git</a:t>
            </a:r>
            <a:br>
              <a:rPr b="0" i="0" lang="es" sz="105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b="0" i="0" sz="105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Enviando cambios a Github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2500550"/>
            <a:ext cx="8520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$ git push -u origin rama</a:t>
            </a:r>
            <a:endParaRPr b="0" i="0" sz="1800" u="none" cap="none" strike="noStrike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Actualizando repositorio local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1461000"/>
            <a:ext cx="8520600" cy="27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2400" u="none" cap="none" strike="noStrike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$ git pull</a:t>
            </a:r>
            <a:endParaRPr b="0" i="0" sz="2400" u="none" cap="none" strike="noStrike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2400" u="none" cap="none" strike="noStrike">
                <a:solidFill>
                  <a:srgbClr val="434343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</a:t>
            </a:r>
            <a:endParaRPr b="0" i="0" sz="2400" u="none" cap="none" strike="noStrike">
              <a:solidFill>
                <a:srgbClr val="434343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2400" u="none" cap="none" strike="noStrike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git fetch</a:t>
            </a:r>
            <a:endParaRPr b="0" i="0" sz="2400" u="none" cap="none" strike="noStrike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FF0000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git merge [remote]/[branch]</a:t>
            </a:r>
            <a:endParaRPr b="0" i="0" sz="2400" u="none" cap="none" strike="noStrike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Roboto"/>
              <a:buNone/>
            </a:pPr>
            <a:r>
              <a:rPr b="0" i="0" lang="es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Trabajando con Ramas</a:t>
            </a:r>
            <a:endParaRPr b="0" i="0" sz="36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1406775"/>
            <a:ext cx="85206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1800" u="none" cap="none" strike="noStrike">
                <a:solidFill>
                  <a:srgbClr val="2F5496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Una rama Git es simplemente un apuntador móvil apuntando a un Commit.La rama por defecto de Git es la rama </a:t>
            </a:r>
            <a:r>
              <a:rPr b="0" i="0" lang="es" sz="1800" u="none" cap="none" strike="noStrike">
                <a:solidFill>
                  <a:srgbClr val="2F549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b="0" i="0" lang="es" sz="1800" u="none" cap="none" strike="noStrike">
                <a:solidFill>
                  <a:srgbClr val="2F5496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. Con la primera confirmación de cambios que realicemos, se creará esta rama principal </a:t>
            </a:r>
            <a:r>
              <a:rPr b="0" i="0" lang="es" sz="1800" u="none" cap="none" strike="noStrike">
                <a:solidFill>
                  <a:srgbClr val="2F549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b="0" i="0" lang="es" sz="1800" u="none" cap="none" strike="noStrike">
                <a:solidFill>
                  <a:srgbClr val="2F5496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apuntando a dicha confirmación</a:t>
            </a:r>
            <a:endParaRPr b="0" i="0" sz="1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Crear una branch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1911550"/>
            <a:ext cx="85206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branch testing</a:t>
            </a:r>
            <a:endParaRPr b="0" i="0" sz="18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checkout testing</a:t>
            </a:r>
            <a:endParaRPr b="0" i="0" sz="1800" u="none" cap="none" strike="noStrike">
              <a:solidFill>
                <a:srgbClr val="F14E3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Roboto"/>
              <a:buNone/>
            </a:pPr>
            <a:r>
              <a:rPr b="0" i="0" lang="es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Pull Request</a:t>
            </a:r>
            <a:endParaRPr b="0" i="0" sz="36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311700" y="2377100"/>
            <a:ext cx="85206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rPr b="0" i="0" lang="es" sz="1800" u="none" cap="none" strike="noStrike">
                <a:solidFill>
                  <a:srgbClr val="2F549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Haremos un </a:t>
            </a:r>
            <a:r>
              <a:rPr b="0" i="1" lang="es" sz="1800" u="none" cap="none" strike="noStrike">
                <a:solidFill>
                  <a:srgbClr val="2F549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request</a:t>
            </a:r>
            <a:r>
              <a:rPr b="0" i="0" lang="es" sz="1800" u="none" cap="none" strike="noStrike">
                <a:solidFill>
                  <a:srgbClr val="2F549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cuando queramos contribuir con nuestros cambios -mejoras, corrección de errores, actualizaciones- a un repositorio que ya existe.</a:t>
            </a:r>
            <a:endParaRPr b="0" i="0" sz="1800" u="none" cap="none" strike="noStrike">
              <a:solidFill>
                <a:srgbClr val="FF0000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90100"/>
            <a:ext cx="8520600" cy="1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control de versiones es un sistema que registra los cambios realizados sobre un archivo o conjunto de archivos a lo largo del tiempo</a:t>
            </a:r>
            <a:endParaRPr b="0" i="0" sz="24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Tipos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053575"/>
            <a:ext cx="8520600" cy="25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2F549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Sistemas de control de versiones locales</a:t>
            </a:r>
            <a:endParaRPr b="0" i="0" sz="2400" u="none" cap="none" strike="noStrike">
              <a:solidFill>
                <a:srgbClr val="2F549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2F549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Sistemas de control de versiones centralizados</a:t>
            </a:r>
            <a:endParaRPr b="0" i="0" sz="2400" u="none" cap="none" strike="noStrike">
              <a:solidFill>
                <a:srgbClr val="2F549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400" u="none" cap="none" strike="noStrike">
                <a:solidFill>
                  <a:srgbClr val="2F549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Sistemas de control de versiones distribuidos</a:t>
            </a:r>
            <a:endParaRPr b="0" i="0" sz="2400" u="none" cap="none" strike="noStrike">
              <a:solidFill>
                <a:srgbClr val="2F549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E8AE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Roboto"/>
              <a:buNone/>
            </a:pPr>
            <a:r>
              <a:rPr b="0" i="0" lang="es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b="0" i="0" sz="36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36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Instalando y configurando  GIT</a:t>
            </a:r>
            <a:endParaRPr b="0" i="0" sz="36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Tu identidad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07000" y="2169775"/>
            <a:ext cx="8244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config --global user.name "John Doe"</a:t>
            </a:r>
            <a:b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0" i="0" lang="es" sz="18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config --global user.email johndoe@example.com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Comprobando tu configuración</a:t>
            </a:r>
            <a:endParaRPr b="0" i="0" sz="2800" u="none" cap="none" strike="noStrike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507000" y="2169775"/>
            <a:ext cx="8244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F14E3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 git config --list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196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Roboto"/>
              <a:buNone/>
            </a:pPr>
            <a:r>
              <a:rPr b="0" i="0" lang="es" sz="28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Crear cuenta en Github y un repositorio de prueba</a:t>
            </a:r>
            <a:endParaRPr b="0" i="0" sz="28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