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56079-9414-4544-9577-BA81F4F2A623}" type="datetimeFigureOut">
              <a:rPr lang="en-CA" smtClean="0"/>
              <a:pPr/>
              <a:t>31/10/2012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F9CE6-6934-4402-B823-C2FE0CF1213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F9CE6-6934-4402-B823-C2FE0CF12132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F6C6-5C17-4AE5-82D0-EEAD67F217C8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7B85-172A-497B-A4C8-425849627B38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36D-FBFC-4BFB-8C49-D44F022E5744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729A-1831-49BB-A9F2-5A09F581E9EE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AFC8-53FF-4C78-A86A-C0E6EE5E2702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1090-B22B-4161-AC64-DC14F2D70B4B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542D-3A9F-479E-9D0E-6E892E754668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0ACE-AC21-42A6-B93C-5440264B60EC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19F-F1F7-49F2-B213-BDBDD8909415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3DF6-7E96-4A92-803C-90691117D020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8824-4FCB-4C43-B321-115CE463F424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DC327-BC58-4CB5-9DE7-90A3CC8CF514}" type="datetime1">
              <a:rPr lang="en-CA" smtClean="0"/>
              <a:pPr/>
              <a:t>31/10/2012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0DDF-F085-4531-BFC2-7BFE2A73788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470025"/>
          </a:xfrm>
        </p:spPr>
        <p:txBody>
          <a:bodyPr/>
          <a:lstStyle/>
          <a:p>
            <a:r>
              <a:rPr lang="en-CA" dirty="0" smtClean="0"/>
              <a:t>Measuring Software Sustainability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150" y="3212976"/>
            <a:ext cx="807929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933056"/>
            <a:ext cx="556519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941168"/>
            <a:ext cx="5953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5445224"/>
            <a:ext cx="13620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n-CA" dirty="0" smtClean="0"/>
              <a:t>Measures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1845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CA" sz="2800" b="1" i="1" dirty="0" smtClean="0"/>
              <a:t>Change Potential Measures: </a:t>
            </a:r>
            <a:r>
              <a:rPr lang="en-CA" sz="2800" dirty="0" smtClean="0"/>
              <a:t>capture the potential modification request to close the gap between the actual and desired properties of the system</a:t>
            </a:r>
          </a:p>
          <a:p>
            <a:r>
              <a:rPr lang="en-CA" sz="2800" i="1" dirty="0" smtClean="0"/>
              <a:t>Modernization Potential (adaptive)</a:t>
            </a:r>
            <a:r>
              <a:rPr lang="en-CA" sz="2800" dirty="0" smtClean="0"/>
              <a:t>: difference between current tech and the target tech (estimating cost of modernization)</a:t>
            </a:r>
          </a:p>
          <a:p>
            <a:r>
              <a:rPr lang="en-CA" sz="2800" i="1" dirty="0" smtClean="0"/>
              <a:t>Maintenance Potential (corrective)</a:t>
            </a:r>
            <a:r>
              <a:rPr lang="en-CA" sz="2800" dirty="0" smtClean="0"/>
              <a:t>: system defect prediction model</a:t>
            </a:r>
          </a:p>
          <a:p>
            <a:pPr>
              <a:buNone/>
            </a:pPr>
            <a:r>
              <a:rPr lang="en-CA" sz="1900" i="1" dirty="0" smtClean="0"/>
              <a:t>(#of predicted undiscovered defects) x (average effort required to repair each defect )</a:t>
            </a:r>
          </a:p>
          <a:p>
            <a:r>
              <a:rPr lang="en-CA" sz="2800" i="1" dirty="0"/>
              <a:t>Improvement </a:t>
            </a:r>
            <a:r>
              <a:rPr lang="en-CA" sz="2800" i="1" dirty="0" smtClean="0"/>
              <a:t>Potential </a:t>
            </a:r>
            <a:r>
              <a:rPr lang="en-CA" sz="2800" dirty="0" smtClean="0"/>
              <a:t>(perfective)</a:t>
            </a:r>
            <a:r>
              <a:rPr lang="en-CA" sz="2800" i="1" dirty="0" smtClean="0"/>
              <a:t>: </a:t>
            </a:r>
            <a:r>
              <a:rPr lang="en-CA" sz="2800" dirty="0" smtClean="0"/>
              <a:t>difference between existing system qualities and desired system qualities</a:t>
            </a:r>
          </a:p>
          <a:p>
            <a:r>
              <a:rPr lang="en-CA" sz="2800" i="1" dirty="0" smtClean="0"/>
              <a:t>Cross-over Effects must be considered </a:t>
            </a:r>
            <a:endParaRPr lang="en-CA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Validation and Sustainability </a:t>
            </a:r>
            <a:r>
              <a:rPr lang="en-CA" dirty="0" smtClean="0"/>
              <a:t>Assessment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WMRD has been the topic of extensive argument and discussion among the authors </a:t>
            </a:r>
            <a:r>
              <a:rPr lang="en-CA" dirty="0" smtClean="0"/>
              <a:t>and between </a:t>
            </a:r>
            <a:r>
              <a:rPr lang="en-CA" dirty="0"/>
              <a:t>the authors and </a:t>
            </a:r>
            <a:r>
              <a:rPr lang="en-CA" dirty="0" smtClean="0"/>
              <a:t>external </a:t>
            </a:r>
            <a:r>
              <a:rPr lang="en-CA" dirty="0"/>
              <a:t>reviewers, and has been considerably </a:t>
            </a:r>
            <a:r>
              <a:rPr lang="en-CA" dirty="0" smtClean="0"/>
              <a:t>evolved through </a:t>
            </a:r>
            <a:r>
              <a:rPr lang="en-CA" dirty="0"/>
              <a:t>this </a:t>
            </a:r>
            <a:r>
              <a:rPr lang="en-CA" dirty="0" smtClean="0"/>
              <a:t>process</a:t>
            </a:r>
          </a:p>
          <a:p>
            <a:r>
              <a:rPr lang="en-CA" dirty="0" smtClean="0"/>
              <a:t>Several </a:t>
            </a:r>
            <a:r>
              <a:rPr lang="en-CA" dirty="0"/>
              <a:t>sustainment assessments have also been performed, and the collected data is </a:t>
            </a:r>
            <a:r>
              <a:rPr lang="en-CA" dirty="0" smtClean="0"/>
              <a:t>being analyzed </a:t>
            </a:r>
            <a:r>
              <a:rPr lang="en-CA" dirty="0"/>
              <a:t>to further validate the measure</a:t>
            </a:r>
            <a:r>
              <a:rPr lang="en-CA" dirty="0" smtClean="0"/>
              <a:t>.</a:t>
            </a:r>
          </a:p>
          <a:p>
            <a:r>
              <a:rPr lang="en-CA" dirty="0" smtClean="0"/>
              <a:t>None </a:t>
            </a:r>
            <a:r>
              <a:rPr lang="en-CA" dirty="0"/>
              <a:t>of the data collected so far </a:t>
            </a:r>
            <a:r>
              <a:rPr lang="en-CA" dirty="0" smtClean="0"/>
              <a:t>indicates that </a:t>
            </a:r>
            <a:r>
              <a:rPr lang="en-CA" dirty="0"/>
              <a:t>the measure is invalid for its intended use in measuring the exchange of </a:t>
            </a:r>
            <a:r>
              <a:rPr lang="en-CA" dirty="0" smtClean="0"/>
              <a:t>modification requests </a:t>
            </a:r>
            <a:r>
              <a:rPr lang="en-CA" dirty="0"/>
              <a:t>and software releases between the sustainment team and the </a:t>
            </a:r>
            <a:r>
              <a:rPr lang="en-CA" dirty="0" smtClean="0"/>
              <a:t>customer</a:t>
            </a:r>
          </a:p>
          <a:p>
            <a:endParaRPr lang="en-CA" dirty="0" smtClean="0"/>
          </a:p>
          <a:p>
            <a:pPr>
              <a:buNone/>
            </a:pPr>
            <a:r>
              <a:rPr lang="en-CA" b="1" i="1" dirty="0" smtClean="0"/>
              <a:t>Assessment:</a:t>
            </a:r>
          </a:p>
          <a:p>
            <a:pPr>
              <a:buNone/>
            </a:pPr>
            <a:r>
              <a:rPr lang="en-CA" dirty="0"/>
              <a:t>An assessment is performed in three steps. </a:t>
            </a:r>
            <a:endParaRPr lang="en-CA" dirty="0" smtClean="0"/>
          </a:p>
          <a:p>
            <a:r>
              <a:rPr lang="en-CA" dirty="0" smtClean="0"/>
              <a:t>First</a:t>
            </a:r>
            <a:r>
              <a:rPr lang="en-CA" dirty="0"/>
              <a:t>, a questionnaire </a:t>
            </a:r>
            <a:r>
              <a:rPr lang="en-CA" dirty="0" smtClean="0"/>
              <a:t>is completed </a:t>
            </a:r>
            <a:r>
              <a:rPr lang="en-CA" dirty="0"/>
              <a:t>by the sustainment team</a:t>
            </a:r>
            <a:r>
              <a:rPr lang="en-CA" dirty="0" smtClean="0"/>
              <a:t>.</a:t>
            </a:r>
          </a:p>
          <a:p>
            <a:r>
              <a:rPr lang="en-CA" dirty="0" smtClean="0"/>
              <a:t>Second</a:t>
            </a:r>
            <a:r>
              <a:rPr lang="en-CA" dirty="0"/>
              <a:t>, an on-site visit is conducted to correct any </a:t>
            </a:r>
            <a:r>
              <a:rPr lang="en-CA" dirty="0" smtClean="0"/>
              <a:t>deficiencies in </a:t>
            </a:r>
            <a:r>
              <a:rPr lang="en-CA" dirty="0"/>
              <a:t>the data and agree on a procedure for completing the assessment (including </a:t>
            </a:r>
            <a:r>
              <a:rPr lang="en-CA" dirty="0" smtClean="0"/>
              <a:t>assigning roles </a:t>
            </a:r>
            <a:r>
              <a:rPr lang="en-CA" dirty="0"/>
              <a:t>and responsibilities). 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final analysis of the data is performed by the </a:t>
            </a:r>
            <a:r>
              <a:rPr lang="en-CA" dirty="0" smtClean="0"/>
              <a:t>assessment team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Measuring software sustainability provides a basis for measured improvement</a:t>
            </a:r>
          </a:p>
          <a:p>
            <a:r>
              <a:rPr lang="en-CA" dirty="0" smtClean="0"/>
              <a:t>Sustainability measures created and overall, comprehensive set of measures of sustainability</a:t>
            </a:r>
          </a:p>
          <a:p>
            <a:r>
              <a:rPr lang="en-CA" dirty="0" smtClean="0"/>
              <a:t>The measure is sensitive to changes in the sustainment organization, the sustainment team,  the operational domain and the maintainability of the software artifacts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Objective</a:t>
            </a:r>
          </a:p>
          <a:p>
            <a:r>
              <a:rPr lang="en-CA" dirty="0" smtClean="0"/>
              <a:t>Introduction</a:t>
            </a:r>
          </a:p>
          <a:p>
            <a:pPr lvl="2"/>
            <a:r>
              <a:rPr lang="en-CA" dirty="0" smtClean="0"/>
              <a:t>Software Sustainment</a:t>
            </a:r>
          </a:p>
          <a:p>
            <a:pPr lvl="2"/>
            <a:r>
              <a:rPr lang="en-CA" dirty="0" smtClean="0"/>
              <a:t>Sustainment team</a:t>
            </a:r>
          </a:p>
          <a:p>
            <a:pPr lvl="2"/>
            <a:r>
              <a:rPr lang="en-CA" dirty="0" smtClean="0"/>
              <a:t>Sustainment organization</a:t>
            </a:r>
          </a:p>
          <a:p>
            <a:pPr lvl="2"/>
            <a:r>
              <a:rPr lang="en-CA" dirty="0" smtClean="0"/>
              <a:t>Life Cycle</a:t>
            </a:r>
          </a:p>
          <a:p>
            <a:r>
              <a:rPr lang="en-CA" dirty="0" smtClean="0"/>
              <a:t>Sustainment Process Model</a:t>
            </a:r>
          </a:p>
          <a:p>
            <a:r>
              <a:rPr lang="en-CA" dirty="0" smtClean="0"/>
              <a:t>Measures</a:t>
            </a:r>
          </a:p>
          <a:p>
            <a:r>
              <a:rPr lang="en-CA" dirty="0" smtClean="0"/>
              <a:t>Validation and Sustainability Assessment</a:t>
            </a:r>
            <a:endParaRPr lang="en-CA" dirty="0" smtClean="0"/>
          </a:p>
          <a:p>
            <a:r>
              <a:rPr lang="en-CA" dirty="0" smtClean="0"/>
              <a:t>Summary</a:t>
            </a:r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provide a context for evaluating sustainability </a:t>
            </a:r>
          </a:p>
          <a:p>
            <a:r>
              <a:rPr lang="en-CA" dirty="0" smtClean="0"/>
              <a:t>To discuss a set of measures developed by </a:t>
            </a:r>
            <a:r>
              <a:rPr lang="en-CA" i="1" dirty="0" smtClean="0"/>
              <a:t>Software Engineering Institute (SEI), at Carnegie Mellon </a:t>
            </a:r>
            <a:r>
              <a:rPr lang="en-CA" i="1" dirty="0" err="1" smtClean="0"/>
              <a:t>Unv</a:t>
            </a:r>
            <a:r>
              <a:rPr lang="en-CA" dirty="0" smtClean="0"/>
              <a:t>. PA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CA" dirty="0" smtClean="0"/>
              <a:t>A common problem: the results are inconclusive as to the status of the sustainment activity</a:t>
            </a:r>
          </a:p>
          <a:p>
            <a:pPr algn="just">
              <a:buNone/>
            </a:pPr>
            <a:r>
              <a:rPr lang="en-CA" b="1" i="1" dirty="0" smtClean="0"/>
              <a:t>Software Sustainment: </a:t>
            </a:r>
            <a:r>
              <a:rPr lang="en-CA" dirty="0" smtClean="0"/>
              <a:t>interchangeable with “software </a:t>
            </a:r>
            <a:r>
              <a:rPr lang="en-CA" dirty="0" smtClean="0"/>
              <a:t>maintenance”</a:t>
            </a:r>
            <a:endParaRPr lang="en-CA" dirty="0" smtClean="0"/>
          </a:p>
          <a:p>
            <a:pPr algn="just">
              <a:buNone/>
            </a:pPr>
            <a:r>
              <a:rPr lang="en-CA" b="1" i="1" dirty="0" smtClean="0"/>
              <a:t>Software maintainability</a:t>
            </a:r>
            <a:r>
              <a:rPr lang="en-CA" dirty="0" smtClean="0"/>
              <a:t>: software system or  component can be modified to correct faults, improve performance or other attributes, or adopt to a change environment</a:t>
            </a:r>
            <a:endParaRPr lang="en-CA" b="1" i="1" dirty="0" smtClean="0"/>
          </a:p>
          <a:p>
            <a:pPr algn="just">
              <a:buNone/>
            </a:pPr>
            <a:r>
              <a:rPr lang="en-CA" b="1" i="1" dirty="0" smtClean="0"/>
              <a:t>Software Sustainability: </a:t>
            </a:r>
            <a:r>
              <a:rPr lang="en-CA" dirty="0" smtClean="0"/>
              <a:t>to modify a software system based on customer needs and deploy these modifications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Sustainability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Sustainment organizations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Sustainment team</a:t>
            </a:r>
          </a:p>
          <a:p>
            <a:r>
              <a:rPr lang="en-CA" dirty="0" smtClean="0"/>
              <a:t>(The customers)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Operational domain</a:t>
            </a:r>
          </a:p>
          <a:p>
            <a:r>
              <a:rPr lang="en-CA" dirty="0" smtClean="0"/>
              <a:t>Software Artifacts</a:t>
            </a:r>
            <a:endParaRPr lang="en-CA" dirty="0"/>
          </a:p>
          <a:p>
            <a:pPr>
              <a:buNone/>
            </a:pPr>
            <a:r>
              <a:rPr lang="en-CA" dirty="0" smtClean="0"/>
              <a:t>Sustainability measure is a combine measure of all 4 areas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Life Cycle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54006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4293096"/>
            <a:ext cx="84783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Classical software life cycle does not account for evolutionary software development, legacy system modernization, or incremental replacement.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Sustainment activities start early in the life cycle even before the first customer ship (FCS)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Sustainment activities usually of a smaller scale than development activities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Shift from development to sustainment is usually caused by a decrease in resources allocated  to the development process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177281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Hypothetical software project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Sustainment Process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608512"/>
          </a:xfrm>
        </p:spPr>
        <p:txBody>
          <a:bodyPr>
            <a:normAutofit/>
          </a:bodyPr>
          <a:lstStyle/>
          <a:p>
            <a:r>
              <a:rPr lang="en-CA" dirty="0" smtClean="0"/>
              <a:t>Assumption: IEEE  </a:t>
            </a:r>
            <a:r>
              <a:rPr lang="en-CA" i="1" dirty="0" smtClean="0"/>
              <a:t>maintenance  standard </a:t>
            </a:r>
            <a:r>
              <a:rPr lang="en-CA" dirty="0" smtClean="0"/>
              <a:t>used to differentiate it from the lower-level processes reporting and correcting defects</a:t>
            </a:r>
          </a:p>
          <a:p>
            <a:r>
              <a:rPr lang="en-CA" dirty="0" smtClean="0"/>
              <a:t>IEEE maintenance Process:</a:t>
            </a:r>
          </a:p>
          <a:p>
            <a:pPr lvl="1"/>
            <a:r>
              <a:rPr lang="en-CA" dirty="0" smtClean="0"/>
              <a:t>Problem identification</a:t>
            </a:r>
          </a:p>
          <a:p>
            <a:pPr lvl="1"/>
            <a:r>
              <a:rPr lang="en-CA" dirty="0" smtClean="0"/>
              <a:t>Classification: corrective, adoptive, perfective, or emergency</a:t>
            </a:r>
          </a:p>
          <a:p>
            <a:pPr lvl="1"/>
            <a:r>
              <a:rPr lang="en-CA" dirty="0" smtClean="0"/>
              <a:t>Prioritization: analyzing modification request to determine to accept, reject, or further evaluate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64704"/>
          </a:xfrm>
        </p:spPr>
        <p:txBody>
          <a:bodyPr/>
          <a:lstStyle/>
          <a:p>
            <a:r>
              <a:rPr lang="en-CA" dirty="0" smtClean="0"/>
              <a:t>Sustainability Attribute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89040"/>
            <a:ext cx="4427984" cy="2448272"/>
          </a:xfrm>
        </p:spPr>
        <p:txBody>
          <a:bodyPr>
            <a:normAutofit fontScale="85000" lnSpcReduction="20000"/>
          </a:bodyPr>
          <a:lstStyle/>
          <a:p>
            <a:r>
              <a:rPr lang="en-CA" sz="2800" dirty="0" smtClean="0"/>
              <a:t>adapted users perspective the most comprehensive view of the process</a:t>
            </a:r>
          </a:p>
          <a:p>
            <a:r>
              <a:rPr lang="en-CA" sz="2800" dirty="0" smtClean="0"/>
              <a:t>To measure the sustainment process of the exchange between the sustainable team and the customer</a:t>
            </a:r>
            <a:endParaRPr lang="en-CA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124744"/>
            <a:ext cx="388843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692696"/>
            <a:ext cx="529208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27984" y="3501008"/>
            <a:ext cx="396044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Dimensions of Sustainability Attribute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Explicit </a:t>
            </a:r>
            <a:r>
              <a:rPr lang="en-CA" sz="2800" dirty="0" smtClean="0"/>
              <a:t>and implicit customer needs</a:t>
            </a: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Classification</a:t>
            </a:r>
            <a:r>
              <a:rPr lang="en-CA" sz="2800" noProof="0" dirty="0" smtClean="0"/>
              <a:t> of corrective, adaptive and perfective defects</a:t>
            </a: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6093296"/>
            <a:ext cx="8219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Measuring historic attributes of </a:t>
            </a:r>
            <a:r>
              <a:rPr lang="en-CA" dirty="0" err="1" smtClean="0">
                <a:solidFill>
                  <a:srgbClr val="FF0000"/>
                </a:solidFill>
              </a:rPr>
              <a:t>evolvability</a:t>
            </a:r>
            <a:r>
              <a:rPr lang="en-CA" dirty="0" smtClean="0">
                <a:solidFill>
                  <a:srgbClr val="FF0000"/>
                </a:solidFill>
              </a:rPr>
              <a:t>, maintainability and quality as well as the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Potential for modernization, maintenance and improvement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CA" dirty="0" smtClean="0"/>
              <a:t>Measures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2808312"/>
          </a:xfrm>
        </p:spPr>
        <p:txBody>
          <a:bodyPr>
            <a:normAutofit fontScale="92500" lnSpcReduction="20000"/>
          </a:bodyPr>
          <a:lstStyle/>
          <a:p>
            <a:r>
              <a:rPr lang="en-CA" sz="2400" b="1" i="1" dirty="0" smtClean="0"/>
              <a:t>Historic Measures: </a:t>
            </a:r>
            <a:r>
              <a:rPr lang="en-CA" sz="2400" dirty="0" smtClean="0"/>
              <a:t>Indirect measures of explicit needs. Measure of the ability of the sustainment team to perform adaptive, corrective and perfective maintenance process. </a:t>
            </a:r>
          </a:p>
          <a:p>
            <a:pPr>
              <a:buNone/>
            </a:pPr>
            <a:r>
              <a:rPr lang="en-CA" sz="2400" dirty="0" err="1"/>
              <a:t>e</a:t>
            </a:r>
            <a:r>
              <a:rPr lang="en-CA" sz="2400" dirty="0" err="1" smtClean="0"/>
              <a:t>.g</a:t>
            </a:r>
            <a:r>
              <a:rPr lang="en-CA" sz="2400" dirty="0" smtClean="0"/>
              <a:t>: to measure the </a:t>
            </a:r>
            <a:r>
              <a:rPr lang="en-CA" sz="2400" dirty="0" err="1" smtClean="0"/>
              <a:t>evolvability</a:t>
            </a:r>
            <a:r>
              <a:rPr lang="en-CA" sz="2400" dirty="0" smtClean="0"/>
              <a:t> of a system. Direct measures of 3 attributes if the adaption process: the effort, time and number of adoption requests made</a:t>
            </a:r>
          </a:p>
          <a:p>
            <a:pPr>
              <a:buNone/>
            </a:pPr>
            <a:r>
              <a:rPr lang="en-CA" sz="2400" dirty="0" smtClean="0"/>
              <a:t>WMRD= </a:t>
            </a:r>
            <a:r>
              <a:rPr lang="en-CA" sz="2400" dirty="0" err="1" smtClean="0"/>
              <a:t>Weigheted</a:t>
            </a:r>
            <a:r>
              <a:rPr lang="en-CA" sz="2400" dirty="0" smtClean="0"/>
              <a:t> Modification Request Days</a:t>
            </a:r>
          </a:p>
          <a:p>
            <a:pPr>
              <a:buNone/>
            </a:pPr>
            <a:r>
              <a:rPr lang="en-CA" sz="2400" dirty="0" smtClean="0"/>
              <a:t>Measures the historic capacity of a sustainment team to satisfy each classification of MR from a user perspective</a:t>
            </a:r>
            <a:endParaRPr lang="en-CA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56992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23489"/>
            <a:ext cx="4536504" cy="254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076056" y="4365104"/>
            <a:ext cx="388843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Decreasing WMRD improved sustainability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Increasing WMRD deteriorated sustainability</a:t>
            </a: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0DDF-F085-4531-BFC2-7BFE2A737881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717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Measuring Software Sustainability</vt:lpstr>
      <vt:lpstr>Outline</vt:lpstr>
      <vt:lpstr>Objective</vt:lpstr>
      <vt:lpstr>Introduction</vt:lpstr>
      <vt:lpstr>Software Sustainability</vt:lpstr>
      <vt:lpstr>Software Life Cycle</vt:lpstr>
      <vt:lpstr>Sustainment Process Model</vt:lpstr>
      <vt:lpstr>Sustainability Attribute</vt:lpstr>
      <vt:lpstr>Measures</vt:lpstr>
      <vt:lpstr>Measures</vt:lpstr>
      <vt:lpstr>Validation and Sustainability Assessment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Software Sustainability</dc:title>
  <dc:creator>Sedef Kocak</dc:creator>
  <cp:lastModifiedBy>Sedef Kocak</cp:lastModifiedBy>
  <cp:revision>45</cp:revision>
  <dcterms:created xsi:type="dcterms:W3CDTF">2012-10-31T01:48:26Z</dcterms:created>
  <dcterms:modified xsi:type="dcterms:W3CDTF">2012-10-31T14:30:17Z</dcterms:modified>
</cp:coreProperties>
</file>