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34071-D212-1AAD-D9F3-CA3784ED87FB}" v="2" dt="2023-01-21T07:04:56.195"/>
    <p1510:client id="{9526C30F-0DAB-FD67-2940-66EE317D14B7}" v="105" dt="2023-01-21T07:08:38.320"/>
    <p1510:client id="{C377EC4A-C757-E46B-D89F-D0A95B8FBD5A}" v="274" dt="2023-01-21T07:24:57.578"/>
    <p1510:client id="{D696A40D-97DC-4D44-8782-AC6033D475ED}" v="4" dt="2023-01-21T07:03:46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0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2F4FD-31E1-F048-F7AF-58A5D207B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4" r="8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45D717-0D79-F364-9A08-1ED05F06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TELECOM CUSTOMER CHURN</a:t>
            </a:r>
            <a:br>
              <a:rPr lang="en-US" sz="3400">
                <a:ea typeface="+mj-lt"/>
                <a:cs typeface="+mj-lt"/>
              </a:rPr>
            </a:br>
            <a:r>
              <a:rPr lang="en-US" sz="3400">
                <a:ea typeface="+mj-lt"/>
                <a:cs typeface="+mj-lt"/>
              </a:rPr>
              <a:t>CLASSIFICATION</a:t>
            </a:r>
            <a:endParaRPr lang="tr-TR" sz="3400">
              <a:ea typeface="+mj-lt"/>
              <a:cs typeface="+mj-lt"/>
            </a:endParaRPr>
          </a:p>
          <a:p>
            <a:endParaRPr lang="tr-TR" sz="34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BF93CF2-644F-EEAE-1E6F-9E74BDA3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700"/>
              <a:t>CSE 454</a:t>
            </a:r>
          </a:p>
          <a:p>
            <a:pPr>
              <a:lnSpc>
                <a:spcPct val="100000"/>
              </a:lnSpc>
            </a:pPr>
            <a:r>
              <a:rPr lang="tr-TR" sz="1700"/>
              <a:t>Sedef Erdoğdu</a:t>
            </a:r>
          </a:p>
          <a:p>
            <a:pPr>
              <a:lnSpc>
                <a:spcPct val="100000"/>
              </a:lnSpc>
            </a:pPr>
            <a:r>
              <a:rPr lang="tr-TR" sz="1700"/>
              <a:t>1801042102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06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3A658-61A3-301C-67E3-46A25F99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>
                <a:ea typeface="+mj-lt"/>
                <a:cs typeface="+mj-lt"/>
              </a:rPr>
              <a:t>Evaluation Model </a:t>
            </a:r>
            <a:endParaRPr lang="tr-TR" dirty="0"/>
          </a:p>
        </p:txBody>
      </p:sp>
      <p:pic>
        <p:nvPicPr>
          <p:cNvPr id="22" name="Resim 22">
            <a:extLst>
              <a:ext uri="{FF2B5EF4-FFF2-40B4-BE49-F238E27FC236}">
                <a16:creationId xmlns:a16="http://schemas.microsoft.com/office/drawing/2014/main" id="{DC403747-0694-7E76-2920-8476E567D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978" y="2267817"/>
            <a:ext cx="11011377" cy="4298520"/>
          </a:xfrm>
        </p:spPr>
      </p:pic>
    </p:spTree>
    <p:extLst>
      <p:ext uri="{BB962C8B-B14F-4D97-AF65-F5344CB8AC3E}">
        <p14:creationId xmlns:p14="http://schemas.microsoft.com/office/powerpoint/2010/main" val="111239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7437A9-CB27-532D-E82E-EDD68F6D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ea typeface="+mj-lt"/>
                <a:cs typeface="+mj-lt"/>
              </a:rPr>
              <a:t>Decision</a:t>
            </a:r>
            <a:r>
              <a:rPr lang="tr-TR" b="0" dirty="0">
                <a:ea typeface="+mj-lt"/>
                <a:cs typeface="+mj-lt"/>
              </a:rPr>
              <a:t> </a:t>
            </a:r>
            <a:r>
              <a:rPr lang="tr-TR" b="0" dirty="0" err="1">
                <a:ea typeface="+mj-lt"/>
                <a:cs typeface="+mj-lt"/>
              </a:rPr>
              <a:t>Tree</a:t>
            </a:r>
            <a:endParaRPr lang="tr-TR" dirty="0" err="1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149D3497-0B72-89C1-F544-189473AC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067" y="1965646"/>
            <a:ext cx="12250058" cy="4456175"/>
          </a:xfrm>
        </p:spPr>
      </p:pic>
    </p:spTree>
    <p:extLst>
      <p:ext uri="{BB962C8B-B14F-4D97-AF65-F5344CB8AC3E}">
        <p14:creationId xmlns:p14="http://schemas.microsoft.com/office/powerpoint/2010/main" val="388735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30383F-3FC1-950B-737F-F8AF0DF5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ea typeface="+mj-lt"/>
                <a:cs typeface="+mj-lt"/>
              </a:rPr>
              <a:t>Random</a:t>
            </a:r>
            <a:r>
              <a:rPr lang="tr-TR" b="0" dirty="0">
                <a:ea typeface="+mj-lt"/>
                <a:cs typeface="+mj-lt"/>
              </a:rPr>
              <a:t> </a:t>
            </a:r>
            <a:r>
              <a:rPr lang="tr-TR" b="0" dirty="0" err="1">
                <a:ea typeface="+mj-lt"/>
                <a:cs typeface="+mj-lt"/>
              </a:rPr>
              <a:t>Forest</a:t>
            </a:r>
            <a:endParaRPr lang="tr-TR" dirty="0" err="1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C33ED1D7-3E00-90EC-09E9-F60BE2C9C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98" y="2070748"/>
            <a:ext cx="12171336" cy="4600693"/>
          </a:xfrm>
        </p:spPr>
      </p:pic>
    </p:spTree>
    <p:extLst>
      <p:ext uri="{BB962C8B-B14F-4D97-AF65-F5344CB8AC3E}">
        <p14:creationId xmlns:p14="http://schemas.microsoft.com/office/powerpoint/2010/main" val="808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14F0AD-1B47-AE44-0871-AF3EFC2E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ea typeface="+mj-lt"/>
                <a:cs typeface="+mj-lt"/>
              </a:rPr>
              <a:t>Contents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83D26B-DFA4-8DFA-EA64-0C66E496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tr-TR" dirty="0">
                <a:ea typeface="+mn-lt"/>
                <a:cs typeface="+mn-lt"/>
              </a:rPr>
              <a:t>Project </a:t>
            </a:r>
            <a:r>
              <a:rPr lang="tr-TR" dirty="0" err="1">
                <a:ea typeface="+mn-lt"/>
                <a:cs typeface="+mn-lt"/>
              </a:rPr>
              <a:t>Explanation</a:t>
            </a:r>
          </a:p>
          <a:p>
            <a:r>
              <a:rPr lang="tr-TR" dirty="0"/>
              <a:t>Data </a:t>
            </a:r>
            <a:r>
              <a:rPr lang="tr-TR" dirty="0" err="1"/>
              <a:t>Preprocessing</a:t>
            </a:r>
          </a:p>
          <a:p>
            <a:r>
              <a:rPr lang="tr-TR" dirty="0" err="1">
                <a:ea typeface="+mn-lt"/>
                <a:cs typeface="+mn-lt"/>
              </a:rPr>
              <a:t>Target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Variable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Visualization</a:t>
            </a:r>
            <a:r>
              <a:rPr lang="tr-TR" dirty="0">
                <a:ea typeface="+mn-lt"/>
                <a:cs typeface="+mn-lt"/>
              </a:rPr>
              <a:t> (</a:t>
            </a:r>
            <a:r>
              <a:rPr lang="tr-TR" dirty="0" err="1">
                <a:ea typeface="+mn-lt"/>
                <a:cs typeface="+mn-lt"/>
              </a:rPr>
              <a:t>Churn</a:t>
            </a:r>
            <a:r>
              <a:rPr lang="tr-TR" dirty="0">
                <a:ea typeface="+mn-lt"/>
                <a:cs typeface="+mn-lt"/>
              </a:rPr>
              <a:t>)</a:t>
            </a:r>
          </a:p>
          <a:p>
            <a:r>
              <a:rPr lang="tr-TR" dirty="0" err="1">
                <a:ea typeface="+mn-lt"/>
                <a:cs typeface="+mn-lt"/>
              </a:rPr>
              <a:t>Feature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Selection</a:t>
            </a:r>
          </a:p>
          <a:p>
            <a:r>
              <a:rPr lang="tr-TR" dirty="0" err="1">
                <a:ea typeface="+mn-lt"/>
                <a:cs typeface="+mn-lt"/>
              </a:rPr>
              <a:t>Logistic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Regression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Classification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Implementation</a:t>
            </a:r>
          </a:p>
          <a:p>
            <a:r>
              <a:rPr lang="tr-TR" dirty="0">
                <a:ea typeface="+mn-lt"/>
                <a:cs typeface="+mn-lt"/>
              </a:rPr>
              <a:t>Evaluation Model 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4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4FF068-8262-FDDF-7113-51F4F85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tr-TR" sz="5200" b="0">
                <a:ea typeface="+mj-lt"/>
                <a:cs typeface="+mj-lt"/>
              </a:rPr>
              <a:t>Project Explanation</a:t>
            </a:r>
            <a:endParaRPr lang="tr-TR" sz="5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BC218-F4A2-83F2-CFCB-74682DDBF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7" r="28724" b="-8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9EBE0F-68E8-C777-72C4-A4777C7F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endParaRPr lang="tr-TR" sz="1800">
              <a:ea typeface="+mn-lt"/>
              <a:cs typeface="+mn-lt"/>
            </a:endParaRPr>
          </a:p>
          <a:p>
            <a:pPr marL="0" indent="0"/>
            <a:r>
              <a:rPr lang="tr-TR" sz="1800" dirty="0">
                <a:ea typeface="+mn-lt"/>
                <a:cs typeface="+mn-lt"/>
              </a:rPr>
              <a:t>  </a:t>
            </a:r>
            <a:r>
              <a:rPr lang="tr-TR" sz="1800" dirty="0" err="1">
                <a:ea typeface="+mn-lt"/>
                <a:cs typeface="+mn-lt"/>
              </a:rPr>
              <a:t>Churn</a:t>
            </a:r>
            <a:r>
              <a:rPr lang="tr-TR" sz="1800" dirty="0">
                <a:ea typeface="+mn-lt"/>
                <a:cs typeface="+mn-lt"/>
              </a:rPr>
              <a:t> rate is a </a:t>
            </a:r>
            <a:r>
              <a:rPr lang="tr-TR" sz="1800" dirty="0" err="1">
                <a:ea typeface="+mn-lt"/>
                <a:cs typeface="+mn-lt"/>
              </a:rPr>
              <a:t>metric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that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describes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number</a:t>
            </a:r>
            <a:r>
              <a:rPr lang="tr-TR" sz="1800" dirty="0">
                <a:ea typeface="+mn-lt"/>
                <a:cs typeface="+mn-lt"/>
              </a:rPr>
              <a:t> of </a:t>
            </a:r>
            <a:r>
              <a:rPr lang="tr-TR" sz="1800" dirty="0" err="1">
                <a:ea typeface="+mn-lt"/>
                <a:cs typeface="+mn-lt"/>
              </a:rPr>
              <a:t>customers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that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cancelled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or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did</a:t>
            </a:r>
            <a:r>
              <a:rPr lang="tr-TR" sz="1800" dirty="0">
                <a:ea typeface="+mn-lt"/>
                <a:cs typeface="+mn-lt"/>
              </a:rPr>
              <a:t> not </a:t>
            </a:r>
            <a:r>
              <a:rPr lang="tr-TR" sz="1800" dirty="0" err="1">
                <a:ea typeface="+mn-lt"/>
                <a:cs typeface="+mn-lt"/>
              </a:rPr>
              <a:t>renew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their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subscription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with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company</a:t>
            </a:r>
            <a:r>
              <a:rPr lang="tr-TR" sz="1800" dirty="0">
                <a:ea typeface="+mn-lt"/>
                <a:cs typeface="+mn-lt"/>
              </a:rPr>
              <a:t>. </a:t>
            </a:r>
            <a:endParaRPr lang="tr-TR" sz="1800" dirty="0"/>
          </a:p>
          <a:p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aim</a:t>
            </a:r>
            <a:r>
              <a:rPr lang="tr-TR" sz="1800" dirty="0">
                <a:ea typeface="+mn-lt"/>
                <a:cs typeface="+mn-lt"/>
              </a:rPr>
              <a:t> of </a:t>
            </a: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Project is </a:t>
            </a:r>
            <a:r>
              <a:rPr lang="tr-TR" sz="1800" dirty="0" err="1">
                <a:ea typeface="+mn-lt"/>
                <a:cs typeface="+mn-lt"/>
              </a:rPr>
              <a:t>classifying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potential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churn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customers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based</a:t>
            </a:r>
            <a:r>
              <a:rPr lang="tr-TR" sz="1800" dirty="0">
                <a:ea typeface="+mn-lt"/>
                <a:cs typeface="+mn-lt"/>
              </a:rPr>
              <a:t> on </a:t>
            </a:r>
            <a:r>
              <a:rPr lang="tr-TR" sz="1800" dirty="0" err="1">
                <a:ea typeface="+mn-lt"/>
                <a:cs typeface="+mn-lt"/>
              </a:rPr>
              <a:t>numerical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and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categorical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features</a:t>
            </a:r>
            <a:r>
              <a:rPr lang="tr-TR" sz="1800" dirty="0">
                <a:ea typeface="+mn-lt"/>
                <a:cs typeface="+mn-lt"/>
              </a:rPr>
              <a:t>.</a:t>
            </a:r>
            <a:endParaRPr lang="tr-TR" sz="1800" dirty="0"/>
          </a:p>
          <a:p>
            <a:endParaRPr lang="tr-TR" sz="1800"/>
          </a:p>
        </p:txBody>
      </p:sp>
    </p:spTree>
    <p:extLst>
      <p:ext uri="{BB962C8B-B14F-4D97-AF65-F5344CB8AC3E}">
        <p14:creationId xmlns:p14="http://schemas.microsoft.com/office/powerpoint/2010/main" val="111989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7BA799-99F8-DFBF-4E7A-8C2A1419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>
                <a:ea typeface="+mj-lt"/>
                <a:cs typeface="+mj-lt"/>
              </a:rPr>
              <a:t>Data </a:t>
            </a:r>
            <a:r>
              <a:rPr lang="tr-TR" b="0" dirty="0" err="1">
                <a:ea typeface="+mj-lt"/>
                <a:cs typeface="+mj-lt"/>
              </a:rPr>
              <a:t>Preprocessing</a:t>
            </a:r>
            <a:endParaRPr lang="tr-TR" b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E09240-0666-5937-2D37-3FCDE107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Data </a:t>
            </a:r>
            <a:r>
              <a:rPr lang="tr-TR" dirty="0" err="1">
                <a:ea typeface="+mn-lt"/>
                <a:cs typeface="+mn-lt"/>
              </a:rPr>
              <a:t>cleaning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missing</a:t>
            </a:r>
            <a:r>
              <a:rPr lang="tr-TR" dirty="0">
                <a:ea typeface="+mn-lt"/>
                <a:cs typeface="+mn-lt"/>
              </a:rPr>
              <a:t> data</a:t>
            </a:r>
            <a:endParaRPr lang="tr-TR" dirty="0"/>
          </a:p>
          <a:p>
            <a:r>
              <a:rPr lang="tr-TR" dirty="0" err="1">
                <a:ea typeface="+mn-lt"/>
                <a:cs typeface="+mn-lt"/>
              </a:rPr>
              <a:t>Normalization</a:t>
            </a:r>
            <a:endParaRPr lang="tr-TR" dirty="0" err="1"/>
          </a:p>
          <a:p>
            <a:endParaRPr lang="tr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3DA9EB0-5E7D-FD99-3CC4-4E67D137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03" y="3727459"/>
            <a:ext cx="7018316" cy="27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3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A67763A-8588-7D5A-834C-670D69B1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/>
              <a:t>Target Variable Visualization (Churn)</a:t>
            </a:r>
            <a:endParaRPr lang="en-US" sz="4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D42DDC1B-D183-96E4-AC97-0EA42C60C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51754"/>
            <a:ext cx="6846363" cy="52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E125E-7BB7-048D-7993-A07F4DA7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tr-TR" sz="2800" b="0">
                <a:ea typeface="+mj-lt"/>
                <a:cs typeface="+mj-lt"/>
              </a:rPr>
              <a:t>Feature Selection</a:t>
            </a:r>
            <a:endParaRPr lang="tr-TR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5ABF2B-13C2-C876-B3C2-04F8B9FC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700">
                <a:ea typeface="+mn-lt"/>
                <a:cs typeface="+mn-lt"/>
              </a:rPr>
              <a:t>Feature Selection for Categorical Features</a:t>
            </a:r>
            <a:endParaRPr lang="tr-TR" sz="1700"/>
          </a:p>
          <a:p>
            <a:pPr marL="0" indent="0">
              <a:buNone/>
            </a:pPr>
            <a:r>
              <a:rPr lang="tr-TR" sz="1700">
                <a:ea typeface="+mn-lt"/>
                <a:cs typeface="+mn-lt"/>
              </a:rPr>
              <a:t>Chi-Square Test</a:t>
            </a:r>
            <a:endParaRPr lang="tr-TR" sz="1700"/>
          </a:p>
          <a:p>
            <a:endParaRPr lang="tr-TR" sz="1700"/>
          </a:p>
        </p:txBody>
      </p:sp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0E7C2A05-A57A-0A7C-BBB9-8AD12774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59" y="1156558"/>
            <a:ext cx="5862319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5B82E13-ECCB-4D9E-4F8D-85C17FE9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tr-TR" sz="2800" b="0">
                <a:ea typeface="+mj-lt"/>
                <a:cs typeface="+mj-lt"/>
              </a:rPr>
              <a:t>Feature Selection</a:t>
            </a:r>
          </a:p>
          <a:p>
            <a:endParaRPr lang="tr-TR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0D0138-EF6F-B301-FB0D-68C58C10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sz="1700">
                <a:ea typeface="+mn-lt"/>
                <a:cs typeface="+mn-lt"/>
              </a:rPr>
              <a:t> Feature Selection for Numerical Features</a:t>
            </a:r>
            <a:endParaRPr lang="tr-TR" sz="1700"/>
          </a:p>
          <a:p>
            <a:pPr marL="0" indent="0">
              <a:buNone/>
            </a:pPr>
            <a:r>
              <a:rPr lang="tr-TR" sz="1700">
                <a:ea typeface="+mn-lt"/>
                <a:cs typeface="+mn-lt"/>
              </a:rPr>
              <a:t>ANOVA Test</a:t>
            </a:r>
            <a:endParaRPr lang="tr-TR" sz="1700"/>
          </a:p>
          <a:p>
            <a:endParaRPr lang="tr-TR" sz="170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B5990E2-080C-5FE8-E2D7-01266E7C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73" y="1064593"/>
            <a:ext cx="526289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916D22-F6CF-ED7D-31FD-2FA1D6E3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tr-TR" sz="5400" b="0">
                <a:ea typeface="+mj-lt"/>
                <a:cs typeface="+mj-lt"/>
              </a:rPr>
              <a:t>Logistic Regression Classification Implementation</a:t>
            </a:r>
            <a:endParaRPr lang="tr-TR" sz="5400" b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A82D06-314D-B2E2-69EB-1D4C948B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sz="2000" dirty="0">
                <a:ea typeface="+mn-lt"/>
                <a:cs typeface="+mn-lt"/>
              </a:rPr>
              <a:t> </a:t>
            </a:r>
            <a:r>
              <a:rPr lang="tr-TR" sz="2000" dirty="0" err="1">
                <a:ea typeface="+mn-lt"/>
                <a:cs typeface="+mn-lt"/>
              </a:rPr>
              <a:t>Logistic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regression</a:t>
            </a:r>
            <a:r>
              <a:rPr lang="tr-TR" sz="2000" dirty="0">
                <a:ea typeface="+mn-lt"/>
                <a:cs typeface="+mn-lt"/>
              </a:rPr>
              <a:t> is a </a:t>
            </a:r>
            <a:r>
              <a:rPr lang="tr-TR" sz="2000" dirty="0" err="1">
                <a:ea typeface="+mn-lt"/>
                <a:cs typeface="+mn-lt"/>
              </a:rPr>
              <a:t>supervised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learning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classification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algorithm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used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to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predict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the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probability</a:t>
            </a:r>
            <a:r>
              <a:rPr lang="tr-TR" sz="2000" dirty="0">
                <a:ea typeface="+mn-lt"/>
                <a:cs typeface="+mn-lt"/>
              </a:rPr>
              <a:t> of a </a:t>
            </a:r>
            <a:r>
              <a:rPr lang="tr-TR" sz="2000" dirty="0" err="1">
                <a:ea typeface="+mn-lt"/>
                <a:cs typeface="+mn-lt"/>
              </a:rPr>
              <a:t>target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variable</a:t>
            </a:r>
            <a:r>
              <a:rPr lang="tr-TR" sz="2000" dirty="0">
                <a:ea typeface="+mn-lt"/>
                <a:cs typeface="+mn-lt"/>
              </a:rPr>
              <a:t>. </a:t>
            </a:r>
            <a:r>
              <a:rPr lang="tr-TR" sz="2000" dirty="0" err="1">
                <a:ea typeface="+mn-lt"/>
                <a:cs typeface="+mn-lt"/>
              </a:rPr>
              <a:t>Logistic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Regression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Classification</a:t>
            </a:r>
            <a:r>
              <a:rPr lang="tr-TR" sz="2000" dirty="0">
                <a:ea typeface="+mn-lt"/>
                <a:cs typeface="+mn-lt"/>
              </a:rPr>
              <a:t> is a </a:t>
            </a:r>
            <a:r>
              <a:rPr lang="tr-TR" sz="2000" dirty="0" err="1">
                <a:ea typeface="+mn-lt"/>
                <a:cs typeface="+mn-lt"/>
              </a:rPr>
              <a:t>simple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and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efficient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method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that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uses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the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logistic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function</a:t>
            </a:r>
            <a:r>
              <a:rPr lang="tr-TR" sz="2000" dirty="0">
                <a:ea typeface="+mn-lt"/>
                <a:cs typeface="+mn-lt"/>
              </a:rPr>
              <a:t> (</a:t>
            </a:r>
            <a:r>
              <a:rPr lang="tr-TR" sz="2000" dirty="0" err="1">
                <a:ea typeface="+mn-lt"/>
                <a:cs typeface="+mn-lt"/>
              </a:rPr>
              <a:t>also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called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the</a:t>
            </a:r>
            <a:r>
              <a:rPr lang="tr-TR" sz="2000" dirty="0">
                <a:ea typeface="+mn-lt"/>
                <a:cs typeface="+mn-lt"/>
              </a:rPr>
              <a:t> sigmoid </a:t>
            </a:r>
            <a:r>
              <a:rPr lang="tr-TR" sz="2000" dirty="0" err="1">
                <a:ea typeface="+mn-lt"/>
                <a:cs typeface="+mn-lt"/>
              </a:rPr>
              <a:t>function</a:t>
            </a:r>
            <a:r>
              <a:rPr lang="tr-TR" sz="2000" dirty="0">
                <a:ea typeface="+mn-lt"/>
                <a:cs typeface="+mn-lt"/>
              </a:rPr>
              <a:t>) </a:t>
            </a:r>
            <a:r>
              <a:rPr lang="tr-TR" sz="2000" dirty="0" err="1">
                <a:ea typeface="+mn-lt"/>
                <a:cs typeface="+mn-lt"/>
              </a:rPr>
              <a:t>to</a:t>
            </a:r>
            <a:r>
              <a:rPr lang="tr-TR" sz="2000" dirty="0">
                <a:ea typeface="+mn-lt"/>
                <a:cs typeface="+mn-lt"/>
              </a:rPr>
              <a:t> model </a:t>
            </a:r>
            <a:r>
              <a:rPr lang="tr-TR" sz="2000" dirty="0" err="1">
                <a:ea typeface="+mn-lt"/>
                <a:cs typeface="+mn-lt"/>
              </a:rPr>
              <a:t>the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probability</a:t>
            </a:r>
            <a:r>
              <a:rPr lang="tr-TR" sz="2000" dirty="0">
                <a:ea typeface="+mn-lt"/>
                <a:cs typeface="+mn-lt"/>
              </a:rPr>
              <a:t> of an </a:t>
            </a:r>
            <a:r>
              <a:rPr lang="tr-TR" sz="2000" dirty="0" err="1">
                <a:ea typeface="+mn-lt"/>
                <a:cs typeface="+mn-lt"/>
              </a:rPr>
              <a:t>instance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belonging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to</a:t>
            </a:r>
            <a:r>
              <a:rPr lang="tr-TR" sz="2000" dirty="0">
                <a:ea typeface="+mn-lt"/>
                <a:cs typeface="+mn-lt"/>
              </a:rPr>
              <a:t> a </a:t>
            </a:r>
            <a:r>
              <a:rPr lang="tr-TR" sz="2000" dirty="0" err="1">
                <a:ea typeface="+mn-lt"/>
                <a:cs typeface="+mn-lt"/>
              </a:rPr>
              <a:t>certain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class</a:t>
            </a:r>
            <a:r>
              <a:rPr lang="tr-TR" sz="2000" dirty="0">
                <a:ea typeface="+mn-lt"/>
                <a:cs typeface="+mn-lt"/>
              </a:rPr>
              <a:t>.</a:t>
            </a:r>
            <a:endParaRPr lang="tr-TR" sz="2000" dirty="0"/>
          </a:p>
          <a:p>
            <a:r>
              <a:rPr lang="tr-TR" sz="2000" dirty="0" err="1">
                <a:ea typeface="+mn-lt"/>
                <a:cs typeface="+mn-lt"/>
              </a:rPr>
              <a:t>The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logistic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function</a:t>
            </a:r>
            <a:r>
              <a:rPr lang="tr-TR" sz="2000" dirty="0">
                <a:ea typeface="+mn-lt"/>
                <a:cs typeface="+mn-lt"/>
              </a:rPr>
              <a:t> is </a:t>
            </a:r>
            <a:r>
              <a:rPr lang="tr-TR" sz="2000" dirty="0" err="1">
                <a:ea typeface="+mn-lt"/>
                <a:cs typeface="+mn-lt"/>
              </a:rPr>
              <a:t>defined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by</a:t>
            </a:r>
            <a:r>
              <a:rPr lang="tr-TR" sz="2000" dirty="0">
                <a:ea typeface="+mn-lt"/>
                <a:cs typeface="+mn-lt"/>
              </a:rPr>
              <a:t> a sigmoid </a:t>
            </a:r>
            <a:r>
              <a:rPr lang="tr-TR" sz="2000" dirty="0" err="1">
                <a:ea typeface="+mn-lt"/>
                <a:cs typeface="+mn-lt"/>
              </a:rPr>
              <a:t>function</a:t>
            </a:r>
            <a:r>
              <a:rPr lang="tr-TR" sz="2000" dirty="0">
                <a:ea typeface="+mn-lt"/>
                <a:cs typeface="+mn-lt"/>
              </a:rPr>
              <a:t>. </a:t>
            </a:r>
            <a:endParaRPr lang="tr-TR" sz="2000"/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27359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46C45D8-184F-840E-76CF-9ADAD65E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tr-TR" sz="3300" b="0">
                <a:ea typeface="+mj-lt"/>
                <a:cs typeface="+mj-lt"/>
              </a:rPr>
              <a:t>Logistic Regression Classification Implementation</a:t>
            </a:r>
          </a:p>
          <a:p>
            <a:endParaRPr lang="tr-TR" sz="3300" b="0"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7FC021-15F7-D4DF-FBF8-AC13E531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000">
                <a:ea typeface="+mn-lt"/>
                <a:cs typeface="+mn-lt"/>
              </a:rPr>
              <a:t>Logistic regression includes:</a:t>
            </a:r>
            <a:endParaRPr lang="tr-TR" sz="2000"/>
          </a:p>
          <a:p>
            <a:pPr>
              <a:lnSpc>
                <a:spcPct val="100000"/>
              </a:lnSpc>
            </a:pPr>
            <a:r>
              <a:rPr lang="tr-TR" sz="2000">
                <a:ea typeface="+mn-lt"/>
                <a:cs typeface="+mn-lt"/>
              </a:rPr>
              <a:t>Sigmoid function </a:t>
            </a:r>
          </a:p>
          <a:p>
            <a:pPr>
              <a:lnSpc>
                <a:spcPct val="100000"/>
              </a:lnSpc>
            </a:pPr>
            <a:r>
              <a:rPr lang="tr-TR" sz="2000">
                <a:ea typeface="+mn-lt"/>
                <a:cs typeface="+mn-lt"/>
              </a:rPr>
              <a:t>Cost function</a:t>
            </a:r>
            <a:endParaRPr lang="tr-TR" sz="2000"/>
          </a:p>
          <a:p>
            <a:pPr>
              <a:lnSpc>
                <a:spcPct val="100000"/>
              </a:lnSpc>
            </a:pPr>
            <a:r>
              <a:rPr lang="tr-TR" sz="2000">
                <a:ea typeface="+mn-lt"/>
                <a:cs typeface="+mn-lt"/>
              </a:rPr>
              <a:t>Gradient descent function. </a:t>
            </a:r>
            <a:endParaRPr lang="tr-TR" sz="2000"/>
          </a:p>
          <a:p>
            <a:pPr>
              <a:lnSpc>
                <a:spcPct val="100000"/>
              </a:lnSpc>
            </a:pPr>
            <a:r>
              <a:rPr lang="tr-TR" sz="2000">
                <a:ea typeface="+mn-lt"/>
                <a:cs typeface="+mn-lt"/>
              </a:rPr>
              <a:t>Predict function </a:t>
            </a:r>
            <a:endParaRPr lang="tr-TR" sz="2000"/>
          </a:p>
          <a:p>
            <a:pPr marL="0" indent="0">
              <a:lnSpc>
                <a:spcPct val="100000"/>
              </a:lnSpc>
              <a:buNone/>
            </a:pPr>
            <a:br>
              <a:rPr lang="tr-TR" sz="2000">
                <a:ea typeface="+mn-lt"/>
                <a:cs typeface="+mn-lt"/>
              </a:rPr>
            </a:br>
            <a:endParaRPr lang="tr-TR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8609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3311D"/>
      </a:dk2>
      <a:lt2>
        <a:srgbClr val="E2E5E8"/>
      </a:lt2>
      <a:accent1>
        <a:srgbClr val="D58B3A"/>
      </a:accent1>
      <a:accent2>
        <a:srgbClr val="AEA524"/>
      </a:accent2>
      <a:accent3>
        <a:srgbClr val="84B030"/>
      </a:accent3>
      <a:accent4>
        <a:srgbClr val="48B826"/>
      </a:accent4>
      <a:accent5>
        <a:srgbClr val="32B84B"/>
      </a:accent5>
      <a:accent6>
        <a:srgbClr val="26B67D"/>
      </a:accent6>
      <a:hlink>
        <a:srgbClr val="3F7D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AccentBoxVTI</vt:lpstr>
      <vt:lpstr>TELECOM CUSTOMER CHURN CLASSIFICATION </vt:lpstr>
      <vt:lpstr>Contents</vt:lpstr>
      <vt:lpstr>Project Explanation</vt:lpstr>
      <vt:lpstr>Data Preprocessing</vt:lpstr>
      <vt:lpstr>Target Variable Visualization (Churn)</vt:lpstr>
      <vt:lpstr>Feature Selection</vt:lpstr>
      <vt:lpstr>Feature Selection </vt:lpstr>
      <vt:lpstr>Logistic Regression Classification Implementation</vt:lpstr>
      <vt:lpstr>Logistic Regression Classification Implementation </vt:lpstr>
      <vt:lpstr>Evaluation Model </vt:lpstr>
      <vt:lpstr>Decision Tree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147</cp:revision>
  <dcterms:created xsi:type="dcterms:W3CDTF">2023-01-21T06:43:30Z</dcterms:created>
  <dcterms:modified xsi:type="dcterms:W3CDTF">2023-01-21T07:25:06Z</dcterms:modified>
</cp:coreProperties>
</file>